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7" r:id="rId3"/>
    <p:sldId id="258" r:id="rId4"/>
    <p:sldId id="270" r:id="rId5"/>
    <p:sldId id="259" r:id="rId6"/>
    <p:sldId id="271" r:id="rId7"/>
    <p:sldId id="272" r:id="rId8"/>
    <p:sldId id="260"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FA028-D37D-4674-866A-248A0003B640}" type="datetimeFigureOut">
              <a:rPr lang="ru-RU" smtClean="0"/>
              <a:pPr/>
              <a:t>24.07.2015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E1E0E-B6FE-46D8-8275-72B679E2DFD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9B9DB7A-046D-4A86-805E-7B90150229D3}" type="datetime1">
              <a:rPr lang="az-Latn-AZ"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1357CE-D34E-40A3-B938-3B3EC2623FE8}"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FEDB9-5D3B-4C7E-994B-69884516BDAA}"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259C597-0F59-4103-BCB1-CBEEC50F23FF}" type="datetime1">
              <a:rPr lang="az-Latn-AZ"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27F1AEC-A0C7-4BE8-B33A-71ED8116B018}" type="datetime1">
              <a:rPr lang="az-Latn-AZ"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C190F72-6939-41B4-B657-904863BC2C9F}" type="datetime1">
              <a:rPr lang="az-Latn-AZ"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5471137-0938-420F-B23E-FF637D549845}" type="datetime1">
              <a:rPr lang="az-Latn-AZ"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D0426A-594C-4425-ACA4-3A9181B2B650}" type="datetime1">
              <a:rPr lang="az-Latn-AZ"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D785BFB-741E-4CC2-8F3F-7A41038FD0A2}" type="datetime1">
              <a:rPr lang="az-Latn-AZ"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3A05115-7C65-4B18-B74B-4CEFA862A78D}" type="datetime1">
              <a:rPr lang="az-Latn-AZ"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D92356E-ADDA-4642-BC74-1DFAE66E288E}"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C0F77B-55C0-419D-BCC4-1E6021693E16}" type="datetime1">
              <a:rPr lang="az-Latn-AZ"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diamond/>
  </p:transition>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a:t>
            </a: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HEYDƏR</a:t>
            </a:r>
            <a:r>
              <a:rPr kumimoji="0" lang="en-US" sz="3200" b="1" i="0" u="none" strike="noStrike" kern="1200" cap="none" spc="0" normalizeH="0" baseline="0" noProof="0" dirty="0" smtClean="0">
                <a:ln>
                  <a:noFill/>
                </a:ln>
                <a:effectLst/>
                <a:uLnTx/>
                <a:uFillTx/>
                <a:latin typeface="Times New Roman" pitchFamily="18" charset="0"/>
                <a:ea typeface="+mj-ea"/>
                <a:cs typeface="Times New Roman" pitchFamily="18" charset="0"/>
              </a:rPr>
              <a:t> </a:t>
            </a:r>
            <a:r>
              <a:rPr lang="az-Latn-AZ" sz="3200" b="1" dirty="0" smtClean="0">
                <a:latin typeface="Times New Roman" pitchFamily="18" charset="0"/>
                <a:ea typeface="+mj-ea"/>
                <a:cs typeface="Times New Roman" pitchFamily="18" charset="0"/>
              </a:rPr>
              <a:t>OĞLU</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642910" y="4357694"/>
            <a:ext cx="8072494"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İAŞƏ </a:t>
            </a:r>
            <a:r>
              <a:rPr lang="az-Latn-AZ" sz="3200" b="1" dirty="0" smtClean="0">
                <a:latin typeface="Times New Roman" pitchFamily="18" charset="0"/>
                <a:cs typeface="Times New Roman" pitchFamily="18" charset="0"/>
              </a:rPr>
              <a:t>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EB211046-742F-4F7D-B18F-E5F8C24A3BA9}" type="datetime1">
              <a:rPr lang="az-Latn-AZ"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676233"/>
            <a:ext cx="8572560" cy="532453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000" b="1" dirty="0" smtClean="0">
                <a:latin typeface="Times New Roman" pitchFamily="18" charset="0"/>
                <a:cs typeface="Times New Roman" pitchFamily="18" charset="0"/>
              </a:rPr>
              <a:t>MÜXTƏLİF TİPLİ İAŞƏ MÜƏSSİSƏLƏRİNDƏ BİNANIN HƏCM PLANLAŞDIRILMA MƏSƏLƏLƏRİ</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Layihələndirilmə zamanı iaşə müəssisələrinin ümumi planlaşdırılma məsələlərinə əsasən aşağıdakılar aiddir: müəssisə binasında neçə mərtəbənin və zirzəminin olub-olmamasının müəyyən edilməsi, mərtəbələrin hündürlüyü müəyyən olunmaqla konstruktiv planlaşdırılma modulunun qəbul edilməsi; binanın quruluşu (konfiqurasiyası) və sahədə necə yerləşməsinin müəyyənləşdirilməsi; müəssisə otaqlarını ardıcıl olaraq planının işlənilməsi; planlaşdırılma zamanı texniki-iqtisadi göstəricilərin təyin olunması; iaşə müəssisələri həcmcə planlaşdırılan zaman, onlar üçün mərtəbələrin sayının üçdən çox olmadığını nəzərə almaq lazımdır. Bu isə müəssisədəki oturacaq yerlərinin sayına əsasən müəyyənləşdirilməlidir. Belə ki, oturacaq yerlərinin sayı 100-150-yə qədər çatan yeməkxana, kafe və restoranlar birmərtəbəli, oturacaq yerlərinin sayı 200-dən çox olan yeməkxana və kafelər və 150-dən çox olan restoranlar ikimərtəbəli, 300 və daha çox olan yerləri olan müəssisələr isə üçmərtəbəli layihə oluna bilər</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BB658B7D-12BD-4B60-8E6B-0E1A7443FC94}" type="datetime1">
              <a:rPr lang="az-Latn-AZ" sz="1400" smtClean="0"/>
              <a:pPr/>
              <a:t>24.07.2015</a:t>
            </a:fld>
            <a:endParaRPr lang="ru-RU" dirty="0"/>
          </a:p>
        </p:txBody>
      </p:sp>
      <p:sp>
        <p:nvSpPr>
          <p:cNvPr id="7" name="Номер слайда 6"/>
          <p:cNvSpPr>
            <a:spLocks noGrp="1"/>
          </p:cNvSpPr>
          <p:nvPr>
            <p:ph type="sldNum" sz="quarter" idx="12"/>
          </p:nvPr>
        </p:nvSpPr>
        <p:spPr/>
        <p:txBody>
          <a:bodyPr/>
          <a:lstStyle/>
          <a:p>
            <a:fld id="{6C392928-9BA1-472B-B647-E6587E52DC2E}" type="slidenum">
              <a:rPr lang="ru-RU" smtClean="0"/>
              <a:pPr/>
              <a:t>2</a:t>
            </a:fld>
            <a:endParaRPr lang="ru-RU"/>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E1D4E2FB-BB42-4146-9500-1D9AF832846D}" type="datetime1">
              <a:rPr lang="az-Latn-AZ" smtClean="0"/>
              <a:pPr/>
              <a:t>24.07.2015</a:t>
            </a:fld>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3</a:t>
            </a:fld>
            <a:endParaRPr lang="ru-RU"/>
          </a:p>
        </p:txBody>
      </p:sp>
      <p:sp>
        <p:nvSpPr>
          <p:cNvPr id="8" name="TextBox 7"/>
          <p:cNvSpPr txBox="1"/>
          <p:nvPr/>
        </p:nvSpPr>
        <p:spPr>
          <a:xfrm>
            <a:off x="428596" y="1028059"/>
            <a:ext cx="8501122" cy="440120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Zirzəminin layihələndirilməsi çoxlu miqdarda anbar və texniki otaqlar qrupuna malik, yüksək hündürlük tələb etməyən müəssisələrdə nəzərdə tutula bilər. Tikinti norma və qaydalarına əsasən iaşə müəssisələrində sahəsi 200 m</a:t>
            </a:r>
            <a:r>
              <a:rPr lang="az-Latn-AZ" sz="2000" baseline="30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-dən az olan otaqlara malik mərtəbənin hündürlüyü 3,3 m, daha artıq sahəyə malik otaqları olan mərtəbələr üçün isə 4,2 m qəbul edilməlidir. Anbar qrupu texniki və məişət qrupu otaqları layihələndirilən zirzəmilər üçün isə bu qiymət 2,7 m-ə yaxın götürülməlidir.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 binasının quruluşu layihə planında konfiqurasiyası təyin olunan zaman ən çox kvadrat və yaxud düzbucaqlı formanın tətbiq olunduğu (məqsədəuyğunluğu) nəzərə alınmalıdır. Bu halda tərəflərin birinin digərinə nisbətən (1:1:5) şərti gözlənilməlidir.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Ümumiyyətlə, binanın planlaşdırılma sxeminin hansı formada qəbul edilməsi planlaşdırma məsələlərinin düzgün həlli üçün vacib şərtlərdən biridir.</a:t>
            </a:r>
            <a:endParaRPr lang="ru-RU" sz="2000" dirty="0" smtClean="0">
              <a:latin typeface="Times New Roman" pitchFamily="18" charset="0"/>
              <a:cs typeface="Times New Roman" pitchFamily="18" charset="0"/>
            </a:endParaRPr>
          </a:p>
          <a:p>
            <a:pPr indent="361950"/>
            <a:endParaRPr lang="ru-RU"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4</a:t>
            </a:fld>
            <a:endParaRPr lang="ru-RU"/>
          </a:p>
        </p:txBody>
      </p:sp>
      <p:sp>
        <p:nvSpPr>
          <p:cNvPr id="8" name="TextBox 7"/>
          <p:cNvSpPr txBox="1"/>
          <p:nvPr/>
        </p:nvSpPr>
        <p:spPr>
          <a:xfrm>
            <a:off x="428596" y="791721"/>
            <a:ext cx="8358246"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İaşə müəssisələri binasının planlaşdırılmasına onların daxilində yerləşəcək ayrı-ayrı otaqlar qrupunun qarşılıqlı əlaqəsi də təsir göstərir. Məsələn, tədarükçü müəssisələr üçün binanın planlaşdırılmasında soyuducu blokun necə yerləşdirilməsi bu və ya digər sxemin qəbul olunması üçün vacib sayılır. Belə ki, mərkəzi planlaşdırma sxemində soyuducu kameralar binanın mərkəzində, istehsal sexləri və digər qrup otaqlar onun ətrafında nəzərdə tutulursa, </a:t>
            </a:r>
            <a:r>
              <a:rPr lang="az-Latn-AZ" sz="2000" dirty="0" smtClean="0">
                <a:latin typeface="Times New Roman" pitchFamily="18" charset="0"/>
                <a:cs typeface="Times New Roman" pitchFamily="18" charset="0"/>
                <a:sym typeface="Symbol"/>
              </a:rPr>
              <a:t></a:t>
            </a:r>
            <a:r>
              <a:rPr lang="az-Latn-AZ" sz="2000" dirty="0" smtClean="0">
                <a:latin typeface="Times New Roman" pitchFamily="18" charset="0"/>
                <a:cs typeface="Times New Roman" pitchFamily="18" charset="0"/>
              </a:rPr>
              <a:t>-şəkilli planlaşdırma sxemində soyuducu kameraların üç tərəfdən istehsal qrupu otaqları ilə əhatə olunması və dördüncü tərəfdən xarici divarla birləşməsi şərtləri gözlənilir. </a:t>
            </a:r>
            <a:r>
              <a:rPr lang="az-Latn-AZ" sz="2000" dirty="0" smtClean="0">
                <a:latin typeface="Times New Roman" pitchFamily="18" charset="0"/>
                <a:cs typeface="Times New Roman" pitchFamily="18" charset="0"/>
                <a:sym typeface="Symbol"/>
              </a:rPr>
              <a:t></a:t>
            </a:r>
            <a:r>
              <a:rPr lang="az-Latn-AZ" sz="2000" dirty="0" smtClean="0">
                <a:latin typeface="Times New Roman" pitchFamily="18" charset="0"/>
                <a:cs typeface="Times New Roman" pitchFamily="18" charset="0"/>
              </a:rPr>
              <a:t>-şəkilli planlaşdırma sxemində isə soyuducu kameraların binaya qismən birləşdirilməsi, istehsal qrupu otaqlarının isə onlara iki tərəfdən yanaşı yerləşdirilməsi nəzərə alınır.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Əsas istehsal qrupu otaqlarının müəssisədə üfiqi şəkildə, dərinlikdə və mərkəzdə, yaxud da künclərdə yerləşdirilməsindən asılı olaraq, planlaşdırma sxemləri isə xörək hazırlanmasını tamamlayan müəssisələrdə tətbiq edilirlər.</a:t>
            </a:r>
            <a:endParaRPr lang="ru-RU" sz="2000" dirty="0" smtClean="0">
              <a:latin typeface="Times New Roman" pitchFamily="18" charset="0"/>
              <a:cs typeface="Times New Roman" pitchFamily="18" charset="0"/>
            </a:endParaRPr>
          </a:p>
          <a:p>
            <a:pPr indent="361950"/>
            <a:endParaRPr lang="ru-RU"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Дата 9"/>
          <p:cNvSpPr>
            <a:spLocks noGrp="1"/>
          </p:cNvSpPr>
          <p:nvPr>
            <p:ph type="dt" sz="half" idx="10"/>
          </p:nvPr>
        </p:nvSpPr>
        <p:spPr/>
        <p:txBody>
          <a:bodyPr/>
          <a:lstStyle/>
          <a:p>
            <a:fld id="{A73A1777-60EC-4DEE-B555-9A88D258E99E}" type="datetime1">
              <a:rPr lang="az-Latn-AZ" smtClean="0"/>
              <a:pPr/>
              <a:t>24.07.2015</a:t>
            </a:fld>
            <a:endParaRPr lang="ru-RU"/>
          </a:p>
        </p:txBody>
      </p:sp>
      <p:sp>
        <p:nvSpPr>
          <p:cNvPr id="11" name="Номер слайда 10"/>
          <p:cNvSpPr>
            <a:spLocks noGrp="1"/>
          </p:cNvSpPr>
          <p:nvPr>
            <p:ph type="sldNum" sz="quarter" idx="12"/>
          </p:nvPr>
        </p:nvSpPr>
        <p:spPr/>
        <p:txBody>
          <a:bodyPr/>
          <a:lstStyle/>
          <a:p>
            <a:fld id="{6C392928-9BA1-472B-B647-E6587E52DC2E}" type="slidenum">
              <a:rPr lang="ru-RU" smtClean="0"/>
              <a:pPr/>
              <a:t>5</a:t>
            </a:fld>
            <a:endParaRPr lang="ru-RU"/>
          </a:p>
        </p:txBody>
      </p:sp>
      <p:sp>
        <p:nvSpPr>
          <p:cNvPr id="13" name="TextBox 12"/>
          <p:cNvSpPr txBox="1"/>
          <p:nvPr/>
        </p:nvSpPr>
        <p:spPr>
          <a:xfrm>
            <a:off x="357158" y="604795"/>
            <a:ext cx="8501122" cy="532453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Bu və ya digər sxemin qəbul edilməsi layihə edilən müəssisədə yerlərin sayından, müəssisənin sərbəst, yaxud başqa binalarda yerləşməsi şərtlərindən və həmçinin orada tətbiq edilən xidmət formalarından asılı olaraq yerinə yetirilə bilər. Üfiqi planlaşdırma sxemi kiçik zala malik, ya da başqa binalarda yerləşən iaşə müəssisələri üçün tətbiq edilə bilər. Dərində yerləşməklə planlaşdırma sxemi əsasən kiçik və orta güclü iaşə müəssisələrinin layihələndirilməsi zamanı işlədilə bilər. Bucaq formada planlaşdırma sxemi isə kvadrat formaya yaxın binalar üçün tətbiq edilir. Burada ən çox bir mərkəzi istehsal və iki zal nəzərdə tutulur.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Bütövlükdə iaşə müəssisələri binasının ümumi ölçüləri onun tərkibinə daxil olan otaqlar qrupundan və onların qarşılıqlı əlaqəsindən asılıdır. Müəssisə layihələndirildikdə, onun tərkibinə daxil olan otaqların 6x6, 9x9, 12x12 m ölçülərə malik sütunlara malik olduğunu qəbul etməklə quraşdırılması məqsədəuyğun sayılır.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 binasında sanitar-texniki tələblərin gözlənilməsi, orada soyuq və isti su təchizatının, qızdırıcı və küləkləyici sistemlərin varlığını nəzərdə tutur. Havanın dəyişdirilməsi sistemi əsas etibarilə cənub rayonlarında layihələndirilən müəssisələrdə nəzərdə tutulmalıdır</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6</a:t>
            </a:fld>
            <a:endParaRPr lang="ru-RU"/>
          </a:p>
        </p:txBody>
      </p:sp>
      <p:sp>
        <p:nvSpPr>
          <p:cNvPr id="6" name="TextBox 5"/>
          <p:cNvSpPr txBox="1"/>
          <p:nvPr/>
        </p:nvSpPr>
        <p:spPr>
          <a:xfrm>
            <a:off x="500034" y="571480"/>
            <a:ext cx="8358246" cy="56323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Müəssisənin planlaşdırılmasında texnoloji proseslərin getməsi ardıcıllığının sxemlər tərtib edilməklə nəzərə alınması, orada ayrı-ayrı otaqlar qrupunu rasional şəkildə yerləşdirmək və quraşdırmaq üçün əlverişli imkan yaradır.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a:t>
            </a:r>
            <a:r>
              <a:rPr lang="az-Latn-AZ" sz="2000" dirty="0" smtClean="0">
                <a:latin typeface="Times New Roman" pitchFamily="18" charset="0"/>
                <a:cs typeface="Times New Roman" pitchFamily="18" charset="0"/>
              </a:rPr>
              <a:t>müəssisələrinin planlaşdırma məsələlərinin həllində ayrı-ayrı otaqlar qrupu üçün faydalı, ümumi və normativ sahələr, binanın neçə mərtəbədən ibarət olması da onun qəbul edilmiş forması, müvafiq tikinti norma və qaydaları və digər şərtlər xüsusi rol oynamalıdırlar.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Dəmiryolu vağzallarında yerləşən iaşə müəssisələri vağzal binasında yerləşməklə, vahid bloka malik olmalı, xammal və yarımfabrikatların gətirilməsi üçün, işçilərin perrona daxil ola bilmələri üçün giriş yollarına malik olmalıdırlar. Vağzal restoranında ticarət zalının üç giriş yolu olmalıdır. Burada estrada və rəqs meydançası nəzərdə tutulmur. Mehmanxanalardakı iaşə müəssisələrində nahar zalları, onların birinci və ikinci mərtəbələrində yerləşdirilirlər. İstehsal və köməkçi qrup otaqları onlarla yanaşı heyət tərəfdə yerləşdirilirlər. Ticarət zalları elə planlaşdırılmalıdır ki, mehmanxana işçiləri onlara həm əsas vestibüldən, həm də mərtəbələrdən daxil ola bilsinlər. Mərtəbələr üzrə bufetlər, restoranlardakı istehsalla xüsusi yükqaldırıcıların köməyi ilə əlaqələndirilməlidirlər</a:t>
            </a:r>
            <a:r>
              <a:rPr lang="az-Latn-A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7</a:t>
            </a:fld>
            <a:endParaRPr lang="ru-RU"/>
          </a:p>
        </p:txBody>
      </p:sp>
      <p:sp>
        <p:nvSpPr>
          <p:cNvPr id="5" name="TextBox 4"/>
          <p:cNvSpPr txBox="1"/>
          <p:nvPr/>
        </p:nvSpPr>
        <p:spPr>
          <a:xfrm>
            <a:off x="714348" y="1142984"/>
            <a:ext cx="8143932" cy="40934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Məktəblərdə və texniki peşə məktəblərində layihələndirilən yeməkxanalar tədris korpusları ilə əlaqəli otaqlarda, yaxud da keçidlərin köməyi ilə əsas binaya əlaqələndirilən ayrıca binada yerləşdirilə bilərlər. Yarımfabrikatla işləyən iaşə müəssisələri üçün nəzərdə tutulmuş bütün otaqlar qrupu bu müəssisələrdə nəzərdə tutulmalıdırlar.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Sənaye </a:t>
            </a:r>
            <a:r>
              <a:rPr lang="az-Latn-AZ" sz="2000" dirty="0" smtClean="0">
                <a:latin typeface="Times New Roman" pitchFamily="18" charset="0"/>
                <a:cs typeface="Times New Roman" pitchFamily="18" charset="0"/>
              </a:rPr>
              <a:t>müəssisələrindəki yeməkxanalar ayrılıqda müstəqil bina şəklində, yaxud da müəssisə binasının müəyyən bir hissəsində layihələndirilə bilərlər. Bu zaman onlar bir, ya da bir neçə mərtəbədə yerləşdirilirlər.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Yarımqapalı tipli yeməkxanalarda istehlakçılar üçün iki giriş yolu olmalıdır ki, bunların biri fəhlələr üçün, digəri isə yaxınlıqdakı rayonun əhalisi üçün nəzərdə tutulmalıdır.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 yeməkxanaların binası sənaye obyekti sexlərindən 300-500 m məsafədə layihələndirilməlidirlər</a:t>
            </a:r>
            <a:r>
              <a:rPr lang="az-Latn-AZ"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spd="slow">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690635"/>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
        <p:nvSpPr>
          <p:cNvPr id="3" name="Дата 2"/>
          <p:cNvSpPr>
            <a:spLocks noGrp="1"/>
          </p:cNvSpPr>
          <p:nvPr>
            <p:ph type="dt" sz="half" idx="10"/>
          </p:nvPr>
        </p:nvSpPr>
        <p:spPr/>
        <p:txBody>
          <a:bodyPr/>
          <a:lstStyle/>
          <a:p>
            <a:fld id="{327FD87D-9550-4AE7-83CF-47FBE561EB25}"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8</a:t>
            </a:fld>
            <a:endParaRPr lang="ru-RU"/>
          </a:p>
        </p:txBody>
      </p:sp>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401</TotalTime>
  <Words>762</Words>
  <Application>Microsoft Office PowerPoint</Application>
  <PresentationFormat>Экран (4:3)</PresentationFormat>
  <Paragraphs>46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Слайд 1</vt:lpstr>
      <vt:lpstr>Слайд 2</vt:lpstr>
      <vt:lpstr>Слайд 3</vt:lpstr>
      <vt:lpstr>Слайд 4</vt:lpstr>
      <vt:lpstr>Слайд 5</vt:lpstr>
      <vt:lpstr>Слайд 6</vt:lpstr>
      <vt:lpstr>Слайд 7</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120</cp:revision>
  <dcterms:created xsi:type="dcterms:W3CDTF">2015-07-23T14:36:07Z</dcterms:created>
  <dcterms:modified xsi:type="dcterms:W3CDTF">2015-07-24T08:48:54Z</dcterms:modified>
</cp:coreProperties>
</file>