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 id="26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FA028-D37D-4674-866A-248A0003B640}" type="datetimeFigureOut">
              <a:rPr lang="ru-RU" smtClean="0"/>
              <a:pPr/>
              <a:t>24.07.2015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E1E0E-B6FE-46D8-8275-72B679E2DFD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9B9DB7A-046D-4A86-805E-7B90150229D3}" type="datetime1">
              <a:rPr lang="az-Latn-AZ"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1357CE-D34E-40A3-B938-3B3EC2623FE8}"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FEDB9-5D3B-4C7E-994B-69884516BDAA}"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259C597-0F59-4103-BCB1-CBEEC50F23FF}" type="datetime1">
              <a:rPr lang="az-Latn-AZ"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27F1AEC-A0C7-4BE8-B33A-71ED8116B018}" type="datetime1">
              <a:rPr lang="az-Latn-AZ"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C190F72-6939-41B4-B657-904863BC2C9F}" type="datetime1">
              <a:rPr lang="az-Latn-AZ"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471137-0938-420F-B23E-FF637D549845}" type="datetime1">
              <a:rPr lang="az-Latn-AZ"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cover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D0426A-594C-4425-ACA4-3A9181B2B650}" type="datetime1">
              <a:rPr lang="az-Latn-AZ"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D785BFB-741E-4CC2-8F3F-7A41038FD0A2}" type="datetime1">
              <a:rPr lang="az-Latn-AZ"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3A05115-7C65-4B18-B74B-4CEFA862A78D}" type="datetime1">
              <a:rPr lang="az-Latn-AZ"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cover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D92356E-ADDA-4642-BC74-1DFAE66E288E}"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cover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C0F77B-55C0-419D-BCC4-1E6021693E16}" type="datetime1">
              <a:rPr lang="az-Latn-AZ"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dir="lu"/>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EB211046-742F-4F7D-B18F-E5F8C24A3BA9}" type="datetime1">
              <a:rPr lang="az-Latn-AZ"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cover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10</a:t>
            </a:fld>
            <a:endParaRPr lang="ru-RU"/>
          </a:p>
        </p:txBody>
      </p:sp>
      <p:sp>
        <p:nvSpPr>
          <p:cNvPr id="5" name="Прямоугольник 4"/>
          <p:cNvSpPr/>
          <p:nvPr/>
        </p:nvSpPr>
        <p:spPr>
          <a:xfrm>
            <a:off x="714348" y="428604"/>
            <a:ext cx="3377848"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az-Latn-AZ" dirty="0" smtClean="0"/>
              <a:t>Pilitə səthinin saatlıq dövriyyəsi</a:t>
            </a:r>
            <a:endParaRPr lang="ru-RU" dirty="0"/>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4273" name="Object 1"/>
          <p:cNvGraphicFramePr>
            <a:graphicFrameLocks noChangeAspect="1"/>
          </p:cNvGraphicFramePr>
          <p:nvPr/>
        </p:nvGraphicFramePr>
        <p:xfrm>
          <a:off x="4000496" y="857232"/>
          <a:ext cx="683017" cy="571504"/>
        </p:xfrm>
        <a:graphic>
          <a:graphicData uri="http://schemas.openxmlformats.org/presentationml/2006/ole">
            <p:oleObj spid="_x0000_s54273" name="Формула" r:id="rId3" imgW="469696" imgH="393529" progId="Equation.3">
              <p:embed/>
            </p:oleObj>
          </a:graphicData>
        </a:graphic>
      </p:graphicFrame>
      <p:sp>
        <p:nvSpPr>
          <p:cNvPr id="8" name="TextBox 7"/>
          <p:cNvSpPr txBox="1"/>
          <p:nvPr/>
        </p:nvSpPr>
        <p:spPr>
          <a:xfrm>
            <a:off x="714348" y="1571612"/>
            <a:ext cx="8001056"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sym typeface="Symbol"/>
              </a:rPr>
              <a:t></a:t>
            </a:r>
            <a:r>
              <a:rPr lang="az-Latn-AZ" sz="2000" dirty="0" smtClean="0">
                <a:latin typeface="Times New Roman" pitchFamily="18" charset="0"/>
                <a:cs typeface="Times New Roman" pitchFamily="18" charset="0"/>
              </a:rPr>
              <a:t> - məhsulun isti emalı müddətidir, dəq.</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Pilitənin ümumi qızardıcı səthi qablararası boşluqlar nəzərə alınmaqla</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F</a:t>
            </a:r>
            <a:r>
              <a:rPr lang="az-Latn-AZ" sz="2000" baseline="-25000" dirty="0" smtClean="0">
                <a:latin typeface="Times New Roman" pitchFamily="18" charset="0"/>
                <a:cs typeface="Times New Roman" pitchFamily="18" charset="0"/>
              </a:rPr>
              <a:t>üm</a:t>
            </a:r>
            <a:r>
              <a:rPr lang="az-Latn-AZ" sz="2000" dirty="0" smtClean="0">
                <a:latin typeface="Times New Roman" pitchFamily="18" charset="0"/>
                <a:cs typeface="Times New Roman" pitchFamily="18" charset="0"/>
              </a:rPr>
              <a:t>=1,3 F</a:t>
            </a:r>
            <a:r>
              <a:rPr lang="az-Latn-AZ" sz="2000" baseline="-25000" dirty="0" smtClean="0">
                <a:latin typeface="Times New Roman" pitchFamily="18" charset="0"/>
                <a:cs typeface="Times New Roman" pitchFamily="18" charset="0"/>
              </a:rPr>
              <a:t>n   </a:t>
            </a:r>
            <a:r>
              <a:rPr lang="az-Latn-AZ" sz="2000" dirty="0" smtClean="0">
                <a:latin typeface="Times New Roman" pitchFamily="18" charset="0"/>
                <a:cs typeface="Times New Roman" pitchFamily="18" charset="0"/>
              </a:rPr>
              <a:t>kimi hesablanır.</a:t>
            </a:r>
          </a:p>
          <a:p>
            <a:pPr indent="361950"/>
            <a:r>
              <a:rPr lang="az-Latn-AZ" sz="2000" dirty="0" smtClean="0">
                <a:latin typeface="Times New Roman" pitchFamily="18" charset="0"/>
                <a:cs typeface="Times New Roman" pitchFamily="18" charset="0"/>
              </a:rPr>
              <a:t>İstilik avadanlıqlarına kulinar, unlu, yaxud qənnadı məhsullarının qızardılması üçün qızardıcı şkaflar da aid edilir. Onların hesabatı növbə ərzində buraxılan məhsulların miqdarı və şkafın saatlıq məhsuldarlığına əsasən aparılır. Hesabat üçün bu düsturda istifadə olunur:</a:t>
            </a:r>
            <a:endParaRPr lang="ru-RU" sz="2000" dirty="0">
              <a:latin typeface="Times New Roman" pitchFamily="18" charset="0"/>
              <a:cs typeface="Times New Roman" pitchFamily="18" charset="0"/>
            </a:endParaRP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4275" name="Object 3"/>
          <p:cNvGraphicFramePr>
            <a:graphicFrameLocks noChangeAspect="1"/>
          </p:cNvGraphicFramePr>
          <p:nvPr/>
        </p:nvGraphicFramePr>
        <p:xfrm>
          <a:off x="3714744" y="3929066"/>
          <a:ext cx="2257773" cy="642942"/>
        </p:xfrm>
        <a:graphic>
          <a:graphicData uri="http://schemas.openxmlformats.org/presentationml/2006/ole">
            <p:oleObj spid="_x0000_s54275" name="Формула" r:id="rId4" imgW="1434477" imgH="406224" progId="Equation.3">
              <p:embed/>
            </p:oleObj>
          </a:graphicData>
        </a:graphic>
      </p:graphicFrame>
      <p:sp>
        <p:nvSpPr>
          <p:cNvPr id="54277" name="Rectangle 5"/>
          <p:cNvSpPr>
            <a:spLocks noChangeArrowheads="1"/>
          </p:cNvSpPr>
          <p:nvPr/>
        </p:nvSpPr>
        <p:spPr bwMode="auto">
          <a:xfrm>
            <a:off x="714348" y="4714884"/>
            <a:ext cx="7929618"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Burada, M</a:t>
            </a:r>
            <a:r>
              <a:rPr kumimoji="0" lang="az-Latn-AZ"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ş</a:t>
            </a:r>
            <a:r>
              <a:rPr kumimoji="0" lang="az-Latn-A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şkafın hər məmulatın qızardılması üçün saatlıq məhsuldarlığı, kq\saat. </a:t>
            </a:r>
            <a:endParaRPr kumimoji="0" lang="az-Latn-AZ"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cover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11</a:t>
            </a:fld>
            <a:endParaRPr lang="ru-RU"/>
          </a:p>
        </p:txBody>
      </p:sp>
      <p:sp>
        <p:nvSpPr>
          <p:cNvPr id="5" name="TextBox 4"/>
          <p:cNvSpPr txBox="1"/>
          <p:nvPr/>
        </p:nvSpPr>
        <p:spPr>
          <a:xfrm>
            <a:off x="428596" y="428604"/>
            <a:ext cx="8429684" cy="440120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Soyuducu şkafların tutumunun hesabatı və seçilməsi iki metodla aparıla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1. Hazır xörəklərin, yarımfabrikatların və tezxarabolan məhsulların çəkisinə görə.</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2. Hazır xörəklərin, yarımfabrikatların və tezxarabolan məhsulların həcminə görə.</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Birinci metodla soyuducuda saxlanılacaq məhsulların ümumi çəkisi növbəti düstura əsasən təyin oluna bilər:  G</a:t>
            </a:r>
            <a:r>
              <a:rPr lang="az-Latn-AZ" sz="2000" baseline="-25000" dirty="0" smtClean="0">
                <a:latin typeface="Times New Roman" pitchFamily="18" charset="0"/>
                <a:cs typeface="Times New Roman" pitchFamily="18" charset="0"/>
              </a:rPr>
              <a:t>üm</a:t>
            </a:r>
            <a:r>
              <a:rPr lang="az-Latn-AZ" sz="2000" dirty="0" smtClean="0">
                <a:latin typeface="Times New Roman" pitchFamily="18" charset="0"/>
                <a:cs typeface="Times New Roman" pitchFamily="18" charset="0"/>
              </a:rPr>
              <a:t>=G</a:t>
            </a:r>
            <a:r>
              <a:rPr lang="az-Latn-AZ" sz="2000" baseline="-25000" dirty="0" smtClean="0">
                <a:latin typeface="Times New Roman" pitchFamily="18" charset="0"/>
                <a:cs typeface="Times New Roman" pitchFamily="18" charset="0"/>
              </a:rPr>
              <a:t>haz.x</a:t>
            </a:r>
            <a:r>
              <a:rPr lang="az-Latn-AZ" sz="2000" dirty="0" smtClean="0">
                <a:latin typeface="Times New Roman" pitchFamily="18" charset="0"/>
                <a:cs typeface="Times New Roman" pitchFamily="18" charset="0"/>
              </a:rPr>
              <a:t>+G</a:t>
            </a:r>
            <a:r>
              <a:rPr lang="az-Latn-AZ" sz="2000" baseline="-25000" dirty="0" smtClean="0">
                <a:latin typeface="Times New Roman" pitchFamily="18" charset="0"/>
                <a:cs typeface="Times New Roman" pitchFamily="18" charset="0"/>
              </a:rPr>
              <a:t>y/f</a:t>
            </a:r>
            <a:r>
              <a:rPr lang="az-Latn-AZ" sz="2000" dirty="0" smtClean="0">
                <a:latin typeface="Times New Roman" pitchFamily="18" charset="0"/>
                <a:cs typeface="Times New Roman" pitchFamily="18" charset="0"/>
              </a:rPr>
              <a:t>+G</a:t>
            </a:r>
            <a:r>
              <a:rPr lang="az-Latn-AZ" sz="2000" baseline="-25000" dirty="0" smtClean="0">
                <a:latin typeface="Times New Roman" pitchFamily="18" charset="0"/>
                <a:cs typeface="Times New Roman" pitchFamily="18" charset="0"/>
              </a:rPr>
              <a:t>t.x.m</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G</a:t>
            </a:r>
            <a:r>
              <a:rPr lang="az-Latn-AZ" sz="2000" baseline="-25000" dirty="0" smtClean="0">
                <a:latin typeface="Times New Roman" pitchFamily="18" charset="0"/>
                <a:cs typeface="Times New Roman" pitchFamily="18" charset="0"/>
              </a:rPr>
              <a:t>haz.x</a:t>
            </a:r>
            <a:r>
              <a:rPr lang="az-Latn-AZ" sz="2000" dirty="0" smtClean="0">
                <a:latin typeface="Times New Roman" pitchFamily="18" charset="0"/>
                <a:cs typeface="Times New Roman" pitchFamily="18" charset="0"/>
              </a:rPr>
              <a:t>, G</a:t>
            </a:r>
            <a:r>
              <a:rPr lang="az-Latn-AZ" sz="2000" baseline="-25000" dirty="0" smtClean="0">
                <a:latin typeface="Times New Roman" pitchFamily="18" charset="0"/>
                <a:cs typeface="Times New Roman" pitchFamily="18" charset="0"/>
              </a:rPr>
              <a:t>y/f</a:t>
            </a:r>
            <a:r>
              <a:rPr lang="az-Latn-AZ" sz="2000" dirty="0" smtClean="0">
                <a:latin typeface="Times New Roman" pitchFamily="18" charset="0"/>
                <a:cs typeface="Times New Roman" pitchFamily="18" charset="0"/>
              </a:rPr>
              <a:t>, G</a:t>
            </a:r>
            <a:r>
              <a:rPr lang="az-Latn-AZ" sz="2000" baseline="-25000" dirty="0" smtClean="0">
                <a:latin typeface="Times New Roman" pitchFamily="18" charset="0"/>
                <a:cs typeface="Times New Roman" pitchFamily="18" charset="0"/>
              </a:rPr>
              <a:t>t.x.m</a:t>
            </a:r>
            <a:r>
              <a:rPr lang="az-Latn-AZ" sz="2000" dirty="0" smtClean="0">
                <a:latin typeface="Times New Roman" pitchFamily="18" charset="0"/>
                <a:cs typeface="Times New Roman" pitchFamily="18" charset="0"/>
              </a:rPr>
              <a:t> – müvafiq olaraq saxlanılan məhsulların miqdarıdır, kq.</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Saxlanma üçün hazır xörəklərin çəkisi, onların maksimum yüklənmə saatı ərzində realizə olunan miqdarına görə, yarımfabrikatların və tez xarab olan məhsulların çəkisi isə yarım növbə, yaxud iş günü ərzində realizə olunan miqdarına görə təyin edilir.</a:t>
            </a:r>
          </a:p>
          <a:p>
            <a:pPr indent="361950"/>
            <a:r>
              <a:rPr lang="az-Latn-AZ" sz="2000" dirty="0" smtClean="0">
                <a:latin typeface="Times New Roman" pitchFamily="18" charset="0"/>
                <a:cs typeface="Times New Roman" pitchFamily="18" charset="0"/>
              </a:rPr>
              <a:t>Hazır soyuq və şirin xörəklərin çəkisini </a:t>
            </a:r>
            <a:endParaRPr lang="ru-RU" sz="2000" dirty="0" smtClean="0">
              <a:latin typeface="Times New Roman" pitchFamily="18" charset="0"/>
              <a:cs typeface="Times New Roman" pitchFamily="18" charset="0"/>
            </a:endParaRPr>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5297" name="Object 1"/>
          <p:cNvGraphicFramePr>
            <a:graphicFrameLocks noChangeAspect="1"/>
          </p:cNvGraphicFramePr>
          <p:nvPr/>
        </p:nvGraphicFramePr>
        <p:xfrm>
          <a:off x="3857619" y="5000636"/>
          <a:ext cx="1104043" cy="571504"/>
        </p:xfrm>
        <a:graphic>
          <a:graphicData uri="http://schemas.openxmlformats.org/presentationml/2006/ole">
            <p:oleObj spid="_x0000_s55297" name="Формула" r:id="rId3" imgW="812447" imgH="418918" progId="Equation.3">
              <p:embed/>
            </p:oleObj>
          </a:graphicData>
        </a:graphic>
      </p:graphicFrame>
      <p:sp>
        <p:nvSpPr>
          <p:cNvPr id="8" name="Прямоугольник 7"/>
          <p:cNvSpPr/>
          <p:nvPr/>
        </p:nvSpPr>
        <p:spPr>
          <a:xfrm>
            <a:off x="714348" y="5643578"/>
            <a:ext cx="81439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z-Latn-AZ" sz="2000" dirty="0" smtClean="0">
                <a:latin typeface="Times New Roman" pitchFamily="18" charset="0"/>
                <a:cs typeface="Times New Roman" pitchFamily="18" charset="0"/>
              </a:rPr>
              <a:t>kimi, yarımfabrikat və məhsulların çəkisini isə</a:t>
            </a:r>
            <a:endParaRPr lang="ru-RU" sz="2000" dirty="0">
              <a:latin typeface="Times New Roman" pitchFamily="18" charset="0"/>
              <a:cs typeface="Times New Roman" pitchFamily="18" charset="0"/>
            </a:endParaRPr>
          </a:p>
        </p:txBody>
      </p:sp>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5299" name="Object 3"/>
          <p:cNvGraphicFramePr>
            <a:graphicFrameLocks noChangeAspect="1"/>
          </p:cNvGraphicFramePr>
          <p:nvPr/>
        </p:nvGraphicFramePr>
        <p:xfrm>
          <a:off x="3929065" y="6143643"/>
          <a:ext cx="1143001" cy="446315"/>
        </p:xfrm>
        <a:graphic>
          <a:graphicData uri="http://schemas.openxmlformats.org/presentationml/2006/ole">
            <p:oleObj spid="_x0000_s55299" name="Формула" r:id="rId4" imgW="1002865" imgH="393529" progId="Equation.3">
              <p:embed/>
            </p:oleObj>
          </a:graphicData>
        </a:graphic>
      </p:graphicFrame>
    </p:spTree>
  </p:cSld>
  <p:clrMapOvr>
    <a:masterClrMapping/>
  </p:clrMapOvr>
  <p:transition spd="slow">
    <p:cover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12</a:t>
            </a:fld>
            <a:endParaRPr lang="ru-RU"/>
          </a:p>
        </p:txBody>
      </p:sp>
      <p:sp>
        <p:nvSpPr>
          <p:cNvPr id="6" name="TextBox 5"/>
          <p:cNvSpPr txBox="1"/>
          <p:nvPr/>
        </p:nvSpPr>
        <p:spPr>
          <a:xfrm>
            <a:off x="571472" y="500042"/>
            <a:ext cx="82868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İkinci metodla soyuducu şkafların hesabatında hazır xörəklərin saxlanması üçün qabların həcmi düzbucaqlı formada olan qablar və taralar üçün</a:t>
            </a:r>
            <a:endParaRPr lang="ru-RU" sz="2000" dirty="0" smtClean="0">
              <a:latin typeface="Times New Roman" pitchFamily="18" charset="0"/>
              <a:cs typeface="Times New Roman" pitchFamily="18" charset="0"/>
            </a:endParaRPr>
          </a:p>
        </p:txBody>
      </p:sp>
      <p:sp>
        <p:nvSpPr>
          <p:cNvPr id="5632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6322" name="Object 2"/>
          <p:cNvGraphicFramePr>
            <a:graphicFrameLocks noChangeAspect="1"/>
          </p:cNvGraphicFramePr>
          <p:nvPr/>
        </p:nvGraphicFramePr>
        <p:xfrm>
          <a:off x="3409951" y="1357298"/>
          <a:ext cx="1812409" cy="357190"/>
        </p:xfrm>
        <a:graphic>
          <a:graphicData uri="http://schemas.openxmlformats.org/presentationml/2006/ole">
            <p:oleObj spid="_x0000_s56322" name="Формула" r:id="rId3" imgW="1307532" imgH="253890" progId="Equation.3">
              <p:embed/>
            </p:oleObj>
          </a:graphicData>
        </a:graphic>
      </p:graphicFrame>
      <p:sp>
        <p:nvSpPr>
          <p:cNvPr id="9" name="TextBox 8"/>
          <p:cNvSpPr txBox="1"/>
          <p:nvPr/>
        </p:nvSpPr>
        <p:spPr>
          <a:xfrm>
            <a:off x="642910" y="1814444"/>
            <a:ext cx="3429024"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dəyirmi taralar üçün</a:t>
            </a:r>
            <a:endParaRPr lang="ru-RU" sz="2000" dirty="0" smtClean="0">
              <a:latin typeface="Times New Roman" pitchFamily="18" charset="0"/>
              <a:cs typeface="Times New Roman" pitchFamily="18" charset="0"/>
            </a:endParaRPr>
          </a:p>
        </p:txBody>
      </p:sp>
      <p:sp>
        <p:nvSpPr>
          <p:cNvPr id="563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6324" name="Object 4"/>
          <p:cNvGraphicFramePr>
            <a:graphicFrameLocks noChangeAspect="1"/>
          </p:cNvGraphicFramePr>
          <p:nvPr/>
        </p:nvGraphicFramePr>
        <p:xfrm>
          <a:off x="3357554" y="2285992"/>
          <a:ext cx="2079640" cy="428628"/>
        </p:xfrm>
        <a:graphic>
          <a:graphicData uri="http://schemas.openxmlformats.org/presentationml/2006/ole">
            <p:oleObj spid="_x0000_s56324" name="Формула" r:id="rId4" imgW="1244600" imgH="254000" progId="Equation.3">
              <p:embed/>
            </p:oleObj>
          </a:graphicData>
        </a:graphic>
      </p:graphicFrame>
      <p:sp>
        <p:nvSpPr>
          <p:cNvPr id="12" name="TextBox 11"/>
          <p:cNvSpPr txBox="1"/>
          <p:nvPr/>
        </p:nvSpPr>
        <p:spPr>
          <a:xfrm>
            <a:off x="642910" y="3000372"/>
            <a:ext cx="814393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Yarımfabrikat və məhsulların saxlanması üçün qabların və taraların həcmi, bu metodla dəyirmi taralar üçün </a:t>
            </a:r>
            <a:endParaRPr lang="ru-RU" sz="2000" dirty="0" smtClean="0">
              <a:latin typeface="Times New Roman" pitchFamily="18" charset="0"/>
              <a:cs typeface="Times New Roman" pitchFamily="18" charset="0"/>
            </a:endParaRPr>
          </a:p>
        </p:txBody>
      </p:sp>
      <p:sp>
        <p:nvSpPr>
          <p:cNvPr id="563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6326" name="Object 6"/>
          <p:cNvGraphicFramePr>
            <a:graphicFrameLocks noChangeAspect="1"/>
          </p:cNvGraphicFramePr>
          <p:nvPr/>
        </p:nvGraphicFramePr>
        <p:xfrm>
          <a:off x="3571868" y="3857628"/>
          <a:ext cx="2143140" cy="571504"/>
        </p:xfrm>
        <a:graphic>
          <a:graphicData uri="http://schemas.openxmlformats.org/presentationml/2006/ole">
            <p:oleObj spid="_x0000_s56326" name="Формула" r:id="rId5" imgW="1574800" imgH="419100" progId="Equation.3">
              <p:embed/>
            </p:oleObj>
          </a:graphicData>
        </a:graphic>
      </p:graphicFrame>
      <p:sp>
        <p:nvSpPr>
          <p:cNvPr id="15" name="TextBox 14"/>
          <p:cNvSpPr txBox="1"/>
          <p:nvPr/>
        </p:nvSpPr>
        <p:spPr>
          <a:xfrm>
            <a:off x="714348" y="4507064"/>
            <a:ext cx="792961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düzbucaqlı formada taralar və qablar üçün aşağıdakı düstura görə hesablanır:</a:t>
            </a:r>
            <a:endParaRPr lang="ru-RU" sz="2000" dirty="0" smtClean="0">
              <a:latin typeface="Times New Roman" pitchFamily="18" charset="0"/>
              <a:cs typeface="Times New Roman" pitchFamily="18" charset="0"/>
            </a:endParaRPr>
          </a:p>
        </p:txBody>
      </p:sp>
      <p:sp>
        <p:nvSpPr>
          <p:cNvPr id="5632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6328" name="Object 8"/>
          <p:cNvGraphicFramePr>
            <a:graphicFrameLocks noChangeAspect="1"/>
          </p:cNvGraphicFramePr>
          <p:nvPr/>
        </p:nvGraphicFramePr>
        <p:xfrm>
          <a:off x="3786182" y="5500702"/>
          <a:ext cx="2286016" cy="571504"/>
        </p:xfrm>
        <a:graphic>
          <a:graphicData uri="http://schemas.openxmlformats.org/presentationml/2006/ole">
            <p:oleObj spid="_x0000_s56328" name="Формула" r:id="rId6" imgW="1562100" imgH="393700" progId="Equation.3">
              <p:embed/>
            </p:oleObj>
          </a:graphicData>
        </a:graphic>
      </p:graphicFrame>
    </p:spTree>
  </p:cSld>
  <p:clrMapOvr>
    <a:masterClrMapping/>
  </p:clrMapOvr>
  <p:transition spd="slow">
    <p:cover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90635"/>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
        <p:nvSpPr>
          <p:cNvPr id="3" name="Дата 2"/>
          <p:cNvSpPr>
            <a:spLocks noGrp="1"/>
          </p:cNvSpPr>
          <p:nvPr>
            <p:ph type="dt" sz="half" idx="10"/>
          </p:nvPr>
        </p:nvSpPr>
        <p:spPr/>
        <p:txBody>
          <a:bodyPr/>
          <a:lstStyle/>
          <a:p>
            <a:fld id="{327FD87D-9550-4AE7-83CF-47FBE561EB25}"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13</a:t>
            </a:fld>
            <a:endParaRPr lang="ru-RU"/>
          </a:p>
        </p:txBody>
      </p:sp>
    </p:spTree>
  </p:cSld>
  <p:clrMapOvr>
    <a:masterClrMapping/>
  </p:clrMapOvr>
  <p:transition spd="slow">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544653"/>
            <a:ext cx="8143932"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000" b="1" dirty="0" smtClean="0">
                <a:latin typeface="Times New Roman" pitchFamily="18" charset="0"/>
                <a:cs typeface="Times New Roman" pitchFamily="18" charset="0"/>
              </a:rPr>
              <a:t>MENYUNUN TƏRTİBİ VƏ REALİZƏ CƏDVƏLİNİN HESABLANMASI</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İstilik avadanlıqlarının texnoloji hesabatı üçün əsas məlumatlardan biri xörəklərin saatlar üzrə realizə qrafikidir.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Xörəklərin realizə qrafiki ticarət (nahar) zallarının yüklənmə qrafiki, gündəlik hesabat menyusu və hazır məhsulun saxlanma (realizə) müddəti şərtlərindən istifadə etməklə tərtib edilir. Bunun üçün, ilk növbədə, zalda realizə olunan xörəklərin miqdarı (n</a:t>
            </a:r>
            <a:r>
              <a:rPr lang="az-Latn-AZ" sz="2000" baseline="-25000" dirty="0" smtClean="0">
                <a:latin typeface="Times New Roman" pitchFamily="18" charset="0"/>
                <a:cs typeface="Times New Roman" pitchFamily="18" charset="0"/>
              </a:rPr>
              <a:t>saat</a:t>
            </a:r>
            <a:r>
              <a:rPr lang="az-Latn-AZ" sz="2000" dirty="0" smtClean="0">
                <a:latin typeface="Times New Roman" pitchFamily="18" charset="0"/>
                <a:cs typeface="Times New Roman" pitchFamily="18" charset="0"/>
              </a:rPr>
              <a:t>) təyin olunur:</a:t>
            </a:r>
            <a:endParaRPr lang="ru-RU" sz="2000" dirty="0" smtClean="0">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BB658B7D-12BD-4B60-8E6B-0E1A7443FC94}" type="datetime1">
              <a:rPr lang="az-Latn-AZ" sz="1400" smtClean="0"/>
              <a:pPr/>
              <a:t>24.07.2015</a:t>
            </a:fld>
            <a:endParaRPr lang="ru-RU" dirty="0"/>
          </a:p>
        </p:txBody>
      </p:sp>
      <p:sp>
        <p:nvSpPr>
          <p:cNvPr id="7" name="Номер слайда 6"/>
          <p:cNvSpPr>
            <a:spLocks noGrp="1"/>
          </p:cNvSpPr>
          <p:nvPr>
            <p:ph type="sldNum" sz="quarter" idx="12"/>
          </p:nvPr>
        </p:nvSpPr>
        <p:spPr/>
        <p:txBody>
          <a:bodyPr/>
          <a:lstStyle/>
          <a:p>
            <a:fld id="{6C392928-9BA1-472B-B647-E6587E52DC2E}" type="slidenum">
              <a:rPr lang="ru-RU" smtClean="0"/>
              <a:pPr/>
              <a:t>2</a:t>
            </a:fld>
            <a:endParaRPr lang="ru-RU"/>
          </a:p>
        </p:txBody>
      </p:sp>
      <p:sp>
        <p:nvSpPr>
          <p:cNvPr id="10" name="TextBox 9"/>
          <p:cNvSpPr txBox="1"/>
          <p:nvPr/>
        </p:nvSpPr>
        <p:spPr>
          <a:xfrm>
            <a:off x="642910" y="4214818"/>
            <a:ext cx="8072494"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Burada,  n – gün ərzində realizə olunan xörəklərin miqdarı; </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K – müəyyən saat üçün yenidən hesablanma əmsalıdır. Yenidən hesablanma əmsalının qiyməti</a:t>
            </a:r>
            <a:r>
              <a:rPr lang="en-US"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düsturundan istifadə edilməklə tapılır:</a:t>
            </a:r>
            <a:endParaRPr lang="ru-RU" sz="2000" dirty="0">
              <a:latin typeface="Times New Roman" pitchFamily="18" charset="0"/>
              <a:cs typeface="Times New Roman" pitchFamily="18" charset="0"/>
            </a:endParaRPr>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29057" y="3643314"/>
            <a:ext cx="1690513" cy="357190"/>
          </a:xfrm>
          <a:prstGeom prst="rect">
            <a:avLst/>
          </a:prstGeom>
          <a:noFill/>
          <a:ln w="9525">
            <a:noFill/>
            <a:miter lim="800000"/>
            <a:headEnd/>
            <a:tailEnd/>
          </a:ln>
        </p:spPr>
      </p:pic>
      <p:pic>
        <p:nvPicPr>
          <p:cNvPr id="3481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71934" y="5429264"/>
            <a:ext cx="1124988" cy="571504"/>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500042"/>
            <a:ext cx="8501122"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N</a:t>
            </a:r>
            <a:r>
              <a:rPr lang="az-Latn-AZ" sz="2000" baseline="-25000" dirty="0" smtClean="0">
                <a:latin typeface="Times New Roman" pitchFamily="18" charset="0"/>
                <a:cs typeface="Times New Roman" pitchFamily="18" charset="0"/>
              </a:rPr>
              <a:t>saat</a:t>
            </a:r>
            <a:r>
              <a:rPr lang="az-Latn-AZ" sz="2000" dirty="0" smtClean="0">
                <a:latin typeface="Times New Roman" pitchFamily="18" charset="0"/>
                <a:cs typeface="Times New Roman" pitchFamily="18" charset="0"/>
              </a:rPr>
              <a:t> və N</a:t>
            </a:r>
            <a:r>
              <a:rPr lang="az-Latn-AZ" sz="2000" baseline="-25000" dirty="0" smtClean="0">
                <a:latin typeface="Times New Roman" pitchFamily="18" charset="0"/>
                <a:cs typeface="Times New Roman" pitchFamily="18" charset="0"/>
              </a:rPr>
              <a:t>gün</a:t>
            </a:r>
            <a:r>
              <a:rPr lang="az-Latn-AZ" sz="2000" dirty="0" smtClean="0">
                <a:latin typeface="Times New Roman" pitchFamily="18" charset="0"/>
                <a:cs typeface="Times New Roman" pitchFamily="18" charset="0"/>
              </a:rPr>
              <a:t> – müvafiq olaraq saat və gün ərzində xidmət olunacaq istehlakçıların sayıdır. Bu məlumatlar zalın yüklənmə qrafikindən götürülür.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Soyuq qəlyanaltılar, ikinci və şirin xörəklər, isti içkilərin realizə qrafiki tərtib olunan zaman K-nın qiyməti qiyməti bütün gün ərzində müxtəlif saatlar üçün dəyişməz qalır. Yalnız müəyyən dövr ərzində realizə olunan xörəklər (məsələn, şorbalar) üçün isə onun qiyməti ayrıca hesablanmalıdır:</a:t>
            </a:r>
            <a:endParaRPr lang="ru-RU" sz="2000" dirty="0" smtClean="0">
              <a:latin typeface="Times New Roman" pitchFamily="18" charset="0"/>
              <a:cs typeface="Times New Roman" pitchFamily="18"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E1D4E2FB-BB42-4146-9500-1D9AF832846D}" type="datetime1">
              <a:rPr lang="az-Latn-AZ" smtClean="0"/>
              <a:pPr/>
              <a:t>24.07.2015</a:t>
            </a:fld>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3</a:t>
            </a:fld>
            <a:endParaRPr lang="ru-RU"/>
          </a:p>
        </p:txBody>
      </p:sp>
      <p:sp>
        <p:nvSpPr>
          <p:cNvPr id="12" name="TextBox 11"/>
          <p:cNvSpPr txBox="1"/>
          <p:nvPr/>
        </p:nvSpPr>
        <p:spPr>
          <a:xfrm>
            <a:off x="428596" y="3357562"/>
            <a:ext cx="8358246"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N</a:t>
            </a:r>
            <a:r>
              <a:rPr lang="az-Latn-AZ" sz="2000" baseline="-25000" dirty="0" smtClean="0">
                <a:latin typeface="Times New Roman" pitchFamily="18" charset="0"/>
                <a:cs typeface="Times New Roman" pitchFamily="18" charset="0"/>
              </a:rPr>
              <a:t>d</a:t>
            </a:r>
            <a:r>
              <a:rPr lang="az-Latn-AZ" sz="2000" dirty="0" smtClean="0">
                <a:latin typeface="Times New Roman" pitchFamily="18" charset="0"/>
                <a:cs typeface="Times New Roman" pitchFamily="18" charset="0"/>
              </a:rPr>
              <a:t> – müəyyən dövr ərzində istehlakçıların sayıdır.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 olunan müəssisədə zalda bir neçə iş (qidalanma) rejimi nəzərdə tutulursa, K-nın qiyməti hər rejim üçün ayrıca təyin olunmalıdır. Məsələn, nahar vaxtı realizə olunan xörəklər üçün yenidən hesablanma əmsalını tapmaq üçün, hər nahar saatı ərzində istehlakçıların sayını, bütün nahar vaxtı istehlakçıların sayına bölmək lazımdır.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 prinsip müəssisədə xidmətin xüsusiyyəti dəyişdiyi halda da gözlənilməlidir. Belə ki, əgər müəssisə gündüz yeməkxana, axşam isə restoran kimi fəaliyyət göstərirsə, müvafiq olaraq xörəklərin realizə qrafiki də ayrıca tərtib edilməlidir.</a:t>
            </a:r>
            <a:endParaRPr lang="ru-RU" sz="2000" dirty="0" smtClean="0">
              <a:latin typeface="Times New Roman" pitchFamily="18" charset="0"/>
              <a:cs typeface="Times New Roman" pitchFamily="18" charset="0"/>
            </a:endParaRPr>
          </a:p>
        </p:txBody>
      </p:sp>
      <p:pic>
        <p:nvPicPr>
          <p:cNvPr id="522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00495" y="2643182"/>
            <a:ext cx="1236373" cy="571504"/>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Дата 9"/>
          <p:cNvSpPr>
            <a:spLocks noGrp="1"/>
          </p:cNvSpPr>
          <p:nvPr>
            <p:ph type="dt" sz="half" idx="10"/>
          </p:nvPr>
        </p:nvSpPr>
        <p:spPr/>
        <p:txBody>
          <a:bodyPr/>
          <a:lstStyle/>
          <a:p>
            <a:fld id="{A73A1777-60EC-4DEE-B555-9A88D258E99E}" type="datetime1">
              <a:rPr lang="az-Latn-AZ" smtClean="0"/>
              <a:pPr/>
              <a:t>24.07.2015</a:t>
            </a:fld>
            <a:endParaRPr lang="ru-RU"/>
          </a:p>
        </p:txBody>
      </p:sp>
      <p:sp>
        <p:nvSpPr>
          <p:cNvPr id="11" name="Номер слайда 10"/>
          <p:cNvSpPr>
            <a:spLocks noGrp="1"/>
          </p:cNvSpPr>
          <p:nvPr>
            <p:ph type="sldNum" sz="quarter" idx="12"/>
          </p:nvPr>
        </p:nvSpPr>
        <p:spPr/>
        <p:txBody>
          <a:bodyPr/>
          <a:lstStyle/>
          <a:p>
            <a:fld id="{6C392928-9BA1-472B-B647-E6587E52DC2E}" type="slidenum">
              <a:rPr lang="ru-RU" smtClean="0"/>
              <a:pPr/>
              <a:t>4</a:t>
            </a:fld>
            <a:endParaRPr lang="ru-RU"/>
          </a:p>
        </p:txBody>
      </p:sp>
      <p:sp>
        <p:nvSpPr>
          <p:cNvPr id="13" name="TextBox 12"/>
          <p:cNvSpPr txBox="1"/>
          <p:nvPr/>
        </p:nvSpPr>
        <p:spPr>
          <a:xfrm>
            <a:off x="428596" y="505969"/>
            <a:ext cx="8429684"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İstilik avadanlıqlarına gəldikdə isə onları bişirici, qızardıcı, xüsusi (ixtisaslaşdırılmış) və digər avadanlıqlara ayırmaq olar. Bunların içərisində xörək bişirən qazanlar xüsusi yer tuturlar. Onlardan həlimlərin, birinci və ikinci xörəklərin, souslar və qarnirlərin, isti içkilər və kulinar məmulatlarının bişirilməsi üçün istifadə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Xörək bişirən qazanların hesabatı və seçilməsi üçün onların bişirmə həcmini təyin etmək lazımdır.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Birinci və ikinci xörəklər, isti içkilər, souslar, qarnirlərin bişirilməsi üçün qazanların həcmi hər iki realizə saatı üçün hesablanır. Soyuq və şirin xörəklərin, bir sıra qarnirlərin (məsələn, qarabaşaq yarmasından hazırlanan) bişirilməsi üçün isə qazanların həcmi gün ərzində realizə olunacaq məhsulların bütün miqdarına görə hesablanmalıdır. “Kulinar” mağazalarda realizə olunmaq üçün kulinar məmulatlarının hazırlanmasında istifadə edilən qazanların həcmi, həmin məmulatların mağazalarda buraxılmış qrafikinə uyğun olaraq təyin olunmalıdır.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Həlimlərin bişirilməsi qazanların həcmi  aşağıdakı düstura əsasən hesablanır:</a:t>
            </a:r>
            <a:endParaRPr lang="ru-RU" sz="2000" dirty="0" smtClean="0">
              <a:latin typeface="Times New Roman" pitchFamily="18" charset="0"/>
              <a:cs typeface="Times New Roman" pitchFamily="18" charset="0"/>
            </a:endParaRPr>
          </a:p>
        </p:txBody>
      </p:sp>
      <p:pic>
        <p:nvPicPr>
          <p:cNvPr id="512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5429264"/>
            <a:ext cx="2694537" cy="642942"/>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00042"/>
            <a:ext cx="8501122"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a:t>
            </a:r>
            <a:r>
              <a:rPr lang="az-Latn-AZ" sz="2000" i="1" dirty="0" smtClean="0">
                <a:latin typeface="Times New Roman" pitchFamily="18" charset="0"/>
                <a:cs typeface="Times New Roman" pitchFamily="18" charset="0"/>
              </a:rPr>
              <a:t>v</a:t>
            </a:r>
            <a:r>
              <a:rPr lang="az-Latn-AZ" sz="2000" dirty="0" smtClean="0">
                <a:latin typeface="Times New Roman" pitchFamily="18" charset="0"/>
                <a:cs typeface="Times New Roman" pitchFamily="18" charset="0"/>
              </a:rPr>
              <a:t> – həlimin bişirilməsi üçün qazanın həcmi, dm</a:t>
            </a:r>
            <a:r>
              <a:rPr lang="az-Latn-AZ" sz="2000" baseline="30000" dirty="0" smtClean="0">
                <a:latin typeface="Times New Roman" pitchFamily="18" charset="0"/>
                <a:cs typeface="Times New Roman" pitchFamily="18" charset="0"/>
              </a:rPr>
              <a:t>3</a:t>
            </a:r>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sym typeface="Symbol"/>
              </a:rPr>
              <a:t></a:t>
            </a:r>
            <a:r>
              <a:rPr lang="az-Latn-AZ" sz="2000" baseline="-25000" dirty="0" smtClean="0">
                <a:latin typeface="Times New Roman" pitchFamily="18" charset="0"/>
                <a:cs typeface="Times New Roman" pitchFamily="18" charset="0"/>
              </a:rPr>
              <a:t>m</a:t>
            </a:r>
            <a:r>
              <a:rPr lang="az-Latn-AZ" sz="2000" dirty="0" smtClean="0">
                <a:latin typeface="Times New Roman" pitchFamily="18" charset="0"/>
                <a:cs typeface="Times New Roman" pitchFamily="18" charset="0"/>
              </a:rPr>
              <a:t> – bişirilən məhsulun tutduğu həcm, dm</a:t>
            </a:r>
            <a:r>
              <a:rPr lang="az-Latn-AZ" sz="2000" baseline="30000" dirty="0" smtClean="0">
                <a:latin typeface="Times New Roman" pitchFamily="18" charset="0"/>
                <a:cs typeface="Times New Roman" pitchFamily="18" charset="0"/>
              </a:rPr>
              <a:t>3</a:t>
            </a:r>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sym typeface="Symbol"/>
              </a:rPr>
              <a:t></a:t>
            </a:r>
            <a:r>
              <a:rPr lang="az-Latn-AZ" sz="2000" baseline="-25000" dirty="0" smtClean="0">
                <a:latin typeface="Times New Roman" pitchFamily="18" charset="0"/>
                <a:cs typeface="Times New Roman" pitchFamily="18" charset="0"/>
              </a:rPr>
              <a:t>su</a:t>
            </a:r>
            <a:r>
              <a:rPr lang="az-Latn-AZ" sz="2000" dirty="0" smtClean="0">
                <a:latin typeface="Times New Roman" pitchFamily="18" charset="0"/>
                <a:cs typeface="Times New Roman" pitchFamily="18" charset="0"/>
              </a:rPr>
              <a:t> – suyun həcmi, dm</a:t>
            </a:r>
            <a:r>
              <a:rPr lang="az-Latn-AZ" sz="2000" baseline="30000" dirty="0" smtClean="0">
                <a:latin typeface="Times New Roman" pitchFamily="18" charset="0"/>
                <a:cs typeface="Times New Roman" pitchFamily="18" charset="0"/>
              </a:rPr>
              <a:t>3</a:t>
            </a:r>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sym typeface="Symbol"/>
              </a:rPr>
              <a:t></a:t>
            </a:r>
            <a:r>
              <a:rPr lang="az-Latn-AZ" sz="2000" baseline="-25000" dirty="0" smtClean="0">
                <a:latin typeface="Times New Roman" pitchFamily="18" charset="0"/>
                <a:cs typeface="Times New Roman" pitchFamily="18" charset="0"/>
              </a:rPr>
              <a:t>ar</a:t>
            </a:r>
            <a:r>
              <a:rPr lang="az-Latn-AZ" sz="2000" dirty="0" smtClean="0">
                <a:latin typeface="Times New Roman" pitchFamily="18" charset="0"/>
                <a:cs typeface="Times New Roman" pitchFamily="18" charset="0"/>
              </a:rPr>
              <a:t> – məhsullararası boşluqların tutduğu həcm, dm</a:t>
            </a:r>
            <a:r>
              <a:rPr lang="az-Latn-AZ" sz="2000" baseline="30000" dirty="0" smtClean="0">
                <a:latin typeface="Times New Roman" pitchFamily="18" charset="0"/>
                <a:cs typeface="Times New Roman" pitchFamily="18" charset="0"/>
              </a:rPr>
              <a:t>3</a:t>
            </a:r>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 – qazanın dolma əmsalıdır, 0,85.</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Bişirilən məhsulun tutduğu həcm</a:t>
            </a:r>
            <a:endParaRPr lang="ru-RU" sz="2000" dirty="0" smtClean="0">
              <a:latin typeface="Times New Roman" pitchFamily="18" charset="0"/>
              <a:cs typeface="Times New Roman" pitchFamily="18" charset="0"/>
            </a:endParaRPr>
          </a:p>
        </p:txBody>
      </p:sp>
      <p:sp>
        <p:nvSpPr>
          <p:cNvPr id="6147" name="Rectangle 3"/>
          <p:cNvSpPr>
            <a:spLocks noChangeArrowheads="1"/>
          </p:cNvSpPr>
          <p:nvPr/>
        </p:nvSpPr>
        <p:spPr bwMode="auto">
          <a:xfrm>
            <a:off x="428596" y="3429000"/>
            <a:ext cx="8429684"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r>
              <a:rPr lang="az-Latn-AZ" sz="2000" dirty="0" smtClean="0">
                <a:latin typeface="Times New Roman" pitchFamily="18" charset="0"/>
                <a:cs typeface="Times New Roman" pitchFamily="18" charset="0"/>
              </a:rPr>
              <a:t>Həlimin bişirilməsi üçün işlədilən məhsulun kütləsini (G) tapmaq üçün isə </a:t>
            </a:r>
            <a:r>
              <a:rPr lang="az-Latn-AZ" sz="2000" dirty="0" smtClean="0">
                <a:solidFill>
                  <a:schemeClr val="tx1"/>
                </a:solidFill>
                <a:latin typeface="Times New Roman" pitchFamily="18" charset="0"/>
                <a:cs typeface="Times New Roman" pitchFamily="18" charset="0"/>
              </a:rPr>
              <a:t>b</a:t>
            </a:r>
            <a:r>
              <a:rPr kumimoji="0" lang="az-Latn-AZ" sz="2000" b="0" i="0" u="none" strike="noStrike" cap="none" normalizeH="0" baseline="0" dirty="0" smtClean="0">
                <a:ln>
                  <a:noFill/>
                </a:ln>
                <a:solidFill>
                  <a:schemeClr val="tx1"/>
                </a:solidFill>
                <a:effectLst/>
                <a:latin typeface="Times New Roman" pitchFamily="18" charset="0"/>
                <a:cs typeface="Times New Roman" pitchFamily="18" charset="0"/>
              </a:rPr>
              <a:t>u düsturdan istifadə etmək olar:</a:t>
            </a: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 name="Дата 14"/>
          <p:cNvSpPr>
            <a:spLocks noGrp="1"/>
          </p:cNvSpPr>
          <p:nvPr>
            <p:ph type="dt" sz="half" idx="10"/>
          </p:nvPr>
        </p:nvSpPr>
        <p:spPr/>
        <p:txBody>
          <a:bodyPr/>
          <a:lstStyle/>
          <a:p>
            <a:fld id="{75E4B759-1C98-4888-9A3F-9CE52E64095F}" type="datetime1">
              <a:rPr lang="az-Latn-AZ" smtClean="0"/>
              <a:pPr/>
              <a:t>24.07.2015</a:t>
            </a:fld>
            <a:endParaRPr lang="ru-RU"/>
          </a:p>
        </p:txBody>
      </p:sp>
      <p:sp>
        <p:nvSpPr>
          <p:cNvPr id="17" name="Номер слайда 16"/>
          <p:cNvSpPr>
            <a:spLocks noGrp="1"/>
          </p:cNvSpPr>
          <p:nvPr>
            <p:ph type="sldNum" sz="quarter" idx="12"/>
          </p:nvPr>
        </p:nvSpPr>
        <p:spPr/>
        <p:txBody>
          <a:bodyPr/>
          <a:lstStyle/>
          <a:p>
            <a:fld id="{6C392928-9BA1-472B-B647-E6587E52DC2E}" type="slidenum">
              <a:rPr lang="ru-RU" smtClean="0"/>
              <a:pPr/>
              <a:t>5</a:t>
            </a:fld>
            <a:endParaRPr lang="ru-RU"/>
          </a:p>
        </p:txBody>
      </p:sp>
      <p:pic>
        <p:nvPicPr>
          <p:cNvPr id="501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43372" y="2500306"/>
            <a:ext cx="1015254" cy="785818"/>
          </a:xfrm>
          <a:prstGeom prst="rect">
            <a:avLst/>
          </a:prstGeom>
          <a:noFill/>
          <a:ln w="9525">
            <a:noFill/>
            <a:miter lim="800000"/>
            <a:headEnd/>
            <a:tailEnd/>
          </a:ln>
        </p:spPr>
      </p:pic>
      <p:sp>
        <p:nvSpPr>
          <p:cNvPr id="501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0178" name="Object 2"/>
          <p:cNvGraphicFramePr>
            <a:graphicFrameLocks noChangeAspect="1"/>
          </p:cNvGraphicFramePr>
          <p:nvPr/>
        </p:nvGraphicFramePr>
        <p:xfrm>
          <a:off x="4071934" y="4357694"/>
          <a:ext cx="928694" cy="596027"/>
        </p:xfrm>
        <a:graphic>
          <a:graphicData uri="http://schemas.openxmlformats.org/presentationml/2006/ole">
            <p:oleObj spid="_x0000_s50178" name="Формула" r:id="rId4" imgW="634725" imgH="406224" progId="Equation.3">
              <p:embed/>
            </p:oleObj>
          </a:graphicData>
        </a:graphic>
      </p:graphicFrame>
      <p:sp>
        <p:nvSpPr>
          <p:cNvPr id="13" name="TextBox 12"/>
          <p:cNvSpPr txBox="1"/>
          <p:nvPr/>
        </p:nvSpPr>
        <p:spPr>
          <a:xfrm>
            <a:off x="428596" y="5072074"/>
            <a:ext cx="850112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Qatılaşdırılmış həlimlərin bişirilməsində istifadə olunan suyun həcmi bu düsturla təyin edilir:</a:t>
            </a:r>
            <a:endParaRPr lang="ru-RU" sz="2000" dirty="0" smtClean="0">
              <a:latin typeface="Times New Roman" pitchFamily="18" charset="0"/>
              <a:cs typeface="Times New Roman" pitchFamily="18" charset="0"/>
            </a:endParaRPr>
          </a:p>
        </p:txBody>
      </p:sp>
      <p:pic>
        <p:nvPicPr>
          <p:cNvPr id="14"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868" y="6072206"/>
            <a:ext cx="1857388" cy="332857"/>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428604"/>
            <a:ext cx="850112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Müxtəlif həlimlərin bişirilməsi üçün su norması növbəti cədvəldə göstərilmişdir:</a:t>
            </a:r>
            <a:endParaRPr lang="ru-RU" sz="2000" dirty="0" smtClean="0">
              <a:latin typeface="Times New Roman" pitchFamily="18" charset="0"/>
              <a:cs typeface="Times New Roman" pitchFamily="18" charset="0"/>
            </a:endParaRPr>
          </a:p>
        </p:txBody>
      </p:sp>
      <p:sp>
        <p:nvSpPr>
          <p:cNvPr id="8" name="Дата 7"/>
          <p:cNvSpPr>
            <a:spLocks noGrp="1"/>
          </p:cNvSpPr>
          <p:nvPr>
            <p:ph type="dt" sz="half" idx="10"/>
          </p:nvPr>
        </p:nvSpPr>
        <p:spPr/>
        <p:txBody>
          <a:bodyPr/>
          <a:lstStyle/>
          <a:p>
            <a:fld id="{4340AA8A-F4B1-49FB-876B-42B8DB103FD5}" type="datetime1">
              <a:rPr lang="az-Latn-AZ" smtClean="0"/>
              <a:pPr/>
              <a:t>24.07.2015</a:t>
            </a:fld>
            <a:endParaRPr lang="ru-RU"/>
          </a:p>
        </p:txBody>
      </p:sp>
      <p:sp>
        <p:nvSpPr>
          <p:cNvPr id="9" name="Номер слайда 8"/>
          <p:cNvSpPr>
            <a:spLocks noGrp="1"/>
          </p:cNvSpPr>
          <p:nvPr>
            <p:ph type="sldNum" sz="quarter" idx="12"/>
          </p:nvPr>
        </p:nvSpPr>
        <p:spPr/>
        <p:txBody>
          <a:bodyPr/>
          <a:lstStyle/>
          <a:p>
            <a:fld id="{6C392928-9BA1-472B-B647-E6587E52DC2E}" type="slidenum">
              <a:rPr lang="ru-RU" smtClean="0"/>
              <a:pPr/>
              <a:t>6</a:t>
            </a:fld>
            <a:endParaRPr lang="ru-RU"/>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722" name="Rectangle 2"/>
          <p:cNvSpPr>
            <a:spLocks noChangeArrowheads="1"/>
          </p:cNvSpPr>
          <p:nvPr/>
        </p:nvSpPr>
        <p:spPr bwMode="auto">
          <a:xfrm>
            <a:off x="1428728" y="1042974"/>
            <a:ext cx="6429420" cy="457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Cədvəl 1</a:t>
            </a:r>
            <a:endParaRPr kumimoji="0" lang="ru-RU" sz="7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z-Latn-AZ"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Müxtəlif qatılıqda həlimlər üçün su norması</a:t>
            </a:r>
            <a:endParaRPr kumimoji="0" lang="az-Latn-AZ" sz="1800" b="0" i="0" u="none" strike="noStrike" cap="none" normalizeH="0" baseline="0" dirty="0" smtClean="0">
              <a:ln>
                <a:noFill/>
              </a:ln>
              <a:solidFill>
                <a:schemeClr val="tx1"/>
              </a:solidFill>
              <a:effectLst/>
              <a:latin typeface="Arial" pitchFamily="34" charset="0"/>
            </a:endParaRPr>
          </a:p>
        </p:txBody>
      </p:sp>
      <p:graphicFrame>
        <p:nvGraphicFramePr>
          <p:cNvPr id="13" name="Таблица 12"/>
          <p:cNvGraphicFramePr>
            <a:graphicFrameLocks noGrp="1"/>
          </p:cNvGraphicFramePr>
          <p:nvPr/>
        </p:nvGraphicFramePr>
        <p:xfrm>
          <a:off x="1533207" y="1714488"/>
          <a:ext cx="6324940" cy="1494473"/>
        </p:xfrm>
        <a:graphic>
          <a:graphicData uri="http://schemas.openxmlformats.org/drawingml/2006/table">
            <a:tbl>
              <a:tblPr>
                <a:tableStyleId>{69C7853C-536D-4A76-A0AE-DD22124D55A5}</a:tableStyleId>
              </a:tblPr>
              <a:tblGrid>
                <a:gridCol w="2108093"/>
                <a:gridCol w="2108093"/>
                <a:gridCol w="2108754"/>
              </a:tblGrid>
              <a:tr h="426993">
                <a:tc>
                  <a:txBody>
                    <a:bodyPr/>
                    <a:lstStyle/>
                    <a:p>
                      <a:pPr algn="ctr">
                        <a:spcAft>
                          <a:spcPts val="0"/>
                        </a:spcAft>
                      </a:pPr>
                      <a:r>
                        <a:rPr lang="az-Latn-AZ" sz="1200" kern="1600" dirty="0"/>
                        <a:t>Həlimin növü</a:t>
                      </a:r>
                      <a:endParaRPr lang="ru-RU" sz="1200" kern="1600" dirty="0">
                        <a:latin typeface="Times Roman AzLat"/>
                        <a:ea typeface="Times New Roman"/>
                        <a:cs typeface="Arial"/>
                      </a:endParaRPr>
                    </a:p>
                  </a:txBody>
                  <a:tcPr marL="68580" marR="68580" marT="0" marB="0" anchor="ctr"/>
                </a:tc>
                <a:tc>
                  <a:txBody>
                    <a:bodyPr/>
                    <a:lstStyle/>
                    <a:p>
                      <a:pPr algn="ctr">
                        <a:spcAft>
                          <a:spcPts val="0"/>
                        </a:spcAft>
                      </a:pPr>
                      <a:r>
                        <a:rPr lang="az-Latn-AZ" sz="1200" kern="1600"/>
                        <a:t>1 kq əsas məhsula su norması, dm</a:t>
                      </a:r>
                      <a:r>
                        <a:rPr lang="az-Latn-AZ" sz="1200" kern="1600" baseline="30000"/>
                        <a:t>3</a:t>
                      </a:r>
                      <a:endParaRPr lang="ru-RU" sz="1200" kern="1600">
                        <a:latin typeface="Times Roman AzLat"/>
                        <a:ea typeface="Times New Roman"/>
                        <a:cs typeface="Arial"/>
                      </a:endParaRPr>
                    </a:p>
                  </a:txBody>
                  <a:tcPr marL="68580" marR="68580" marT="0" marB="0" anchor="ctr"/>
                </a:tc>
                <a:tc>
                  <a:txBody>
                    <a:bodyPr/>
                    <a:lstStyle/>
                    <a:p>
                      <a:pPr algn="ctr">
                        <a:spcAft>
                          <a:spcPts val="0"/>
                        </a:spcAft>
                      </a:pPr>
                      <a:r>
                        <a:rPr lang="az-Latn-AZ" sz="1200" kern="1600"/>
                        <a:t>Qatılıq dərəcəsi</a:t>
                      </a:r>
                      <a:endParaRPr lang="ru-RU" sz="1200" kern="1600">
                        <a:latin typeface="Times Roman AzLat"/>
                        <a:ea typeface="Times New Roman"/>
                        <a:cs typeface="Arial"/>
                      </a:endParaRPr>
                    </a:p>
                  </a:txBody>
                  <a:tcPr marL="68580" marR="68580" marT="0" marB="0" anchor="ctr"/>
                </a:tc>
              </a:tr>
              <a:tr h="213496">
                <a:tc>
                  <a:txBody>
                    <a:bodyPr/>
                    <a:lstStyle/>
                    <a:p>
                      <a:pPr algn="just">
                        <a:spcAft>
                          <a:spcPts val="0"/>
                        </a:spcAft>
                      </a:pPr>
                      <a:r>
                        <a:rPr lang="az-Latn-AZ" sz="1200" kern="1600"/>
                        <a:t>Sümük </a:t>
                      </a:r>
                      <a:endParaRPr lang="ru-RU" sz="1200" kern="1600">
                        <a:latin typeface="Times Roman AzLat"/>
                        <a:ea typeface="Times New Roman"/>
                        <a:cs typeface="Arial"/>
                      </a:endParaRPr>
                    </a:p>
                  </a:txBody>
                  <a:tcPr marL="68580" marR="68580" marT="0" marB="0"/>
                </a:tc>
                <a:tc>
                  <a:txBody>
                    <a:bodyPr/>
                    <a:lstStyle/>
                    <a:p>
                      <a:pPr algn="ctr">
                        <a:spcAft>
                          <a:spcPts val="0"/>
                        </a:spcAft>
                      </a:pPr>
                      <a:r>
                        <a:rPr lang="az-Latn-AZ" sz="1200" kern="1600"/>
                        <a:t>1,25</a:t>
                      </a:r>
                      <a:endParaRPr lang="ru-RU" sz="1200" kern="1600">
                        <a:latin typeface="Times Roman AzLat"/>
                        <a:ea typeface="Times New Roman"/>
                        <a:cs typeface="Arial"/>
                      </a:endParaRPr>
                    </a:p>
                  </a:txBody>
                  <a:tcPr marL="68580" marR="68580" marT="0" marB="0" anchor="ctr"/>
                </a:tc>
                <a:tc>
                  <a:txBody>
                    <a:bodyPr/>
                    <a:lstStyle/>
                    <a:p>
                      <a:pPr algn="just">
                        <a:spcAft>
                          <a:spcPts val="0"/>
                        </a:spcAft>
                      </a:pPr>
                      <a:r>
                        <a:rPr lang="az-Latn-AZ" sz="1200" kern="1600"/>
                        <a:t>Qatı </a:t>
                      </a:r>
                      <a:endParaRPr lang="ru-RU" sz="1200" kern="1600">
                        <a:latin typeface="Times Roman AzLat"/>
                        <a:ea typeface="Times New Roman"/>
                        <a:cs typeface="Arial"/>
                      </a:endParaRPr>
                    </a:p>
                  </a:txBody>
                  <a:tcPr marL="68580" marR="68580" marT="0" marB="0"/>
                </a:tc>
              </a:tr>
              <a:tr h="213496">
                <a:tc>
                  <a:txBody>
                    <a:bodyPr/>
                    <a:lstStyle/>
                    <a:p>
                      <a:pPr algn="just">
                        <a:spcAft>
                          <a:spcPts val="0"/>
                        </a:spcAft>
                      </a:pPr>
                      <a:r>
                        <a:rPr lang="az-Latn-AZ" sz="1200" kern="1600"/>
                        <a:t>Ət</a:t>
                      </a:r>
                      <a:endParaRPr lang="ru-RU" sz="1200" kern="1600">
                        <a:latin typeface="Times Roman AzLat"/>
                        <a:ea typeface="Times New Roman"/>
                        <a:cs typeface="Arial"/>
                      </a:endParaRPr>
                    </a:p>
                  </a:txBody>
                  <a:tcPr marL="68580" marR="68580" marT="0" marB="0"/>
                </a:tc>
                <a:tc>
                  <a:txBody>
                    <a:bodyPr/>
                    <a:lstStyle/>
                    <a:p>
                      <a:pPr algn="ctr">
                        <a:spcAft>
                          <a:spcPts val="0"/>
                        </a:spcAft>
                      </a:pPr>
                      <a:r>
                        <a:rPr lang="az-Latn-AZ" sz="1200" kern="1600"/>
                        <a:t>1,25</a:t>
                      </a:r>
                      <a:endParaRPr lang="ru-RU" sz="1200" kern="1600">
                        <a:latin typeface="Times Roman AzLat"/>
                        <a:ea typeface="Times New Roman"/>
                        <a:cs typeface="Arial"/>
                      </a:endParaRPr>
                    </a:p>
                  </a:txBody>
                  <a:tcPr marL="68580" marR="68580" marT="0" marB="0" anchor="ctr"/>
                </a:tc>
                <a:tc>
                  <a:txBody>
                    <a:bodyPr/>
                    <a:lstStyle/>
                    <a:p>
                      <a:pPr algn="just">
                        <a:spcAft>
                          <a:spcPts val="0"/>
                        </a:spcAft>
                      </a:pPr>
                      <a:r>
                        <a:rPr lang="az-Latn-AZ" sz="1200" kern="1600"/>
                        <a:t>Qatı</a:t>
                      </a:r>
                      <a:endParaRPr lang="ru-RU" sz="1200" kern="1600">
                        <a:latin typeface="Times Roman AzLat"/>
                        <a:ea typeface="Times New Roman"/>
                        <a:cs typeface="Arial"/>
                      </a:endParaRPr>
                    </a:p>
                  </a:txBody>
                  <a:tcPr marL="68580" marR="68580" marT="0" marB="0"/>
                </a:tc>
              </a:tr>
              <a:tr h="213496">
                <a:tc>
                  <a:txBody>
                    <a:bodyPr/>
                    <a:lstStyle/>
                    <a:p>
                      <a:pPr algn="just">
                        <a:spcAft>
                          <a:spcPts val="0"/>
                        </a:spcAft>
                      </a:pPr>
                      <a:r>
                        <a:rPr lang="az-Latn-AZ" sz="1200" kern="1600"/>
                        <a:t>Balıq </a:t>
                      </a:r>
                      <a:endParaRPr lang="ru-RU" sz="1200" kern="1600">
                        <a:latin typeface="Times Roman AzLat"/>
                        <a:ea typeface="Times New Roman"/>
                        <a:cs typeface="Arial"/>
                      </a:endParaRPr>
                    </a:p>
                  </a:txBody>
                  <a:tcPr marL="68580" marR="68580" marT="0" marB="0"/>
                </a:tc>
                <a:tc>
                  <a:txBody>
                    <a:bodyPr/>
                    <a:lstStyle/>
                    <a:p>
                      <a:pPr algn="ctr">
                        <a:spcAft>
                          <a:spcPts val="0"/>
                        </a:spcAft>
                      </a:pPr>
                      <a:r>
                        <a:rPr lang="az-Latn-AZ" sz="1200" kern="1600"/>
                        <a:t>1,10</a:t>
                      </a:r>
                      <a:endParaRPr lang="ru-RU" sz="1200" kern="1600">
                        <a:latin typeface="Times Roman AzLat"/>
                        <a:ea typeface="Times New Roman"/>
                        <a:cs typeface="Arial"/>
                      </a:endParaRPr>
                    </a:p>
                  </a:txBody>
                  <a:tcPr marL="68580" marR="68580" marT="0" marB="0" anchor="ctr"/>
                </a:tc>
                <a:tc>
                  <a:txBody>
                    <a:bodyPr/>
                    <a:lstStyle/>
                    <a:p>
                      <a:pPr algn="just">
                        <a:spcAft>
                          <a:spcPts val="0"/>
                        </a:spcAft>
                      </a:pPr>
                      <a:r>
                        <a:rPr lang="az-Latn-AZ" sz="1200" kern="1600"/>
                        <a:t>Qatı</a:t>
                      </a:r>
                      <a:endParaRPr lang="ru-RU" sz="1200" kern="1600">
                        <a:latin typeface="Times Roman AzLat"/>
                        <a:ea typeface="Times New Roman"/>
                        <a:cs typeface="Arial"/>
                      </a:endParaRPr>
                    </a:p>
                  </a:txBody>
                  <a:tcPr marL="68580" marR="68580" marT="0" marB="0"/>
                </a:tc>
              </a:tr>
              <a:tr h="213496">
                <a:tc>
                  <a:txBody>
                    <a:bodyPr/>
                    <a:lstStyle/>
                    <a:p>
                      <a:pPr algn="just">
                        <a:spcAft>
                          <a:spcPts val="0"/>
                        </a:spcAft>
                      </a:pPr>
                      <a:r>
                        <a:rPr lang="az-Latn-AZ" sz="1200" kern="1600"/>
                        <a:t>Toyuq </a:t>
                      </a:r>
                      <a:endParaRPr lang="ru-RU" sz="1200" kern="1600">
                        <a:latin typeface="Times Roman AzLat"/>
                        <a:ea typeface="Times New Roman"/>
                        <a:cs typeface="Arial"/>
                      </a:endParaRPr>
                    </a:p>
                  </a:txBody>
                  <a:tcPr marL="68580" marR="68580" marT="0" marB="0"/>
                </a:tc>
                <a:tc>
                  <a:txBody>
                    <a:bodyPr/>
                    <a:lstStyle/>
                    <a:p>
                      <a:pPr algn="ctr">
                        <a:spcAft>
                          <a:spcPts val="0"/>
                        </a:spcAft>
                      </a:pPr>
                      <a:r>
                        <a:rPr lang="az-Latn-AZ" sz="1200" kern="1600"/>
                        <a:t>1,15</a:t>
                      </a:r>
                      <a:endParaRPr lang="ru-RU" sz="1200" kern="1600">
                        <a:latin typeface="Times Roman AzLat"/>
                        <a:ea typeface="Times New Roman"/>
                        <a:cs typeface="Arial"/>
                      </a:endParaRPr>
                    </a:p>
                  </a:txBody>
                  <a:tcPr marL="68580" marR="68580" marT="0" marB="0" anchor="ctr"/>
                </a:tc>
                <a:tc>
                  <a:txBody>
                    <a:bodyPr/>
                    <a:lstStyle/>
                    <a:p>
                      <a:pPr algn="just">
                        <a:spcAft>
                          <a:spcPts val="0"/>
                        </a:spcAft>
                      </a:pPr>
                      <a:r>
                        <a:rPr lang="az-Latn-AZ" sz="1200" kern="1600"/>
                        <a:t>Qatı</a:t>
                      </a:r>
                      <a:endParaRPr lang="ru-RU" sz="1200" kern="1600">
                        <a:latin typeface="Times Roman AzLat"/>
                        <a:ea typeface="Times New Roman"/>
                        <a:cs typeface="Arial"/>
                      </a:endParaRPr>
                    </a:p>
                  </a:txBody>
                  <a:tcPr marL="68580" marR="68580" marT="0" marB="0"/>
                </a:tc>
              </a:tr>
              <a:tr h="213496">
                <a:tc>
                  <a:txBody>
                    <a:bodyPr/>
                    <a:lstStyle/>
                    <a:p>
                      <a:pPr algn="just">
                        <a:spcAft>
                          <a:spcPts val="0"/>
                        </a:spcAft>
                      </a:pPr>
                      <a:r>
                        <a:rPr lang="az-Latn-AZ" sz="1200" kern="1600"/>
                        <a:t>Göbələk </a:t>
                      </a:r>
                      <a:endParaRPr lang="ru-RU" sz="1200" kern="1600">
                        <a:latin typeface="Times Roman AzLat"/>
                        <a:ea typeface="Times New Roman"/>
                        <a:cs typeface="Arial"/>
                      </a:endParaRPr>
                    </a:p>
                  </a:txBody>
                  <a:tcPr marL="68580" marR="68580" marT="0" marB="0"/>
                </a:tc>
                <a:tc>
                  <a:txBody>
                    <a:bodyPr/>
                    <a:lstStyle/>
                    <a:p>
                      <a:pPr algn="ctr">
                        <a:spcAft>
                          <a:spcPts val="0"/>
                        </a:spcAft>
                      </a:pPr>
                      <a:r>
                        <a:rPr lang="az-Latn-AZ" sz="1200" kern="1600"/>
                        <a:t>7,0</a:t>
                      </a:r>
                      <a:endParaRPr lang="ru-RU" sz="1200" kern="1600">
                        <a:latin typeface="Times Roman AzLat"/>
                        <a:ea typeface="Times New Roman"/>
                        <a:cs typeface="Arial"/>
                      </a:endParaRPr>
                    </a:p>
                  </a:txBody>
                  <a:tcPr marL="68580" marR="68580" marT="0" marB="0" anchor="ctr"/>
                </a:tc>
                <a:tc>
                  <a:txBody>
                    <a:bodyPr/>
                    <a:lstStyle/>
                    <a:p>
                      <a:pPr algn="just">
                        <a:spcAft>
                          <a:spcPts val="0"/>
                        </a:spcAft>
                      </a:pPr>
                      <a:r>
                        <a:rPr lang="az-Latn-AZ" sz="1200" kern="1600" dirty="0"/>
                        <a:t>Normal </a:t>
                      </a:r>
                      <a:endParaRPr lang="ru-RU" sz="1200" kern="1600" dirty="0">
                        <a:latin typeface="Times Roman AzLat"/>
                        <a:ea typeface="Times New Roman"/>
                        <a:cs typeface="Arial"/>
                      </a:endParaRPr>
                    </a:p>
                  </a:txBody>
                  <a:tcPr marL="68580" marR="68580" marT="0" marB="0"/>
                </a:tc>
              </a:tr>
            </a:tbl>
          </a:graphicData>
        </a:graphic>
      </p:graphicFrame>
      <p:sp>
        <p:nvSpPr>
          <p:cNvPr id="14" name="TextBox 13"/>
          <p:cNvSpPr txBox="1"/>
          <p:nvPr/>
        </p:nvSpPr>
        <p:spPr>
          <a:xfrm>
            <a:off x="500034" y="3429000"/>
            <a:ext cx="82868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Məlumdur ki, müəssisələrdə xörək hazırlanması zamanı qatı həlimlə durulaşdırılıb normal hala salınmalıdır. Bu halda su sərfi bu düsturla hesablanır:</a:t>
            </a:r>
            <a:endParaRPr lang="ru-RU" sz="2000" dirty="0">
              <a:latin typeface="Times New Roman" pitchFamily="18" charset="0"/>
              <a:cs typeface="Times New Roman" pitchFamily="18" charset="0"/>
            </a:endParaRPr>
          </a:p>
        </p:txBody>
      </p:sp>
      <p:pic>
        <p:nvPicPr>
          <p:cNvPr id="3072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29057" y="4286256"/>
            <a:ext cx="1766859" cy="357190"/>
          </a:xfrm>
          <a:prstGeom prst="rect">
            <a:avLst/>
          </a:prstGeom>
          <a:noFill/>
          <a:ln w="9525">
            <a:noFill/>
            <a:miter lim="800000"/>
            <a:headEnd/>
            <a:tailEnd/>
          </a:ln>
        </p:spPr>
      </p:pic>
      <p:sp>
        <p:nvSpPr>
          <p:cNvPr id="16" name="TextBox 15"/>
          <p:cNvSpPr txBox="1"/>
          <p:nvPr/>
        </p:nvSpPr>
        <p:spPr>
          <a:xfrm>
            <a:off x="500034" y="4814840"/>
            <a:ext cx="8358246"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Məhsullararası boşluqların tutduğu həcm aşağıdakı kimi tapılır:</a:t>
            </a:r>
            <a:endParaRPr lang="ru-RU" sz="2000" dirty="0" smtClean="0">
              <a:latin typeface="Times New Roman" pitchFamily="18" charset="0"/>
              <a:cs typeface="Times New Roman" pitchFamily="18" charset="0"/>
            </a:endParaRPr>
          </a:p>
        </p:txBody>
      </p:sp>
      <p:pic>
        <p:nvPicPr>
          <p:cNvPr id="1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79777" y="5500702"/>
            <a:ext cx="1592355" cy="357190"/>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7</a:t>
            </a:fld>
            <a:endParaRPr lang="ru-RU"/>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 name="TextBox 14"/>
          <p:cNvSpPr txBox="1"/>
          <p:nvPr/>
        </p:nvSpPr>
        <p:spPr>
          <a:xfrm>
            <a:off x="500034" y="428604"/>
            <a:ext cx="81439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Şorbalar, şirin xörəklər və isti içkilərin bişirilməsi üçün qazanların həcmi </a:t>
            </a:r>
            <a:endParaRPr lang="ru-RU" sz="2000" dirty="0" smtClean="0">
              <a:latin typeface="Times New Roman" pitchFamily="18" charset="0"/>
              <a:cs typeface="Times New Roman" pitchFamily="18" charset="0"/>
            </a:endParaRPr>
          </a:p>
        </p:txBody>
      </p:sp>
      <p:pic>
        <p:nvPicPr>
          <p:cNvPr id="29702"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00496" y="1000108"/>
            <a:ext cx="1044829" cy="500066"/>
          </a:xfrm>
          <a:prstGeom prst="rect">
            <a:avLst/>
          </a:prstGeom>
          <a:noFill/>
          <a:ln w="9525">
            <a:noFill/>
            <a:miter lim="800000"/>
            <a:headEnd/>
            <a:tailEnd/>
          </a:ln>
        </p:spPr>
      </p:pic>
      <p:sp>
        <p:nvSpPr>
          <p:cNvPr id="16" name="TextBox 15"/>
          <p:cNvSpPr txBox="1"/>
          <p:nvPr/>
        </p:nvSpPr>
        <p:spPr>
          <a:xfrm>
            <a:off x="642910" y="1559470"/>
            <a:ext cx="8001056" cy="369332"/>
          </a:xfrm>
          <a:prstGeom prst="rect">
            <a:avLst/>
          </a:prstGeom>
          <a:noFill/>
        </p:spPr>
        <p:txBody>
          <a:bodyPr wrap="square" rtlCol="0">
            <a:spAutoFit/>
          </a:bodyPr>
          <a:lstStyle/>
          <a:p>
            <a:r>
              <a:rPr lang="az-Latn-AZ" dirty="0" smtClean="0"/>
              <a:t>İkinci xörəklər və qarnirlər üçün isə</a:t>
            </a:r>
            <a:endParaRPr lang="ru-RU" dirty="0" smtClean="0"/>
          </a:p>
        </p:txBody>
      </p:sp>
      <p:pic>
        <p:nvPicPr>
          <p:cNvPr id="2970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85785" y="2143116"/>
            <a:ext cx="1347769" cy="500066"/>
          </a:xfrm>
          <a:prstGeom prst="rect">
            <a:avLst/>
          </a:prstGeom>
          <a:noFill/>
          <a:ln w="9525">
            <a:noFill/>
            <a:miter lim="800000"/>
            <a:headEnd/>
            <a:tailEnd/>
          </a:ln>
        </p:spPr>
      </p:pic>
      <p:pic>
        <p:nvPicPr>
          <p:cNvPr id="29704"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3" y="2786058"/>
            <a:ext cx="1298599" cy="500066"/>
          </a:xfrm>
          <a:prstGeom prst="rect">
            <a:avLst/>
          </a:prstGeom>
          <a:noFill/>
          <a:ln w="9525">
            <a:noFill/>
            <a:miter lim="800000"/>
            <a:headEnd/>
            <a:tailEnd/>
          </a:ln>
        </p:spPr>
      </p:pic>
      <p:pic>
        <p:nvPicPr>
          <p:cNvPr id="29705"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857224" y="3357562"/>
            <a:ext cx="888384" cy="500066"/>
          </a:xfrm>
          <a:prstGeom prst="rect">
            <a:avLst/>
          </a:prstGeom>
          <a:noFill/>
          <a:ln w="9525">
            <a:noFill/>
            <a:miter lim="800000"/>
            <a:headEnd/>
            <a:tailEnd/>
          </a:ln>
        </p:spPr>
      </p:pic>
      <p:sp>
        <p:nvSpPr>
          <p:cNvPr id="19" name="Прямоугольник 18"/>
          <p:cNvSpPr/>
          <p:nvPr/>
        </p:nvSpPr>
        <p:spPr>
          <a:xfrm>
            <a:off x="2428860" y="2071678"/>
            <a:ext cx="3493264" cy="369332"/>
          </a:xfrm>
          <a:prstGeom prst="rect">
            <a:avLst/>
          </a:prstGeom>
        </p:spPr>
        <p:txBody>
          <a:bodyPr wrap="none">
            <a:spAutoFit/>
          </a:bodyPr>
          <a:lstStyle/>
          <a:p>
            <a:r>
              <a:rPr lang="az-Latn-AZ" dirty="0" smtClean="0"/>
              <a:t>(həcmini artıran məhsullar üçün)</a:t>
            </a:r>
            <a:endParaRPr lang="ru-RU" dirty="0"/>
          </a:p>
        </p:txBody>
      </p:sp>
      <p:sp>
        <p:nvSpPr>
          <p:cNvPr id="20" name="Прямоугольник 19"/>
          <p:cNvSpPr/>
          <p:nvPr/>
        </p:nvSpPr>
        <p:spPr>
          <a:xfrm>
            <a:off x="2428860" y="2643182"/>
            <a:ext cx="3929281" cy="369332"/>
          </a:xfrm>
          <a:prstGeom prst="rect">
            <a:avLst/>
          </a:prstGeom>
        </p:spPr>
        <p:txBody>
          <a:bodyPr wrap="none">
            <a:spAutoFit/>
          </a:bodyPr>
          <a:lstStyle/>
          <a:p>
            <a:r>
              <a:rPr lang="az-Latn-AZ" dirty="0" smtClean="0"/>
              <a:t>(həcmini artırmayan məhsullar üçün)</a:t>
            </a:r>
            <a:endParaRPr lang="ru-RU" dirty="0"/>
          </a:p>
        </p:txBody>
      </p:sp>
      <p:sp>
        <p:nvSpPr>
          <p:cNvPr id="21" name="Прямоугольник 20"/>
          <p:cNvSpPr/>
          <p:nvPr/>
        </p:nvSpPr>
        <p:spPr>
          <a:xfrm>
            <a:off x="2428860" y="3286124"/>
            <a:ext cx="3762568" cy="369332"/>
          </a:xfrm>
          <a:prstGeom prst="rect">
            <a:avLst/>
          </a:prstGeom>
        </p:spPr>
        <p:txBody>
          <a:bodyPr wrap="none">
            <a:spAutoFit/>
          </a:bodyPr>
          <a:lstStyle/>
          <a:p>
            <a:r>
              <a:rPr lang="az-Latn-AZ" dirty="0" smtClean="0"/>
              <a:t>(qızardılıb bişirilən məhsullar üçün)</a:t>
            </a:r>
            <a:endParaRPr lang="ru-RU" dirty="0"/>
          </a:p>
        </p:txBody>
      </p:sp>
      <p:sp>
        <p:nvSpPr>
          <p:cNvPr id="22" name="TextBox 21"/>
          <p:cNvSpPr txBox="1"/>
          <p:nvPr/>
        </p:nvSpPr>
        <p:spPr>
          <a:xfrm>
            <a:off x="571472" y="4012362"/>
            <a:ext cx="8215370"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Qazanların həcmi hesablandıqdan sonra onların yüklənməsi qrafikini tərtib etmək lazımdır. Bu əməliyyat istehsal sexlərində quraşdırılacaq stasionar qazanların sayını və həcmini müəyyən etməyə imkan yaradır.</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Qrafik qazanların həcmi və iş vaxtı nəzərə alınmaqla qurulmalıdır. Qazanların iş vaxtı (t</a:t>
            </a:r>
            <a:r>
              <a:rPr lang="az-Latn-AZ" sz="2000" baseline="-25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bir neçə əməliyyata sərf olunan vaxtın cəmindən qurulur:</a:t>
            </a:r>
            <a:endParaRPr lang="ru-RU" sz="2000" dirty="0" smtClean="0">
              <a:latin typeface="Times New Roman" pitchFamily="18" charset="0"/>
              <a:cs typeface="Times New Roman" pitchFamily="18" charset="0"/>
            </a:endParaRPr>
          </a:p>
        </p:txBody>
      </p:sp>
      <p:pic>
        <p:nvPicPr>
          <p:cNvPr id="23"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786050" y="5857892"/>
            <a:ext cx="3761727" cy="357190"/>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8</a:t>
            </a:fld>
            <a:endParaRPr lang="ru-RU"/>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p:cNvSpPr txBox="1"/>
          <p:nvPr/>
        </p:nvSpPr>
        <p:spPr>
          <a:xfrm>
            <a:off x="714348" y="357166"/>
            <a:ext cx="8001056"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Bunlar müəyyən edildikdən sonra</a:t>
            </a:r>
            <a:endParaRPr lang="ru-RU" sz="2000" dirty="0" smtClean="0">
              <a:latin typeface="Times New Roman" pitchFamily="18" charset="0"/>
              <a:cs typeface="Times New Roman" pitchFamily="18" charset="0"/>
            </a:endParaRPr>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1751"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14809" y="857232"/>
            <a:ext cx="799757" cy="642942"/>
          </a:xfrm>
          <a:prstGeom prst="rect">
            <a:avLst/>
          </a:prstGeom>
          <a:noFill/>
          <a:ln w="9525">
            <a:noFill/>
            <a:miter lim="800000"/>
            <a:headEnd/>
            <a:tailEnd/>
          </a:ln>
        </p:spPr>
      </p:pic>
      <p:sp>
        <p:nvSpPr>
          <p:cNvPr id="31752" name="Rectangle 8"/>
          <p:cNvSpPr>
            <a:spLocks noChangeArrowheads="1"/>
          </p:cNvSpPr>
          <p:nvPr/>
        </p:nvSpPr>
        <p:spPr bwMode="auto">
          <a:xfrm>
            <a:off x="642910" y="1571612"/>
            <a:ext cx="8072494" cy="28623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R="0" lvl="0" indent="361950" algn="l"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düsturuna əsasən qazandan istifadə əmsalı təyin edilir.</a:t>
            </a:r>
          </a:p>
          <a:p>
            <a:pPr indent="361950"/>
            <a:r>
              <a:rPr lang="az-Latn-AZ" sz="2000" dirty="0" smtClean="0">
                <a:latin typeface="Times New Roman" pitchFamily="18" charset="0"/>
                <a:cs typeface="Times New Roman" pitchFamily="18" charset="0"/>
              </a:rPr>
              <a:t>Burada, </a:t>
            </a:r>
            <a:r>
              <a:rPr lang="el-GR" sz="2000" dirty="0" smtClean="0">
                <a:latin typeface="Times New Roman"/>
                <a:cs typeface="Times New Roman"/>
              </a:rPr>
              <a:t>η</a:t>
            </a:r>
            <a:r>
              <a:rPr lang="az-Latn-AZ" sz="2000" dirty="0" smtClean="0">
                <a:latin typeface="Times New Roman" pitchFamily="18" charset="0"/>
                <a:cs typeface="Times New Roman" pitchFamily="18" charset="0"/>
              </a:rPr>
              <a:t>  - qazandan istifadə əmsalı, &gt; 0,4-0,5; t</a:t>
            </a:r>
            <a:r>
              <a:rPr lang="az-Latn-AZ" sz="2000" baseline="-25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 qazanın tam işləmə vaxtı, saat; T – sexin işləmə vaxtıdır, saat.</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Qazandan istifadə əmsalı 0,4-0,5-dən az olduğu hallarda stasionar qazanlar plitəüstü qazanlarla əvəz edilə bilər.</a:t>
            </a:r>
          </a:p>
          <a:p>
            <a:pPr indent="361950"/>
            <a:r>
              <a:rPr lang="az-Latn-AZ" sz="2000" dirty="0" smtClean="0">
                <a:latin typeface="Times New Roman" pitchFamily="18" charset="0"/>
                <a:cs typeface="Times New Roman" pitchFamily="18" charset="0"/>
              </a:rPr>
              <a:t>İstilik avadanlıqlarının digər növləri (tavalar, früter tavaları, kofe bişiricilər, sosiska bişiricilər və s.) onların maksimum saatlıq məhsuldarlığına əsasən seçilirlər.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Ədədlə qızardılan məhsullar üçün tavanın kasasının tutduğu sahə (F)</a:t>
            </a:r>
            <a:endParaRPr kumimoji="0" lang="az-Latn-A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6"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00496" y="4572008"/>
            <a:ext cx="814393" cy="500066"/>
          </a:xfrm>
          <a:prstGeom prst="rect">
            <a:avLst/>
          </a:prstGeom>
          <a:noFill/>
          <a:ln w="9525">
            <a:noFill/>
            <a:miter lim="800000"/>
            <a:headEnd/>
            <a:tailEnd/>
          </a:ln>
        </p:spPr>
      </p:pic>
      <p:sp>
        <p:nvSpPr>
          <p:cNvPr id="17" name="TextBox 16"/>
          <p:cNvSpPr txBox="1"/>
          <p:nvPr/>
        </p:nvSpPr>
        <p:spPr>
          <a:xfrm>
            <a:off x="642910" y="5150006"/>
            <a:ext cx="8001056"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Boşluqları nəzərə almaq şərti ilə ümumi qızardıcı sahə isə aşağıdakı kimi təyin edilir: </a:t>
            </a:r>
            <a:endParaRPr lang="ru-RU" sz="2000" dirty="0" smtClean="0">
              <a:latin typeface="Times New Roman" pitchFamily="18" charset="0"/>
              <a:cs typeface="Times New Roman" pitchFamily="18" charset="0"/>
            </a:endParaRPr>
          </a:p>
        </p:txBody>
      </p:sp>
      <p:pic>
        <p:nvPicPr>
          <p:cNvPr id="18"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14743" y="6000768"/>
            <a:ext cx="1723233" cy="357190"/>
          </a:xfrm>
          <a:prstGeom prst="rect">
            <a:avLst/>
          </a:prstGeom>
          <a:noFill/>
          <a:ln w="9525">
            <a:noFill/>
            <a:miter lim="800000"/>
            <a:headEnd/>
            <a:tailEnd/>
          </a:ln>
        </p:spPr>
      </p:pic>
    </p:spTree>
  </p:cSld>
  <p:clrMapOvr>
    <a:masterClrMapping/>
  </p:clrMapOvr>
  <p:transition spd="slow">
    <p:cover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9</a:t>
            </a:fld>
            <a:endParaRPr lang="ru-RU"/>
          </a:p>
        </p:txBody>
      </p:sp>
      <p:sp>
        <p:nvSpPr>
          <p:cNvPr id="5" name="TextBox 4"/>
          <p:cNvSpPr txBox="1"/>
          <p:nvPr/>
        </p:nvSpPr>
        <p:spPr>
          <a:xfrm>
            <a:off x="428596" y="357166"/>
            <a:ext cx="8358246"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Müəyyən kütlə şəklində qızardılan məhsullar üçün isə tavanın qızardıcı kasasının tutduğu sahə bu düsturun köməyilə hesablanır:</a:t>
            </a:r>
            <a:endParaRPr lang="ru-RU" sz="2000" dirty="0" smtClean="0">
              <a:latin typeface="Times New Roman" pitchFamily="18" charset="0"/>
              <a:cs typeface="Times New Roman" pitchFamily="18" charset="0"/>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 name="TextBox 7"/>
          <p:cNvSpPr txBox="1"/>
          <p:nvPr/>
        </p:nvSpPr>
        <p:spPr>
          <a:xfrm>
            <a:off x="428596" y="1857364"/>
            <a:ext cx="82868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Früter tavaları üçün kasanın tələb olunan tutumunu hesabladıqda məhsulun və qızarma üçün yağın həcmini bilmək lazımdır:</a:t>
            </a:r>
            <a:endParaRPr lang="ru-RU" sz="2000" dirty="0" smtClean="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29057" y="1214422"/>
            <a:ext cx="1247689" cy="500066"/>
          </a:xfrm>
          <a:prstGeom prst="rect">
            <a:avLst/>
          </a:prstGeom>
          <a:noFill/>
          <a:ln w="9525">
            <a:noFill/>
            <a:miter lim="800000"/>
            <a:headEnd/>
            <a:tailEnd/>
          </a:ln>
        </p:spPr>
      </p:pic>
      <p:pic>
        <p:nvPicPr>
          <p:cNvPr id="337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86182" y="2714620"/>
            <a:ext cx="1536788" cy="642942"/>
          </a:xfrm>
          <a:prstGeom prst="rect">
            <a:avLst/>
          </a:prstGeom>
          <a:noFill/>
          <a:ln w="9525">
            <a:noFill/>
            <a:miter lim="800000"/>
            <a:headEnd/>
            <a:tailEnd/>
          </a:ln>
        </p:spPr>
      </p:pic>
      <p:sp>
        <p:nvSpPr>
          <p:cNvPr id="10" name="Прямоугольник 9"/>
          <p:cNvSpPr/>
          <p:nvPr/>
        </p:nvSpPr>
        <p:spPr>
          <a:xfrm>
            <a:off x="428596" y="3500438"/>
            <a:ext cx="82868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z-Latn-AZ" sz="2000" dirty="0" smtClean="0">
                <a:latin typeface="Times New Roman" pitchFamily="18" charset="0"/>
                <a:cs typeface="Times New Roman" pitchFamily="18" charset="0"/>
              </a:rPr>
              <a:t>Qızarma üçün istifadə edilən yağın həcmini tapmaq üçün onun sıxlığı məlum olmalıdır. Bu zaman aşağıdakı düsturdan istifadə edilir:</a:t>
            </a:r>
            <a:endParaRPr lang="ru-RU" sz="2000" dirty="0">
              <a:latin typeface="Times New Roman" pitchFamily="18" charset="0"/>
              <a:cs typeface="Times New Roman" pitchFamily="18" charset="0"/>
            </a:endParaRPr>
          </a:p>
        </p:txBody>
      </p:sp>
      <p:pic>
        <p:nvPicPr>
          <p:cNvPr id="3379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14810" y="4357694"/>
            <a:ext cx="945385" cy="571504"/>
          </a:xfrm>
          <a:prstGeom prst="rect">
            <a:avLst/>
          </a:prstGeom>
          <a:noFill/>
          <a:ln w="9525">
            <a:noFill/>
            <a:miter lim="800000"/>
            <a:headEnd/>
            <a:tailEnd/>
          </a:ln>
        </p:spPr>
      </p:pic>
      <p:sp>
        <p:nvSpPr>
          <p:cNvPr id="13" name="TextBox 12"/>
          <p:cNvSpPr txBox="1"/>
          <p:nvPr/>
        </p:nvSpPr>
        <p:spPr>
          <a:xfrm>
            <a:off x="500034" y="4929198"/>
            <a:ext cx="821537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Plitələrin hesabatı onların qızardıcı səthinin təyin olunmasından ibarətdir. Hesabatı aparmaq üçün əsas məlumat xörəklərin realizə qrafikidir. Plitələrin qızardıcı səthi (F</a:t>
            </a:r>
            <a:r>
              <a:rPr lang="az-Latn-AZ" sz="2000" baseline="-25000" dirty="0" smtClean="0">
                <a:latin typeface="Times New Roman" pitchFamily="18" charset="0"/>
                <a:cs typeface="Times New Roman" pitchFamily="18" charset="0"/>
              </a:rPr>
              <a:t>p</a:t>
            </a:r>
            <a:r>
              <a:rPr lang="az-Latn-AZ" sz="2000" dirty="0" smtClean="0">
                <a:latin typeface="Times New Roman" pitchFamily="18" charset="0"/>
                <a:cs typeface="Times New Roman" pitchFamily="18" charset="0"/>
              </a:rPr>
              <a:t>) bu cür təyin edilir:</a:t>
            </a:r>
            <a:endParaRPr lang="ru-RU" sz="2000" dirty="0" smtClean="0">
              <a:latin typeface="Times New Roman" pitchFamily="18" charset="0"/>
              <a:cs typeface="Times New Roman" pitchFamily="18" charset="0"/>
            </a:endParaRPr>
          </a:p>
        </p:txBody>
      </p:sp>
      <p:pic>
        <p:nvPicPr>
          <p:cNvPr id="3379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14810" y="6143644"/>
            <a:ext cx="1126340" cy="500066"/>
          </a:xfrm>
          <a:prstGeom prst="rect">
            <a:avLst/>
          </a:prstGeom>
          <a:noFill/>
          <a:ln w="9525">
            <a:noFill/>
            <a:miter lim="800000"/>
            <a:headEnd/>
            <a:tailEnd/>
          </a:ln>
        </p:spPr>
      </p:pic>
    </p:spTree>
  </p:cSld>
  <p:clrMapOvr>
    <a:masterClrMapping/>
  </p:clrMapOvr>
  <p:transition spd="slow">
    <p:cover dir="l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289</TotalTime>
  <Words>1081</Words>
  <Application>Microsoft Office PowerPoint</Application>
  <PresentationFormat>Экран (4:3)</PresentationFormat>
  <Paragraphs>120</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Трек</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86</cp:revision>
  <dcterms:created xsi:type="dcterms:W3CDTF">2015-07-23T14:36:07Z</dcterms:created>
  <dcterms:modified xsi:type="dcterms:W3CDTF">2015-07-24T09:03:09Z</dcterms:modified>
</cp:coreProperties>
</file>