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4"/>
  </p:notesMasterIdLst>
  <p:handoutMasterIdLst>
    <p:handoutMasterId r:id="rId35"/>
  </p:handoutMasterIdLst>
  <p:sldIdLst>
    <p:sldId id="257" r:id="rId2"/>
    <p:sldId id="292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12" r:id="rId22"/>
    <p:sldId id="311" r:id="rId23"/>
    <p:sldId id="313" r:id="rId24"/>
    <p:sldId id="314" r:id="rId25"/>
    <p:sldId id="315" r:id="rId26"/>
    <p:sldId id="316" r:id="rId27"/>
    <p:sldId id="317" r:id="rId28"/>
    <p:sldId id="318" r:id="rId29"/>
    <p:sldId id="319" r:id="rId30"/>
    <p:sldId id="320" r:id="rId31"/>
    <p:sldId id="321" r:id="rId32"/>
    <p:sldId id="322" r:id="rId33"/>
  </p:sldIdLst>
  <p:sldSz cx="9144000" cy="6858000" type="screen4x3"/>
  <p:notesSz cx="6692900" cy="98679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E2FF"/>
    <a:srgbClr val="003366"/>
    <a:srgbClr val="003153"/>
    <a:srgbClr val="66FF99"/>
    <a:srgbClr val="F9F670"/>
    <a:srgbClr val="66FF66"/>
    <a:srgbClr val="FF9966"/>
    <a:srgbClr val="FF5050"/>
    <a:srgbClr val="CC3300"/>
    <a:srgbClr val="2D4F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>
      <p:cViewPr>
        <p:scale>
          <a:sx n="77" d="100"/>
          <a:sy n="77" d="100"/>
        </p:scale>
        <p:origin x="-99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quarter" idx="1"/>
          </p:nvPr>
        </p:nvSpPr>
        <p:spPr>
          <a:xfrm>
            <a:off x="3791094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FEA5DD-3B4C-41C5-9C03-E6F2CAF69530}" type="datetimeFigureOut">
              <a:rPr lang="tr-TR" smtClean="0"/>
              <a:pPr/>
              <a:t>29.08.2016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2"/>
          </p:nvPr>
        </p:nvSpPr>
        <p:spPr>
          <a:xfrm>
            <a:off x="0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3"/>
          </p:nvPr>
        </p:nvSpPr>
        <p:spPr>
          <a:xfrm>
            <a:off x="3791094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241A7-47A4-44DD-861C-D277313BF87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82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791094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F0C74-2BBF-4B62-9AC9-75A4DD32D037}" type="datetimeFigureOut">
              <a:rPr lang="tr-TR" smtClean="0"/>
              <a:pPr/>
              <a:t>29.08.2016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8794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69290" y="4687253"/>
            <a:ext cx="535432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791094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7D402-4D2F-4999-97D8-D5D4D08BAC9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7507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B4995-04C6-4270-90E4-FCAD024D3A9A}" type="datetime1">
              <a:rPr lang="tr-TR" smtClean="0"/>
              <a:pPr/>
              <a:t>29.08.2016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BB203-550C-438D-900E-F2D35A683EF6}" type="datetime1">
              <a:rPr lang="tr-TR" smtClean="0"/>
              <a:pPr/>
              <a:t>29.08.2016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E8269-D5C3-4C4E-994A-0260A30CB9EF}" type="datetime1">
              <a:rPr lang="tr-TR" smtClean="0"/>
              <a:pPr/>
              <a:t>29.08.2016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C7E3-6AD7-4677-8B44-EF7914373A8A}" type="datetime1">
              <a:rPr lang="tr-TR" smtClean="0"/>
              <a:pPr/>
              <a:t>29.08.2016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06E9-5DEE-4A68-86E4-33ADD6ABDE1A}" type="datetime1">
              <a:rPr lang="tr-TR" smtClean="0"/>
              <a:pPr/>
              <a:t>29.08.2016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1256-62EE-4EFE-B52A-E3CCBFA84C48}" type="datetime1">
              <a:rPr lang="tr-TR" smtClean="0"/>
              <a:pPr/>
              <a:t>29.08.2016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50CAA-051D-42F0-89DD-E6E1F54B7CA1}" type="datetime1">
              <a:rPr lang="tr-TR" smtClean="0"/>
              <a:pPr/>
              <a:t>29.08.2016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1F0C-CF73-4E5C-9665-7B76E92124EC}" type="datetime1">
              <a:rPr lang="tr-TR" smtClean="0"/>
              <a:pPr/>
              <a:t>29.08.2016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ADDA9-130E-4ED8-92DA-15E502B58B95}" type="datetime1">
              <a:rPr lang="tr-TR" smtClean="0"/>
              <a:pPr/>
              <a:t>29.08.2016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235A-0548-470F-851B-8B76C72F9D5A}" type="datetime1">
              <a:rPr lang="tr-TR" smtClean="0"/>
              <a:pPr/>
              <a:t>29.08.2016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77D4E-494A-4AE1-B98E-DE2F860DB910}" type="datetime1">
              <a:rPr lang="tr-TR" smtClean="0"/>
              <a:pPr/>
              <a:t>29.08.2016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846FE-2DE8-431B-9AAF-7F72C7ABB34B}" type="datetime1">
              <a:rPr lang="tr-TR" smtClean="0"/>
              <a:pPr/>
              <a:t>29.08.2016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08" y="-8252"/>
            <a:ext cx="9144000" cy="69798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083" y="6279728"/>
            <a:ext cx="382809" cy="382481"/>
          </a:xfrm>
          <a:prstGeom prst="rect">
            <a:avLst/>
          </a:prstGeom>
        </p:spPr>
      </p:pic>
      <p:sp>
        <p:nvSpPr>
          <p:cNvPr id="4" name="5 Metin kutusu"/>
          <p:cNvSpPr txBox="1"/>
          <p:nvPr/>
        </p:nvSpPr>
        <p:spPr>
          <a:xfrm>
            <a:off x="3995936" y="6237312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mtClean="0">
                <a:latin typeface="Cambria" panose="02040503050406030204" pitchFamily="18" charset="0"/>
              </a:rPr>
              <a:t>Az</a:t>
            </a:r>
            <a:r>
              <a:rPr lang="az-Latn-AZ" b="1" smtClean="0">
                <a:latin typeface="Cambria" panose="02040503050406030204" pitchFamily="18" charset="0"/>
              </a:rPr>
              <a:t>ərbaycan Dövlət İqtisad Universiteti</a:t>
            </a:r>
            <a:endParaRPr lang="tr-TR" b="1" dirty="0">
              <a:latin typeface="Cambria" panose="02040503050406030204" pitchFamily="18" charset="0"/>
            </a:endParaRPr>
          </a:p>
        </p:txBody>
      </p:sp>
      <p:sp>
        <p:nvSpPr>
          <p:cNvPr id="5" name="5 Metin kutusu"/>
          <p:cNvSpPr txBox="1"/>
          <p:nvPr/>
        </p:nvSpPr>
        <p:spPr>
          <a:xfrm>
            <a:off x="6948264" y="6524172"/>
            <a:ext cx="1512168" cy="334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z-Latn-AZ" sz="1500" b="1" smtClean="0">
                <a:latin typeface="Cambria" panose="02040503050406030204" pitchFamily="18" charset="0"/>
              </a:rPr>
              <a:t>Bakı 2016</a:t>
            </a:r>
            <a:endParaRPr lang="tr-TR" sz="1500" b="1" dirty="0">
              <a:latin typeface="Cambria" panose="02040503050406030204" pitchFamily="18" charset="0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2915816" y="2058987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0000"/>
              </a:buClr>
              <a:buSzPct val="100000"/>
            </a:pPr>
            <a:r>
              <a:rPr lang="ru-RU" altLang="az-Latn-AZ" sz="20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Поведение потребителя</a:t>
            </a:r>
            <a:endParaRPr lang="az-Latn-AZ" altLang="az-Latn-AZ" sz="1000" b="1" dirty="0" smtClean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6365" y="2046793"/>
            <a:ext cx="45719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z-Latn-AZ"/>
          </a:p>
        </p:txBody>
      </p:sp>
      <p:sp>
        <p:nvSpPr>
          <p:cNvPr id="8" name="Прямоугольник 7"/>
          <p:cNvSpPr/>
          <p:nvPr/>
        </p:nvSpPr>
        <p:spPr>
          <a:xfrm>
            <a:off x="8316416" y="3562762"/>
            <a:ext cx="45719" cy="555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z-Latn-AZ"/>
          </a:p>
        </p:txBody>
      </p:sp>
      <p:sp>
        <p:nvSpPr>
          <p:cNvPr id="10" name="5 Metin kutusu"/>
          <p:cNvSpPr txBox="1"/>
          <p:nvPr/>
        </p:nvSpPr>
        <p:spPr>
          <a:xfrm>
            <a:off x="3136320" y="4716142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z-Latn-AZ" sz="16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unec.edu.az</a:t>
            </a:r>
          </a:p>
          <a:p>
            <a:pPr algn="r"/>
            <a:r>
              <a:rPr lang="en-US" sz="16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Veli51@mail.ru</a:t>
            </a:r>
            <a:endParaRPr lang="tr-TR" sz="16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5 Metin kutusu"/>
          <p:cNvSpPr txBox="1"/>
          <p:nvPr/>
        </p:nvSpPr>
        <p:spPr>
          <a:xfrm>
            <a:off x="3034025" y="3815802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z-Latn-AZ" b="1" i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Vəli Həziyev  Marketinq kafedrası: müəllim</a:t>
            </a:r>
            <a:endParaRPr lang="tr-TR" b="1" i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57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764705"/>
            <a:ext cx="7772400" cy="648071"/>
          </a:xfrm>
        </p:spPr>
        <p:txBody>
          <a:bodyPr>
            <a:normAutofit fontScale="90000"/>
          </a:bodyPr>
          <a:lstStyle/>
          <a:p>
            <a:r>
              <a:rPr lang="ru-RU" dirty="0"/>
              <a:t>4. </a:t>
            </a:r>
            <a:r>
              <a:rPr lang="ru-RU" dirty="0" smtClean="0"/>
              <a:t>познание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844824"/>
            <a:ext cx="7772400" cy="3456385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 познанию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(когнитивным элементам) относятся знания о физическом и социальных мирах, наука, технология, практические знания, идеи, касающиеся социальной структуры, организации и способов функционирования общества.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отличие от когнитивных элементов культуры вера не поддается эмпирическому подтверждению или опровержению. Вера, тем не менее, переплетена с когнитивными элементами, образуя вместе с ними знания, обосновывающие и контролирующие поведение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4296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772400" cy="1362075"/>
          </a:xfrm>
        </p:spPr>
        <p:txBody>
          <a:bodyPr/>
          <a:lstStyle/>
          <a:p>
            <a:r>
              <a:rPr lang="ru-RU" dirty="0"/>
              <a:t>5. </a:t>
            </a:r>
            <a:r>
              <a:rPr lang="ru-RU" i="1" dirty="0"/>
              <a:t>Нормы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556792"/>
            <a:ext cx="8132440" cy="4752528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это правила, образцы поведения, навязываемого культурой. Нормы многослойны. 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Идеалы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это нормы, которые восхищают, манят, но не достижимы. Идеалы задают направление действий, но не предполагают, что люди должны достигать целей. Схожую роль играют стороны света: идти на север - еще не значит добираться до Северного полюса.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Образцы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это рекомендуемые модели поведения, которые труднодостижимы, но при должном старании, характере и способностях реальны. В качестве образцов выступают святые, герои, "звезды" и т.д. Если человек не достигнет уровня образца, его никто не осудит.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2225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5"/>
            <a:ext cx="7772400" cy="792088"/>
          </a:xfrm>
        </p:spPr>
        <p:txBody>
          <a:bodyPr/>
          <a:lstStyle/>
          <a:p>
            <a:r>
              <a:rPr lang="ru-RU" dirty="0"/>
              <a:t>Формы проявления нормы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2060848"/>
            <a:ext cx="7772400" cy="3456385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Право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2.  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Закон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3.  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Мораль 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Обычаи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Религия </a:t>
            </a:r>
            <a:endParaRPr lang="ru-RU" sz="32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Мода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4920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6713"/>
            <a:ext cx="7772400" cy="648072"/>
          </a:xfrm>
        </p:spPr>
        <p:txBody>
          <a:bodyPr>
            <a:normAutofit/>
          </a:bodyPr>
          <a:lstStyle/>
          <a:p>
            <a:r>
              <a:rPr lang="ru-RU" sz="3200" dirty="0"/>
              <a:t>Структура моды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844824"/>
            <a:ext cx="8243193" cy="4464496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♦  </a:t>
            </a:r>
            <a:r>
              <a:rPr lang="ru-RU" sz="9600" b="1" i="1" dirty="0">
                <a:latin typeface="Times New Roman" pitchFamily="18" charset="0"/>
                <a:cs typeface="Times New Roman" pitchFamily="18" charset="0"/>
              </a:rPr>
              <a:t>"Модные объекты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- это любые объекты, которые оказываются в моде. В их числе - одежда, пища, алкогольные напитки, табачные изделия, произведения музыки, живописи, литературы, архитектурные модели, стиль жизни, виды спорта и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т.д. Одни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предметы, типы поведения чаще оказываются в роли модных объектов, другие реже. 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♦  </a:t>
            </a:r>
            <a:r>
              <a:rPr lang="ru-RU" sz="9600" b="1" i="1" dirty="0">
                <a:latin typeface="Times New Roman" pitchFamily="18" charset="0"/>
                <a:cs typeface="Times New Roman" pitchFamily="18" charset="0"/>
              </a:rPr>
              <a:t>Модные стандарты поведения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могут быть как чисто поведенческими актами, следующими определенной модели (например, модные танцы), так и моделями поведения, предполагающими использование модных объектов (ношение модной одежды, обладание модной мебелью).</a:t>
            </a:r>
            <a:r>
              <a:rPr lang="ru-RU" sz="96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  <a:p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9600" dirty="0">
              <a:latin typeface="Times New Roman" pitchFamily="18" charset="0"/>
              <a:cs typeface="Times New Roman" pitchFamily="18" charset="0"/>
            </a:endParaRPr>
          </a:p>
          <a:p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26631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836712"/>
            <a:ext cx="7772400" cy="606276"/>
          </a:xfrm>
        </p:spPr>
        <p:txBody>
          <a:bodyPr>
            <a:normAutofit/>
          </a:bodyPr>
          <a:lstStyle/>
          <a:p>
            <a:r>
              <a:rPr lang="ru-RU" sz="3200" dirty="0"/>
              <a:t>Особенности моды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556793"/>
            <a:ext cx="8243193" cy="5184576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Современность.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Она всегда современна, даже если возрождает что-то очень старое. Мода не может не быть современной, она является таковой по определению. Старая мода - это уже анти мода. Чем мода свежей, тем выше ее качество.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Демонстративность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моды - ее неотъемлемое качество. "В моде понятия "быть" и казаться" по существу совпадают". Модный объект приобретается для показа, демонстрации окружающим.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7676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5710456" cy="822300"/>
          </a:xfrm>
        </p:spPr>
        <p:txBody>
          <a:bodyPr>
            <a:normAutofit/>
          </a:bodyPr>
          <a:lstStyle/>
          <a:p>
            <a:r>
              <a:rPr lang="ru-RU" sz="3200" dirty="0"/>
              <a:t>Фазы моды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980728"/>
            <a:ext cx="8712968" cy="5544617"/>
          </a:xfrm>
        </p:spPr>
        <p:txBody>
          <a:bodyPr>
            <a:normAutofit fontScale="85000" lnSpcReduction="20000"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Производство моды.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Идеальное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производство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разработка новых моделей, которые первоначально могут существовать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лишь в идеальной форме рисунков, чертежей, описаний. Эту функцию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выполняют творцы моды: модельеры,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конструкторы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т.д.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Распространение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модных вещей и стандартов поведения. Этот процесс предполагает доведение модных моделей до максимально широкой публики. Распространение имиджа объекта моды и стандарта потребления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Потребление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модных вещей. На этой фазе люди, купившие объекты моды, используют их для демонстрации. </a:t>
            </a:r>
          </a:p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Творцы моды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 это та группа людей, которая является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референтной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(эталонной) для существенной части населения. Именно они материализуют замыслы модельеров в модели модного поведения.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23828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7704856" cy="1362075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2. Культурные вариации в вербальных и невербальных коммуникациях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988840"/>
            <a:ext cx="7848872" cy="4032448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Различия в вербальных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(устно, без подписи) системах коммуникации немедленно обнаруживаются для любого, оказывающегося в зарубежной культуре. Многие коммуникативные факторы, например, юмор и предпочтительный стиль, и темп речи, значительно разняться в различных культурах, даже если эти культуры говорят на одном языке.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Невербальные         коммуникации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        являясь         составляющей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коммуникативной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системы языка, также специфичны для каждой культуры. К невербальным аспектам коммуникаций относится влияние контекста на сказанное или написанное.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0143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8352928" cy="1362075"/>
          </a:xfrm>
        </p:spPr>
        <p:txBody>
          <a:bodyPr>
            <a:noAutofit/>
          </a:bodyPr>
          <a:lstStyle/>
          <a:p>
            <a:r>
              <a:rPr lang="ru-RU" sz="2800" dirty="0"/>
              <a:t>Различие потребителей ярко проявляется и в психологическом воздействий цвета. 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31032" y="1700808"/>
            <a:ext cx="8712968" cy="4392488"/>
          </a:xfrm>
        </p:spPr>
        <p:txBody>
          <a:bodyPr/>
          <a:lstStyle/>
          <a:p>
            <a:r>
              <a:rPr lang="ru-RU" sz="2400" i="1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•  </a:t>
            </a:r>
            <a:r>
              <a:rPr lang="ru-RU" sz="2400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в Америке </a:t>
            </a:r>
            <a:r>
              <a:rPr lang="ru-RU" sz="2400" b="1" dirty="0">
                <a:solidFill>
                  <a:srgbClr val="FF00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красный</a:t>
            </a:r>
            <a:r>
              <a:rPr lang="ru-RU" sz="2400" b="1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ru-RU" sz="2400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цвет ассоциируется с любовью, </a:t>
            </a:r>
            <a:r>
              <a:rPr lang="ru-RU" sz="2400" b="1" dirty="0">
                <a:solidFill>
                  <a:srgbClr val="FFFF0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желтый</a:t>
            </a:r>
            <a:r>
              <a:rPr lang="ru-RU" sz="2400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- с процветанием, </a:t>
            </a:r>
            <a:r>
              <a:rPr lang="ru-RU" sz="2400" b="1" dirty="0">
                <a:solidFill>
                  <a:srgbClr val="00B05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зеленый</a:t>
            </a:r>
            <a:r>
              <a:rPr lang="ru-RU" sz="2400" dirty="0">
                <a:solidFill>
                  <a:srgbClr val="00B050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ru-RU" sz="2400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- с надеждой, </a:t>
            </a:r>
            <a:r>
              <a:rPr lang="ru-RU" sz="2400" b="1" dirty="0">
                <a:solidFill>
                  <a:srgbClr val="8FE2FF"/>
                </a:solidFill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голубой</a:t>
            </a:r>
            <a:r>
              <a:rPr lang="ru-RU" sz="2400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- с верностью; </a:t>
            </a:r>
            <a:r>
              <a:rPr lang="ru-RU" sz="2400" b="1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белый </a:t>
            </a:r>
            <a:r>
              <a:rPr lang="ru-RU" sz="2400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-олицетворение чистоты; </a:t>
            </a:r>
            <a:r>
              <a:rPr lang="ru-RU" sz="2400" b="1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черный </a:t>
            </a:r>
            <a:r>
              <a:rPr lang="ru-RU" sz="2400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- символ сложности и чрезвычайной ситуации; </a:t>
            </a:r>
          </a:p>
          <a:p>
            <a:r>
              <a:rPr lang="ru-RU" sz="2400" i="1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•  </a:t>
            </a:r>
            <a:r>
              <a:rPr lang="ru-RU" sz="2400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в Австрии популярен </a:t>
            </a:r>
            <a:r>
              <a:rPr lang="ru-RU" sz="2400" b="1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зеленый</a:t>
            </a:r>
            <a:r>
              <a:rPr lang="ru-RU" sz="2400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; в Болгарии - </a:t>
            </a:r>
            <a:r>
              <a:rPr lang="ru-RU" sz="2400" b="1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темно-зеленый и коричневый</a:t>
            </a:r>
            <a:r>
              <a:rPr lang="ru-RU" sz="2400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; в Пакистане - изумрудно-зеленый; в Голландии -оранжевый и голубой; в Норвегии - светлые цвета; </a:t>
            </a:r>
          </a:p>
          <a:p>
            <a:r>
              <a:rPr lang="ru-RU" sz="2400" i="1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• </a:t>
            </a:r>
            <a:r>
              <a:rPr lang="ru-RU" sz="2400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в</a:t>
            </a:r>
            <a:r>
              <a:rPr lang="ru-RU" sz="2400" i="1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</a:t>
            </a:r>
            <a:r>
              <a:rPr lang="ru-RU" sz="2400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Китае </a:t>
            </a:r>
            <a:r>
              <a:rPr lang="ru-RU" sz="2400" b="1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красный</a:t>
            </a:r>
            <a:r>
              <a:rPr lang="ru-RU" sz="2400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означает доброту, отвагу; </a:t>
            </a:r>
            <a:r>
              <a:rPr lang="ru-RU" sz="2400" b="1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черный </a:t>
            </a:r>
            <a:r>
              <a:rPr lang="ru-RU" sz="2400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- честность; </a:t>
            </a:r>
            <a:r>
              <a:rPr lang="ru-RU" sz="2400" b="1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белый -</a:t>
            </a:r>
            <a:r>
              <a:rPr lang="ru-RU" sz="2400" dirty="0">
                <a:effectLst>
                  <a:innerShdw blurRad="63500" dist="50800" dir="16200000">
                    <a:prstClr val="black">
                      <a:alpha val="50000"/>
                    </a:prstClr>
                  </a:innerShdw>
                </a:effectLst>
              </a:rPr>
              <a:t> подлость, лживость (отрицательные персонажи надевают белые маски и используют белый грим) </a:t>
            </a:r>
          </a:p>
          <a:p>
            <a:endParaRPr lang="ru-RU" dirty="0">
              <a:effectLst>
                <a:innerShdw blurRad="63500" dist="50800" dir="162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12766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836712"/>
            <a:ext cx="8856984" cy="6264696"/>
          </a:xfrm>
        </p:spPr>
        <p:txBody>
          <a:bodyPr>
            <a:noAutofit/>
          </a:bodyPr>
          <a:lstStyle/>
          <a:p>
            <a:pPr algn="l"/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•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Индия подарила миру ставшее классическим и используемое во многих национальных флагах сочетание - белый, красный, синий. Это цвета главных индуистских богов: белый - Шива, красный - Брахма, а синий - Вишну.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•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Символ траура в Китае, Индии - белый цвет, в Гонконге - синий, на арабском Востоке - кирпично-красный, в Марокко - желтый и красный. Население многих африканских стран игнорирует предметы черного цвета; белый цвет, впрочем, тоже не привлекает внимания.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некоторых странах Восточной Азии желтый цвет означает отсутствие удачи.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344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308" y="980728"/>
            <a:ext cx="8784976" cy="1362075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Результаты проведенного исследования этнокультурных особенностей восприятия рекламного воздействия позволили выявить следующие особенности: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564904"/>
            <a:ext cx="8784976" cy="4432129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70000"/>
              </a:lnSpc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♦♦♦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Американские и японские рекламные тексты очень похожи. 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американца главный мотив - успех, карьера, признание. Японские тексты отличает от американских текстов мене выраженная ориентированность на группу, успех, власть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70000"/>
              </a:lnSpc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В то же время японские тексты очень чувственны, в них наибольшее присутствие позитивно окрашенной лексики. </a:t>
            </a:r>
            <a:endParaRPr lang="ru-RU" sz="5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endParaRPr lang="ru-RU" sz="51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539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064" y="620688"/>
            <a:ext cx="9540552" cy="2160240"/>
          </a:xfrm>
        </p:spPr>
        <p:txBody>
          <a:bodyPr>
            <a:noAutofit/>
          </a:bodyPr>
          <a:lstStyle/>
          <a:p>
            <a:pPr algn="l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Тема 5. Детерминанты внешней среды потребительского поведения: культура, этническая принадлежность и социальный класс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1700808"/>
            <a:ext cx="8316416" cy="4608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5482" y="3068960"/>
            <a:ext cx="88569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План</a:t>
            </a:r>
          </a:p>
          <a:p>
            <a:pPr lvl="0"/>
            <a:r>
              <a:rPr lang="en-US" sz="3200" dirty="0" smtClean="0"/>
              <a:t>1.</a:t>
            </a:r>
            <a:r>
              <a:rPr lang="ru-RU" sz="3200" dirty="0" smtClean="0"/>
              <a:t>Влияние </a:t>
            </a:r>
            <a:r>
              <a:rPr lang="ru-RU" sz="3200" dirty="0"/>
              <a:t>культуры на поведение потребителей </a:t>
            </a:r>
          </a:p>
          <a:p>
            <a:pPr lvl="0"/>
            <a:r>
              <a:rPr lang="ru-RU" sz="3200" dirty="0" smtClean="0"/>
              <a:t>2.Культурные </a:t>
            </a:r>
            <a:r>
              <a:rPr lang="ru-RU" sz="3200" dirty="0"/>
              <a:t>вариации в вербальных и невербальных коммуникациях </a:t>
            </a:r>
          </a:p>
          <a:p>
            <a:pPr lvl="0"/>
            <a:r>
              <a:rPr lang="ru-RU" sz="3200" dirty="0" smtClean="0"/>
              <a:t>3.Этническая </a:t>
            </a:r>
            <a:r>
              <a:rPr lang="ru-RU" sz="3200" dirty="0"/>
              <a:t>принадлежность и социальный класс как фактор поведения потребителя </a:t>
            </a:r>
          </a:p>
        </p:txBody>
      </p:sp>
    </p:spTree>
    <p:extLst>
      <p:ext uri="{BB962C8B-B14F-4D97-AF65-F5344CB8AC3E}">
        <p14:creationId xmlns:p14="http://schemas.microsoft.com/office/powerpoint/2010/main" val="12798146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84976" cy="6322714"/>
          </a:xfrm>
        </p:spPr>
        <p:txBody>
          <a:bodyPr>
            <a:normAutofit/>
          </a:bodyPr>
          <a:lstStyle/>
          <a:p>
            <a:pPr algn="l"/>
            <a:r>
              <a:rPr lang="ru-RU" sz="3200" dirty="0"/>
              <a:t>♦♦♦ Российские тексты напротив, реже апеллируют к эмоциям, чаще обращаются к образам групповой деятельности, успешности и власти, более рациональны, объясняют достоинства товара, в качестве когнитивной установки часто содержат образ недоброжелателя, врага, которого надо победить. Но все же наиболее актуален мотив безопасности. 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254050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056" y="1196752"/>
            <a:ext cx="8496944" cy="1362075"/>
          </a:xfrm>
        </p:spPr>
        <p:txBody>
          <a:bodyPr>
            <a:noAutofit/>
          </a:bodyPr>
          <a:lstStyle/>
          <a:p>
            <a:pPr lvl="0"/>
            <a:r>
              <a:rPr lang="ru-RU" sz="2800" dirty="0" smtClean="0"/>
              <a:t>3. Этническая </a:t>
            </a:r>
            <a:r>
              <a:rPr lang="ru-RU" sz="2800" dirty="0"/>
              <a:t>принадлежность и социальный класс как фактор поведения потребителя 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2276872"/>
            <a:ext cx="8784976" cy="4176463"/>
          </a:xfrm>
        </p:spPr>
        <p:txBody>
          <a:bodyPr>
            <a:noAutofit/>
          </a:bodyPr>
          <a:lstStyle/>
          <a:p>
            <a:r>
              <a:rPr lang="ru-RU" sz="2800" dirty="0"/>
              <a:t>В отличие от инстинктов, культура не передается по наследству, с нею не рождаются. Культуре индивид обучается в процессе всей его жизни в данной социальной среде. Он включает освоение, т.е. познание и принятие норм, ценностей, средств общения. "Культурный человек" - это тот, кто освоил нормы, ценности, язык данной культуры или субкультуры. Это своего рода "звание", которое дают окружающие, признавая успехи данного индивида в социализации.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238977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712968" cy="6322714"/>
          </a:xfrm>
        </p:spPr>
        <p:txBody>
          <a:bodyPr>
            <a:normAutofit/>
          </a:bodyPr>
          <a:lstStyle/>
          <a:p>
            <a:pPr algn="l"/>
            <a:r>
              <a:rPr lang="ru-RU" sz="3600" dirty="0"/>
              <a:t>Из-за различных культурных традиций и буквального перевода рекламного обращения на другой язык может случиться конфуз.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Например</a:t>
            </a:r>
            <a:r>
              <a:rPr lang="ru-RU" sz="3600" dirty="0"/>
              <a:t>, в Германии реклама </a:t>
            </a:r>
            <a:r>
              <a:rPr lang="ru-RU" sz="3600" dirty="0" err="1"/>
              <a:t>Pepsi</a:t>
            </a:r>
            <a:r>
              <a:rPr lang="ru-RU" sz="3600" dirty="0"/>
              <a:t> - Воскресни с </a:t>
            </a:r>
            <a:r>
              <a:rPr lang="ru-RU" sz="3600" dirty="0" err="1"/>
              <a:t>Pepsi</a:t>
            </a:r>
            <a:r>
              <a:rPr lang="ru-RU" sz="3600" dirty="0"/>
              <a:t> была переведена как встань из могилы с </a:t>
            </a:r>
            <a:r>
              <a:rPr lang="ru-RU" sz="3600" dirty="0" err="1"/>
              <a:t>Pepsi</a:t>
            </a:r>
            <a:r>
              <a:rPr lang="ru-RU" sz="3600" dirty="0"/>
              <a:t> . Или название </a:t>
            </a:r>
            <a:r>
              <a:rPr lang="ru-RU" sz="3600" dirty="0" err="1"/>
              <a:t>Nova</a:t>
            </a:r>
            <a:r>
              <a:rPr lang="ru-RU" sz="3600" dirty="0"/>
              <a:t> одной из моделей автомобиля фирмы </a:t>
            </a:r>
            <a:r>
              <a:rPr lang="ru-RU" sz="3600" dirty="0" err="1"/>
              <a:t>General</a:t>
            </a:r>
            <a:r>
              <a:rPr lang="ru-RU" sz="3600" dirty="0"/>
              <a:t> </a:t>
            </a:r>
            <a:r>
              <a:rPr lang="ru-RU" sz="3600" dirty="0" err="1"/>
              <a:t>Motors</a:t>
            </a:r>
            <a:r>
              <a:rPr lang="ru-RU" sz="3600" dirty="0"/>
              <a:t> на испанском звучит: Этот не поедет. 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596508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052736"/>
            <a:ext cx="7772400" cy="46226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Агенты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социализации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772816"/>
            <a:ext cx="8531225" cy="4968552"/>
          </a:xfrm>
        </p:spPr>
        <p:txBody>
          <a:bodyPr/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67544" y="2095188"/>
            <a:ext cx="2232248" cy="100811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Семья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074321" y="2060848"/>
            <a:ext cx="2304256" cy="100811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Система образования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156176" y="2070474"/>
            <a:ext cx="2088232" cy="93610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Государство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426249" y="3447535"/>
            <a:ext cx="3600400" cy="136815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Средства массовой информации</a:t>
            </a:r>
            <a:endParaRPr lang="ru-RU" dirty="0"/>
          </a:p>
        </p:txBody>
      </p:sp>
      <p:cxnSp>
        <p:nvCxnSpPr>
          <p:cNvPr id="9" name="Прямая соединительная линия 8"/>
          <p:cNvCxnSpPr>
            <a:stCxn id="2" idx="2"/>
            <a:endCxn id="4" idx="0"/>
          </p:cNvCxnSpPr>
          <p:nvPr/>
        </p:nvCxnSpPr>
        <p:spPr>
          <a:xfrm flipH="1">
            <a:off x="1583668" y="1514996"/>
            <a:ext cx="3346140" cy="580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2" idx="2"/>
            <a:endCxn id="5" idx="0"/>
          </p:cNvCxnSpPr>
          <p:nvPr/>
        </p:nvCxnSpPr>
        <p:spPr>
          <a:xfrm flipH="1">
            <a:off x="4226449" y="1514996"/>
            <a:ext cx="703359" cy="5458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2" idx="2"/>
            <a:endCxn id="6" idx="0"/>
          </p:cNvCxnSpPr>
          <p:nvPr/>
        </p:nvCxnSpPr>
        <p:spPr>
          <a:xfrm>
            <a:off x="4929808" y="1514996"/>
            <a:ext cx="2270484" cy="5554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2" idx="2"/>
            <a:endCxn id="7" idx="0"/>
          </p:cNvCxnSpPr>
          <p:nvPr/>
        </p:nvCxnSpPr>
        <p:spPr>
          <a:xfrm flipH="1">
            <a:off x="4226449" y="1514996"/>
            <a:ext cx="703359" cy="19325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46538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29600" cy="5711274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/>
              <a:t>Ре социализация</a:t>
            </a:r>
            <a:r>
              <a:rPr lang="ru-RU" sz="3600" b="1" i="1" dirty="0"/>
              <a:t> </a:t>
            </a:r>
            <a:r>
              <a:rPr lang="ru-RU" sz="3600" dirty="0"/>
              <a:t>- это процесс повторного прохождения социализации. Взрослый человек вынужден проходить его в тех случаях, когда оказывается в чуждой культуре</a:t>
            </a:r>
            <a:r>
              <a:rPr lang="ru-RU" sz="3600" dirty="0" smtClean="0"/>
              <a:t>.</a:t>
            </a:r>
            <a:br>
              <a:rPr lang="ru-RU" sz="3600" dirty="0" smtClean="0"/>
            </a:br>
            <a:r>
              <a:rPr lang="ru-RU" sz="3600" dirty="0" smtClean="0"/>
              <a:t>Он </a:t>
            </a:r>
            <a:r>
              <a:rPr lang="ru-RU" sz="3600" dirty="0"/>
              <a:t>вынужден, будучи взрослым, учиться элементарным вещам, которые местные жители знают с детства. 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766701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pPr algn="l"/>
            <a:r>
              <a:rPr lang="ru-RU" sz="3600" b="1" i="1" dirty="0"/>
              <a:t>Культурный шок </a:t>
            </a:r>
            <a:r>
              <a:rPr lang="ru-RU" sz="3600" dirty="0"/>
              <a:t>- это реакция индивида, оказавшегося в чужом обществе и испытывающего бесчисленные трудности в общении, потреблении, ощущающего себя беспомощным и дезориентированным. </a:t>
            </a:r>
          </a:p>
        </p:txBody>
      </p:sp>
    </p:spTree>
    <p:extLst>
      <p:ext uri="{BB962C8B-B14F-4D97-AF65-F5344CB8AC3E}">
        <p14:creationId xmlns:p14="http://schemas.microsoft.com/office/powerpoint/2010/main" val="24812440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4823" y="908720"/>
            <a:ext cx="8099177" cy="1362075"/>
          </a:xfrm>
        </p:spPr>
        <p:txBody>
          <a:bodyPr>
            <a:normAutofit/>
          </a:bodyPr>
          <a:lstStyle/>
          <a:p>
            <a:r>
              <a:rPr lang="ru-RU" sz="2800" dirty="0"/>
              <a:t>Способы разрешения конфликта индивида с чуждой окружающей средой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844825"/>
            <a:ext cx="7772400" cy="4680520"/>
          </a:xfrm>
        </p:spPr>
        <p:txBody>
          <a:bodyPr/>
          <a:lstStyle/>
          <a:p>
            <a:r>
              <a:rPr lang="ru-RU" sz="2800" b="1" i="1" dirty="0" err="1"/>
              <a:t>Геттоизация</a:t>
            </a:r>
            <a:r>
              <a:rPr lang="ru-RU" sz="2800" b="1" i="1" dirty="0"/>
              <a:t> </a:t>
            </a:r>
            <a:r>
              <a:rPr lang="ru-RU" sz="2800" dirty="0"/>
              <a:t>(от слова "гетто" специальный район для иностранцев). Это явление имеет место, когда иммигранты, прибыв в чужую страну, в силу тех или иных внутренних или внешних причин замыкаются в собственном кругу, сводя к минимуму общение с окружающим обществом и его культурой. Они часто селятся в одном и том же районе города, где говорят на родном языке, сохраняют модели потребления, к которым привыкли у себя на родине.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146491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7772400" cy="318244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            продолжение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268760"/>
            <a:ext cx="8315201" cy="5184576"/>
          </a:xfrm>
        </p:spPr>
        <p:txBody>
          <a:bodyPr>
            <a:normAutofit/>
          </a:bodyPr>
          <a:lstStyle/>
          <a:p>
            <a:r>
              <a:rPr lang="ru-RU" sz="3200" b="1" i="1" dirty="0"/>
              <a:t>Ассимиляция </a:t>
            </a:r>
            <a:r>
              <a:rPr lang="ru-RU" sz="3200" dirty="0"/>
              <a:t>- это способ преодоления культурного шока, противоположный </a:t>
            </a:r>
            <a:r>
              <a:rPr lang="ru-RU" sz="3200" dirty="0" err="1"/>
              <a:t>геттоизации</a:t>
            </a:r>
            <a:r>
              <a:rPr lang="ru-RU" sz="3200" dirty="0"/>
              <a:t>. В этом случае индивид стремится максимально быстро отказаться от своей культуры и усвоить культуру страны пребывания. </a:t>
            </a:r>
            <a:endParaRPr lang="ru-RU" sz="3200" dirty="0" smtClean="0"/>
          </a:p>
          <a:p>
            <a:r>
              <a:rPr lang="ru-RU" sz="3200" b="1" i="1" dirty="0"/>
              <a:t>Промежуточная стратегия, </a:t>
            </a:r>
            <a:r>
              <a:rPr lang="ru-RU" sz="3200" dirty="0"/>
              <a:t>состоящая в том, что иммигранты стремятся усвоить новую культуру, но в то же время и обогащают ее той, которую принесли с собой. </a:t>
            </a:r>
            <a:endParaRPr lang="ru-RU" sz="32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32618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548680"/>
            <a:ext cx="7772400" cy="390252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продолжение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196752"/>
            <a:ext cx="7988424" cy="4608512"/>
          </a:xfrm>
        </p:spPr>
        <p:txBody>
          <a:bodyPr>
            <a:normAutofit fontScale="92500" lnSpcReduction="20000"/>
          </a:bodyPr>
          <a:lstStyle/>
          <a:p>
            <a:r>
              <a:rPr lang="ru-RU" sz="3200" b="1" i="1" dirty="0"/>
              <a:t>Частичная ассимиляция </a:t>
            </a:r>
            <a:r>
              <a:rPr lang="ru-RU" sz="3200" dirty="0"/>
              <a:t>- это отказ от своей культуры и освоение новой лишь в отдельных областях. Так, чаще всего иммигранты вынуждены на работе подстраиваться под нормы, принятые в данной стране. </a:t>
            </a:r>
          </a:p>
          <a:p>
            <a:r>
              <a:rPr lang="ru-RU" sz="3200" b="1" i="1" dirty="0"/>
              <a:t>Колонизация </a:t>
            </a:r>
            <a:r>
              <a:rPr lang="ru-RU" sz="3200" dirty="0"/>
              <a:t>- это навязывание иммигрантами своих культурных ценностей, норм, языка местным жителям. В этом случае стиль потребления привносится на новую почву и становится доминирующим либо в стране в целом, либо в отдельных группах населения.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64589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7772400" cy="462260"/>
          </a:xfrm>
        </p:spPr>
        <p:txBody>
          <a:bodyPr>
            <a:normAutofit/>
          </a:bodyPr>
          <a:lstStyle/>
          <a:p>
            <a:r>
              <a:rPr lang="ru-RU" sz="2400" dirty="0"/>
              <a:t>Особенности потребительской социализации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817440"/>
            <a:ext cx="8243193" cy="5040560"/>
          </a:xfrm>
        </p:spPr>
        <p:txBody>
          <a:bodyPr/>
          <a:lstStyle/>
          <a:p>
            <a:r>
              <a:rPr lang="ru-RU" sz="2800" dirty="0" smtClean="0"/>
              <a:t>1. </a:t>
            </a:r>
            <a:r>
              <a:rPr lang="ru-RU" sz="2800" dirty="0"/>
              <a:t>   Ей не обучают специально </a:t>
            </a:r>
            <a:endParaRPr lang="ru-RU" sz="2800" dirty="0" smtClean="0"/>
          </a:p>
          <a:p>
            <a:r>
              <a:rPr lang="ru-RU" sz="2800" dirty="0" smtClean="0"/>
              <a:t>2</a:t>
            </a:r>
            <a:r>
              <a:rPr lang="ru-RU" sz="2800" dirty="0"/>
              <a:t>. Потребительская социализация идет через совместные покупки, где родители выступают в качестве ролевых моделей </a:t>
            </a:r>
            <a:endParaRPr lang="ru-RU" sz="2800" dirty="0" smtClean="0"/>
          </a:p>
          <a:p>
            <a:r>
              <a:rPr lang="ru-RU" sz="2800" dirty="0" smtClean="0"/>
              <a:t>3</a:t>
            </a:r>
            <a:r>
              <a:rPr lang="ru-RU" sz="2800" dirty="0"/>
              <a:t>. В качестве ролевых моделей в подростковом возрасте выступают сверстники, из-за отсутствия авторитета родителей в вопросах покупки современной техники, высокотехнологичных товаров - новинок. </a:t>
            </a:r>
            <a:endParaRPr lang="ru-RU" sz="2800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6294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7096" y="692696"/>
            <a:ext cx="8136904" cy="1584176"/>
          </a:xfrm>
        </p:spPr>
        <p:txBody>
          <a:bodyPr>
            <a:normAutofit fontScale="90000"/>
          </a:bodyPr>
          <a:lstStyle/>
          <a:p>
            <a:pPr lvl="0" algn="l"/>
            <a:r>
              <a:rPr lang="en-US" dirty="0"/>
              <a:t>1.</a:t>
            </a:r>
            <a:r>
              <a:rPr lang="ru-RU" sz="3600" b="1" dirty="0"/>
              <a:t>Влияние культуры на поведение потребителей 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988840"/>
            <a:ext cx="8532440" cy="4104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dirty="0"/>
              <a:t>Культура проявляется в существовании относительно устойчивых форм, моделей потребления</a:t>
            </a:r>
            <a:r>
              <a:rPr lang="ru-RU" dirty="0" smtClean="0"/>
              <a:t>.</a:t>
            </a:r>
            <a:endParaRPr lang="en-US" dirty="0" smtClean="0"/>
          </a:p>
          <a:p>
            <a:pPr algn="l"/>
            <a:r>
              <a:rPr lang="ru-RU" dirty="0" smtClean="0"/>
              <a:t>Сравнивая </a:t>
            </a:r>
            <a:r>
              <a:rPr lang="ru-RU" dirty="0"/>
              <a:t>культуру разных стран и эпох, можно увидеть, что формы потребления, кажущиеся "само собой разумеющимися" в данной стране или в данное время, становятся странными </a:t>
            </a:r>
            <a:r>
              <a:rPr lang="ru-RU" dirty="0" smtClean="0"/>
              <a:t>в </a:t>
            </a:r>
            <a:r>
              <a:rPr lang="ru-RU" dirty="0"/>
              <a:t>иной стране и в иное время. </a:t>
            </a:r>
          </a:p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961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764704"/>
            <a:ext cx="7772400" cy="390252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Характеристики общественных классов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484785"/>
            <a:ext cx="7772400" cy="3816424"/>
          </a:xfrm>
        </p:spPr>
        <p:txBody>
          <a:bodyPr/>
          <a:lstStyle/>
          <a:p>
            <a:r>
              <a:rPr lang="ru-RU" sz="3200" dirty="0"/>
              <a:t>1)  лица, принадлежащие к одному и тому же классу, склонны вести себя почти одинаково; </a:t>
            </a:r>
          </a:p>
          <a:p>
            <a:r>
              <a:rPr lang="ru-RU" sz="3200" dirty="0"/>
              <a:t>2)  в зависимости от принадлежности к тому или иному классу люди занимают более высокое или более низкое положение в обществе;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54438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556792"/>
            <a:ext cx="7772400" cy="4104456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/>
              <a:t>3)  общественный класс определяется не на основе какой-то одной переменной, а на основе занятий, доходов, богатства, образования, ценностной ориентации и тому подобных характеристик принадлежащих к нему лиц; </a:t>
            </a:r>
          </a:p>
          <a:p>
            <a:r>
              <a:rPr lang="ru-RU" sz="3200" dirty="0"/>
              <a:t>4)    индивиды могут переходить в более высокий класс или</a:t>
            </a:r>
            <a:br>
              <a:rPr lang="ru-RU" sz="3200" dirty="0"/>
            </a:br>
            <a:r>
              <a:rPr lang="ru-RU" sz="3200" dirty="0"/>
              <a:t>опускаться в один из нижних классов.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03102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908720"/>
            <a:ext cx="9001000" cy="568863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Общественным классам </a:t>
            </a:r>
            <a:r>
              <a:rPr lang="ru-RU" sz="2800" dirty="0"/>
              <a:t>характерны </a:t>
            </a:r>
            <a:r>
              <a:rPr lang="ru-RU" sz="2800" dirty="0" smtClean="0"/>
              <a:t> </a:t>
            </a:r>
            <a:r>
              <a:rPr lang="ru-RU" sz="2800" dirty="0"/>
              <a:t>предпочтения товаров и марок в одежде, хозяйственных принадлежностях, проведении досуга, автомобилях. </a:t>
            </a:r>
            <a:r>
              <a:rPr lang="ru-RU" sz="2800" dirty="0" smtClean="0"/>
              <a:t> Некоторые </a:t>
            </a:r>
            <a:r>
              <a:rPr lang="ru-RU" sz="2800" dirty="0"/>
              <a:t>деятели рынка фокусируют свои усилия на каком-то одном общественном классе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Целевой общественный класс предполагает определенный тип магазина, </a:t>
            </a:r>
            <a:r>
              <a:rPr lang="ru-RU" sz="2800" dirty="0" smtClean="0"/>
              <a:t>где </a:t>
            </a:r>
            <a:r>
              <a:rPr lang="ru-RU" sz="2800" dirty="0"/>
              <a:t>должен продаваться товар, выбор определенных средств распространения информации для </a:t>
            </a:r>
            <a:r>
              <a:rPr lang="ru-RU" sz="2800" dirty="0" smtClean="0"/>
              <a:t> рекламы. </a:t>
            </a:r>
            <a:endParaRPr lang="ru-RU" sz="2800" dirty="0"/>
          </a:p>
          <a:p>
            <a:r>
              <a:rPr lang="ru-RU" sz="2800" dirty="0"/>
              <a:t>Одним из его критериев является социально- экономический статус, который определяется уровнем образования, родом деятельности и доходом.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8539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23528" y="836712"/>
            <a:ext cx="8460432" cy="53285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2223" y="912782"/>
            <a:ext cx="86409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-  </a:t>
            </a:r>
            <a:r>
              <a:rPr lang="ru-RU" sz="2800" b="1" dirty="0" smtClean="0"/>
              <a:t>Под </a:t>
            </a:r>
            <a:r>
              <a:rPr lang="ru-RU" sz="2800" b="1" dirty="0"/>
              <a:t>макро культурой </a:t>
            </a:r>
            <a:r>
              <a:rPr lang="ru-RU" sz="2800" dirty="0"/>
              <a:t>понимают ценности и символы, касающиеся общества в целом или большинства граждан. </a:t>
            </a:r>
          </a:p>
          <a:p>
            <a:r>
              <a:rPr lang="ru-RU" sz="2800" dirty="0" smtClean="0"/>
              <a:t>-  </a:t>
            </a:r>
            <a:r>
              <a:rPr lang="ru-RU" sz="2800" b="1" dirty="0" smtClean="0"/>
              <a:t>Микро </a:t>
            </a:r>
            <a:r>
              <a:rPr lang="ru-RU" sz="2800" b="1" dirty="0"/>
              <a:t>культура </a:t>
            </a:r>
            <a:r>
              <a:rPr lang="ru-RU" sz="2800" dirty="0"/>
              <a:t>включает ценности и символы небольшой, </a:t>
            </a:r>
            <a:r>
              <a:rPr lang="ru-RU" sz="2800" dirty="0" smtClean="0"/>
              <a:t> </a:t>
            </a:r>
            <a:r>
              <a:rPr lang="ru-RU" sz="2800" dirty="0"/>
              <a:t>группы </a:t>
            </a:r>
            <a:r>
              <a:rPr lang="ru-RU" sz="2800" dirty="0" smtClean="0"/>
              <a:t>людей. </a:t>
            </a:r>
            <a:r>
              <a:rPr lang="ru-RU" sz="2800" dirty="0"/>
              <a:t>Микро культуру иногда называют субкультурой. </a:t>
            </a:r>
          </a:p>
          <a:p>
            <a:r>
              <a:rPr lang="ru-RU" sz="2800" dirty="0" smtClean="0"/>
              <a:t>- </a:t>
            </a:r>
            <a:r>
              <a:rPr lang="ru-RU" sz="2800" b="1" dirty="0" smtClean="0"/>
              <a:t>Субкультура </a:t>
            </a:r>
            <a:r>
              <a:rPr lang="ru-RU" sz="2800" dirty="0"/>
              <a:t>- это подсистема культуры, включающая в себя совокупность устойчивых специфических форм взаимодействия, присущих какой-либо социальной группе, слою. </a:t>
            </a:r>
          </a:p>
        </p:txBody>
      </p:sp>
    </p:spTree>
    <p:extLst>
      <p:ext uri="{BB962C8B-B14F-4D97-AF65-F5344CB8AC3E}">
        <p14:creationId xmlns:p14="http://schemas.microsoft.com/office/powerpoint/2010/main" val="3738991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7668344" cy="648072"/>
          </a:xfrm>
        </p:spPr>
        <p:txBody>
          <a:bodyPr>
            <a:normAutofit/>
          </a:bodyPr>
          <a:lstStyle/>
          <a:p>
            <a:r>
              <a:rPr lang="ru-RU" sz="3200" b="1" dirty="0"/>
              <a:t>Структура культуры</a:t>
            </a:r>
            <a:endParaRPr lang="ru-RU" sz="3200" b="1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1196752"/>
            <a:ext cx="8172400" cy="48965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844824"/>
            <a:ext cx="2160240" cy="93610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1. </a:t>
            </a:r>
          </a:p>
          <a:p>
            <a:pPr algn="ctr"/>
            <a:r>
              <a:rPr lang="ru-RU" sz="2800" dirty="0" smtClean="0"/>
              <a:t>Ценность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51920" y="1844824"/>
            <a:ext cx="1872208" cy="93610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2. </a:t>
            </a:r>
          </a:p>
          <a:p>
            <a:pPr algn="ctr"/>
            <a:r>
              <a:rPr lang="ru-RU" sz="2800" dirty="0" smtClean="0"/>
              <a:t>Язык 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72200" y="1844824"/>
            <a:ext cx="1728192" cy="93610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3. Санкции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69159" y="3270714"/>
            <a:ext cx="2160240" cy="95037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4.</a:t>
            </a:r>
          </a:p>
          <a:p>
            <a:pPr algn="ctr"/>
            <a:r>
              <a:rPr lang="ru-RU" sz="2800" dirty="0" smtClean="0"/>
              <a:t>Познание 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88024" y="3270714"/>
            <a:ext cx="1872208" cy="95037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5.</a:t>
            </a:r>
          </a:p>
          <a:p>
            <a:pPr algn="ctr"/>
            <a:r>
              <a:rPr lang="ru-RU" sz="2800" dirty="0" smtClean="0"/>
              <a:t>Нормы </a:t>
            </a:r>
            <a:endParaRPr lang="ru-RU" sz="2800" dirty="0"/>
          </a:p>
        </p:txBody>
      </p:sp>
      <p:cxnSp>
        <p:nvCxnSpPr>
          <p:cNvPr id="10" name="Прямая соединительная линия 9"/>
          <p:cNvCxnSpPr>
            <a:stCxn id="2" idx="2"/>
            <a:endCxn id="3" idx="0"/>
          </p:cNvCxnSpPr>
          <p:nvPr/>
        </p:nvCxnSpPr>
        <p:spPr>
          <a:xfrm flipH="1">
            <a:off x="2123728" y="980728"/>
            <a:ext cx="318610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2" idx="2"/>
            <a:endCxn id="5" idx="0"/>
          </p:cNvCxnSpPr>
          <p:nvPr/>
        </p:nvCxnSpPr>
        <p:spPr>
          <a:xfrm flipH="1">
            <a:off x="4788024" y="980728"/>
            <a:ext cx="521804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stCxn id="2" idx="2"/>
            <a:endCxn id="7" idx="0"/>
          </p:cNvCxnSpPr>
          <p:nvPr/>
        </p:nvCxnSpPr>
        <p:spPr>
          <a:xfrm flipH="1">
            <a:off x="2749279" y="980728"/>
            <a:ext cx="2560549" cy="2289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2" idx="2"/>
            <a:endCxn id="6" idx="0"/>
          </p:cNvCxnSpPr>
          <p:nvPr/>
        </p:nvCxnSpPr>
        <p:spPr>
          <a:xfrm>
            <a:off x="5309828" y="980728"/>
            <a:ext cx="1926468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stCxn id="2" idx="2"/>
            <a:endCxn id="8" idx="0"/>
          </p:cNvCxnSpPr>
          <p:nvPr/>
        </p:nvCxnSpPr>
        <p:spPr>
          <a:xfrm>
            <a:off x="5309828" y="980728"/>
            <a:ext cx="414300" cy="22899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1321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9512" y="1124744"/>
            <a:ext cx="8604448" cy="48965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124744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/>
              <a:t>Ценность</a:t>
            </a:r>
            <a:r>
              <a:rPr lang="ru-RU" sz="2800" dirty="0" smtClean="0"/>
              <a:t> </a:t>
            </a:r>
            <a:r>
              <a:rPr lang="ru-RU" sz="2800" i="1" dirty="0"/>
              <a:t>- </a:t>
            </a:r>
            <a:r>
              <a:rPr lang="ru-RU" sz="2800" dirty="0"/>
              <a:t>это результат оценивания агентом (субъектом) сравнительных качеств нескольких объектов с точки зрения своих или общественных интересов принимаемых как свои</a:t>
            </a:r>
            <a:r>
              <a:rPr lang="ru-RU" sz="2800" b="1" dirty="0"/>
              <a:t>. </a:t>
            </a:r>
            <a:endParaRPr lang="ru-RU" sz="2800" b="1" dirty="0" smtClean="0"/>
          </a:p>
          <a:p>
            <a:r>
              <a:rPr lang="ru-RU" sz="2800" dirty="0" smtClean="0"/>
              <a:t>Оценивание </a:t>
            </a:r>
            <a:r>
              <a:rPr lang="ru-RU" sz="2800" dirty="0"/>
              <a:t>происходит по двум основным шкалам: </a:t>
            </a:r>
          </a:p>
          <a:p>
            <a:r>
              <a:rPr lang="ru-RU" sz="2800" dirty="0"/>
              <a:t>• потребительной стоимости </a:t>
            </a:r>
            <a:r>
              <a:rPr lang="ru-RU" sz="2800" dirty="0" smtClean="0"/>
              <a:t> </a:t>
            </a:r>
            <a:endParaRPr lang="ru-RU" sz="2800" dirty="0"/>
          </a:p>
          <a:p>
            <a:r>
              <a:rPr lang="ru-RU" sz="2800" dirty="0"/>
              <a:t>• меновой </a:t>
            </a:r>
            <a:r>
              <a:rPr lang="ru-RU" sz="2800" dirty="0" smtClean="0"/>
              <a:t>стоимости.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29786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20688"/>
            <a:ext cx="9036496" cy="6394722"/>
          </a:xfrm>
        </p:spPr>
        <p:txBody>
          <a:bodyPr>
            <a:noAutofit/>
          </a:bodyPr>
          <a:lstStyle/>
          <a:p>
            <a:pPr algn="l"/>
            <a:r>
              <a:rPr lang="ru-RU" sz="2800" dirty="0"/>
              <a:t>Классификация ценностей, влияющих на потребительское поведение: </a:t>
            </a:r>
            <a:br>
              <a:rPr lang="ru-RU" sz="2800" dirty="0"/>
            </a:br>
            <a:r>
              <a:rPr lang="ru-RU" sz="2800" dirty="0"/>
              <a:t>• </a:t>
            </a:r>
            <a:r>
              <a:rPr lang="ru-RU" sz="2400" dirty="0"/>
              <a:t>Ориентированные на другого </a:t>
            </a:r>
            <a:r>
              <a:rPr lang="ru-RU" sz="2400" dirty="0" smtClean="0"/>
              <a:t> </a:t>
            </a:r>
            <a:r>
              <a:rPr lang="ru-RU" sz="2400" dirty="0"/>
              <a:t>- отражают взгляды общества на уместные отношения индивидуумов в группе (индивидуализм/ коллективизм, романтическая ориентация, взрослый/ ребенок, конкуренция/ кооперация, молодость/старость); </a:t>
            </a:r>
            <a:br>
              <a:rPr lang="ru-RU" sz="2400" dirty="0"/>
            </a:br>
            <a:r>
              <a:rPr lang="ru-RU" sz="2400" dirty="0"/>
              <a:t>• Ориентированные на среду </a:t>
            </a:r>
            <a:r>
              <a:rPr lang="ru-RU" sz="2400" dirty="0" smtClean="0"/>
              <a:t> </a:t>
            </a:r>
            <a:r>
              <a:rPr lang="ru-RU" sz="2400" dirty="0"/>
              <a:t>- предписывают отношение общества к его экономической, технической и физической среде (чистота, личные достижения/ статус, традиции / изменения, принятие риска / безопасность, решение проблем / фатализм, природа); </a:t>
            </a:r>
            <a:br>
              <a:rPr lang="ru-RU" sz="2400" dirty="0"/>
            </a:br>
            <a:r>
              <a:rPr lang="ru-RU" sz="2400" dirty="0"/>
              <a:t>• Ориентированные на себя </a:t>
            </a:r>
            <a:r>
              <a:rPr lang="ru-RU" sz="2400" dirty="0" smtClean="0"/>
              <a:t>-</a:t>
            </a:r>
            <a:r>
              <a:rPr lang="ru-RU" sz="2400" dirty="0"/>
              <a:t>отражают ценности и подходы к жизни, которые считают желательными индивидуальные члены </a:t>
            </a:r>
            <a:r>
              <a:rPr lang="ru-RU" sz="2400" dirty="0" smtClean="0"/>
              <a:t>общества.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56403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772400" cy="792088"/>
          </a:xfrm>
        </p:spPr>
        <p:txBody>
          <a:bodyPr/>
          <a:lstStyle/>
          <a:p>
            <a:r>
              <a:rPr lang="ru-RU" dirty="0"/>
              <a:t>2. </a:t>
            </a:r>
            <a:r>
              <a:rPr lang="ru-RU" i="1" dirty="0"/>
              <a:t>Язык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628800"/>
            <a:ext cx="8928992" cy="4634979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средство общения с помощью символов, понимаемых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всеми принадлежащими к данной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культуре.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Язык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ограничивается обычным языком, опирающимся на звуки, он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включает язык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жестов, специальных сигналов, в качестве языка могут выступать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различные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элементы потребления (например, стиль одежды).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Элементами языка выступают знаки, символы, правила их соединения.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Язык действует в пределах только данной культуры или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субкультуры, вне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ее он не поддается или плохо поддается пониманию.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2176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772400" cy="1362075"/>
          </a:xfrm>
        </p:spPr>
        <p:txBody>
          <a:bodyPr/>
          <a:lstStyle/>
          <a:p>
            <a:r>
              <a:rPr lang="ru-RU" dirty="0"/>
              <a:t>3.  </a:t>
            </a:r>
            <a:r>
              <a:rPr lang="ru-RU" i="1" dirty="0"/>
              <a:t>Санкции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556792"/>
            <a:ext cx="8204448" cy="4824536"/>
          </a:xfrm>
        </p:spPr>
        <p:txBody>
          <a:bodyPr>
            <a:normAutofit lnSpcReduction="10000"/>
          </a:bodyPr>
          <a:lstStyle/>
          <a:p>
            <a:pPr marL="457200" indent="-457200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реакция носителей данной культуры на степень соблюдения культурных норм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Санкции бывают позитивными (орден, премия, звание, народное признание, популярность, восхищение, одобрение и т.д.) и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негативными. 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санкции определенный вид потребления может или стимулироваться, или тормозиться. Например, курильщик в некурящей среде обычно встречает более или менее явные негативные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санкции.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881485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Gri Tonlamalı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2415</TotalTime>
  <Words>1387</Words>
  <Application>Microsoft Office PowerPoint</Application>
  <PresentationFormat>Экран (4:3)</PresentationFormat>
  <Paragraphs>121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Ofis Teması</vt:lpstr>
      <vt:lpstr>Презентация PowerPoint</vt:lpstr>
      <vt:lpstr>Тема 5. Детерминанты внешней среды потребительского поведения: культура, этническая принадлежность и социальный класс</vt:lpstr>
      <vt:lpstr>1.Влияние культуры на поведение потребителей  </vt:lpstr>
      <vt:lpstr>Презентация PowerPoint</vt:lpstr>
      <vt:lpstr>Структура культуры</vt:lpstr>
      <vt:lpstr>Презентация PowerPoint</vt:lpstr>
      <vt:lpstr>Классификация ценностей, влияющих на потребительское поведение:  • Ориентированные на другого  - отражают взгляды общества на уместные отношения индивидуумов в группе (индивидуализм/ коллективизм, романтическая ориентация, взрослый/ ребенок, конкуренция/ кооперация, молодость/старость);  • Ориентированные на среду  - предписывают отношение общества к его экономической, технической и физической среде (чистота, личные достижения/ статус, традиции / изменения, принятие риска / безопасность, решение проблем / фатализм, природа);  • Ориентированные на себя -отражают ценности и подходы к жизни, которые считают желательными индивидуальные члены общества.  </vt:lpstr>
      <vt:lpstr>2. Язык </vt:lpstr>
      <vt:lpstr>3.  Санкции </vt:lpstr>
      <vt:lpstr>4. познание</vt:lpstr>
      <vt:lpstr>5. Нормы </vt:lpstr>
      <vt:lpstr>Формы проявления нормы</vt:lpstr>
      <vt:lpstr>Структура моды</vt:lpstr>
      <vt:lpstr>Особенности моды</vt:lpstr>
      <vt:lpstr>Фазы моды</vt:lpstr>
      <vt:lpstr> 2. Культурные вариации в вербальных и невербальных коммуникациях</vt:lpstr>
      <vt:lpstr>Различие потребителей ярко проявляется и в психологическом воздействий цвета.  </vt:lpstr>
      <vt:lpstr>•  Индия подарила миру ставшее классическим и используемое во многих национальных флагах сочетание - белый, красный, синий. Это цвета главных индуистских богов: белый - Шива, красный - Брахма, а синий - Вишну.  •  Символ траура в Китае, Индии - белый цвет, в Гонконге - синий, на арабском Востоке - кирпично-красный, в Марокко - желтый и красный. Население многих африканских стран игнорирует предметы черного цвета; белый цвет, впрочем, тоже не привлекает внимания.  • В некоторых странах Восточной Азии желтый цвет означает отсутствие удачи.  </vt:lpstr>
      <vt:lpstr>Результаты проведенного исследования этнокультурных особенностей восприятия рекламного воздействия позволили выявить следующие особенности:  </vt:lpstr>
      <vt:lpstr>♦♦♦ Российские тексты напротив, реже апеллируют к эмоциям, чаще обращаются к образам групповой деятельности, успешности и власти, более рациональны, объясняют достоинства товара, в качестве когнитивной установки часто содержат образ недоброжелателя, врага, которого надо победить. Но все же наиболее актуален мотив безопасности.  </vt:lpstr>
      <vt:lpstr>3. Этническая принадлежность и социальный класс как фактор поведения потребителя  </vt:lpstr>
      <vt:lpstr>Из-за различных культурных традиций и буквального перевода рекламного обращения на другой язык может случиться конфуз.  Например, в Германии реклама Pepsi - Воскресни с Pepsi была переведена как встань из могилы с Pepsi . Или название Nova одной из моделей автомобиля фирмы General Motors на испанском звучит: Этот не поедет.  </vt:lpstr>
      <vt:lpstr>                 Агенты социализации</vt:lpstr>
      <vt:lpstr>Ре социализация - это процесс повторного прохождения социализации. Взрослый человек вынужден проходить его в тех случаях, когда оказывается в чуждой культуре. Он вынужден, будучи взрослым, учиться элементарным вещам, которые местные жители знают с детства.  </vt:lpstr>
      <vt:lpstr>Культурный шок - это реакция индивида, оказавшегося в чужом обществе и испытывающего бесчисленные трудности в общении, потреблении, ощущающего себя беспомощным и дезориентированным. </vt:lpstr>
      <vt:lpstr>Способы разрешения конфликта индивида с чуждой окружающей средой</vt:lpstr>
      <vt:lpstr>            продолжение</vt:lpstr>
      <vt:lpstr>продолжение</vt:lpstr>
      <vt:lpstr>Особенности потребительской социализации</vt:lpstr>
      <vt:lpstr>Характеристики общественных классов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Ramil Jabbarov</dc:creator>
  <cp:lastModifiedBy>User</cp:lastModifiedBy>
  <cp:revision>519</cp:revision>
  <dcterms:created xsi:type="dcterms:W3CDTF">2010-03-05T15:34:29Z</dcterms:created>
  <dcterms:modified xsi:type="dcterms:W3CDTF">2016-08-29T16:58:42Z</dcterms:modified>
</cp:coreProperties>
</file>