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handoutMasterIdLst>
    <p:handoutMasterId r:id="rId28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07.09.2016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07.09.2016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07.09.2016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4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 </a:t>
            </a:r>
            <a:endParaRPr lang="az-Latn-AZ" altLang="az-Latn-AZ" sz="24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9" name="5 Metin kutusu"/>
          <p:cNvSpPr txBox="1"/>
          <p:nvPr/>
        </p:nvSpPr>
        <p:spPr>
          <a:xfrm>
            <a:off x="3070037" y="3492887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Marketinq kafedrası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8640960" cy="5472607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Независимо от целей обследования, основной </a:t>
            </a:r>
            <a:r>
              <a:rPr lang="ru-RU" sz="3200" dirty="0" smtClean="0"/>
              <a:t>критерий </a:t>
            </a:r>
            <a:r>
              <a:rPr lang="ru-RU" sz="3200" dirty="0"/>
              <a:t>качества методологии обследования остается одним и тем же: все соответствующие секторы рынка и категории потребителей должны быть представлены в выборке, соответствующей поставленной цели, </a:t>
            </a:r>
            <a:r>
              <a:rPr lang="ru-RU" sz="3200" dirty="0" smtClean="0"/>
              <a:t>т е. </a:t>
            </a:r>
            <a:r>
              <a:rPr lang="ru-RU" sz="3200" dirty="0"/>
              <a:t>выборка должна быть </a:t>
            </a:r>
            <a:r>
              <a:rPr lang="ru-RU" sz="3200" dirty="0" smtClean="0"/>
              <a:t>репрезентативной. </a:t>
            </a:r>
          </a:p>
          <a:p>
            <a:r>
              <a:rPr lang="ru-RU" sz="3200" dirty="0" smtClean="0"/>
              <a:t>При </a:t>
            </a:r>
            <a:r>
              <a:rPr lang="ru-RU" sz="3200" dirty="0"/>
              <a:t>этом особое внимание должно быть уделено сбору информации о мнении «существенных </a:t>
            </a:r>
            <a:r>
              <a:rPr lang="ru-RU" sz="3200" dirty="0" smtClean="0"/>
              <a:t> </a:t>
            </a:r>
            <a:r>
              <a:rPr lang="ru-RU" sz="3200" dirty="0"/>
              <a:t>потребителей» для данной фирмы.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94840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96752"/>
            <a:ext cx="8568952" cy="5328591"/>
          </a:xfrm>
        </p:spPr>
        <p:txBody>
          <a:bodyPr>
            <a:normAutofit/>
          </a:bodyPr>
          <a:lstStyle/>
          <a:p>
            <a:r>
              <a:rPr lang="ru-RU" sz="3200" dirty="0"/>
              <a:t>При оценке удовлетворенности потребителя выделяются основные составляющие результатов работы организации (свойства продукции, виды услуг и т. п.), которые называют компонентами дерева удовлетворенности потребителя. Каждый из компонентов оценивается по его важности для потребителя и степени удовлетворения потребителя. При этом часто используется метод балльной оценки.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9137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72400" cy="108012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800" dirty="0"/>
              <a:t> 2.Формирование отношений и мнений потребителей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060848"/>
            <a:ext cx="9073008" cy="4362276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Отношение </a:t>
            </a:r>
            <a:r>
              <a:rPr lang="ru-RU" sz="2800" dirty="0"/>
              <a:t>представляет собой продолжительное общее определение ценностей людей, объектов, рекламных сообщений или публикаций. </a:t>
            </a:r>
            <a:endParaRPr lang="ru-RU" sz="2800" dirty="0" smtClean="0"/>
          </a:p>
          <a:p>
            <a:r>
              <a:rPr lang="ru-RU" sz="2800" dirty="0" smtClean="0"/>
              <a:t>Отношение </a:t>
            </a:r>
            <a:r>
              <a:rPr lang="ru-RU" sz="2800" dirty="0"/>
              <a:t>носит продолжительный характер, поскольку имеет тенденцию подвергаться различным воздействиям с течением времени. Оно является общим, поскольку применимо к более кратковременному событию, чем, такому как слышимость громкого звука, хотя со временем у человека может выработаться негативное отношение ко всем громким звукам. </a:t>
            </a:r>
          </a:p>
        </p:txBody>
      </p:sp>
    </p:spTree>
    <p:extLst>
      <p:ext uri="{BB962C8B-B14F-4D97-AF65-F5344CB8AC3E}">
        <p14:creationId xmlns:p14="http://schemas.microsoft.com/office/powerpoint/2010/main" val="4212748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7056" y="1124744"/>
            <a:ext cx="8496944" cy="5256583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Область, охватывающая объект отношений потребителей, достаточно широка, начиная от очень специфических товарных характеристик </a:t>
            </a:r>
            <a:r>
              <a:rPr lang="ru-RU" sz="3200" dirty="0" smtClean="0"/>
              <a:t>и</a:t>
            </a:r>
            <a:r>
              <a:rPr lang="ru-RU" sz="3200" dirty="0"/>
              <a:t>, заканчивая более общими характеристиками, ориентированными на потребителя (например, как часто нужно чистить зубы). </a:t>
            </a:r>
            <a:endParaRPr lang="ru-RU" sz="3200" dirty="0" smtClean="0"/>
          </a:p>
          <a:p>
            <a:r>
              <a:rPr lang="ru-RU" sz="3200" dirty="0" smtClean="0"/>
              <a:t>Отношения </a:t>
            </a:r>
            <a:r>
              <a:rPr lang="ru-RU" sz="3200" dirty="0"/>
              <a:t>помогают определить, что выбирает тот или иной индивидуум, какую музыку он слушает, будет ли он повторно использовать товар или откажется от него.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82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Функциональная теория отношений первоначально была разработана психологом Д. </a:t>
            </a:r>
            <a:r>
              <a:rPr lang="ru-RU" sz="2400" dirty="0" err="1"/>
              <a:t>Катцом</a:t>
            </a:r>
            <a:r>
              <a:rPr lang="ru-RU" sz="2400" dirty="0"/>
              <a:t> для объяснения того, как отношения способствуют социальному поведению.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348880"/>
            <a:ext cx="8784976" cy="3930228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Согласно </a:t>
            </a:r>
            <a:r>
              <a:rPr lang="ru-RU" sz="2800" dirty="0"/>
              <a:t>данному прагматичному подходу, отношения определяются мотивами личности. Два человека могут иметь отношение к одному и тому же объекту по разным причинам. Как результат оно может быть полезным для участника рынка, который хочет узнать, почему в сознании потребителей данное отношение хранится именно в таком виде, перед тем как попытаться повлиять на него, а затем при необходимости и изменить его. </a:t>
            </a:r>
          </a:p>
        </p:txBody>
      </p:sp>
    </p:spTree>
    <p:extLst>
      <p:ext uri="{BB962C8B-B14F-4D97-AF65-F5344CB8AC3E}">
        <p14:creationId xmlns:p14="http://schemas.microsoft.com/office/powerpoint/2010/main" val="12230885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171185" cy="1362075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ru-RU" sz="2400" dirty="0"/>
              <a:t>Согласно теории </a:t>
            </a:r>
            <a:r>
              <a:rPr lang="ru-RU" sz="2400" dirty="0" err="1"/>
              <a:t>Катца</a:t>
            </a:r>
            <a:r>
              <a:rPr lang="ru-RU" sz="2400" dirty="0"/>
              <a:t> функции отношения можно классифицировать следующим образом: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00808"/>
            <a:ext cx="8640960" cy="4506293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/>
              <a:t>утилитарная </a:t>
            </a:r>
            <a:r>
              <a:rPr lang="ru-RU" b="1" dirty="0"/>
              <a:t>функция</a:t>
            </a:r>
            <a:r>
              <a:rPr lang="ru-RU" dirty="0"/>
              <a:t>, связанная с основными принципами вознаграждения и наказания. </a:t>
            </a:r>
            <a:r>
              <a:rPr lang="ru-RU" dirty="0" smtClean="0"/>
              <a:t>Создаются </a:t>
            </a:r>
            <a:r>
              <a:rPr lang="ru-RU" dirty="0"/>
              <a:t>определенные отношения к товарам, </a:t>
            </a:r>
            <a:r>
              <a:rPr lang="ru-RU" dirty="0" smtClean="0"/>
              <a:t> </a:t>
            </a:r>
            <a:r>
              <a:rPr lang="ru-RU" dirty="0"/>
              <a:t>их характер зависит от того, что могут дать нам эти товары — наслаждение или боль. Если индивидууму нравится вкус чизбургеров, то у него сложится положительное мнение и соответственно такое же отношение к ним. Рекламные сообщения, которые акцентируют внимание на непосредственных выгодах </a:t>
            </a:r>
            <a:r>
              <a:rPr lang="ru-RU" dirty="0" smtClean="0"/>
              <a:t>товара, </a:t>
            </a:r>
            <a:r>
              <a:rPr lang="ru-RU" dirty="0"/>
              <a:t>апеллируют к утилитарной функции;</a:t>
            </a:r>
          </a:p>
          <a:p>
            <a:pPr lvl="0"/>
            <a:r>
              <a:rPr lang="ru-RU" b="1" dirty="0"/>
              <a:t>функция, выражающая ценность</a:t>
            </a:r>
            <a:r>
              <a:rPr lang="ru-RU" dirty="0"/>
              <a:t>. Отношения определяют главные ценности потребителя или его представления о самом себе. Человек формирует отношение к товару не из-за его целевых выгод, а по причине того, что товар говорит о нем как о личности (например, «Какой тип мужчин читает журнал «Плейбой»?»);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149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5616624" cy="288032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продолжение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908720"/>
            <a:ext cx="8387209" cy="4896543"/>
          </a:xfrm>
        </p:spPr>
        <p:txBody>
          <a:bodyPr>
            <a:noAutofit/>
          </a:bodyPr>
          <a:lstStyle/>
          <a:p>
            <a:pPr lvl="0"/>
            <a:r>
              <a:rPr lang="ru-RU" sz="2400" b="1" dirty="0"/>
              <a:t>функция самозащиты</a:t>
            </a:r>
            <a:r>
              <a:rPr lang="ru-RU" sz="2400" dirty="0"/>
              <a:t>. Отношения формируются для защиты личности, находящейся под воздействием внешних угроз или внутренних чувств. При исследовании рынка было установлено, что домохозяйки </a:t>
            </a:r>
            <a:r>
              <a:rPr lang="ru-RU" sz="2400" dirty="0" smtClean="0"/>
              <a:t>противились </a:t>
            </a:r>
            <a:r>
              <a:rPr lang="ru-RU" sz="2400" dirty="0"/>
              <a:t>использованию растворимого кофе, поскольку это угрожало их имиджу «умелых хранительниц очага». Товары, которые помогают мужчине создать образ «мужественного человека</a:t>
            </a:r>
            <a:r>
              <a:rPr lang="ru-RU" sz="2400" dirty="0" smtClean="0"/>
              <a:t>»;</a:t>
            </a:r>
            <a:endParaRPr lang="ru-RU" sz="2400" dirty="0"/>
          </a:p>
          <a:p>
            <a:pPr lvl="0"/>
            <a:r>
              <a:rPr lang="ru-RU" sz="2400" b="1" dirty="0"/>
              <a:t>познавательная функция</a:t>
            </a:r>
            <a:r>
              <a:rPr lang="ru-RU" sz="2400" dirty="0"/>
              <a:t>. Некоторые отношения формируются в таких ситуациях, когда человеку необходим порядок или смысл в чем-либо. Такого рода необходимость часто возникает, когда человек попадает в двусмысленную ситуацию или стоит перед выбором или сравнением </a:t>
            </a:r>
            <a:r>
              <a:rPr lang="ru-RU" sz="2400" dirty="0" smtClean="0"/>
              <a:t>товар</a:t>
            </a:r>
            <a:r>
              <a:rPr lang="ru-RU" sz="2800" dirty="0" smtClean="0"/>
              <a:t>ов.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66446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772400" cy="1008112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ru-RU" sz="2000" dirty="0" smtClean="0"/>
              <a:t>исследователи </a:t>
            </a:r>
            <a:r>
              <a:rPr lang="ru-RU" sz="2000" dirty="0"/>
              <a:t>разработали концепцию иерархии эффектов. </a:t>
            </a:r>
            <a:r>
              <a:rPr lang="ru-RU" sz="2000" dirty="0" smtClean="0"/>
              <a:t>три </a:t>
            </a:r>
            <a:r>
              <a:rPr lang="ru-RU" sz="2000" dirty="0"/>
              <a:t>иерархические структуры воздействующих эффектов.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712968" cy="3930228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>1.Стандартная </a:t>
            </a:r>
            <a:r>
              <a:rPr lang="ru-RU" sz="2400" b="1" dirty="0"/>
              <a:t>иерархия обучения</a:t>
            </a:r>
            <a:r>
              <a:rPr lang="ru-RU" sz="2400" dirty="0"/>
              <a:t>, в ходе которой потребитель рассматривает товарное решение как процесс решения проблемы. </a:t>
            </a:r>
            <a:endParaRPr lang="ru-RU" sz="2400" dirty="0" smtClean="0"/>
          </a:p>
          <a:p>
            <a:pPr lvl="0"/>
            <a:r>
              <a:rPr lang="ru-RU" sz="2400" dirty="0" smtClean="0"/>
              <a:t>Во-первых</a:t>
            </a:r>
            <a:r>
              <a:rPr lang="ru-RU" sz="2400" dirty="0"/>
              <a:t>, он формирует и накапливает знания о важных атрибутах товара. </a:t>
            </a:r>
            <a:endParaRPr lang="ru-RU" sz="2400" dirty="0" smtClean="0"/>
          </a:p>
          <a:p>
            <a:pPr lvl="0"/>
            <a:r>
              <a:rPr lang="ru-RU" sz="2400" dirty="0" smtClean="0"/>
              <a:t>Во-вторых</a:t>
            </a:r>
            <a:r>
              <a:rPr lang="ru-RU" sz="2400" dirty="0"/>
              <a:t>, потребитель оценивает данные убеждения и формирует определенное чувство и отношение к товару. </a:t>
            </a:r>
            <a:r>
              <a:rPr lang="ru-RU" sz="2400" dirty="0" smtClean="0"/>
              <a:t>Основываясь </a:t>
            </a:r>
            <a:r>
              <a:rPr lang="ru-RU" sz="2400" dirty="0"/>
              <a:t>на данной методологии оценок, потребитель начнет покупать товары или поддерживать определенную спортивную команду путем ношения одежды с их символикой.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50640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04664"/>
            <a:ext cx="3633663" cy="46226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продолжение</a:t>
            </a: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8856984" cy="544522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/>
              <a:t> </a:t>
            </a:r>
          </a:p>
          <a:p>
            <a:pPr lvl="0"/>
            <a:r>
              <a:rPr lang="ru-RU" sz="2400" b="1" dirty="0" smtClean="0"/>
              <a:t>2. Иерархия </a:t>
            </a:r>
            <a:r>
              <a:rPr lang="ru-RU" sz="2400" b="1" dirty="0"/>
              <a:t>низкоуровневого вовлечения</a:t>
            </a:r>
            <a:r>
              <a:rPr lang="ru-RU" sz="2400" dirty="0"/>
              <a:t>. В этом случае потребитель изначально не имеет четких предпочтений одной марки относительно другой. </a:t>
            </a:r>
            <a:r>
              <a:rPr lang="ru-RU" sz="2400" dirty="0" smtClean="0"/>
              <a:t>Отношение  </a:t>
            </a:r>
            <a:r>
              <a:rPr lang="ru-RU" sz="2400" dirty="0"/>
              <a:t>формируется посредством поведенческого изучения, в котором выбор потребителя укрепляется плохим или хорошим опытом, полученным после покупки товара.</a:t>
            </a:r>
          </a:p>
          <a:p>
            <a:pPr lvl="0"/>
            <a:r>
              <a:rPr lang="ru-RU" sz="2400" b="1" dirty="0" smtClean="0"/>
              <a:t>3. Эмпирическая </a:t>
            </a:r>
            <a:r>
              <a:rPr lang="ru-RU" sz="2400" b="1" dirty="0"/>
              <a:t>иерархия</a:t>
            </a:r>
            <a:r>
              <a:rPr lang="ru-RU" sz="2400" dirty="0"/>
              <a:t>, согласно которой потребители действуют на основе своих эмоциональных реакций. Перспектива эмпирической иерархии подчеркивает идею того, что на отношения могут сильно влиять нематериальные характеристики товара, такие, как дизайн упаковки, а также реакция потребителей, в дальнейшем стимулируемая рекламой; кроме того, влияние также могут оказывать товарные марки и окружение, в котором приобретается опыт.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5021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772400" cy="534268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3. Когнитивное обучение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340768"/>
            <a:ext cx="8496944" cy="4650308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последние десятилетия в сфере познавательной деятельности активно разрабатывается новая научная дисциплина – когнитивная наука, занимающаяся человеческим разумом, мышлением и теми ментальными процессами и состояниями, которые с ними связаны. Особенно активно когнитивные процессы исследуются в психологии и дидактике как возможные пути оптимизации учебного процесса в современных условиях образования.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6609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20472" cy="1872208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3600" b="1" dirty="0"/>
              <a:t>Тема 10. Организация отношений с потребителями, формирование мнений и обучение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916832"/>
            <a:ext cx="8208912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План</a:t>
            </a:r>
            <a:endParaRPr lang="ru-RU" sz="3600" dirty="0"/>
          </a:p>
          <a:p>
            <a:pPr lvl="0" algn="l"/>
            <a:r>
              <a:rPr lang="en-US" sz="3600" dirty="0" smtClean="0"/>
              <a:t>1. </a:t>
            </a:r>
            <a:r>
              <a:rPr lang="ru-RU" sz="3600" dirty="0" smtClean="0"/>
              <a:t>Ориентация </a:t>
            </a:r>
            <a:r>
              <a:rPr lang="ru-RU" sz="3600" dirty="0"/>
              <a:t>организации на потребителя</a:t>
            </a:r>
            <a:endParaRPr lang="ru-RU" sz="3600" b="1" dirty="0"/>
          </a:p>
          <a:p>
            <a:pPr lvl="0" algn="l"/>
            <a:r>
              <a:rPr lang="en-US" sz="3600" dirty="0" smtClean="0"/>
              <a:t>2</a:t>
            </a:r>
            <a:r>
              <a:rPr lang="ru-RU" sz="3600" dirty="0" smtClean="0"/>
              <a:t>. Формирование </a:t>
            </a:r>
            <a:r>
              <a:rPr lang="ru-RU" sz="3600" dirty="0"/>
              <a:t>отношений и мнений потребителей</a:t>
            </a:r>
            <a:endParaRPr lang="ru-RU" sz="3600" b="1" dirty="0"/>
          </a:p>
          <a:p>
            <a:pPr algn="l"/>
            <a:r>
              <a:rPr lang="ru-RU" sz="3600" dirty="0" smtClean="0"/>
              <a:t>3. Когнитивное </a:t>
            </a:r>
            <a:r>
              <a:rPr lang="ru-RU" sz="3600" dirty="0"/>
              <a:t>обучение</a:t>
            </a:r>
            <a:endParaRPr lang="ru-RU" sz="3600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124744"/>
            <a:ext cx="8424936" cy="5226372"/>
          </a:xfrm>
        </p:spPr>
        <p:txBody>
          <a:bodyPr/>
          <a:lstStyle/>
          <a:p>
            <a:r>
              <a:rPr lang="ru-RU" sz="2800" dirty="0"/>
              <a:t>Когнитивная психология как новое направление в психологии середины 60-х годов ХХ столетия «изучает то, как люди получают информацию о мире, как эта информация представляется человеком, как она хранится в памяти и преобразуется в знания и как эти знания влияют на наше внимание и поведение». </a:t>
            </a:r>
            <a:endParaRPr lang="en-US" sz="2800" dirty="0" smtClean="0"/>
          </a:p>
          <a:p>
            <a:r>
              <a:rPr lang="ru-RU" sz="2800" dirty="0" smtClean="0"/>
              <a:t>Термин </a:t>
            </a:r>
            <a:r>
              <a:rPr lang="ru-RU" sz="2800" dirty="0"/>
              <a:t>«когнитивный» означает «познавательный». Познание понимается в философии как «опыт обретения знаний, включающий в себя осознание природы вещей с последующим формированием суждений о них».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3345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476672"/>
            <a:ext cx="9145016" cy="5832648"/>
          </a:xfrm>
        </p:spPr>
        <p:txBody>
          <a:bodyPr>
            <a:normAutofit/>
          </a:bodyPr>
          <a:lstStyle/>
          <a:p>
            <a:r>
              <a:rPr lang="ru-RU" sz="2800" dirty="0"/>
              <a:t>Когнитивная психология изучает психическую деятельность, связанную с обработкой информации об окружении и о самом человеке. </a:t>
            </a:r>
            <a:endParaRPr lang="ru-RU" sz="2800" dirty="0" smtClean="0"/>
          </a:p>
          <a:p>
            <a:r>
              <a:rPr lang="ru-RU" sz="2800" dirty="0" smtClean="0"/>
              <a:t>Объектом </a:t>
            </a:r>
            <a:r>
              <a:rPr lang="ru-RU" sz="2800" dirty="0"/>
              <a:t>исследования </a:t>
            </a:r>
            <a:r>
              <a:rPr lang="ru-RU" sz="2800" dirty="0" smtClean="0"/>
              <a:t>является </a:t>
            </a:r>
            <a:r>
              <a:rPr lang="ru-RU" sz="2800" dirty="0"/>
              <a:t>человек, воспринимающий и усваивающий информацию, а также то, как передается и трансформируется информация. Для облегчения объяснения материала нужно ввести воображаемую структуру, которая будет получать информацию из окружающей среды, обрабатывать ее определенным образом, </a:t>
            </a:r>
            <a:r>
              <a:rPr lang="ru-RU" sz="2800" dirty="0" smtClean="0"/>
              <a:t> </a:t>
            </a:r>
            <a:r>
              <a:rPr lang="ru-RU" sz="2800" dirty="0"/>
              <a:t>на основании полученных данных предпринимать какие-то действия или отправлять полученную информацию на хранение, чтобы впоследствии воспользоваться ею.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76627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908720"/>
            <a:ext cx="5400600" cy="534268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Система памяти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8712968" cy="41462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Человеческий </a:t>
            </a:r>
            <a:r>
              <a:rPr lang="ru-RU" sz="2800" dirty="0"/>
              <a:t>опыт представлен 2 видами памяти: </a:t>
            </a:r>
            <a:r>
              <a:rPr lang="ru-RU" sz="2800" b="1" dirty="0"/>
              <a:t>первичной</a:t>
            </a:r>
            <a:r>
              <a:rPr lang="ru-RU" sz="2800" dirty="0"/>
              <a:t> (</a:t>
            </a:r>
            <a:r>
              <a:rPr lang="ru-RU" dirty="0"/>
              <a:t>все, что актуализируется из вторичной памяти, непосредственно то, что мы знаем о себе, текущий опыт сознания</a:t>
            </a:r>
            <a:r>
              <a:rPr lang="ru-RU" sz="2800" dirty="0"/>
              <a:t>) </a:t>
            </a:r>
            <a:r>
              <a:rPr lang="ru-RU" sz="2800" dirty="0" smtClean="0"/>
              <a:t>и</a:t>
            </a:r>
          </a:p>
          <a:p>
            <a:r>
              <a:rPr lang="ru-RU" sz="2800" dirty="0" smtClean="0"/>
              <a:t> </a:t>
            </a:r>
            <a:r>
              <a:rPr lang="ru-RU" sz="2800" b="1" dirty="0"/>
              <a:t>вторичной</a:t>
            </a:r>
            <a:r>
              <a:rPr lang="ru-RU" sz="2800" dirty="0"/>
              <a:t> (</a:t>
            </a:r>
            <a:r>
              <a:rPr lang="ru-RU" dirty="0"/>
              <a:t>все имеющиеся знания человека в области пред сознания</a:t>
            </a:r>
            <a:r>
              <a:rPr lang="ru-RU" sz="2800" dirty="0"/>
              <a:t>)</a:t>
            </a:r>
          </a:p>
          <a:p>
            <a:r>
              <a:rPr lang="ru-RU" sz="2800" dirty="0"/>
              <a:t>Информация, поступающая в первичную память, держится около 20-30 сек., если она повторяется, то перетекает в долговременную память, либо удерживается и потом забывается.</a:t>
            </a:r>
          </a:p>
        </p:txBody>
      </p:sp>
    </p:spTree>
    <p:extLst>
      <p:ext uri="{BB962C8B-B14F-4D97-AF65-F5344CB8AC3E}">
        <p14:creationId xmlns:p14="http://schemas.microsoft.com/office/powerpoint/2010/main" val="2213972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692696"/>
            <a:ext cx="8928992" cy="6165304"/>
          </a:xfrm>
        </p:spPr>
        <p:txBody>
          <a:bodyPr>
            <a:normAutofit/>
          </a:bodyPr>
          <a:lstStyle/>
          <a:p>
            <a:r>
              <a:rPr lang="ru-RU" sz="2800" dirty="0"/>
              <a:t>Система памяти согласно трехкомпонентной структуре: 3 независимых хранилища и система процессов, которые происходят внутри каждого хранилища и между ними.</a:t>
            </a:r>
          </a:p>
          <a:p>
            <a:r>
              <a:rPr lang="ru-RU" sz="2800" dirty="0"/>
              <a:t>Компонентные процессы происходят с каждым из хранилищ:</a:t>
            </a:r>
          </a:p>
          <a:p>
            <a:r>
              <a:rPr lang="ru-RU" sz="2800" dirty="0"/>
              <a:t>- </a:t>
            </a:r>
            <a:r>
              <a:rPr lang="ru-RU" sz="2800" b="1" dirty="0"/>
              <a:t>процесс ввода </a:t>
            </a:r>
            <a:r>
              <a:rPr lang="ru-RU" sz="2800" dirty="0"/>
              <a:t>информации в данную </a:t>
            </a:r>
            <a:r>
              <a:rPr lang="ru-RU" sz="2800" dirty="0" smtClean="0"/>
              <a:t>структуру</a:t>
            </a:r>
            <a:endParaRPr lang="ru-RU" sz="2800" dirty="0"/>
          </a:p>
          <a:p>
            <a:r>
              <a:rPr lang="ru-RU" sz="2800" dirty="0"/>
              <a:t>- </a:t>
            </a:r>
            <a:r>
              <a:rPr lang="ru-RU" sz="2800" b="1" dirty="0"/>
              <a:t>хранение</a:t>
            </a:r>
          </a:p>
          <a:p>
            <a:r>
              <a:rPr lang="ru-RU" sz="2800" dirty="0"/>
              <a:t>- </a:t>
            </a:r>
            <a:r>
              <a:rPr lang="ru-RU" sz="2800" b="1" dirty="0"/>
              <a:t>извлечение</a:t>
            </a:r>
          </a:p>
          <a:p>
            <a:r>
              <a:rPr lang="ru-RU" sz="2800" b="1" dirty="0"/>
              <a:t>- удаление, забывание.</a:t>
            </a:r>
          </a:p>
          <a:p>
            <a:r>
              <a:rPr lang="ru-RU" sz="2800" dirty="0"/>
              <a:t>Сенсорная память – обеспечивает непрерывный образ восприятия, сенсорный отпечаток (максимально 2 сек-зрение, 4-слух).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65690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620688"/>
            <a:ext cx="4568552" cy="432048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Внимание как ресурсы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5008" y="1484784"/>
            <a:ext cx="8928992" cy="482453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Внимание</a:t>
            </a:r>
            <a:r>
              <a:rPr lang="ru-RU" sz="2800" dirty="0" smtClean="0"/>
              <a:t> </a:t>
            </a:r>
            <a:r>
              <a:rPr lang="ru-RU" sz="2800" dirty="0"/>
              <a:t>- это трата психических сил на что-то и акт внимания соотносится с умственным усилием (активацией), который определяется не столько желаниями и сознательными интенциями субъекта, сколько объективной сложностью поставленной задачи. </a:t>
            </a:r>
            <a:r>
              <a:rPr lang="ru-RU" sz="2800" dirty="0" smtClean="0"/>
              <a:t>Там </a:t>
            </a:r>
            <a:r>
              <a:rPr lang="ru-RU" sz="2800" dirty="0"/>
              <a:t>где активация низка, то мало и психической энергии, например при легкой, автоматизированной работе. При максимуме активации происходит разрушение решения трудной задачи. Внимание затрачивается на сосредоточение на каком-то мотивационном аспекте и на остальное его не хватает.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16315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320601" cy="792088"/>
          </a:xfrm>
        </p:spPr>
        <p:txBody>
          <a:bodyPr>
            <a:normAutofit/>
          </a:bodyPr>
          <a:lstStyle/>
          <a:p>
            <a:r>
              <a:rPr lang="ru-RU" sz="2000" dirty="0"/>
              <a:t>Законы распределения ресурсов психической энергии позволяют построить модель: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8856984" cy="5112568"/>
          </a:xfrm>
        </p:spPr>
        <p:txBody>
          <a:bodyPr>
            <a:noAutofit/>
          </a:bodyPr>
          <a:lstStyle/>
          <a:p>
            <a:r>
              <a:rPr lang="ru-RU" sz="2800" dirty="0"/>
              <a:t>П</a:t>
            </a:r>
            <a:r>
              <a:rPr lang="ru-RU" sz="2800" dirty="0" smtClean="0"/>
              <a:t>олитика </a:t>
            </a:r>
            <a:r>
              <a:rPr lang="ru-RU" sz="2800" dirty="0"/>
              <a:t>распределения ресурсов внимания позволяет выбрать и осуществить специфические формы ответной активности. Ресурсы </a:t>
            </a:r>
            <a:r>
              <a:rPr lang="ru-RU" sz="2800" dirty="0" smtClean="0"/>
              <a:t>же </a:t>
            </a:r>
            <a:r>
              <a:rPr lang="ru-RU" sz="2800" dirty="0"/>
              <a:t>ограничены на каждый данный момент в зависимости от состояния </a:t>
            </a:r>
            <a:r>
              <a:rPr lang="ru-RU" sz="2800" dirty="0" smtClean="0"/>
              <a:t>субъекта. </a:t>
            </a:r>
            <a:r>
              <a:rPr lang="ru-RU" sz="2800" dirty="0"/>
              <a:t>Главным фактором распределения ресурсов для человека является блок оценки требований задачи к ресурсам внимания. Это блок контроля, определяющий сложность, необходимость задачи. </a:t>
            </a:r>
            <a:r>
              <a:rPr lang="ru-RU" sz="2800" dirty="0" smtClean="0"/>
              <a:t>Существует </a:t>
            </a:r>
            <a:r>
              <a:rPr lang="ru-RU" sz="2800" dirty="0"/>
              <a:t>еще один блок, 'постоянные правила', который работает по законам непроизвольного внимания и может вмешаться в момент решения задачи, учесть изменение ситуации и перераспределить энергию между задачами.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64198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38690"/>
            <a:ext cx="7668344" cy="828092"/>
          </a:xfrm>
        </p:spPr>
        <p:txBody>
          <a:bodyPr>
            <a:normAutofit fontScale="90000"/>
          </a:bodyPr>
          <a:lstStyle/>
          <a:p>
            <a:pPr lvl="0"/>
            <a:r>
              <a:rPr lang="ru-RU" sz="3100" b="1" dirty="0" smtClean="0"/>
              <a:t>1.Ориентация </a:t>
            </a:r>
            <a:r>
              <a:rPr lang="ru-RU" sz="3100" b="1" dirty="0"/>
              <a:t>организации на потребителя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052736"/>
            <a:ext cx="8532440" cy="5256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85820"/>
            <a:ext cx="888018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Успешность </a:t>
            </a:r>
            <a:r>
              <a:rPr lang="ru-RU" sz="2800" dirty="0"/>
              <a:t>бизнеса всецело определяется правильностью понимания потребностей рынка</a:t>
            </a:r>
            <a:r>
              <a:rPr lang="ru-RU" sz="2800" dirty="0" smtClean="0"/>
              <a:t>, </a:t>
            </a:r>
            <a:r>
              <a:rPr lang="ru-RU" sz="2800" dirty="0"/>
              <a:t>любая организация должна выполнять запросы потребителей и стремиться превзойти их ожидания.</a:t>
            </a:r>
          </a:p>
          <a:p>
            <a:r>
              <a:rPr lang="ru-RU" sz="2800" dirty="0"/>
              <a:t>Потребители классифицируются как внешние и внутренние. </a:t>
            </a: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1625"/>
            <a:ext cx="8100392" cy="1008112"/>
          </a:xfrm>
          <a:solidFill>
            <a:srgbClr val="0070C0"/>
          </a:solidFill>
        </p:spPr>
        <p:txBody>
          <a:bodyPr>
            <a:noAutofit/>
          </a:bodyPr>
          <a:lstStyle/>
          <a:p>
            <a:r>
              <a:rPr lang="ru-RU" sz="2800" dirty="0"/>
              <a:t>Внешний потребитель может быть представлен тремя основными группами:</a:t>
            </a:r>
            <a:br>
              <a:rPr lang="ru-RU" sz="2800" dirty="0"/>
            </a:br>
            <a:endParaRPr lang="ru-RU" sz="28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-3827" y="1844824"/>
            <a:ext cx="8856984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 smtClean="0"/>
          </a:p>
          <a:p>
            <a:pPr algn="l"/>
            <a:endParaRPr lang="ru-RU" sz="2400" dirty="0"/>
          </a:p>
          <a:p>
            <a:pPr algn="l"/>
            <a:endParaRPr lang="ru-RU" sz="2400" dirty="0"/>
          </a:p>
          <a:p>
            <a:pPr algn="l"/>
            <a:endParaRPr lang="ru-RU" sz="2400" dirty="0"/>
          </a:p>
          <a:p>
            <a:pPr algn="l"/>
            <a:endParaRPr lang="ru-RU" sz="2400" dirty="0"/>
          </a:p>
          <a:p>
            <a:pPr algn="l"/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07504" y="1633284"/>
            <a:ext cx="3744416" cy="259228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Конечные </a:t>
            </a:r>
            <a:r>
              <a:rPr lang="ru-RU" sz="2400" dirty="0"/>
              <a:t>пользователи продукта компании (конкретные </a:t>
            </a:r>
            <a:r>
              <a:rPr lang="ru-RU" sz="2400" dirty="0" smtClean="0"/>
              <a:t>люди)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539552" y="4221088"/>
            <a:ext cx="8136904" cy="273182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Промежуточные </a:t>
            </a:r>
            <a:r>
              <a:rPr lang="ru-RU" sz="2400" dirty="0"/>
              <a:t>потребители (посредники между компанией и конечным пользователем продукта), </a:t>
            </a:r>
            <a:r>
              <a:rPr lang="ru-RU" sz="2400" dirty="0" smtClean="0"/>
              <a:t> </a:t>
            </a:r>
            <a:r>
              <a:rPr lang="ru-RU" sz="2400" dirty="0"/>
              <a:t>например, дистрибуторы или перепродавцы, добавляющие ценность продукту</a:t>
            </a:r>
          </a:p>
        </p:txBody>
      </p:sp>
      <p:sp>
        <p:nvSpPr>
          <p:cNvPr id="6" name="Овал 5"/>
          <p:cNvSpPr/>
          <p:nvPr/>
        </p:nvSpPr>
        <p:spPr>
          <a:xfrm>
            <a:off x="4788024" y="1844824"/>
            <a:ext cx="3888432" cy="2376264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Крупные </a:t>
            </a:r>
            <a:r>
              <a:rPr lang="ru-RU" sz="2400" dirty="0"/>
              <a:t>и средние потребители (организации и предприятия).</a:t>
            </a:r>
          </a:p>
        </p:txBody>
      </p: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892480" cy="208823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700" dirty="0"/>
              <a:t>Внутренний потребитель, который включает всех тех, кто воздействует на конечный продукт компании (исключая внешнего потребителя), независимо от того, принимает ли он непосредственное участие в его создании, может быть разделен на 3 основные группы: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268760"/>
            <a:ext cx="8532440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6432" y="2708920"/>
            <a:ext cx="3495527" cy="129614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внутренние пользователи внутреннего продукта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2708920"/>
            <a:ext cx="3168352" cy="129614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служащие компании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464195" y="4293096"/>
            <a:ext cx="4196037" cy="1384994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пользователи результатов бизнеса </a:t>
            </a:r>
            <a:r>
              <a:rPr lang="ru-RU" sz="2400" dirty="0" smtClean="0"/>
              <a:t>компани</a:t>
            </a:r>
            <a:r>
              <a:rPr lang="ru-RU" sz="2400" dirty="0"/>
              <a:t>и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4622"/>
            <a:ext cx="7992888" cy="1368152"/>
          </a:xfrm>
          <a:solidFill>
            <a:srgbClr val="00B0F0"/>
          </a:solidFill>
        </p:spPr>
        <p:txBody>
          <a:bodyPr>
            <a:noAutofit/>
          </a:bodyPr>
          <a:lstStyle/>
          <a:p>
            <a:pPr algn="l"/>
            <a:r>
              <a:rPr lang="ru-RU" sz="2400" dirty="0"/>
              <a:t>Существует </a:t>
            </a:r>
            <a:r>
              <a:rPr lang="ru-RU" sz="2400" dirty="0" smtClean="0"/>
              <a:t> различные методы </a:t>
            </a:r>
            <a:r>
              <a:rPr lang="ru-RU" sz="2400" dirty="0"/>
              <a:t>поиска и сбора данных об ожиданиях потребителя. </a:t>
            </a:r>
            <a:endParaRPr lang="ru-RU" sz="24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268760"/>
            <a:ext cx="8712968" cy="5589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616556"/>
            <a:ext cx="92376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Выбор метода </a:t>
            </a:r>
            <a:r>
              <a:rPr lang="ru-RU" sz="2400" dirty="0"/>
              <a:t>зависит в основном от времени, стоимости и свободных ресурсов.</a:t>
            </a:r>
          </a:p>
          <a:p>
            <a:r>
              <a:rPr lang="ru-RU" sz="2400" dirty="0" smtClean="0"/>
              <a:t>Наиболее популярными </a:t>
            </a:r>
            <a:r>
              <a:rPr lang="ru-RU" sz="2400" dirty="0"/>
              <a:t>являются следующие методы.</a:t>
            </a:r>
          </a:p>
          <a:p>
            <a:r>
              <a:rPr lang="ru-RU" sz="2400" b="1" dirty="0"/>
              <a:t>Письменное анкетирование потребителя </a:t>
            </a:r>
            <a:r>
              <a:rPr lang="ru-RU" sz="2400" dirty="0"/>
              <a:t>при помощи заранее подготовленной производителем анкеты.</a:t>
            </a:r>
            <a:r>
              <a:rPr lang="ru-RU" sz="2400" i="1" dirty="0"/>
              <a:t> </a:t>
            </a:r>
            <a:endParaRPr lang="ru-RU" sz="2400" i="1" dirty="0" smtClean="0"/>
          </a:p>
          <a:p>
            <a:r>
              <a:rPr lang="ru-RU" sz="2400" dirty="0" smtClean="0"/>
              <a:t>Этот </a:t>
            </a:r>
            <a:r>
              <a:rPr lang="ru-RU" sz="2400" dirty="0"/>
              <a:t>метод обеспечивает низкую стоимость, но требует проницательности производителя. </a:t>
            </a:r>
            <a:endParaRPr lang="ru-RU" sz="2400" dirty="0" smtClean="0"/>
          </a:p>
          <a:p>
            <a:r>
              <a:rPr lang="ru-RU" sz="2400" dirty="0" smtClean="0"/>
              <a:t>Недостатком </a:t>
            </a:r>
            <a:r>
              <a:rPr lang="ru-RU" sz="2400" dirty="0"/>
              <a:t>этого метода является то, что вопросы анкеты представляют мнение составителей и воспринимаются респондентами по‑разному. </a:t>
            </a:r>
            <a:endParaRPr lang="ru-RU" sz="2400" dirty="0" smtClean="0"/>
          </a:p>
          <a:p>
            <a:r>
              <a:rPr lang="ru-RU" sz="2400" dirty="0" smtClean="0"/>
              <a:t>Респонденты </a:t>
            </a:r>
            <a:r>
              <a:rPr lang="ru-RU" sz="2400" dirty="0"/>
              <a:t>могут не представлять нужные статистические группы населения, а многие люди не захотят отвечать на вопросы.</a:t>
            </a:r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183" y="908720"/>
            <a:ext cx="8892480" cy="1362075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ru-RU" sz="2000" dirty="0"/>
              <a:t>Групповое обсуждение в коллективах потребителей, </a:t>
            </a:r>
            <a:r>
              <a:rPr lang="ru-RU" sz="2000" dirty="0" smtClean="0"/>
              <a:t>из </a:t>
            </a:r>
            <a:r>
              <a:rPr lang="ru-RU" sz="2000" dirty="0"/>
              <a:t>8‑12 человек, выбранных для обсуждения проблемы </a:t>
            </a:r>
            <a:r>
              <a:rPr lang="ru-RU" sz="2000" dirty="0" smtClean="0"/>
              <a:t>и </a:t>
            </a:r>
            <a:r>
              <a:rPr lang="ru-RU" sz="2000" dirty="0"/>
              <a:t>согласившихся встретиться для обсуждения.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636912"/>
            <a:ext cx="8568952" cy="38582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Такие </a:t>
            </a:r>
            <a:r>
              <a:rPr lang="ru-RU" sz="2800" dirty="0"/>
              <a:t>группы должны возглавляться человеком, имеющим навыки индивидуального интервьюирования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 противном случае такие группы могут представлять мнение (голос) лидера группы. Индивидуальное интервью избавляет от этого, являясь эффективным методом для получения информации о технических и эмоциональных сторонах мнения потребителя.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31361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8099177" cy="4248471"/>
          </a:xfrm>
        </p:spPr>
        <p:txBody>
          <a:bodyPr>
            <a:normAutofit/>
          </a:bodyPr>
          <a:lstStyle/>
          <a:p>
            <a:r>
              <a:rPr lang="ru-RU" sz="2800" dirty="0"/>
              <a:t>Слушать потребителя и наблюдать за ним</a:t>
            </a:r>
            <a:r>
              <a:rPr lang="ru-RU" sz="2800" i="1" dirty="0"/>
              <a:t> </a:t>
            </a:r>
            <a:r>
              <a:rPr lang="ru-RU" sz="2800" dirty="0"/>
              <a:t>– эффективный метод, используемый японскими производителями в процессе проводимых выставок и конференций, реализации продукции, когда производитель может только присутствовать и слушать комментарии и разговоры людей, собирая информацию о том, как должен выглядеть продукт и каковы должны быть его характеристики.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05083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8568952" cy="4968551"/>
          </a:xfrm>
        </p:spPr>
        <p:txBody>
          <a:bodyPr/>
          <a:lstStyle/>
          <a:p>
            <a:r>
              <a:rPr lang="ru-RU" sz="2800" dirty="0"/>
              <a:t>Помимо прямых методов контакта производителя с потребителем существует ряд косвенных методов, позволяющих получить необходимые данные. Примером таких методов являются учет данных, полученных на основании публикуемых исследований рынка и специальных отзывов, жалоб потребителя по гарантийному обслуживанию, принятие на себя роли клиента и т. п. В целом, необходимо использовать несколько методов одновременно, чтобы получить действительную картину «голоса потребителя».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53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2379</TotalTime>
  <Words>1537</Words>
  <Application>Microsoft Office PowerPoint</Application>
  <PresentationFormat>Экран (4:3)</PresentationFormat>
  <Paragraphs>90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Ofis Teması</vt:lpstr>
      <vt:lpstr>Презентация PowerPoint</vt:lpstr>
      <vt:lpstr>Тема 10. Организация отношений с потребителями, формирование мнений и обучение </vt:lpstr>
      <vt:lpstr>1.Ориентация организации на потребителя </vt:lpstr>
      <vt:lpstr>Внешний потребитель может быть представлен тремя основными группами: </vt:lpstr>
      <vt:lpstr>Внутренний потребитель, который включает всех тех, кто воздействует на конечный продукт компании (исключая внешнего потребителя), независимо от того, принимает ли он непосредственное участие в его создании, может быть разделен на 3 основные группы: </vt:lpstr>
      <vt:lpstr>Существует  различные методы поиска и сбора данных об ожиданиях потребителя. </vt:lpstr>
      <vt:lpstr>Групповое обсуждение в коллективах потребителей, из 8‑12 человек, выбранных для обсуждения проблемы и согласившихся встретиться для обсуждения. </vt:lpstr>
      <vt:lpstr>Презентация PowerPoint</vt:lpstr>
      <vt:lpstr>Презентация PowerPoint</vt:lpstr>
      <vt:lpstr>Презентация PowerPoint</vt:lpstr>
      <vt:lpstr>Презентация PowerPoint</vt:lpstr>
      <vt:lpstr> 2.Формирование отношений и мнений потребителей </vt:lpstr>
      <vt:lpstr>Презентация PowerPoint</vt:lpstr>
      <vt:lpstr>Функциональная теория отношений первоначально была разработана психологом Д. Катцом для объяснения того, как отношения способствуют социальному поведению. </vt:lpstr>
      <vt:lpstr>Согласно теории Катца функции отношения можно классифицировать следующим образом: </vt:lpstr>
      <vt:lpstr>продолжение</vt:lpstr>
      <vt:lpstr>исследователи разработали концепцию иерархии эффектов. три иерархические структуры воздействующих эффектов. </vt:lpstr>
      <vt:lpstr>продолжение</vt:lpstr>
      <vt:lpstr>3. Когнитивное обучение </vt:lpstr>
      <vt:lpstr>Презентация PowerPoint</vt:lpstr>
      <vt:lpstr>Презентация PowerPoint</vt:lpstr>
      <vt:lpstr>Система памяти </vt:lpstr>
      <vt:lpstr>Презентация PowerPoint</vt:lpstr>
      <vt:lpstr>Внимание как ресурсы </vt:lpstr>
      <vt:lpstr>Законы распределения ресурсов психической энергии позволяют построить модель: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516</cp:revision>
  <dcterms:created xsi:type="dcterms:W3CDTF">2010-03-05T15:34:29Z</dcterms:created>
  <dcterms:modified xsi:type="dcterms:W3CDTF">2016-09-07T14:03:09Z</dcterms:modified>
</cp:coreProperties>
</file>