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handoutMasterIdLst>
    <p:handoutMasterId r:id="rId37"/>
  </p:handoutMasterIdLst>
  <p:sldIdLst>
    <p:sldId id="257" r:id="rId2"/>
    <p:sldId id="292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5" autoAdjust="0"/>
    <p:restoredTop sz="94671" autoAdjust="0"/>
  </p:normalViewPr>
  <p:slideViewPr>
    <p:cSldViewPr>
      <p:cViewPr>
        <p:scale>
          <a:sx n="77" d="100"/>
          <a:sy n="77" d="100"/>
        </p:scale>
        <p:origin x="-99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-2982" y="-102"/>
      </p:cViewPr>
      <p:guideLst>
        <p:guide orient="horz" pos="3108"/>
        <p:guide pos="21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01.09.2016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01.09.2016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7D402-4D2F-4999-97D8-D5D4D08BAC97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8869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dirty="0" smtClean="0"/>
              <a:t>Asıl başlık stili için tıklatın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01.09.2016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 </a:t>
            </a:r>
            <a:endParaRPr lang="az-Latn-AZ" altLang="az-Latn-AZ" sz="1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Məruzəçinin email ünvanı: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kafedrası;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Подзаголовок 1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92696"/>
            <a:ext cx="7772400" cy="462260"/>
          </a:xfrm>
        </p:spPr>
        <p:txBody>
          <a:bodyPr>
            <a:normAutofit/>
          </a:bodyPr>
          <a:lstStyle/>
          <a:p>
            <a:r>
              <a:rPr lang="ru-RU" sz="2400" dirty="0"/>
              <a:t>Групповые нормы и сила конформизма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8640960" cy="4536505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Мы замечаем нормы поведения, только когда нам приходится идти против них. </a:t>
            </a:r>
            <a:endParaRPr lang="ru-RU" sz="2800" dirty="0" smtClean="0"/>
          </a:p>
          <a:p>
            <a:r>
              <a:rPr lang="ru-RU" sz="2800" dirty="0" smtClean="0"/>
              <a:t>В </a:t>
            </a:r>
            <a:r>
              <a:rPr lang="ru-RU" sz="2800" dirty="0"/>
              <a:t>каждой группе постоянное давление, направленное на соблюдение ее членами норм. Как правило, люди подчиняются групповым нормам. </a:t>
            </a:r>
            <a:endParaRPr lang="ru-RU" sz="2800" dirty="0" smtClean="0"/>
          </a:p>
          <a:p>
            <a:r>
              <a:rPr lang="ru-RU" sz="2800" dirty="0" smtClean="0"/>
              <a:t>Каждая </a:t>
            </a:r>
            <a:r>
              <a:rPr lang="ru-RU" sz="2800" dirty="0"/>
              <a:t>группа имеет писаные и неписаные нормы, которые навязываются членам группы более или менее жесткими способами. </a:t>
            </a:r>
            <a:endParaRPr lang="ru-RU" sz="2800" dirty="0" smtClean="0"/>
          </a:p>
          <a:p>
            <a:r>
              <a:rPr lang="ru-RU" sz="2800" dirty="0" smtClean="0"/>
              <a:t>Нормы </a:t>
            </a:r>
            <a:r>
              <a:rPr lang="ru-RU" sz="2800" dirty="0"/>
              <a:t>представляют стандарты потребления, принятые в этой группе.</a:t>
            </a:r>
          </a:p>
        </p:txBody>
      </p:sp>
    </p:spTree>
    <p:extLst>
      <p:ext uri="{BB962C8B-B14F-4D97-AF65-F5344CB8AC3E}">
        <p14:creationId xmlns:p14="http://schemas.microsoft.com/office/powerpoint/2010/main" val="2308961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620688"/>
            <a:ext cx="7128792" cy="46226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Основными типами группового влияния являются: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600" y="1412776"/>
            <a:ext cx="7772400" cy="3426172"/>
          </a:xfrm>
        </p:spPr>
        <p:txBody>
          <a:bodyPr/>
          <a:lstStyle/>
          <a:p>
            <a:r>
              <a:rPr lang="ru-RU" dirty="0" smtClean="0"/>
              <a:t>•</a:t>
            </a:r>
            <a:r>
              <a:rPr lang="ru-RU" dirty="0"/>
              <a:t>  </a:t>
            </a:r>
            <a:r>
              <a:rPr lang="ru-RU" b="1" dirty="0"/>
              <a:t>Информационное влияние </a:t>
            </a:r>
            <a:r>
              <a:rPr lang="ru-RU" dirty="0"/>
              <a:t>- состоит в использовании потребителем информации, предоставляемой </a:t>
            </a:r>
            <a:r>
              <a:rPr lang="ru-RU" dirty="0" err="1"/>
              <a:t>референтной</a:t>
            </a:r>
            <a:r>
              <a:rPr lang="ru-RU" dirty="0"/>
              <a:t> группой;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•  </a:t>
            </a:r>
            <a:r>
              <a:rPr lang="ru-RU" b="1" dirty="0"/>
              <a:t>Нормативное влияние </a:t>
            </a:r>
            <a:r>
              <a:rPr lang="ru-RU" dirty="0"/>
              <a:t>- состоит в побуждении потребителя следовать групповым нормам для получения прямого вознаграждения или избегания санкций;</a:t>
            </a:r>
            <a:r>
              <a:rPr lang="ru-RU" b="1" dirty="0"/>
              <a:t> </a:t>
            </a:r>
            <a:endParaRPr lang="ru-RU" dirty="0"/>
          </a:p>
          <a:p>
            <a:r>
              <a:rPr lang="ru-RU" dirty="0"/>
              <a:t>•  </a:t>
            </a:r>
            <a:r>
              <a:rPr lang="ru-RU" b="1" dirty="0"/>
              <a:t>Идентификационное</a:t>
            </a:r>
            <a:r>
              <a:rPr lang="ru-RU" dirty="0"/>
              <a:t>, или ценностно - экспрессивное влияние - возникает, когда потребитель использует групповые нормы и ценности как руководство для своих собственных суждений и ценностей.</a:t>
            </a:r>
            <a:r>
              <a:rPr lang="ru-RU" b="1" dirty="0"/>
              <a:t>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6422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772400" cy="462260"/>
          </a:xfrm>
        </p:spPr>
        <p:txBody>
          <a:bodyPr>
            <a:normAutofit fontScale="90000"/>
          </a:bodyPr>
          <a:lstStyle/>
          <a:p>
            <a:r>
              <a:rPr lang="ru-RU" sz="2200" dirty="0"/>
              <a:t>Исследования влияния группы на </a:t>
            </a:r>
            <a:r>
              <a:rPr lang="ru-RU" sz="2200" dirty="0" smtClean="0"/>
              <a:t>потребителя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8280920" cy="460851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sz="2800" b="1" dirty="0" smtClean="0"/>
              <a:t>1950г</a:t>
            </a:r>
            <a:r>
              <a:rPr lang="ru-RU" sz="2800" b="1" dirty="0"/>
              <a:t>. Соломон </a:t>
            </a:r>
            <a:r>
              <a:rPr lang="ru-RU" sz="2800" b="1" dirty="0" err="1"/>
              <a:t>Аш</a:t>
            </a:r>
            <a:r>
              <a:rPr lang="ru-RU" sz="2800" b="1" dirty="0"/>
              <a:t> </a:t>
            </a:r>
            <a:r>
              <a:rPr lang="ru-RU" sz="2800" dirty="0"/>
              <a:t>– исследовал эффектов давления группы</a:t>
            </a:r>
            <a:br>
              <a:rPr lang="ru-RU" sz="2800" dirty="0"/>
            </a:br>
            <a:r>
              <a:rPr lang="ru-RU" sz="2800" dirty="0"/>
              <a:t>на потребителя. </a:t>
            </a:r>
            <a:endParaRPr lang="ru-RU" sz="2800" dirty="0" smtClean="0"/>
          </a:p>
          <a:p>
            <a:r>
              <a:rPr lang="ru-RU" sz="2800" dirty="0" smtClean="0"/>
              <a:t>2. </a:t>
            </a:r>
            <a:r>
              <a:rPr lang="ru-RU" sz="2800" dirty="0"/>
              <a:t>  </a:t>
            </a:r>
            <a:r>
              <a:rPr lang="ru-RU" sz="2800" b="1" dirty="0"/>
              <a:t>Эксперимент Ричарда </a:t>
            </a:r>
            <a:r>
              <a:rPr lang="ru-RU" sz="2800" b="1" dirty="0" err="1"/>
              <a:t>Кратчфилда</a:t>
            </a:r>
            <a:r>
              <a:rPr lang="ru-RU" sz="2800" b="1" dirty="0"/>
              <a:t> </a:t>
            </a:r>
            <a:r>
              <a:rPr lang="ru-RU" sz="2800" dirty="0"/>
              <a:t>– пятеро испытуемых размещены перед дисплеем за перегородкой, отделяющей их друг от друга.</a:t>
            </a:r>
          </a:p>
          <a:p>
            <a:r>
              <a:rPr lang="ru-RU" sz="2800" dirty="0"/>
              <a:t>3. </a:t>
            </a:r>
            <a:r>
              <a:rPr lang="ru-RU" sz="2800" b="1" dirty="0"/>
              <a:t>Эксперимент Стенли </a:t>
            </a:r>
            <a:r>
              <a:rPr lang="ru-RU" sz="2800" b="1" dirty="0" err="1"/>
              <a:t>Милгрема</a:t>
            </a:r>
            <a:r>
              <a:rPr lang="ru-RU" sz="2800" b="1" dirty="0"/>
              <a:t> </a:t>
            </a:r>
            <a:r>
              <a:rPr lang="ru-RU" sz="2800" dirty="0"/>
              <a:t>- испытуемым говорилось, что они принимают участие в эксперименте посвященному научению, в котором они должны играть роль учителя, в то время как другой участник (помощник) – роль ученика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3884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80728"/>
            <a:ext cx="7772400" cy="462260"/>
          </a:xfrm>
        </p:spPr>
        <p:txBody>
          <a:bodyPr>
            <a:normAutofit/>
          </a:bodyPr>
          <a:lstStyle/>
          <a:p>
            <a:r>
              <a:rPr lang="ru-RU" sz="2000" i="1" dirty="0"/>
              <a:t>Власть вознаграждения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1"/>
            <a:ext cx="8243193" cy="4824536"/>
          </a:xfrm>
        </p:spPr>
        <p:txBody>
          <a:bodyPr>
            <a:normAutofit fontScale="92500"/>
          </a:bodyPr>
          <a:lstStyle/>
          <a:p>
            <a:r>
              <a:rPr lang="ru-RU" dirty="0"/>
              <a:t>– </a:t>
            </a:r>
            <a:r>
              <a:rPr lang="ru-RU" sz="2800" dirty="0"/>
              <a:t>это способность оказывать влияние на поведение другого посредством обещаемого </a:t>
            </a:r>
            <a:r>
              <a:rPr lang="ru-RU" sz="2800" dirty="0" smtClean="0"/>
              <a:t>вознаграждения </a:t>
            </a:r>
            <a:r>
              <a:rPr lang="ru-RU" sz="2800" dirty="0"/>
              <a:t>за подчинение требованиям, </a:t>
            </a:r>
            <a:r>
              <a:rPr lang="ru-RU" sz="2800" dirty="0" smtClean="0"/>
              <a:t>т.е. </a:t>
            </a:r>
            <a:r>
              <a:rPr lang="ru-RU" sz="2800" dirty="0"/>
              <a:t>посредством позитивных санкций. </a:t>
            </a:r>
            <a:endParaRPr lang="ru-RU" sz="2800" dirty="0" smtClean="0"/>
          </a:p>
          <a:p>
            <a:r>
              <a:rPr lang="ru-RU" sz="2800" dirty="0" smtClean="0"/>
              <a:t>Вознаграждение </a:t>
            </a:r>
            <a:r>
              <a:rPr lang="ru-RU" sz="2800" dirty="0"/>
              <a:t>имеет место в </a:t>
            </a:r>
            <a:r>
              <a:rPr lang="ru-RU" sz="2800" dirty="0" smtClean="0"/>
              <a:t>форме </a:t>
            </a:r>
            <a:r>
              <a:rPr lang="ru-RU" sz="2800" dirty="0"/>
              <a:t>денежной премии</a:t>
            </a:r>
            <a:r>
              <a:rPr lang="ru-RU" sz="2800" dirty="0" smtClean="0"/>
              <a:t>, </a:t>
            </a:r>
            <a:r>
              <a:rPr lang="ru-RU" sz="2800" dirty="0"/>
              <a:t>подарка</a:t>
            </a:r>
            <a:r>
              <a:rPr lang="ru-RU" sz="2800" dirty="0" smtClean="0"/>
              <a:t>, </a:t>
            </a:r>
            <a:r>
              <a:rPr lang="ru-RU" sz="2800" dirty="0"/>
              <a:t>продвижения по службе, и молчаливого одобрения или восхищения. Власть вознаграждения – это власть пряника. </a:t>
            </a:r>
            <a:endParaRPr lang="ru-RU" sz="2800" dirty="0" smtClean="0"/>
          </a:p>
          <a:p>
            <a:r>
              <a:rPr lang="ru-RU" sz="2800" dirty="0" smtClean="0"/>
              <a:t>Следование </a:t>
            </a:r>
            <a:r>
              <a:rPr lang="ru-RU" sz="2800" dirty="0"/>
              <a:t>нормам группы повышает статус индивида, дает ему больше уважения, признания, что стимулирует его еще более тщательно следовать групповым нормам.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885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68760"/>
            <a:ext cx="7772400" cy="390252"/>
          </a:xfrm>
        </p:spPr>
        <p:txBody>
          <a:bodyPr>
            <a:normAutofit fontScale="90000"/>
          </a:bodyPr>
          <a:lstStyle/>
          <a:p>
            <a:r>
              <a:rPr lang="ru-RU" sz="2000" i="1" dirty="0"/>
              <a:t>Власть принуждения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1700808"/>
            <a:ext cx="7772400" cy="324035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– </a:t>
            </a:r>
            <a:r>
              <a:rPr lang="ru-RU" sz="2800" dirty="0"/>
              <a:t>это способность оказывать влияние на поведение другого посредством использования наказания или лишения вознаграждения, то есть посредством негативных санкций. Так, люди, одевающиеся вопреки нормам группы, могут стать предметом насмешек.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9438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772400" cy="318244"/>
          </a:xfrm>
        </p:spPr>
        <p:txBody>
          <a:bodyPr>
            <a:normAutofit fontScale="90000"/>
          </a:bodyPr>
          <a:lstStyle/>
          <a:p>
            <a:r>
              <a:rPr lang="ru-RU" sz="2000" i="1" dirty="0"/>
              <a:t>Легитимная власть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772400" cy="2922116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/>
              <a:t>– </a:t>
            </a:r>
            <a:r>
              <a:rPr lang="ru-RU" sz="2800" dirty="0"/>
              <a:t>это способность оказывать влияние на поведение посредством принятия подчиняющимся мысли, что группа имеет законное (легитимное) право требовать от своих членов определенного поведения. В этом случае не требуется ни кнут, ни пряник. Индивид, не задумываясь, подчиняется требованиям группы, поскольку признает ее право решать такие вопросы.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462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772400" cy="534268"/>
          </a:xfrm>
        </p:spPr>
        <p:txBody>
          <a:bodyPr/>
          <a:lstStyle/>
          <a:p>
            <a:r>
              <a:rPr lang="ru-RU" sz="2000" i="1" dirty="0"/>
              <a:t>Власть самоидентификации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772400" cy="4320481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– </a:t>
            </a:r>
            <a:r>
              <a:rPr lang="ru-RU" sz="3600" dirty="0"/>
              <a:t>это способность оказывать влияние на поведение индивидов, играя на их стремлении стать членом какой-то группы или теснее с ней сблизиться. Определенный стиль потребления или его элементы рассматриваются как атрибуты групповой принадлежности, поэтому желающие поддерживать свое членство должны следовать этому стилю. Требование может быть как категоричным, так и мягким пожеланием, несоблюдение которого вызывает иронию и насмешку.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078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772400" cy="606276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2. Потребительская социализация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556792"/>
            <a:ext cx="7772400" cy="3528391"/>
          </a:xfrm>
        </p:spPr>
        <p:txBody>
          <a:bodyPr/>
          <a:lstStyle/>
          <a:p>
            <a:r>
              <a:rPr lang="ru-RU" sz="3200" dirty="0"/>
              <a:t>Потребительская социализация – это процесс передачи от старшего поколения к младшему умений, знаний, отношений и культурных ценностей. Обычно потребительская социализация происходит в </a:t>
            </a:r>
            <a:r>
              <a:rPr lang="ru-RU" sz="3200" dirty="0" err="1"/>
              <a:t>нуклеарной</a:t>
            </a:r>
            <a:r>
              <a:rPr lang="ru-RU" sz="3200" dirty="0"/>
              <a:t> (или расширенной)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7344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7772400" cy="678284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000" dirty="0"/>
              <a:t>Содержание социализации обучения подразделяется на прямо относимое к объекту и не прямо относимое.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3"/>
            <a:ext cx="8568952" cy="4536504"/>
          </a:xfrm>
        </p:spPr>
        <p:txBody>
          <a:bodyPr/>
          <a:lstStyle/>
          <a:p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484784"/>
            <a:ext cx="4176464" cy="48965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Прямо относимые аспекты обучения – это те, что непосредственно связаны с процессом покупки и потребления. Родители, к примеру, обучают своих детей конкретным навыкам: как покупать, как сравнивать сходные товары и марки, как лучше распоряжаться имеющимися денежными средствами.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484784"/>
            <a:ext cx="4104456" cy="49685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Не прямо относимое содержание потребительской социализации заключается в освоении мотивации покупочного и потребительского поведения. Это знания, способствующие побуждению людей захотеть конкретные товары, услуги.</a:t>
            </a:r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5921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640960" cy="103832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В зависимости от степени участия родителей (либо других старших родственников) в процессе потребительской социализации выделяются следующие методы: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132857"/>
            <a:ext cx="8315201" cy="4248472"/>
          </a:xfrm>
        </p:spPr>
        <p:txBody>
          <a:bodyPr/>
          <a:lstStyle/>
          <a:p>
            <a:r>
              <a:rPr lang="ru-RU" b="1" dirty="0"/>
              <a:t>1) инструментальный тренинг </a:t>
            </a:r>
            <a:r>
              <a:rPr lang="ru-RU" dirty="0"/>
              <a:t>– это строгое инструктирование детей родителями или старшими в семье вести себя определенным образом. Наставления родителей могут содержать правила выбора товара и его использования;</a:t>
            </a:r>
          </a:p>
          <a:p>
            <a:r>
              <a:rPr lang="ru-RU" b="1" dirty="0"/>
              <a:t>2) моделирование </a:t>
            </a:r>
            <a:r>
              <a:rPr lang="ru-RU" dirty="0"/>
              <a:t>– это неосознаваемое повторение человеком поведения старшего по возрасту человека, воспроизведение модели его потребительского поведения. Данный вид социализации происходит в процессе наблюдения за другими людьми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290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388" y="404664"/>
            <a:ext cx="8964488" cy="1944216"/>
          </a:xfrm>
          <a:solidFill>
            <a:srgbClr val="92D050"/>
          </a:solidFill>
        </p:spPr>
        <p:txBody>
          <a:bodyPr>
            <a:noAutofit/>
          </a:bodyPr>
          <a:lstStyle/>
          <a:p>
            <a:r>
              <a:rPr lang="ru-RU" sz="3600" b="1" dirty="0"/>
              <a:t>Тема 7.</a:t>
            </a:r>
            <a:r>
              <a:rPr lang="ru-RU" sz="3600" dirty="0"/>
              <a:t> </a:t>
            </a:r>
            <a:r>
              <a:rPr lang="ru-RU" sz="3600" b="1" dirty="0"/>
              <a:t>Детерминанты внешней среды потребительского поведения: индивиды и </a:t>
            </a:r>
            <a:r>
              <a:rPr lang="ru-RU" sz="3600" b="1" dirty="0" err="1"/>
              <a:t>референтные</a:t>
            </a:r>
            <a:r>
              <a:rPr lang="ru-RU" sz="3600" b="1" dirty="0"/>
              <a:t> группы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988840"/>
            <a:ext cx="8532440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377077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План</a:t>
            </a:r>
          </a:p>
          <a:p>
            <a:pPr lvl="0"/>
            <a:r>
              <a:rPr lang="en-US" sz="2800" dirty="0" smtClean="0"/>
              <a:t>1. </a:t>
            </a:r>
            <a:r>
              <a:rPr lang="ru-RU" sz="2800" dirty="0" smtClean="0"/>
              <a:t>Классификация </a:t>
            </a:r>
            <a:r>
              <a:rPr lang="ru-RU" sz="2800" dirty="0"/>
              <a:t>групп и их влияние на потребителя</a:t>
            </a:r>
          </a:p>
          <a:p>
            <a:pPr lvl="0"/>
            <a:r>
              <a:rPr lang="ru-RU" sz="2800" dirty="0" smtClean="0"/>
              <a:t>2. Потребительская </a:t>
            </a:r>
            <a:r>
              <a:rPr lang="ru-RU" sz="2800" dirty="0"/>
              <a:t>социализация</a:t>
            </a:r>
          </a:p>
          <a:p>
            <a:pPr lvl="0"/>
            <a:r>
              <a:rPr lang="ru-RU" sz="2800" dirty="0" smtClean="0"/>
              <a:t>3. Концепции </a:t>
            </a:r>
            <a:r>
              <a:rPr lang="ru-RU" sz="2800" dirty="0"/>
              <a:t>лидеров мнений и диффузий инновации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7772400" cy="93610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классификация </a:t>
            </a:r>
            <a:r>
              <a:rPr lang="ru-RU" sz="2000" dirty="0"/>
              <a:t>потребительской социализации 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по  степени </a:t>
            </a:r>
            <a:r>
              <a:rPr lang="ru-RU" sz="2000" dirty="0"/>
              <a:t>самостоятельности потребительского поведения </a:t>
            </a:r>
            <a:r>
              <a:rPr lang="ru-RU" sz="2000" dirty="0" smtClean="0"/>
              <a:t>детей </a:t>
            </a:r>
            <a:r>
              <a:rPr lang="ru-RU" sz="2000" dirty="0"/>
              <a:t>выделяются следующие методы: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680519"/>
          </a:xfrm>
        </p:spPr>
        <p:txBody>
          <a:bodyPr/>
          <a:lstStyle/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552" y="2276872"/>
            <a:ext cx="2304256" cy="338437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1) наблюдение – это обучение детей потребительскому поведению посредством визуального восприятия поведения других людей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707904" y="2276872"/>
            <a:ext cx="2232248" cy="338437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2) совместный шопинг – это метод потребительской социализации в процессе совместных походов за покупками родителей и детей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32240" y="2276872"/>
            <a:ext cx="2232248" cy="3384376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3) прямой опыт – это метод обучения детей потребительскому поведению посредством их собственного опыта в качестве самостоятельных покупателей</a:t>
            </a:r>
          </a:p>
        </p:txBody>
      </p:sp>
    </p:spTree>
    <p:extLst>
      <p:ext uri="{BB962C8B-B14F-4D97-AF65-F5344CB8AC3E}">
        <p14:creationId xmlns:p14="http://schemas.microsoft.com/office/powerpoint/2010/main" val="25012913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772400" cy="822300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3. Концепции лидеров мнений и диффузий инновации 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89448"/>
            <a:ext cx="8640960" cy="4968552"/>
          </a:xfrm>
        </p:spPr>
        <p:txBody>
          <a:bodyPr>
            <a:normAutofit fontScale="92500"/>
          </a:bodyPr>
          <a:lstStyle/>
          <a:p>
            <a:r>
              <a:rPr lang="ru-RU" sz="3200" dirty="0" err="1"/>
              <a:t>Лазарсфельд</a:t>
            </a:r>
            <a:r>
              <a:rPr lang="ru-RU" sz="3200" dirty="0"/>
              <a:t> вывел так называемую </a:t>
            </a:r>
            <a:r>
              <a:rPr lang="ru-RU" sz="3200" b="1" dirty="0"/>
              <a:t>концепцию лидеров мнений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r>
              <a:rPr lang="ru-RU" sz="3200" dirty="0" smtClean="0"/>
              <a:t> </a:t>
            </a:r>
            <a:r>
              <a:rPr lang="ru-RU" sz="3200" dirty="0"/>
              <a:t>Согласно этой теории, авторитетные люди, специалисты </a:t>
            </a:r>
            <a:r>
              <a:rPr lang="ru-RU" sz="3200" dirty="0" smtClean="0"/>
              <a:t> </a:t>
            </a:r>
            <a:r>
              <a:rPr lang="ru-RU" sz="3200" dirty="0"/>
              <a:t>являются главным источником информации в ходе избирательной кампании для не определившихся избирателей. Именно они больше влияют на принятия решений, а не СМК. </a:t>
            </a:r>
            <a:endParaRPr lang="en-US" sz="3200" dirty="0" smtClean="0"/>
          </a:p>
          <a:p>
            <a:r>
              <a:rPr lang="ru-RU" sz="3200" dirty="0" err="1" smtClean="0"/>
              <a:t>Лазарсфельд</a:t>
            </a:r>
            <a:r>
              <a:rPr lang="ru-RU" sz="3200" dirty="0" smtClean="0"/>
              <a:t> </a:t>
            </a:r>
            <a:r>
              <a:rPr lang="ru-RU" sz="3200" dirty="0"/>
              <a:t>называл таких людей </a:t>
            </a:r>
            <a:r>
              <a:rPr lang="ru-RU" sz="3200" b="1" i="1" dirty="0"/>
              <a:t>лидерами мнений</a:t>
            </a:r>
            <a:r>
              <a:rPr lang="ru-RU" sz="3200" dirty="0"/>
              <a:t>, а тех, кто к ним обращался за советом, </a:t>
            </a:r>
            <a:r>
              <a:rPr lang="ru-RU" sz="3200" b="1" i="1" dirty="0"/>
              <a:t>последователями мнений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185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052736"/>
            <a:ext cx="7772400" cy="46226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Теория диффузии инновации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889449"/>
            <a:ext cx="7772400" cy="4968551"/>
          </a:xfrm>
        </p:spPr>
        <p:txBody>
          <a:bodyPr>
            <a:normAutofit/>
          </a:bodyPr>
          <a:lstStyle/>
          <a:p>
            <a:r>
              <a:rPr lang="ru-RU" sz="3200" dirty="0"/>
              <a:t>В 1962 году </a:t>
            </a:r>
            <a:r>
              <a:rPr lang="ru-RU" sz="3200" dirty="0" err="1"/>
              <a:t>Эверетт</a:t>
            </a:r>
            <a:r>
              <a:rPr lang="ru-RU" sz="3200" dirty="0"/>
              <a:t> </a:t>
            </a:r>
            <a:r>
              <a:rPr lang="ru-RU" sz="3200" dirty="0" err="1"/>
              <a:t>Роджерс</a:t>
            </a:r>
            <a:r>
              <a:rPr lang="ru-RU" sz="3200" dirty="0"/>
              <a:t> по-новому подошёл к концепции информационного потока и влияния на индивида, предложив теорию диффузии информации (теория инновации или адаптации). </a:t>
            </a:r>
            <a:endParaRPr lang="en-US" sz="3200" dirty="0" smtClean="0"/>
          </a:p>
          <a:p>
            <a:r>
              <a:rPr lang="ru-RU" sz="3200" dirty="0" smtClean="0"/>
              <a:t>Эта </a:t>
            </a:r>
            <a:r>
              <a:rPr lang="ru-RU" sz="3200" dirty="0"/>
              <a:t>теория объясняет, как новшества внедряются и адаптируются в различных сообществах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endParaRPr lang="en-US" sz="3200" dirty="0"/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420070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772400" cy="822300"/>
          </a:xfrm>
        </p:spPr>
        <p:txBody>
          <a:bodyPr>
            <a:normAutofit fontScale="90000"/>
          </a:bodyPr>
          <a:lstStyle/>
          <a:p>
            <a:r>
              <a:rPr lang="ru-RU" sz="2000" dirty="0" err="1"/>
              <a:t>Эверетт</a:t>
            </a:r>
            <a:r>
              <a:rPr lang="ru-RU" sz="2000" dirty="0"/>
              <a:t> </a:t>
            </a:r>
            <a:r>
              <a:rPr lang="ru-RU" sz="2000" dirty="0" err="1"/>
              <a:t>Роджерс</a:t>
            </a:r>
            <a:r>
              <a:rPr lang="ru-RU" sz="2000" dirty="0"/>
              <a:t> </a:t>
            </a:r>
            <a:r>
              <a:rPr lang="ru-RU" sz="2000" dirty="0" smtClean="0"/>
              <a:t>выделил </a:t>
            </a:r>
            <a:r>
              <a:rPr lang="ru-RU" sz="2000" dirty="0"/>
              <a:t>шесть стадий процесса принятия людьми новых идей и товаров: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7"/>
            <a:ext cx="8568952" cy="4824536"/>
          </a:xfrm>
        </p:spPr>
        <p:txBody>
          <a:bodyPr>
            <a:normAutofit fontScale="92500"/>
          </a:bodyPr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/>
              <a:t>Внимание</a:t>
            </a:r>
            <a:r>
              <a:rPr lang="ru-RU" sz="2800" dirty="0"/>
              <a:t> (вначале о новшестве должно узнать, чаще всего из СМИ, достаточно большое число людей).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b="1" dirty="0"/>
              <a:t>Интерес</a:t>
            </a:r>
            <a:r>
              <a:rPr lang="ru-RU" sz="2800" dirty="0"/>
              <a:t> (Потом на новую идею или товар обращает внимание маленькая группа </a:t>
            </a:r>
            <a:r>
              <a:rPr lang="ru-RU" sz="2800" dirty="0" err="1"/>
              <a:t>инноваторов</a:t>
            </a:r>
            <a:r>
              <a:rPr lang="ru-RU" sz="2800" dirty="0"/>
              <a:t> (2,5% населения), которые более мобильны, имеют контакты за пределами своего круга и готовы рисковать).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800" b="1" dirty="0"/>
              <a:t>Оценка </a:t>
            </a:r>
            <a:r>
              <a:rPr lang="ru-RU" sz="2800" dirty="0"/>
              <a:t>(За </a:t>
            </a:r>
            <a:r>
              <a:rPr lang="ru-RU" sz="2800" dirty="0" err="1"/>
              <a:t>инноватарами</a:t>
            </a:r>
            <a:r>
              <a:rPr lang="ru-RU" sz="2800" dirty="0"/>
              <a:t> следуют ранние адепты (13,5%), в основном, уважаемые люди – лидеры мнения, которые посчитав новинку полезной, убеждают попробовать её тех, кто прислушивается к их словам).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797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772400" cy="3182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продолжение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1"/>
            <a:ext cx="8243193" cy="5112568"/>
          </a:xfrm>
        </p:spPr>
        <p:txBody>
          <a:bodyPr/>
          <a:lstStyle/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/>
              <a:t>Проверка</a:t>
            </a:r>
            <a:r>
              <a:rPr lang="ru-RU" sz="2800" dirty="0"/>
              <a:t> (Потом подключается раннее большинство (34%) – степень приятия новшества выходит на среднестатистическую отметку).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/>
              <a:t>Принятие</a:t>
            </a:r>
            <a:r>
              <a:rPr lang="ru-RU" sz="2800" dirty="0"/>
              <a:t> (Потом новшество (идею или товар) признает позднее большинство (34%)).</a:t>
            </a:r>
          </a:p>
          <a:p>
            <a:pPr marL="457200" lvl="0" indent="-457200">
              <a:buFont typeface="Arial" pitchFamily="34" charset="0"/>
              <a:buChar char="•"/>
            </a:pPr>
            <a:r>
              <a:rPr lang="ru-RU" sz="2800" b="1" dirty="0"/>
              <a:t>Подтверждение</a:t>
            </a:r>
            <a:r>
              <a:rPr lang="ru-RU" sz="2800" dirty="0"/>
              <a:t> (Наконец, к новшеству меняет своё отношение группа отстающих, или поздние адепты (16%) – это, в основном, люди консервативные, с подозрением относящие ко всему новому, часто испытывающие недостаток средств).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826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9"/>
            <a:ext cx="8243193" cy="5616624"/>
          </a:xfrm>
        </p:spPr>
        <p:txBody>
          <a:bodyPr/>
          <a:lstStyle/>
          <a:p>
            <a:r>
              <a:rPr lang="ru-RU" sz="2800" dirty="0"/>
              <a:t>Считается, что инновация принята, если её принимают от 6 до 16% населения.</a:t>
            </a:r>
          </a:p>
          <a:p>
            <a:r>
              <a:rPr lang="ru-RU" sz="2800" dirty="0"/>
              <a:t>· Построена вокруг источника, то есть рассматривает процесс коммуникации с точки зрения элиты, которая принимает решение внедрить данную инновацию.</a:t>
            </a:r>
          </a:p>
          <a:p>
            <a:r>
              <a:rPr lang="ru-RU" sz="2800" dirty="0"/>
              <a:t>· Роль медиа сводится к минимуму – СМИ лишь информируют о новшествах и привлекают внимание. Агенты изменений и лидеры мнений влияют на принятия решения.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194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052736"/>
            <a:ext cx="828092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Теория диффузии информации легла в основу различных теорий рекламы и маркетинга, связанных с внедрением нового продукта или идеи в массовое сознание.</a:t>
            </a:r>
          </a:p>
          <a:p>
            <a:r>
              <a:rPr lang="ru-RU" sz="2800" dirty="0"/>
              <a:t>Другие теории ограниченных эффектов массовой коммуникации: </a:t>
            </a:r>
            <a:endParaRPr lang="ru-RU" sz="2800" dirty="0" smtClean="0"/>
          </a:p>
          <a:p>
            <a:r>
              <a:rPr lang="ru-RU" sz="2800" dirty="0" smtClean="0"/>
              <a:t>феноменологическая </a:t>
            </a:r>
            <a:r>
              <a:rPr lang="ru-RU" sz="2800" dirty="0"/>
              <a:t>теория (СМИ подкрепляют, усиливают, а не изменяют существующие установки и шаблоны поведения людей) и элитарный плюрализм (это необязательно, а так, к слову).</a:t>
            </a:r>
          </a:p>
        </p:txBody>
      </p:sp>
    </p:spTree>
    <p:extLst>
      <p:ext uri="{BB962C8B-B14F-4D97-AF65-F5344CB8AC3E}">
        <p14:creationId xmlns:p14="http://schemas.microsoft.com/office/powerpoint/2010/main" val="24297765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772400" cy="462260"/>
          </a:xfrm>
        </p:spPr>
        <p:txBody>
          <a:bodyPr>
            <a:normAutofit/>
          </a:bodyPr>
          <a:lstStyle/>
          <a:p>
            <a:r>
              <a:rPr lang="ru-RU" sz="2000" dirty="0"/>
              <a:t>Черты теории массового общества: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484785"/>
            <a:ext cx="8243193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· Взаимозависимость и взаимосвязь властных институтов и средств массовой коммуникации – пропаганда на публику через СМИ.</a:t>
            </a:r>
          </a:p>
          <a:p>
            <a:r>
              <a:rPr lang="ru-RU" sz="2800" dirty="0"/>
              <a:t>· СМИ – мощный инструмент манипулирования людьми – помогает в тоже время психологическому выживанию человека в тяжёлой обстановке.</a:t>
            </a:r>
          </a:p>
          <a:p>
            <a:r>
              <a:rPr lang="ru-RU" sz="2800" dirty="0"/>
              <a:t>· СМИ – средства познания окружающего мира. Из-за этого пришли в упадок многие формы народной культуры, что воспринималось многими теоретиками как культурный упадок. (Массовая культура)</a:t>
            </a:r>
          </a:p>
          <a:p>
            <a:r>
              <a:rPr lang="ru-RU" sz="2800" dirty="0"/>
              <a:t>· Эта теория предлагает образцы контроля и фильтрации информации сверху вниз.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4424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08719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Современное состояние мировой экономической системы характеризуется переходом от индустриального и постиндустриального уклада к периоду науки и знаний. </a:t>
            </a:r>
            <a:endParaRPr lang="ru-RU" sz="2800" dirty="0" smtClean="0"/>
          </a:p>
          <a:p>
            <a:r>
              <a:rPr lang="ru-RU" sz="2800" dirty="0" smtClean="0"/>
              <a:t>Это </a:t>
            </a:r>
            <a:r>
              <a:rPr lang="ru-RU" sz="2800" dirty="0"/>
              <a:t>проявляется в первую очередь усилением роли нематериальных активов, первоочередным инвестированием в интеллектуальный капитал. Современное состояние конкурентной борьбы отличается не столько стремлением обладать капитальными и материальными ресурсами, сколько владеть, способностью, разрабатывать и внедрять новое (инновационным потенциалом).</a:t>
            </a:r>
          </a:p>
        </p:txBody>
      </p:sp>
    </p:spTree>
    <p:extLst>
      <p:ext uri="{BB962C8B-B14F-4D97-AF65-F5344CB8AC3E}">
        <p14:creationId xmlns:p14="http://schemas.microsoft.com/office/powerpoint/2010/main" val="12752024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96752"/>
            <a:ext cx="86764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Существует несколько факторов, побуждающих к созданию нового продукта. </a:t>
            </a:r>
            <a:endParaRPr lang="ru-RU" sz="2400" dirty="0" smtClean="0"/>
          </a:p>
          <a:p>
            <a:r>
              <a:rPr lang="ru-RU" sz="2400" b="1" dirty="0" smtClean="0"/>
              <a:t>Первый</a:t>
            </a:r>
            <a:r>
              <a:rPr lang="ru-RU" sz="2400" dirty="0" smtClean="0"/>
              <a:t> </a:t>
            </a:r>
            <a:r>
              <a:rPr lang="ru-RU" sz="2400" dirty="0"/>
              <a:t>- это реально существующая или потенциальная потребность в новшестве данного типа. Изобретение, а затем и новая продукция появляются как следствие запросов общества, как реакция на его экономические и социальные потребности. Задача руководства предприятия - выявить и осознать эти потребности, материализовав их в требуемый продукт.</a:t>
            </a:r>
          </a:p>
          <a:p>
            <a:r>
              <a:rPr lang="ru-RU" sz="2400" b="1" dirty="0"/>
              <a:t>Второй</a:t>
            </a:r>
            <a:r>
              <a:rPr lang="ru-RU" sz="2400" dirty="0"/>
              <a:t> фактор - это научно-технический прогресс. Задача менеджмента предприятия - постоянно отслеживать достижения науки и техники в данной сфере деятельности, обеспечивать соответствие этим достижениям продукции, выпускаемой предприятием. Третьим фактором является конкуренция. </a:t>
            </a:r>
          </a:p>
        </p:txBody>
      </p:sp>
    </p:spTree>
    <p:extLst>
      <p:ext uri="{BB962C8B-B14F-4D97-AF65-F5344CB8AC3E}">
        <p14:creationId xmlns:p14="http://schemas.microsoft.com/office/powerpoint/2010/main" val="2029770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2564904"/>
            <a:ext cx="7668344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431666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/>
              <a:t>1</a:t>
            </a:r>
            <a:r>
              <a:rPr lang="ru-RU" sz="2800" b="1" dirty="0" smtClean="0"/>
              <a:t>. Классификация </a:t>
            </a:r>
            <a:r>
              <a:rPr lang="ru-RU" sz="2800" b="1" dirty="0"/>
              <a:t>групп и их влияние на потребителя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268760"/>
            <a:ext cx="8532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1</a:t>
            </a:r>
            <a:r>
              <a:rPr lang="ru-RU" sz="2800" b="1" dirty="0"/>
              <a:t>.   </a:t>
            </a:r>
            <a:r>
              <a:rPr lang="ru-RU" sz="2800" dirty="0"/>
              <a:t>По количеству ее членов </a:t>
            </a:r>
          </a:p>
          <a:p>
            <a:r>
              <a:rPr lang="ru-RU" sz="2800" dirty="0"/>
              <a:t>• Первичные (малые) – все члены могут поместиться за </a:t>
            </a:r>
            <a:r>
              <a:rPr lang="ru-RU" sz="2800" dirty="0" smtClean="0"/>
              <a:t>одним столом </a:t>
            </a:r>
            <a:r>
              <a:rPr lang="ru-RU" sz="2800" dirty="0"/>
              <a:t>4-8 человек </a:t>
            </a:r>
          </a:p>
          <a:p>
            <a:r>
              <a:rPr lang="ru-RU" sz="2800" dirty="0"/>
              <a:t>• Вторичные – группы, количество членов которых </a:t>
            </a:r>
            <a:r>
              <a:rPr lang="ru-RU" sz="2800" dirty="0" smtClean="0"/>
              <a:t>слишком велико</a:t>
            </a:r>
            <a:r>
              <a:rPr lang="ru-RU" sz="2800" dirty="0"/>
              <a:t>, чтобы отнести их к первичным группам. Группа имеет для человека</a:t>
            </a:r>
            <a:br>
              <a:rPr lang="ru-RU" sz="2800" dirty="0"/>
            </a:br>
            <a:r>
              <a:rPr lang="ru-RU" sz="2800" dirty="0"/>
              <a:t>вторичное значение, если он не знает всех ее членов, общается с ними</a:t>
            </a:r>
            <a:br>
              <a:rPr lang="ru-RU" sz="2800" dirty="0"/>
            </a:br>
            <a:r>
              <a:rPr lang="ru-RU" sz="2800" dirty="0"/>
              <a:t>редко, эпизодически. Пример – различные ассоциации. </a:t>
            </a:r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772400" cy="462260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особенности инновационных процессов: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7239" y="1412776"/>
            <a:ext cx="8315201" cy="5112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00808"/>
            <a:ext cx="8568952" cy="14401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1. комплексный характер процессов с выполнением большого числа взаимосвязанных разнородных работ (от проведения исследований до продвижения нового товара на рынок);</a:t>
            </a:r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501008"/>
            <a:ext cx="8568952" cy="122413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2. творческий характер процессов, определяющий высокую зависимость конечных результатов от индивидуальных усилий и потенциальных способностей исполнителей;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5013176"/>
            <a:ext cx="8568952" cy="122413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3. неопределенный и слабо прогнозируемый характер инноваций, порождающий риски для участников инновационных процессов;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6437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7772400" cy="3182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продолжение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00809"/>
            <a:ext cx="8243193" cy="47525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0563" y="1340768"/>
            <a:ext cx="8329908" cy="115212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4. эксклюзивность процессов, делающая невозможной их типизацию;</a:t>
            </a:r>
          </a:p>
          <a:p>
            <a:pPr algn="ctr"/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2327" y="2708920"/>
            <a:ext cx="8308144" cy="144016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5. быстрота морального старения научно-технической информации, полученной в результате творческого процесса;</a:t>
            </a:r>
          </a:p>
          <a:p>
            <a:pPr algn="ctr"/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12327" y="4437112"/>
            <a:ext cx="8308144" cy="158417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6. нематериальный характер многих результатов труда (обычно новая научно-техническая информация), сложность возникающих в инновационном процессе отношений собственности.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4448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9458" y="980728"/>
            <a:ext cx="7772400" cy="67828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Инновационный процесс включает в себя четыре основных этапа: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7"/>
            <a:ext cx="8243193" cy="460851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2060848"/>
            <a:ext cx="367240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исследовательский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3140968"/>
            <a:ext cx="367240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проектный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42662" y="4221088"/>
            <a:ext cx="3672408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производственный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42662" y="5301208"/>
            <a:ext cx="3672408" cy="79208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коммерческий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720002" y="2780928"/>
            <a:ext cx="72008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756006" y="3861048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752020" y="4941168"/>
            <a:ext cx="45719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307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764704"/>
            <a:ext cx="7772400" cy="750292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000" dirty="0"/>
              <a:t>Бизнес-процесс развития инновационной идеи. 11 шагов к успешному бизнесу: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8928992" cy="5301208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1. Формализация идеи. Автор формулирует предложение по развитию инновационной идеи;</a:t>
            </a:r>
          </a:p>
          <a:p>
            <a:r>
              <a:rPr lang="ru-RU" sz="2400" dirty="0"/>
              <a:t>2. Сбор требований к технологическому и научному потенциалу, необходимому для развития идеи в реальном секторе производства (требования могут формироваться аналитическим подразделением института). На этом этапе идея приобретает черты проекта;</a:t>
            </a:r>
          </a:p>
          <a:p>
            <a:r>
              <a:rPr lang="ru-RU" sz="2400" dirty="0"/>
              <a:t>3. Проведение технологической и маркетинговой экспертизы проекта, организация исследований рынка и составление прогноза объема продаж;</a:t>
            </a:r>
          </a:p>
          <a:p>
            <a:r>
              <a:rPr lang="ru-RU" sz="2400" dirty="0"/>
              <a:t>4. Разработка бизнес-плана, выбор источников финансирования, формирование стратегических альянсов (в случае инвестиционного проекта);</a:t>
            </a:r>
          </a:p>
          <a:p>
            <a:r>
              <a:rPr lang="ru-RU" sz="2400" dirty="0"/>
              <a:t>5. Создание инфраструктуры и команды под проект, организация системы управления проектом, налаживание процессов;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01033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927" y="1052736"/>
            <a:ext cx="7772400" cy="3182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продолжение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9"/>
            <a:ext cx="8315201" cy="5184576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6. Проведение фундаментальных и прикладных исследований;</a:t>
            </a:r>
          </a:p>
          <a:p>
            <a:r>
              <a:rPr lang="ru-RU" sz="2400" dirty="0"/>
              <a:t>7. Прикладные опытно-конструкторские разработки, создание прототипа;</a:t>
            </a:r>
          </a:p>
          <a:p>
            <a:r>
              <a:rPr lang="ru-RU" sz="2400" dirty="0"/>
              <a:t>8. Патентование и юридическое сопровождение продукта;</a:t>
            </a:r>
          </a:p>
          <a:p>
            <a:r>
              <a:rPr lang="ru-RU" sz="2400" dirty="0"/>
              <a:t>9. Подготовка продукта к выводу на рынок (разработка конечного продукта, лицензирование и сертификация, </a:t>
            </a:r>
            <a:r>
              <a:rPr lang="ru-RU" sz="2400" dirty="0" smtClean="0"/>
              <a:t>пред производственная </a:t>
            </a:r>
            <a:r>
              <a:rPr lang="ru-RU" sz="2400" dirty="0"/>
              <a:t>подготовка, формирование службы сервиса);</a:t>
            </a:r>
          </a:p>
          <a:p>
            <a:r>
              <a:rPr lang="ru-RU" sz="2400" dirty="0"/>
              <a:t>10. Вывод продукта на рынок - разработка и реализация политики маркетинга и продаж, формирование каналов дистрибуции;</a:t>
            </a:r>
          </a:p>
          <a:p>
            <a:r>
              <a:rPr lang="ru-RU" sz="2400" dirty="0"/>
              <a:t>11. Расширение рынка.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847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564904"/>
            <a:ext cx="8460432" cy="3528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37320" y="1340768"/>
            <a:ext cx="763284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2.</a:t>
            </a:r>
            <a:r>
              <a:rPr lang="ru-RU" sz="3200" b="1" dirty="0"/>
              <a:t>   </a:t>
            </a:r>
            <a:r>
              <a:rPr lang="ru-RU" sz="3200" dirty="0"/>
              <a:t>По уровню структурированности и организованности. </a:t>
            </a:r>
          </a:p>
          <a:p>
            <a:r>
              <a:rPr lang="ru-RU" sz="3200" dirty="0"/>
              <a:t>•  Формальные – есть должностное лицо, четко определены роли – политические партии; </a:t>
            </a:r>
          </a:p>
          <a:p>
            <a:r>
              <a:rPr lang="ru-RU" sz="3200" dirty="0"/>
              <a:t>•  Неформальная – группа выпускников института, которая ежемесячно встречается в кафе. </a:t>
            </a:r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763" y="1052736"/>
            <a:ext cx="7772400" cy="678284"/>
          </a:xfrm>
        </p:spPr>
        <p:txBody>
          <a:bodyPr>
            <a:normAutofit/>
          </a:bodyPr>
          <a:lstStyle/>
          <a:p>
            <a:r>
              <a:rPr lang="ru-RU" sz="2400" dirty="0"/>
              <a:t>3. </a:t>
            </a:r>
            <a:r>
              <a:rPr lang="ru-RU" sz="2400" dirty="0" smtClean="0"/>
              <a:t>По </a:t>
            </a:r>
            <a:r>
              <a:rPr lang="ru-RU" sz="2400" dirty="0"/>
              <a:t>степени </a:t>
            </a:r>
            <a:r>
              <a:rPr lang="ru-RU" sz="2400" dirty="0" smtClean="0"/>
              <a:t>принадлежности 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060848"/>
            <a:ext cx="7772400" cy="3600400"/>
          </a:xfrm>
        </p:spPr>
        <p:txBody>
          <a:bodyPr>
            <a:noAutofit/>
          </a:bodyPr>
          <a:lstStyle/>
          <a:p>
            <a:r>
              <a:rPr lang="ru-RU" sz="3200" dirty="0"/>
              <a:t> </a:t>
            </a:r>
          </a:p>
          <a:p>
            <a:r>
              <a:rPr lang="ru-RU" sz="3200" dirty="0"/>
              <a:t>• Членская - просто любая группа, к которой кто-либо</a:t>
            </a:r>
            <a:br>
              <a:rPr lang="ru-RU" sz="3200" dirty="0"/>
            </a:br>
            <a:r>
              <a:rPr lang="ru-RU" sz="3200" dirty="0"/>
              <a:t>принадлежит или определяет себя как ее участник. Это группы, к</a:t>
            </a:r>
            <a:br>
              <a:rPr lang="ru-RU" sz="3200" dirty="0"/>
            </a:br>
            <a:r>
              <a:rPr lang="ru-RU" sz="3200" dirty="0"/>
              <a:t>которым индивид принадлежит и с которыми он взаимодействует.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015227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80728"/>
            <a:ext cx="7772400" cy="534268"/>
          </a:xfrm>
        </p:spPr>
        <p:txBody>
          <a:bodyPr>
            <a:normAutofit/>
          </a:bodyPr>
          <a:lstStyle/>
          <a:p>
            <a:r>
              <a:rPr lang="ru-RU" sz="2800" dirty="0" err="1" smtClean="0"/>
              <a:t>Референтные</a:t>
            </a:r>
            <a:r>
              <a:rPr lang="ru-RU" sz="2800" dirty="0" smtClean="0"/>
              <a:t> </a:t>
            </a:r>
            <a:r>
              <a:rPr lang="ru-RU" sz="2800" dirty="0"/>
              <a:t>группы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8060432" cy="439248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-</a:t>
            </a:r>
            <a:r>
              <a:rPr lang="ru-RU" sz="3200" dirty="0" smtClean="0"/>
              <a:t>группы</a:t>
            </a:r>
            <a:r>
              <a:rPr lang="ru-RU" sz="3200" dirty="0"/>
              <a:t>, с которыми люди себя идентифицируют и относительно ценностей, суждений и надлежащих норм поведения следуют, независимо от того принимаются ли они этой группой и являются ли ее физическими членами или нет, т.е. группы, оказывающие прямое (т.е. при личном контакте) или косвенное влияние на отношения или поведение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329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8799" y="980728"/>
            <a:ext cx="8315201" cy="720080"/>
          </a:xfrm>
        </p:spPr>
        <p:txBody>
          <a:bodyPr>
            <a:normAutofit/>
          </a:bodyPr>
          <a:lstStyle/>
          <a:p>
            <a:r>
              <a:rPr lang="ru-RU" sz="2400" dirty="0"/>
              <a:t>Желательный </a:t>
            </a:r>
            <a:r>
              <a:rPr lang="ru-RU" sz="2400" dirty="0" smtClean="0"/>
              <a:t>и Нежелательный коллектив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7988424" cy="4074244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• </a:t>
            </a:r>
            <a:r>
              <a:rPr lang="ru-RU" sz="3200" dirty="0" smtClean="0"/>
              <a:t>Ж</a:t>
            </a:r>
            <a:r>
              <a:rPr lang="ru-RU" sz="3200" b="1" dirty="0" smtClean="0"/>
              <a:t>елательный </a:t>
            </a:r>
            <a:r>
              <a:rPr lang="ru-RU" sz="3200" dirty="0" smtClean="0"/>
              <a:t>- </a:t>
            </a:r>
            <a:r>
              <a:rPr lang="ru-RU" sz="3200" dirty="0"/>
              <a:t>это группа, к которой человек хочет или стремится принадлежать. Например, юный футболист может надеяться в один прекрасный день играть за команду высшей лиги и отождествляет себя с этим коллективом, хотя непосредственный контакт отсутствует. </a:t>
            </a:r>
            <a:r>
              <a:rPr lang="ru-RU" sz="3200" b="1" dirty="0"/>
              <a:t>Нежелательный </a:t>
            </a:r>
            <a:r>
              <a:rPr lang="ru-RU" sz="3200" dirty="0"/>
              <a:t>коллектив - группа, ценностные представления и поведение которой индивид не приемлет.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5253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478" y="404664"/>
            <a:ext cx="8640960" cy="5400600"/>
          </a:xfrm>
        </p:spPr>
        <p:txBody>
          <a:bodyPr/>
          <a:lstStyle/>
          <a:p>
            <a:pPr algn="l"/>
            <a:r>
              <a:rPr lang="ru-RU" dirty="0"/>
              <a:t>• </a:t>
            </a:r>
            <a:r>
              <a:rPr lang="ru-RU" sz="3600" dirty="0"/>
              <a:t>Группа может быть </a:t>
            </a:r>
            <a:r>
              <a:rPr lang="ru-RU" sz="3600" b="1" dirty="0"/>
              <a:t>реальной </a:t>
            </a:r>
            <a:r>
              <a:rPr lang="ru-RU" sz="3600" dirty="0"/>
              <a:t>социальной группой или </a:t>
            </a:r>
            <a:r>
              <a:rPr lang="ru-RU" sz="3600" b="1" i="1" dirty="0"/>
              <a:t>воображаемой</a:t>
            </a:r>
            <a:r>
              <a:rPr lang="ru-RU" sz="3600" i="1" dirty="0"/>
              <a:t>. </a:t>
            </a:r>
            <a:r>
              <a:rPr lang="ru-RU" sz="3600" dirty="0"/>
              <a:t>Так, на протяжении десятилетий для многих советских людей существовала такая мифическая </a:t>
            </a:r>
            <a:r>
              <a:rPr lang="ru-RU" sz="3600" dirty="0" err="1"/>
              <a:t>референтная</a:t>
            </a:r>
            <a:r>
              <a:rPr lang="ru-RU" sz="3600" dirty="0"/>
              <a:t> группа, как Запад, Америка.</a:t>
            </a:r>
            <a:r>
              <a:rPr lang="ru-RU" sz="3600" b="1" dirty="0"/>
              <a:t> 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06767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33124" y="764704"/>
            <a:ext cx="9569212" cy="5400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79513" y="1052736"/>
            <a:ext cx="4320480" cy="37444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 </a:t>
            </a:r>
            <a:r>
              <a:rPr lang="ru-RU" sz="2000" b="1" i="1" dirty="0"/>
              <a:t>Позитивная эталонная группа </a:t>
            </a:r>
            <a:r>
              <a:rPr lang="ru-RU" sz="2000" i="1" dirty="0"/>
              <a:t>- </a:t>
            </a:r>
            <a:r>
              <a:rPr lang="ru-RU" sz="2000" dirty="0"/>
              <a:t>это та реальная или воображаемая группа, которая служит образцом для подражания, привлекательным эталоном. </a:t>
            </a:r>
          </a:p>
        </p:txBody>
      </p:sp>
      <p:sp>
        <p:nvSpPr>
          <p:cNvPr id="5" name="Овал 4"/>
          <p:cNvSpPr/>
          <p:nvPr/>
        </p:nvSpPr>
        <p:spPr>
          <a:xfrm>
            <a:off x="5004048" y="1052736"/>
            <a:ext cx="4032448" cy="3744416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/>
              <a:t>Негативная эталонная группа </a:t>
            </a:r>
            <a:r>
              <a:rPr lang="ru-RU" sz="2000" i="1" dirty="0"/>
              <a:t>- </a:t>
            </a:r>
            <a:r>
              <a:rPr lang="ru-RU" sz="2000" dirty="0"/>
              <a:t>это реальная или мнимая </a:t>
            </a:r>
            <a:r>
              <a:rPr lang="ru-RU" sz="2000" dirty="0" smtClean="0"/>
              <a:t>группа</a:t>
            </a:r>
            <a:r>
              <a:rPr lang="ru-RU" sz="2000" dirty="0"/>
              <a:t>, выступающая в качестве отталкивающего </a:t>
            </a:r>
            <a:r>
              <a:rPr lang="ru-RU" sz="2000" dirty="0" smtClean="0"/>
              <a:t>примера. </a:t>
            </a:r>
            <a:endParaRPr lang="ru-RU" sz="2000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114522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2552</TotalTime>
  <Words>1692</Words>
  <Application>Microsoft Office PowerPoint</Application>
  <PresentationFormat>Экран (4:3)</PresentationFormat>
  <Paragraphs>126</Paragraphs>
  <Slides>34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Ofis Teması</vt:lpstr>
      <vt:lpstr>Презентация PowerPoint</vt:lpstr>
      <vt:lpstr>Тема 7. Детерминанты внешней среды потребительского поведения: индивиды и референтные группы  </vt:lpstr>
      <vt:lpstr>Презентация PowerPoint</vt:lpstr>
      <vt:lpstr>Презентация PowerPoint</vt:lpstr>
      <vt:lpstr>3. По степени принадлежности </vt:lpstr>
      <vt:lpstr>Референтные группы</vt:lpstr>
      <vt:lpstr>Желательный и Нежелательный коллектив</vt:lpstr>
      <vt:lpstr>• Группа может быть реальной социальной группой или воображаемой. Так, на протяжении десятилетий для многих советских людей существовала такая мифическая референтная группа, как Запад, Америка.  </vt:lpstr>
      <vt:lpstr>Презентация PowerPoint</vt:lpstr>
      <vt:lpstr>Групповые нормы и сила конформизма</vt:lpstr>
      <vt:lpstr>Основными типами группового влияния являются:  </vt:lpstr>
      <vt:lpstr>Исследования влияния группы на потребителя </vt:lpstr>
      <vt:lpstr>Власть вознаграждения</vt:lpstr>
      <vt:lpstr>Власть принуждения </vt:lpstr>
      <vt:lpstr>Легитимная власть </vt:lpstr>
      <vt:lpstr>Власть самоидентификации </vt:lpstr>
      <vt:lpstr>2. Потребительская социализация </vt:lpstr>
      <vt:lpstr>Содержание социализации обучения подразделяется на прямо относимое к объекту и не прямо относимое.</vt:lpstr>
      <vt:lpstr>В зависимости от степени участия родителей (либо других старших родственников) в процессе потребительской социализации выделяются следующие методы: </vt:lpstr>
      <vt:lpstr>  классификация потребительской социализации . по  степени самостоятельности потребительского поведения детей выделяются следующие методы:</vt:lpstr>
      <vt:lpstr>3. Концепции лидеров мнений и диффузий инновации  </vt:lpstr>
      <vt:lpstr>Теория диффузии инновации </vt:lpstr>
      <vt:lpstr>Эверетт Роджерс выделил шесть стадий процесса принятия людьми новых идей и товаров: </vt:lpstr>
      <vt:lpstr>продолжение</vt:lpstr>
      <vt:lpstr>Презентация PowerPoint</vt:lpstr>
      <vt:lpstr>Презентация PowerPoint</vt:lpstr>
      <vt:lpstr>Черты теории массового общества:</vt:lpstr>
      <vt:lpstr>Презентация PowerPoint</vt:lpstr>
      <vt:lpstr>Презентация PowerPoint</vt:lpstr>
      <vt:lpstr>особенности инновационных процессов: </vt:lpstr>
      <vt:lpstr>продолжение</vt:lpstr>
      <vt:lpstr>Инновационный процесс включает в себя четыре основных этапа: </vt:lpstr>
      <vt:lpstr>Бизнес-процесс развития инновационной идеи. 11 шагов к успешному бизнесу: </vt:lpstr>
      <vt:lpstr>продолжение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532</cp:revision>
  <dcterms:created xsi:type="dcterms:W3CDTF">2010-03-05T15:34:29Z</dcterms:created>
  <dcterms:modified xsi:type="dcterms:W3CDTF">2016-09-01T09:31:21Z</dcterms:modified>
</cp:coreProperties>
</file>