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2"/>
  </p:notesMasterIdLst>
  <p:handoutMasterIdLst>
    <p:handoutMasterId r:id="rId33"/>
  </p:handoutMasterIdLst>
  <p:sldIdLst>
    <p:sldId id="257" r:id="rId2"/>
    <p:sldId id="292" r:id="rId3"/>
    <p:sldId id="293" r:id="rId4"/>
    <p:sldId id="294" r:id="rId5"/>
    <p:sldId id="295" r:id="rId6"/>
    <p:sldId id="296" r:id="rId7"/>
    <p:sldId id="297" r:id="rId8"/>
    <p:sldId id="298" r:id="rId9"/>
    <p:sldId id="300" r:id="rId10"/>
    <p:sldId id="299" r:id="rId11"/>
    <p:sldId id="301" r:id="rId12"/>
    <p:sldId id="302" r:id="rId13"/>
    <p:sldId id="303" r:id="rId14"/>
    <p:sldId id="304" r:id="rId15"/>
    <p:sldId id="305" r:id="rId16"/>
    <p:sldId id="306" r:id="rId17"/>
    <p:sldId id="307" r:id="rId18"/>
    <p:sldId id="308" r:id="rId19"/>
    <p:sldId id="309" r:id="rId20"/>
    <p:sldId id="310" r:id="rId21"/>
    <p:sldId id="311" r:id="rId22"/>
    <p:sldId id="312" r:id="rId23"/>
    <p:sldId id="313" r:id="rId24"/>
    <p:sldId id="314" r:id="rId25"/>
    <p:sldId id="315" r:id="rId26"/>
    <p:sldId id="316" r:id="rId27"/>
    <p:sldId id="317" r:id="rId28"/>
    <p:sldId id="318" r:id="rId29"/>
    <p:sldId id="319" r:id="rId30"/>
    <p:sldId id="320" r:id="rId31"/>
  </p:sldIdLst>
  <p:sldSz cx="9144000" cy="6858000" type="screen4x3"/>
  <p:notesSz cx="6692900" cy="98679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3153"/>
    <a:srgbClr val="66FF99"/>
    <a:srgbClr val="F9F670"/>
    <a:srgbClr val="66FF66"/>
    <a:srgbClr val="FF9966"/>
    <a:srgbClr val="8FE2FF"/>
    <a:srgbClr val="FF5050"/>
    <a:srgbClr val="CC3300"/>
    <a:srgbClr val="2D4F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p:cViewPr>
        <p:scale>
          <a:sx n="77" d="100"/>
          <a:sy n="77" d="100"/>
        </p:scale>
        <p:origin x="-99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00257" cy="493395"/>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sz="quarter" idx="1"/>
          </p:nvPr>
        </p:nvSpPr>
        <p:spPr>
          <a:xfrm>
            <a:off x="3791094" y="0"/>
            <a:ext cx="2900257" cy="493395"/>
          </a:xfrm>
          <a:prstGeom prst="rect">
            <a:avLst/>
          </a:prstGeom>
        </p:spPr>
        <p:txBody>
          <a:bodyPr vert="horz" lIns="91440" tIns="45720" rIns="91440" bIns="45720" rtlCol="0"/>
          <a:lstStyle>
            <a:lvl1pPr algn="r">
              <a:defRPr sz="1200"/>
            </a:lvl1pPr>
          </a:lstStyle>
          <a:p>
            <a:fld id="{86FEA5DD-3B4C-41C5-9C03-E6F2CAF69530}" type="datetimeFigureOut">
              <a:rPr lang="tr-TR" smtClean="0"/>
              <a:pPr/>
              <a:t>03.09.2016</a:t>
            </a:fld>
            <a:endParaRPr lang="tr-TR"/>
          </a:p>
        </p:txBody>
      </p:sp>
      <p:sp>
        <p:nvSpPr>
          <p:cNvPr id="4" name="3 Altbilgi Yer Tutucusu"/>
          <p:cNvSpPr>
            <a:spLocks noGrp="1"/>
          </p:cNvSpPr>
          <p:nvPr>
            <p:ph type="ftr" sz="quarter" idx="2"/>
          </p:nvPr>
        </p:nvSpPr>
        <p:spPr>
          <a:xfrm>
            <a:off x="0" y="9372792"/>
            <a:ext cx="2900257" cy="493395"/>
          </a:xfrm>
          <a:prstGeom prst="rect">
            <a:avLst/>
          </a:prstGeom>
        </p:spPr>
        <p:txBody>
          <a:bodyPr vert="horz" lIns="91440" tIns="45720" rIns="91440" bIns="45720" rtlCol="0" anchor="b"/>
          <a:lstStyle>
            <a:lvl1pPr algn="l">
              <a:defRPr sz="1200"/>
            </a:lvl1pPr>
          </a:lstStyle>
          <a:p>
            <a:endParaRPr lang="tr-TR"/>
          </a:p>
        </p:txBody>
      </p:sp>
      <p:sp>
        <p:nvSpPr>
          <p:cNvPr id="5" name="4 Slayt Numarası Yer Tutucusu"/>
          <p:cNvSpPr>
            <a:spLocks noGrp="1"/>
          </p:cNvSpPr>
          <p:nvPr>
            <p:ph type="sldNum" sz="quarter" idx="3"/>
          </p:nvPr>
        </p:nvSpPr>
        <p:spPr>
          <a:xfrm>
            <a:off x="3791094" y="9372792"/>
            <a:ext cx="2900257" cy="493395"/>
          </a:xfrm>
          <a:prstGeom prst="rect">
            <a:avLst/>
          </a:prstGeom>
        </p:spPr>
        <p:txBody>
          <a:bodyPr vert="horz" lIns="91440" tIns="45720" rIns="91440" bIns="45720" rtlCol="0" anchor="b"/>
          <a:lstStyle>
            <a:lvl1pPr algn="r">
              <a:defRPr sz="1200"/>
            </a:lvl1pPr>
          </a:lstStyle>
          <a:p>
            <a:fld id="{B10241A7-47A4-44DD-861C-D277313BF87B}" type="slidenum">
              <a:rPr lang="tr-TR" smtClean="0"/>
              <a:pPr/>
              <a:t>‹#›</a:t>
            </a:fld>
            <a:endParaRPr lang="tr-TR"/>
          </a:p>
        </p:txBody>
      </p:sp>
    </p:spTree>
    <p:extLst>
      <p:ext uri="{BB962C8B-B14F-4D97-AF65-F5344CB8AC3E}">
        <p14:creationId xmlns:p14="http://schemas.microsoft.com/office/powerpoint/2010/main" val="30825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00257" cy="493395"/>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791094" y="0"/>
            <a:ext cx="2900257" cy="493395"/>
          </a:xfrm>
          <a:prstGeom prst="rect">
            <a:avLst/>
          </a:prstGeom>
        </p:spPr>
        <p:txBody>
          <a:bodyPr vert="horz" lIns="91440" tIns="45720" rIns="91440" bIns="45720" rtlCol="0"/>
          <a:lstStyle>
            <a:lvl1pPr algn="r">
              <a:defRPr sz="1200"/>
            </a:lvl1pPr>
          </a:lstStyle>
          <a:p>
            <a:fld id="{554F0C74-2BBF-4B62-9AC9-75A4DD32D037}" type="datetimeFigureOut">
              <a:rPr lang="tr-TR" smtClean="0"/>
              <a:pPr/>
              <a:t>03.09.2016</a:t>
            </a:fld>
            <a:endParaRPr lang="tr-TR"/>
          </a:p>
        </p:txBody>
      </p:sp>
      <p:sp>
        <p:nvSpPr>
          <p:cNvPr id="4" name="3 Slayt Görüntüsü Yer Tutucusu"/>
          <p:cNvSpPr>
            <a:spLocks noGrp="1" noRot="1" noChangeAspect="1"/>
          </p:cNvSpPr>
          <p:nvPr>
            <p:ph type="sldImg" idx="2"/>
          </p:nvPr>
        </p:nvSpPr>
        <p:spPr>
          <a:xfrm>
            <a:off x="879475" y="739775"/>
            <a:ext cx="4933950" cy="3700463"/>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69290" y="4687253"/>
            <a:ext cx="5354320" cy="4440555"/>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9372792"/>
            <a:ext cx="2900257" cy="493395"/>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791094" y="9372792"/>
            <a:ext cx="2900257" cy="493395"/>
          </a:xfrm>
          <a:prstGeom prst="rect">
            <a:avLst/>
          </a:prstGeom>
        </p:spPr>
        <p:txBody>
          <a:bodyPr vert="horz" lIns="91440" tIns="45720" rIns="91440" bIns="45720" rtlCol="0" anchor="b"/>
          <a:lstStyle>
            <a:lvl1pPr algn="r">
              <a:defRPr sz="1200"/>
            </a:lvl1pPr>
          </a:lstStyle>
          <a:p>
            <a:fld id="{6F37D402-4D2F-4999-97D8-D5D4D08BAC97}" type="slidenum">
              <a:rPr lang="tr-TR" smtClean="0"/>
              <a:pPr/>
              <a:t>‹#›</a:t>
            </a:fld>
            <a:endParaRPr lang="tr-TR"/>
          </a:p>
        </p:txBody>
      </p:sp>
    </p:spTree>
    <p:extLst>
      <p:ext uri="{BB962C8B-B14F-4D97-AF65-F5344CB8AC3E}">
        <p14:creationId xmlns:p14="http://schemas.microsoft.com/office/powerpoint/2010/main" val="257507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2D1B4995-04C6-4270-90E4-FCAD024D3A9A}" type="datetime1">
              <a:rPr lang="tr-TR" smtClean="0"/>
              <a:pPr/>
              <a:t>03.09.2016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FDBB203-550C-438D-900E-F2D35A683EF6}" type="datetime1">
              <a:rPr lang="tr-TR" smtClean="0"/>
              <a:pPr/>
              <a:t>03.09.2016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96BE8269-D5C3-4C4E-994A-0260A30CB9EF}" type="datetime1">
              <a:rPr lang="tr-TR" smtClean="0"/>
              <a:pPr/>
              <a:t>03.09.2016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ECEC7E3-6AD7-4677-8B44-EF7914373A8A}" type="datetime1">
              <a:rPr lang="tr-TR" smtClean="0"/>
              <a:pPr/>
              <a:t>03.09.2016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697706E9-5DEE-4A68-86E4-33ADD6ABDE1A}" type="datetime1">
              <a:rPr lang="tr-TR" smtClean="0"/>
              <a:pPr/>
              <a:t>03.09.2016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597D1256-62EE-4EFE-B52A-E3CCBFA84C48}" type="datetime1">
              <a:rPr lang="tr-TR" smtClean="0"/>
              <a:pPr/>
              <a:t>03.09.2016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30950CAA-051D-42F0-89DD-E6E1F54B7CA1}" type="datetime1">
              <a:rPr lang="tr-TR" smtClean="0"/>
              <a:pPr/>
              <a:t>03.09.2016</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9A91F0C-CF73-4E5C-9665-7B76E92124EC}" type="datetime1">
              <a:rPr lang="tr-TR" smtClean="0"/>
              <a:pPr/>
              <a:t>03.09.2016</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BC6ADDA9-130E-4ED8-92DA-15E502B58B95}" type="datetime1">
              <a:rPr lang="tr-TR" smtClean="0"/>
              <a:pPr/>
              <a:t>03.09.2016</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CF03235A-0548-470F-851B-8B76C72F9D5A}" type="datetime1">
              <a:rPr lang="tr-TR" smtClean="0"/>
              <a:pPr/>
              <a:t>03.09.2016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3A177D4E-494A-4AE1-B98E-DE2F860DB910}" type="datetime1">
              <a:rPr lang="tr-TR" smtClean="0"/>
              <a:pPr/>
              <a:t>03.09.2016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846FE-2DE8-431B-9AAF-7F72C7ABB34B}" type="datetime1">
              <a:rPr lang="tr-TR" smtClean="0"/>
              <a:pPr/>
              <a:t>03.09.2016</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9A9C6F-DE9D-4E2B-B519-8269CDA02580}"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8" y="-8252"/>
            <a:ext cx="9144000" cy="6979828"/>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4083" y="6279728"/>
            <a:ext cx="382809" cy="382481"/>
          </a:xfrm>
          <a:prstGeom prst="rect">
            <a:avLst/>
          </a:prstGeom>
        </p:spPr>
      </p:pic>
      <p:sp>
        <p:nvSpPr>
          <p:cNvPr id="4" name="5 Metin kutusu"/>
          <p:cNvSpPr txBox="1"/>
          <p:nvPr/>
        </p:nvSpPr>
        <p:spPr>
          <a:xfrm>
            <a:off x="3995936" y="6237312"/>
            <a:ext cx="4320480" cy="369332"/>
          </a:xfrm>
          <a:prstGeom prst="rect">
            <a:avLst/>
          </a:prstGeom>
          <a:noFill/>
        </p:spPr>
        <p:txBody>
          <a:bodyPr wrap="square" rtlCol="0">
            <a:spAutoFit/>
          </a:bodyPr>
          <a:lstStyle/>
          <a:p>
            <a:pPr algn="ctr"/>
            <a:r>
              <a:rPr lang="en-US" b="1" smtClean="0">
                <a:latin typeface="Cambria" panose="02040503050406030204" pitchFamily="18" charset="0"/>
              </a:rPr>
              <a:t>Az</a:t>
            </a:r>
            <a:r>
              <a:rPr lang="az-Latn-AZ" b="1" smtClean="0">
                <a:latin typeface="Cambria" panose="02040503050406030204" pitchFamily="18" charset="0"/>
              </a:rPr>
              <a:t>ərbaycan Dövlət İqtisad Universiteti</a:t>
            </a:r>
            <a:endParaRPr lang="tr-TR" b="1" dirty="0">
              <a:latin typeface="Cambria" panose="02040503050406030204" pitchFamily="18" charset="0"/>
            </a:endParaRPr>
          </a:p>
        </p:txBody>
      </p:sp>
      <p:sp>
        <p:nvSpPr>
          <p:cNvPr id="5" name="5 Metin kutusu"/>
          <p:cNvSpPr txBox="1"/>
          <p:nvPr/>
        </p:nvSpPr>
        <p:spPr>
          <a:xfrm>
            <a:off x="6948264" y="6524172"/>
            <a:ext cx="1512168" cy="334131"/>
          </a:xfrm>
          <a:prstGeom prst="rect">
            <a:avLst/>
          </a:prstGeom>
          <a:noFill/>
        </p:spPr>
        <p:txBody>
          <a:bodyPr wrap="square" rtlCol="0">
            <a:spAutoFit/>
          </a:bodyPr>
          <a:lstStyle/>
          <a:p>
            <a:pPr algn="ctr"/>
            <a:r>
              <a:rPr lang="az-Latn-AZ" sz="1500" b="1" smtClean="0">
                <a:latin typeface="Cambria" panose="02040503050406030204" pitchFamily="18" charset="0"/>
              </a:rPr>
              <a:t>Bakı 2016</a:t>
            </a:r>
            <a:endParaRPr lang="tr-TR" sz="1500" b="1" dirty="0">
              <a:latin typeface="Cambria" panose="02040503050406030204" pitchFamily="18" charset="0"/>
            </a:endParaRPr>
          </a:p>
        </p:txBody>
      </p:sp>
      <p:sp>
        <p:nvSpPr>
          <p:cNvPr id="6" name="5 Metin kutusu"/>
          <p:cNvSpPr txBox="1"/>
          <p:nvPr/>
        </p:nvSpPr>
        <p:spPr>
          <a:xfrm>
            <a:off x="2915816" y="2058987"/>
            <a:ext cx="5184576" cy="400110"/>
          </a:xfrm>
          <a:prstGeom prst="rect">
            <a:avLst/>
          </a:prstGeom>
          <a:noFill/>
        </p:spPr>
        <p:txBody>
          <a:bodyPr wrap="square" rtlCol="0">
            <a:spAutoFit/>
          </a:bodyPr>
          <a:lstStyle/>
          <a:p>
            <a:pPr algn="r">
              <a:buClr>
                <a:srgbClr val="000000"/>
              </a:buClr>
              <a:buSzPct val="100000"/>
            </a:pPr>
            <a:r>
              <a:rPr lang="ru-RU" altLang="az-Latn-AZ" sz="2000" b="1" dirty="0" smtClean="0">
                <a:solidFill>
                  <a:schemeClr val="bg1"/>
                </a:solidFill>
                <a:latin typeface="Cambria" panose="02040503050406030204" pitchFamily="18" charset="0"/>
              </a:rPr>
              <a:t>Поведение потребителя</a:t>
            </a:r>
            <a:endParaRPr lang="az-Latn-AZ" altLang="az-Latn-AZ" sz="1000" b="1" dirty="0" smtClean="0">
              <a:solidFill>
                <a:schemeClr val="bg1"/>
              </a:solidFill>
              <a:latin typeface="Cambria" panose="02040503050406030204" pitchFamily="18" charset="0"/>
            </a:endParaRPr>
          </a:p>
        </p:txBody>
      </p:sp>
      <p:sp>
        <p:nvSpPr>
          <p:cNvPr id="7" name="Прямоугольник 6"/>
          <p:cNvSpPr/>
          <p:nvPr/>
        </p:nvSpPr>
        <p:spPr>
          <a:xfrm>
            <a:off x="8276365" y="2046793"/>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z-Latn-AZ"/>
          </a:p>
        </p:txBody>
      </p:sp>
      <p:sp>
        <p:nvSpPr>
          <p:cNvPr id="8" name="Прямоугольник 7"/>
          <p:cNvSpPr/>
          <p:nvPr/>
        </p:nvSpPr>
        <p:spPr>
          <a:xfrm>
            <a:off x="8316416" y="3562762"/>
            <a:ext cx="45719" cy="555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z-Latn-AZ"/>
          </a:p>
        </p:txBody>
      </p:sp>
      <p:sp>
        <p:nvSpPr>
          <p:cNvPr id="9" name="5 Metin kutusu"/>
          <p:cNvSpPr txBox="1"/>
          <p:nvPr/>
        </p:nvSpPr>
        <p:spPr>
          <a:xfrm>
            <a:off x="3070037" y="3492887"/>
            <a:ext cx="5184576" cy="369332"/>
          </a:xfrm>
          <a:prstGeom prst="rect">
            <a:avLst/>
          </a:prstGeom>
          <a:noFill/>
        </p:spPr>
        <p:txBody>
          <a:bodyPr wrap="square" rtlCol="0">
            <a:spAutoFit/>
          </a:bodyPr>
          <a:lstStyle/>
          <a:p>
            <a:pPr algn="r"/>
            <a:r>
              <a:rPr lang="az-Latn-AZ" b="1" i="1" dirty="0" smtClean="0">
                <a:solidFill>
                  <a:schemeClr val="bg1"/>
                </a:solidFill>
                <a:latin typeface="Cambria" panose="02040503050406030204" pitchFamily="18" charset="0"/>
              </a:rPr>
              <a:t>Vəli Həziyev </a:t>
            </a:r>
            <a:endParaRPr lang="tr-TR" b="1" i="1" dirty="0">
              <a:solidFill>
                <a:schemeClr val="bg1"/>
              </a:solidFill>
              <a:latin typeface="Cambria" panose="02040503050406030204" pitchFamily="18" charset="0"/>
            </a:endParaRPr>
          </a:p>
        </p:txBody>
      </p:sp>
      <p:sp>
        <p:nvSpPr>
          <p:cNvPr id="10" name="5 Metin kutusu"/>
          <p:cNvSpPr txBox="1"/>
          <p:nvPr/>
        </p:nvSpPr>
        <p:spPr>
          <a:xfrm>
            <a:off x="3136320" y="4716142"/>
            <a:ext cx="5184576" cy="584775"/>
          </a:xfrm>
          <a:prstGeom prst="rect">
            <a:avLst/>
          </a:prstGeom>
          <a:noFill/>
        </p:spPr>
        <p:txBody>
          <a:bodyPr wrap="square" rtlCol="0">
            <a:spAutoFit/>
          </a:bodyPr>
          <a:lstStyle/>
          <a:p>
            <a:pPr algn="r"/>
            <a:r>
              <a:rPr lang="az-Latn-AZ" sz="1600" b="1" dirty="0" smtClean="0">
                <a:solidFill>
                  <a:schemeClr val="bg1"/>
                </a:solidFill>
                <a:latin typeface="Cambria" panose="02040503050406030204" pitchFamily="18" charset="0"/>
              </a:rPr>
              <a:t>unec.edu.az</a:t>
            </a:r>
          </a:p>
          <a:p>
            <a:pPr algn="r"/>
            <a:r>
              <a:rPr lang="az-Latn-AZ" sz="1600" b="1" dirty="0" smtClean="0">
                <a:solidFill>
                  <a:schemeClr val="bg1"/>
                </a:solidFill>
                <a:latin typeface="Cambria" panose="02040503050406030204" pitchFamily="18" charset="0"/>
              </a:rPr>
              <a:t>veıi</a:t>
            </a:r>
            <a:r>
              <a:rPr lang="en-US" sz="1600" b="1" dirty="0" smtClean="0">
                <a:solidFill>
                  <a:schemeClr val="bg1"/>
                </a:solidFill>
                <a:latin typeface="Cambria" panose="02040503050406030204" pitchFamily="18" charset="0"/>
              </a:rPr>
              <a:t>51@mail.ru</a:t>
            </a:r>
            <a:endParaRPr lang="tr-TR" sz="1600" b="1" dirty="0">
              <a:solidFill>
                <a:schemeClr val="bg1"/>
              </a:solidFill>
              <a:latin typeface="Cambria" panose="02040503050406030204" pitchFamily="18" charset="0"/>
            </a:endParaRPr>
          </a:p>
        </p:txBody>
      </p:sp>
      <p:sp>
        <p:nvSpPr>
          <p:cNvPr id="11" name="5 Metin kutusu"/>
          <p:cNvSpPr txBox="1"/>
          <p:nvPr/>
        </p:nvSpPr>
        <p:spPr>
          <a:xfrm>
            <a:off x="3034025" y="3815802"/>
            <a:ext cx="5184576" cy="369332"/>
          </a:xfrm>
          <a:prstGeom prst="rect">
            <a:avLst/>
          </a:prstGeom>
          <a:noFill/>
        </p:spPr>
        <p:txBody>
          <a:bodyPr wrap="square" rtlCol="0">
            <a:spAutoFit/>
          </a:bodyPr>
          <a:lstStyle/>
          <a:p>
            <a:pPr algn="r"/>
            <a:r>
              <a:rPr lang="az-Latn-AZ" b="1" i="1" dirty="0" smtClean="0">
                <a:solidFill>
                  <a:schemeClr val="bg1"/>
                </a:solidFill>
                <a:latin typeface="Cambria" panose="02040503050406030204" pitchFamily="18" charset="0"/>
              </a:rPr>
              <a:t>Marketinq kafedrası </a:t>
            </a:r>
            <a:endParaRPr lang="tr-TR" b="1" i="1" dirty="0">
              <a:solidFill>
                <a:schemeClr val="bg1"/>
              </a:solidFill>
              <a:latin typeface="Cambria" panose="02040503050406030204" pitchFamily="18" charset="0"/>
            </a:endParaRPr>
          </a:p>
        </p:txBody>
      </p:sp>
    </p:spTree>
    <p:extLst>
      <p:ext uri="{BB962C8B-B14F-4D97-AF65-F5344CB8AC3E}">
        <p14:creationId xmlns:p14="http://schemas.microsoft.com/office/powerpoint/2010/main" val="2620573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Описание: http://www.market-pages.ru/images/marketing/image063.jpg"/>
          <p:cNvPicPr/>
          <p:nvPr/>
        </p:nvPicPr>
        <p:blipFill>
          <a:blip r:embed="rId2">
            <a:extLst>
              <a:ext uri="{BEBA8EAE-BF5A-486C-A8C5-ECC9F3942E4B}">
                <a14:imgProps xmlns:a14="http://schemas.microsoft.com/office/drawing/2010/main">
                  <a14:imgLayer r:embed="rId3">
                    <a14:imgEffect>
                      <a14:sharpenSoften amount="1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bwMode="auto">
          <a:xfrm>
            <a:off x="1115616" y="1340768"/>
            <a:ext cx="6840760" cy="3096344"/>
          </a:xfrm>
          <a:prstGeom prst="rect">
            <a:avLst/>
          </a:prstGeom>
          <a:noFill/>
          <a:ln>
            <a:noFill/>
          </a:ln>
        </p:spPr>
      </p:pic>
      <p:sp>
        <p:nvSpPr>
          <p:cNvPr id="3" name="Текст 2"/>
          <p:cNvSpPr>
            <a:spLocks noGrp="1"/>
          </p:cNvSpPr>
          <p:nvPr>
            <p:ph type="body" idx="1"/>
          </p:nvPr>
        </p:nvSpPr>
        <p:spPr>
          <a:xfrm flipV="1">
            <a:off x="722313" y="6237312"/>
            <a:ext cx="7772400" cy="72008"/>
          </a:xfrm>
        </p:spPr>
        <p:txBody>
          <a:bodyPr>
            <a:normAutofit fontScale="25000" lnSpcReduction="20000"/>
          </a:bodyPr>
          <a:lstStyle/>
          <a:p>
            <a:endParaRPr lang="ru-RU" dirty="0"/>
          </a:p>
        </p:txBody>
      </p:sp>
    </p:spTree>
    <p:extLst>
      <p:ext uri="{BB962C8B-B14F-4D97-AF65-F5344CB8AC3E}">
        <p14:creationId xmlns:p14="http://schemas.microsoft.com/office/powerpoint/2010/main" val="3174056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764704"/>
            <a:ext cx="7772400" cy="462260"/>
          </a:xfrm>
        </p:spPr>
        <p:txBody>
          <a:bodyPr>
            <a:normAutofit fontScale="90000"/>
          </a:bodyPr>
          <a:lstStyle/>
          <a:p>
            <a:r>
              <a:rPr lang="ru-RU" sz="2000" dirty="0"/>
              <a:t>на стадии поиск информации необходимо выявить: </a:t>
            </a:r>
            <a:br>
              <a:rPr lang="ru-RU" sz="2000" dirty="0"/>
            </a:br>
            <a:endParaRPr lang="ru-RU" sz="2000" dirty="0"/>
          </a:p>
        </p:txBody>
      </p:sp>
      <p:sp>
        <p:nvSpPr>
          <p:cNvPr id="3" name="Текст 2"/>
          <p:cNvSpPr>
            <a:spLocks noGrp="1"/>
          </p:cNvSpPr>
          <p:nvPr>
            <p:ph type="body" idx="1"/>
          </p:nvPr>
        </p:nvSpPr>
        <p:spPr>
          <a:xfrm>
            <a:off x="395536" y="1556792"/>
            <a:ext cx="7988424" cy="4608512"/>
          </a:xfrm>
        </p:spPr>
        <p:txBody>
          <a:bodyPr>
            <a:normAutofit lnSpcReduction="10000"/>
          </a:bodyPr>
          <a:lstStyle/>
          <a:p>
            <a:r>
              <a:rPr lang="ru-RU" sz="2800" dirty="0" smtClean="0"/>
              <a:t>• </a:t>
            </a:r>
            <a:r>
              <a:rPr lang="ru-RU" sz="2800" dirty="0"/>
              <a:t>какая информация, относящаяся к продукту или марке храниться в памяти, </a:t>
            </a:r>
          </a:p>
          <a:p>
            <a:r>
              <a:rPr lang="ru-RU" sz="2800" dirty="0"/>
              <a:t>• есть ли у потребителя мотивация обратится к внешним источникам для поиска информации об имеющихся вариантах и их характеристиках, </a:t>
            </a:r>
          </a:p>
          <a:p>
            <a:r>
              <a:rPr lang="ru-RU" sz="2800" dirty="0"/>
              <a:t>• какие специфические источники информации используются чаще всего, когда предпринимается поиск, </a:t>
            </a:r>
          </a:p>
          <a:p>
            <a:r>
              <a:rPr lang="ru-RU" sz="2800" dirty="0"/>
              <a:t>•    на какие особенности или свойства нацелен поиск. </a:t>
            </a:r>
          </a:p>
          <a:p>
            <a:endParaRPr lang="ru-RU" dirty="0"/>
          </a:p>
        </p:txBody>
      </p:sp>
    </p:spTree>
    <p:extLst>
      <p:ext uri="{BB962C8B-B14F-4D97-AF65-F5344CB8AC3E}">
        <p14:creationId xmlns:p14="http://schemas.microsoft.com/office/powerpoint/2010/main" val="2152839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7744" y="548680"/>
            <a:ext cx="5256584" cy="504056"/>
          </a:xfrm>
        </p:spPr>
        <p:txBody>
          <a:bodyPr>
            <a:normAutofit fontScale="90000"/>
          </a:bodyPr>
          <a:lstStyle/>
          <a:p>
            <a:pPr lvl="0"/>
            <a:r>
              <a:rPr lang="en-US" sz="2800" dirty="0" smtClean="0"/>
              <a:t>2. </a:t>
            </a:r>
            <a:r>
              <a:rPr lang="ru-RU" sz="2800" dirty="0" smtClean="0"/>
              <a:t>Оценка </a:t>
            </a:r>
            <a:r>
              <a:rPr lang="ru-RU" sz="2800" dirty="0"/>
              <a:t>вариантов</a:t>
            </a:r>
            <a:br>
              <a:rPr lang="ru-RU" sz="2800" dirty="0"/>
            </a:br>
            <a:r>
              <a:rPr lang="ru-RU" sz="2800" dirty="0"/>
              <a:t/>
            </a:r>
            <a:br>
              <a:rPr lang="ru-RU" sz="2800" dirty="0"/>
            </a:br>
            <a:endParaRPr lang="ru-RU" sz="2800" dirty="0"/>
          </a:p>
        </p:txBody>
      </p:sp>
      <p:sp>
        <p:nvSpPr>
          <p:cNvPr id="3" name="Текст 2"/>
          <p:cNvSpPr>
            <a:spLocks noGrp="1"/>
          </p:cNvSpPr>
          <p:nvPr>
            <p:ph type="body" idx="1"/>
          </p:nvPr>
        </p:nvSpPr>
        <p:spPr>
          <a:xfrm>
            <a:off x="395536" y="1196752"/>
            <a:ext cx="8424936" cy="5256584"/>
          </a:xfrm>
        </p:spPr>
        <p:txBody>
          <a:bodyPr>
            <a:noAutofit/>
          </a:bodyPr>
          <a:lstStyle/>
          <a:p>
            <a:r>
              <a:rPr lang="ru-RU" sz="2800" dirty="0" smtClean="0"/>
              <a:t>Факторы</a:t>
            </a:r>
            <a:r>
              <a:rPr lang="ru-RU" sz="2800" dirty="0"/>
              <a:t>, влияющие на оценку вариантов: </a:t>
            </a:r>
          </a:p>
          <a:p>
            <a:r>
              <a:rPr lang="ru-RU" sz="2800" dirty="0"/>
              <a:t>1. </a:t>
            </a:r>
            <a:r>
              <a:rPr lang="ru-RU" sz="2800" b="1" dirty="0"/>
              <a:t>Свойства товара</a:t>
            </a:r>
            <a:r>
              <a:rPr lang="ru-RU" sz="2800" dirty="0"/>
              <a:t>. Каждый потребитель рассматривает любой данный товар как определенный набор свойств. Свойства обычно интересуют всех, но разные потребители считают актуальными для себя разные свойства. Человек обращает больше всего внимания на свойства, которые имеют отношение к его нужде. </a:t>
            </a:r>
          </a:p>
          <a:p>
            <a:r>
              <a:rPr lang="ru-RU" sz="2800" dirty="0"/>
              <a:t>2. </a:t>
            </a:r>
            <a:r>
              <a:rPr lang="ru-RU" sz="2800" b="1" dirty="0"/>
              <a:t>Значимость свойств</a:t>
            </a:r>
            <a:r>
              <a:rPr lang="ru-RU" sz="2800" dirty="0"/>
              <a:t>. Потребитель склонен придавать разные весовые показатели значимости свойствам, которые он считает актуальными для себя. </a:t>
            </a:r>
          </a:p>
        </p:txBody>
      </p:sp>
    </p:spTree>
    <p:extLst>
      <p:ext uri="{BB962C8B-B14F-4D97-AF65-F5344CB8AC3E}">
        <p14:creationId xmlns:p14="http://schemas.microsoft.com/office/powerpoint/2010/main" val="31410106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476672"/>
            <a:ext cx="4032448" cy="360040"/>
          </a:xfrm>
        </p:spPr>
        <p:txBody>
          <a:bodyPr>
            <a:normAutofit/>
          </a:bodyPr>
          <a:lstStyle/>
          <a:p>
            <a:r>
              <a:rPr lang="ru-RU" sz="1400" dirty="0" smtClean="0"/>
              <a:t>продолжение</a:t>
            </a:r>
            <a:endParaRPr lang="ru-RU" sz="1400" dirty="0"/>
          </a:p>
        </p:txBody>
      </p:sp>
      <p:sp>
        <p:nvSpPr>
          <p:cNvPr id="3" name="Текст 2"/>
          <p:cNvSpPr>
            <a:spLocks noGrp="1"/>
          </p:cNvSpPr>
          <p:nvPr>
            <p:ph type="body" idx="1"/>
          </p:nvPr>
        </p:nvSpPr>
        <p:spPr>
          <a:xfrm>
            <a:off x="251520" y="836712"/>
            <a:ext cx="8243193" cy="5472607"/>
          </a:xfrm>
        </p:spPr>
        <p:txBody>
          <a:bodyPr/>
          <a:lstStyle/>
          <a:p>
            <a:r>
              <a:rPr lang="ru-RU" sz="3200" b="1" dirty="0"/>
              <a:t>3. Убеждение о марке</a:t>
            </a:r>
            <a:r>
              <a:rPr lang="ru-RU" sz="3200" dirty="0"/>
              <a:t>. Потребитель склонен создавать себе набор убеждений о марках, когда каждая отдельная марка характеризуется степенью присутствия в ней каждого отдельного свойства. Убеждения потребителя могут колебаться от знания подлинных свойств по собственному опыту до знаний, являющихся результатом избирательного восприятия, избирательного искажения и избирательного запоминания</a:t>
            </a:r>
            <a:r>
              <a:rPr lang="ru-RU" dirty="0"/>
              <a:t>. </a:t>
            </a:r>
          </a:p>
        </p:txBody>
      </p:sp>
    </p:spTree>
    <p:extLst>
      <p:ext uri="{BB962C8B-B14F-4D97-AF65-F5344CB8AC3E}">
        <p14:creationId xmlns:p14="http://schemas.microsoft.com/office/powerpoint/2010/main" val="1251325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59632" y="808451"/>
            <a:ext cx="7560840" cy="4893647"/>
          </a:xfrm>
          <a:prstGeom prst="rect">
            <a:avLst/>
          </a:prstGeom>
        </p:spPr>
        <p:txBody>
          <a:bodyPr wrap="square">
            <a:spAutoFit/>
          </a:bodyPr>
          <a:lstStyle/>
          <a:p>
            <a:r>
              <a:rPr lang="ru-RU" sz="1400" b="1" dirty="0" smtClean="0"/>
              <a:t>        продолжение</a:t>
            </a:r>
          </a:p>
          <a:p>
            <a:endParaRPr lang="ru-RU" sz="2800" b="1" dirty="0"/>
          </a:p>
          <a:p>
            <a:r>
              <a:rPr lang="ru-RU" sz="2800" b="1" dirty="0" smtClean="0"/>
              <a:t>4</a:t>
            </a:r>
            <a:r>
              <a:rPr lang="ru-RU" sz="2800" b="1" dirty="0"/>
              <a:t>. Полезность свойств</a:t>
            </a:r>
            <a:r>
              <a:rPr lang="ru-RU" sz="2800" dirty="0"/>
              <a:t>. Каждому свойству потребитель</a:t>
            </a:r>
            <a:br>
              <a:rPr lang="ru-RU" sz="2800" dirty="0"/>
            </a:br>
            <a:r>
              <a:rPr lang="ru-RU" sz="2800" dirty="0"/>
              <a:t>приписывает функцию полезности. Функция полезности описывает</a:t>
            </a:r>
            <a:br>
              <a:rPr lang="ru-RU" sz="2800" dirty="0"/>
            </a:br>
            <a:r>
              <a:rPr lang="ru-RU" sz="2800" dirty="0"/>
              <a:t>степень ожидаемой удовлетворенности каждым отдельным свойством.</a:t>
            </a:r>
            <a:br>
              <a:rPr lang="ru-RU" sz="2800" dirty="0"/>
            </a:br>
            <a:r>
              <a:rPr lang="ru-RU" sz="2800" dirty="0"/>
              <a:t>Предпочтительность данной марки будет зависеть от ее</a:t>
            </a:r>
            <a:br>
              <a:rPr lang="ru-RU" sz="2800" dirty="0"/>
            </a:br>
            <a:r>
              <a:rPr lang="ru-RU" sz="2800" dirty="0"/>
              <a:t>наличия на рынке и доступности по цене. </a:t>
            </a:r>
          </a:p>
          <a:p>
            <a:endParaRPr lang="ru-RU" dirty="0"/>
          </a:p>
        </p:txBody>
      </p:sp>
    </p:spTree>
    <p:extLst>
      <p:ext uri="{BB962C8B-B14F-4D97-AF65-F5344CB8AC3E}">
        <p14:creationId xmlns:p14="http://schemas.microsoft.com/office/powerpoint/2010/main" val="2873429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274638"/>
            <a:ext cx="6336704" cy="850106"/>
          </a:xfrm>
        </p:spPr>
        <p:txBody>
          <a:bodyPr>
            <a:normAutofit/>
          </a:bodyPr>
          <a:lstStyle/>
          <a:p>
            <a:r>
              <a:rPr lang="ru-RU" sz="2000" dirty="0" smtClean="0"/>
              <a:t>продолжение</a:t>
            </a:r>
            <a:endParaRPr lang="ru-RU" sz="2000" dirty="0"/>
          </a:p>
        </p:txBody>
      </p:sp>
      <p:sp>
        <p:nvSpPr>
          <p:cNvPr id="3" name="Прямоугольник 2"/>
          <p:cNvSpPr/>
          <p:nvPr/>
        </p:nvSpPr>
        <p:spPr>
          <a:xfrm>
            <a:off x="755576" y="1340768"/>
            <a:ext cx="8208912" cy="3046988"/>
          </a:xfrm>
          <a:prstGeom prst="rect">
            <a:avLst/>
          </a:prstGeom>
        </p:spPr>
        <p:txBody>
          <a:bodyPr wrap="square">
            <a:spAutoFit/>
          </a:bodyPr>
          <a:lstStyle/>
          <a:p>
            <a:r>
              <a:rPr lang="ru-RU" sz="3200" b="1" dirty="0"/>
              <a:t>5.  Оценка марочных альтернатив. </a:t>
            </a:r>
            <a:r>
              <a:rPr lang="ru-RU" sz="3200" dirty="0"/>
              <a:t>Отношение к марочным</a:t>
            </a:r>
            <a:br>
              <a:rPr lang="ru-RU" sz="3200" dirty="0"/>
            </a:br>
            <a:r>
              <a:rPr lang="ru-RU" sz="3200" dirty="0"/>
              <a:t>альтернативам складывается у потребителя в результате проведенной им</a:t>
            </a:r>
            <a:br>
              <a:rPr lang="ru-RU" sz="3200" dirty="0"/>
            </a:br>
            <a:r>
              <a:rPr lang="ru-RU" sz="3200" dirty="0"/>
              <a:t>оценки. А осуществляют выбор марок потребители по-разному. </a:t>
            </a:r>
          </a:p>
        </p:txBody>
      </p:sp>
    </p:spTree>
    <p:extLst>
      <p:ext uri="{BB962C8B-B14F-4D97-AF65-F5344CB8AC3E}">
        <p14:creationId xmlns:p14="http://schemas.microsoft.com/office/powerpoint/2010/main" val="14543636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404664"/>
            <a:ext cx="3816424" cy="462260"/>
          </a:xfrm>
        </p:spPr>
        <p:txBody>
          <a:bodyPr>
            <a:normAutofit fontScale="90000"/>
          </a:bodyPr>
          <a:lstStyle/>
          <a:p>
            <a:r>
              <a:rPr lang="ru-RU" sz="2000" dirty="0"/>
              <a:t>Виды правил решений. </a:t>
            </a:r>
            <a:br>
              <a:rPr lang="ru-RU" sz="2000" dirty="0"/>
            </a:br>
            <a:endParaRPr lang="ru-RU" sz="2000" dirty="0"/>
          </a:p>
        </p:txBody>
      </p:sp>
      <p:sp>
        <p:nvSpPr>
          <p:cNvPr id="3" name="Текст 2"/>
          <p:cNvSpPr>
            <a:spLocks noGrp="1"/>
          </p:cNvSpPr>
          <p:nvPr>
            <p:ph type="body" idx="1"/>
          </p:nvPr>
        </p:nvSpPr>
        <p:spPr>
          <a:xfrm>
            <a:off x="323528" y="908720"/>
            <a:ext cx="8496944" cy="5112567"/>
          </a:xfrm>
        </p:spPr>
        <p:txBody>
          <a:bodyPr>
            <a:normAutofit/>
          </a:bodyPr>
          <a:lstStyle/>
          <a:p>
            <a:r>
              <a:rPr lang="ru-RU" sz="2800" dirty="0" smtClean="0"/>
              <a:t>Не </a:t>
            </a:r>
            <a:r>
              <a:rPr lang="ru-RU" sz="2800" dirty="0"/>
              <a:t>компенсационные правила решения не допускают компенсации низких оценок продукта по одному атрибуту высокими оценками по другому атрибуту. Это имеет место, когда, например, потребитель не покупает компьютер с маленькой памятью, даже если он стоит дешево. </a:t>
            </a:r>
          </a:p>
          <a:p>
            <a:r>
              <a:rPr lang="ru-RU" sz="2800" dirty="0"/>
              <a:t>• Совместное правило решения - устанавливает минимальный уровень оценки продукта по каждому из атрибутов. По этому правилу выбираются марки, удовлетворяющие минимальные требования к атрибутам. </a:t>
            </a:r>
          </a:p>
        </p:txBody>
      </p:sp>
    </p:spTree>
    <p:extLst>
      <p:ext uri="{BB962C8B-B14F-4D97-AF65-F5344CB8AC3E}">
        <p14:creationId xmlns:p14="http://schemas.microsoft.com/office/powerpoint/2010/main" val="29233659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548680"/>
            <a:ext cx="6264696" cy="1143000"/>
          </a:xfrm>
        </p:spPr>
        <p:txBody>
          <a:bodyPr>
            <a:normAutofit/>
          </a:bodyPr>
          <a:lstStyle/>
          <a:p>
            <a:pPr lvl="0" algn="l" fontAlgn="base">
              <a:spcAft>
                <a:spcPct val="0"/>
              </a:spcAft>
            </a:pPr>
            <a:r>
              <a:rPr lang="ru-RU" sz="2000" b="1" i="1" dirty="0" smtClean="0">
                <a:latin typeface="Calibri" pitchFamily="34" charset="0"/>
                <a:ea typeface="Times New Roman" pitchFamily="18" charset="0"/>
                <a:cs typeface="Arial" pitchFamily="34" charset="0"/>
              </a:rPr>
              <a:t>                                                                         Таблица </a:t>
            </a:r>
            <a:r>
              <a:rPr lang="ru-RU" sz="2000" b="1" i="1" dirty="0">
                <a:latin typeface="Calibri" pitchFamily="34" charset="0"/>
                <a:ea typeface="Times New Roman" pitchFamily="18" charset="0"/>
                <a:cs typeface="Arial" pitchFamily="34" charset="0"/>
              </a:rPr>
              <a:t>1. </a:t>
            </a:r>
            <a:r>
              <a:rPr lang="ru-RU" sz="2000" dirty="0">
                <a:latin typeface="Arial" pitchFamily="34" charset="0"/>
                <a:cs typeface="Arial" pitchFamily="34" charset="0"/>
              </a:rPr>
              <a:t/>
            </a:r>
            <a:br>
              <a:rPr lang="ru-RU" sz="2000" dirty="0">
                <a:latin typeface="Arial" pitchFamily="34" charset="0"/>
                <a:cs typeface="Arial" pitchFamily="34" charset="0"/>
              </a:rPr>
            </a:br>
            <a:r>
              <a:rPr lang="en-US" sz="2000" b="1" dirty="0">
                <a:latin typeface="Calibri" pitchFamily="34" charset="0"/>
                <a:ea typeface="Times New Roman" pitchFamily="18" charset="0"/>
                <a:cs typeface="Arial" pitchFamily="34" charset="0"/>
              </a:rPr>
              <a:t>                                  </a:t>
            </a:r>
            <a:r>
              <a:rPr lang="ru-RU" sz="2000" b="1" dirty="0">
                <a:latin typeface="Calibri" pitchFamily="34" charset="0"/>
                <a:ea typeface="Times New Roman" pitchFamily="18" charset="0"/>
                <a:cs typeface="Arial" pitchFamily="34" charset="0"/>
              </a:rPr>
              <a:t>Совместное правило решения </a:t>
            </a:r>
            <a:r>
              <a:rPr lang="ru-RU" sz="2000" dirty="0">
                <a:latin typeface="Arial" pitchFamily="34" charset="0"/>
                <a:cs typeface="Arial" pitchFamily="34" charset="0"/>
              </a:rPr>
              <a:t/>
            </a:r>
            <a:br>
              <a:rPr lang="ru-RU" sz="2000" dirty="0">
                <a:latin typeface="Arial" pitchFamily="34" charset="0"/>
                <a:cs typeface="Arial" pitchFamily="34" charset="0"/>
              </a:rPr>
            </a:br>
            <a:endParaRPr lang="ru-RU" sz="2000" dirty="0"/>
          </a:p>
        </p:txBody>
      </p:sp>
      <p:sp>
        <p:nvSpPr>
          <p:cNvPr id="3" name="Rectangle 2"/>
          <p:cNvSpPr>
            <a:spLocks noChangeArrowheads="1"/>
          </p:cNvSpPr>
          <p:nvPr/>
        </p:nvSpPr>
        <p:spPr bwMode="auto">
          <a:xfrm>
            <a:off x="0" y="74711"/>
            <a:ext cx="4031873"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smtClean="0">
                <a:ln>
                  <a:noFill/>
                </a:ln>
                <a:solidFill>
                  <a:schemeClr val="tx1"/>
                </a:solidFill>
                <a:effectLst/>
                <a:latin typeface="Calibri"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5" name="Рисунок 10" descr="Описание: Описание: http://www.market-pages.ru/images/marketing/image0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651" y="1700808"/>
            <a:ext cx="7820297" cy="396044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22574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025558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217024" cy="1800200"/>
          </a:xfrm>
          <a:solidFill>
            <a:srgbClr val="92D050"/>
          </a:solidFill>
        </p:spPr>
        <p:txBody>
          <a:bodyPr>
            <a:noAutofit/>
          </a:bodyPr>
          <a:lstStyle/>
          <a:p>
            <a:r>
              <a:rPr lang="ru-RU" sz="2000" dirty="0"/>
              <a:t>• </a:t>
            </a:r>
            <a:r>
              <a:rPr lang="ru-RU" sz="2000" dirty="0">
                <a:latin typeface="Times New Roman" pitchFamily="18" charset="0"/>
                <a:cs typeface="Times New Roman" pitchFamily="18" charset="0"/>
              </a:rPr>
              <a:t>Раздельное правило решения – </a:t>
            </a:r>
            <a:r>
              <a:rPr lang="ru-RU" sz="2000" b="0" dirty="0">
                <a:latin typeface="Times New Roman" pitchFamily="18" charset="0"/>
                <a:cs typeface="Times New Roman" pitchFamily="18" charset="0"/>
              </a:rPr>
              <a:t>устанавливает минимальный уровень требований потребителя только по значимым критериям, не принимая в расчет все остальные. Приемлемыми считаются все альтернативы, удовлетворяющие минимальные требования по значимым критериям </a:t>
            </a:r>
            <a:endParaRPr lang="ru-RU" sz="2000" b="0" dirty="0">
              <a:latin typeface="Times New Roman" pitchFamily="18" charset="0"/>
              <a:cs typeface="Times New Roman" pitchFamily="18" charset="0"/>
            </a:endParaRPr>
          </a:p>
        </p:txBody>
      </p:sp>
      <p:sp>
        <p:nvSpPr>
          <p:cNvPr id="3" name="Текст 2"/>
          <p:cNvSpPr>
            <a:spLocks noGrp="1"/>
          </p:cNvSpPr>
          <p:nvPr>
            <p:ph type="body" idx="1"/>
          </p:nvPr>
        </p:nvSpPr>
        <p:spPr>
          <a:xfrm>
            <a:off x="323528" y="2492897"/>
            <a:ext cx="8171185" cy="3816424"/>
          </a:xfrm>
        </p:spPr>
        <p:txBody>
          <a:bodyPr/>
          <a:lstStyle/>
          <a:p>
            <a:endParaRPr lang="ru-RU" dirty="0"/>
          </a:p>
        </p:txBody>
      </p:sp>
      <p:pic>
        <p:nvPicPr>
          <p:cNvPr id="4" name="Рисунок 3" descr="Описание: http://www.market-pages.ru/images/marketing/image067.jpg"/>
          <p:cNvPicPr/>
          <p:nvPr/>
        </p:nvPicPr>
        <p:blipFill>
          <a:blip r:embed="rId2">
            <a:extLst>
              <a:ext uri="{28A0092B-C50C-407E-A947-70E740481C1C}">
                <a14:useLocalDpi xmlns:a14="http://schemas.microsoft.com/office/drawing/2010/main" val="0"/>
              </a:ext>
            </a:extLst>
          </a:blip>
          <a:srcRect/>
          <a:stretch>
            <a:fillRect/>
          </a:stretch>
        </p:blipFill>
        <p:spPr bwMode="auto">
          <a:xfrm>
            <a:off x="395536" y="2636912"/>
            <a:ext cx="7776864" cy="3168352"/>
          </a:xfrm>
          <a:prstGeom prst="rect">
            <a:avLst/>
          </a:prstGeom>
          <a:noFill/>
          <a:ln>
            <a:noFill/>
          </a:ln>
        </p:spPr>
      </p:pic>
    </p:spTree>
    <p:extLst>
      <p:ext uri="{BB962C8B-B14F-4D97-AF65-F5344CB8AC3E}">
        <p14:creationId xmlns:p14="http://schemas.microsoft.com/office/powerpoint/2010/main" val="31859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784976" cy="1575048"/>
          </a:xfrm>
          <a:solidFill>
            <a:srgbClr val="92D050"/>
          </a:solidFill>
        </p:spPr>
        <p:txBody>
          <a:bodyPr>
            <a:noAutofit/>
          </a:bodyPr>
          <a:lstStyle/>
          <a:p>
            <a:r>
              <a:rPr lang="ru-RU" sz="2000" b="1" dirty="0"/>
              <a:t>Правило решения</a:t>
            </a:r>
            <a:r>
              <a:rPr lang="ru-RU" sz="2000" dirty="0"/>
              <a:t> элиминирование по аспектам - предполагает ранжирование оценочных критериев по их значимости и установление точек отсечения (минимально допустимых значений оценок) по каждому из критериев. Выбирается марка, удовлетворяющая требования наиболее важного критерия. </a:t>
            </a:r>
            <a:endParaRPr lang="ru-RU" sz="2000" dirty="0"/>
          </a:p>
        </p:txBody>
      </p:sp>
      <p:pic>
        <p:nvPicPr>
          <p:cNvPr id="3" name="Рисунок 2" descr="Описание: http://www.market-pages.ru/images/marketing/image069.jpg"/>
          <p:cNvPicPr/>
          <p:nvPr/>
        </p:nvPicPr>
        <p:blipFill>
          <a:blip r:embed="rId2">
            <a:extLst>
              <a:ext uri="{28A0092B-C50C-407E-A947-70E740481C1C}">
                <a14:useLocalDpi xmlns:a14="http://schemas.microsoft.com/office/drawing/2010/main" val="0"/>
              </a:ext>
            </a:extLst>
          </a:blip>
          <a:srcRect/>
          <a:stretch>
            <a:fillRect/>
          </a:stretch>
        </p:blipFill>
        <p:spPr bwMode="auto">
          <a:xfrm>
            <a:off x="827584" y="2276872"/>
            <a:ext cx="7488831" cy="3712364"/>
          </a:xfrm>
          <a:prstGeom prst="rect">
            <a:avLst/>
          </a:prstGeom>
          <a:noFill/>
          <a:ln>
            <a:noFill/>
          </a:ln>
        </p:spPr>
      </p:pic>
    </p:spTree>
    <p:extLst>
      <p:ext uri="{BB962C8B-B14F-4D97-AF65-F5344CB8AC3E}">
        <p14:creationId xmlns:p14="http://schemas.microsoft.com/office/powerpoint/2010/main" val="1340225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99392"/>
            <a:ext cx="8936386" cy="1728192"/>
          </a:xfrm>
          <a:solidFill>
            <a:srgbClr val="92D050"/>
          </a:solidFill>
        </p:spPr>
        <p:txBody>
          <a:bodyPr>
            <a:noAutofit/>
          </a:bodyPr>
          <a:lstStyle/>
          <a:p>
            <a:r>
              <a:rPr lang="ru-RU" sz="3600" b="1" dirty="0"/>
              <a:t>Тема 8. Процесс принятия решения потребителей. Решения перед покупкой</a:t>
            </a:r>
            <a:br>
              <a:rPr lang="ru-RU" sz="3600" b="1" dirty="0"/>
            </a:br>
            <a:endParaRPr lang="ru-RU" sz="3600" b="1" dirty="0">
              <a:latin typeface="Cambria" panose="02040503050406030204" pitchFamily="18" charset="0"/>
            </a:endParaRPr>
          </a:p>
        </p:txBody>
      </p:sp>
      <p:sp>
        <p:nvSpPr>
          <p:cNvPr id="4" name="Заголовок 1"/>
          <p:cNvSpPr txBox="1">
            <a:spLocks/>
          </p:cNvSpPr>
          <p:nvPr/>
        </p:nvSpPr>
        <p:spPr>
          <a:xfrm>
            <a:off x="179512" y="1988840"/>
            <a:ext cx="8604448" cy="439248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491122" y="2010116"/>
            <a:ext cx="8280920" cy="2554545"/>
          </a:xfrm>
          <a:prstGeom prst="rect">
            <a:avLst/>
          </a:prstGeom>
        </p:spPr>
        <p:txBody>
          <a:bodyPr wrap="square">
            <a:spAutoFit/>
          </a:bodyPr>
          <a:lstStyle/>
          <a:p>
            <a:pPr algn="ctr"/>
            <a:r>
              <a:rPr lang="ru-RU" sz="3200" dirty="0"/>
              <a:t>План</a:t>
            </a:r>
            <a:endParaRPr lang="ru-RU" sz="3200" b="1" dirty="0"/>
          </a:p>
          <a:p>
            <a:pPr lvl="0"/>
            <a:r>
              <a:rPr lang="en-US" sz="3200" dirty="0" smtClean="0"/>
              <a:t>1</a:t>
            </a:r>
            <a:r>
              <a:rPr lang="ru-RU" sz="3200" dirty="0" smtClean="0"/>
              <a:t>. Характеристика </a:t>
            </a:r>
            <a:r>
              <a:rPr lang="ru-RU" sz="3200" dirty="0"/>
              <a:t>процесса принятия решения потребителей</a:t>
            </a:r>
          </a:p>
          <a:p>
            <a:pPr lvl="0"/>
            <a:r>
              <a:rPr lang="ru-RU" sz="3200" dirty="0" smtClean="0"/>
              <a:t>2. Оценка </a:t>
            </a:r>
            <a:r>
              <a:rPr lang="ru-RU" sz="3200" dirty="0"/>
              <a:t>вариантов</a:t>
            </a:r>
          </a:p>
          <a:p>
            <a:pPr lvl="0"/>
            <a:r>
              <a:rPr lang="ru-RU" sz="3200" dirty="0" smtClean="0"/>
              <a:t>3. Решение </a:t>
            </a:r>
            <a:r>
              <a:rPr lang="ru-RU" sz="3200" dirty="0"/>
              <a:t>о покупке</a:t>
            </a:r>
          </a:p>
        </p:txBody>
      </p:sp>
    </p:spTree>
    <p:extLst>
      <p:ext uri="{BB962C8B-B14F-4D97-AF65-F5344CB8AC3E}">
        <p14:creationId xmlns:p14="http://schemas.microsoft.com/office/powerpoint/2010/main" val="1279814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850"/>
            <a:ext cx="8568952" cy="1362075"/>
          </a:xfrm>
          <a:solidFill>
            <a:srgbClr val="92D050"/>
          </a:solidFill>
        </p:spPr>
        <p:txBody>
          <a:bodyPr>
            <a:normAutofit/>
          </a:bodyPr>
          <a:lstStyle/>
          <a:p>
            <a:r>
              <a:rPr lang="ru-RU" sz="2000" dirty="0" err="1"/>
              <a:t>Лексиграфическое</a:t>
            </a:r>
            <a:r>
              <a:rPr lang="ru-RU" sz="2000" dirty="0"/>
              <a:t> правило решения – предполагает ранжирование критериев по значимости и выбора марки, лучшей по наиболее значимым критериям. </a:t>
            </a:r>
          </a:p>
        </p:txBody>
      </p:sp>
      <p:sp>
        <p:nvSpPr>
          <p:cNvPr id="3" name="Текст 2"/>
          <p:cNvSpPr>
            <a:spLocks noGrp="1"/>
          </p:cNvSpPr>
          <p:nvPr>
            <p:ph type="body" idx="1"/>
          </p:nvPr>
        </p:nvSpPr>
        <p:spPr>
          <a:xfrm>
            <a:off x="323528" y="1556792"/>
            <a:ext cx="8496944" cy="4824537"/>
          </a:xfrm>
        </p:spPr>
        <p:txBody>
          <a:bodyPr>
            <a:normAutofit/>
          </a:bodyPr>
          <a:lstStyle/>
          <a:p>
            <a:r>
              <a:rPr lang="ru-RU" dirty="0" smtClean="0"/>
              <a:t>Если </a:t>
            </a:r>
            <a:r>
              <a:rPr lang="ru-RU" dirty="0"/>
              <a:t>в правиле элиминирования по аспектам последовательно выбирается марка, удовлетворяющая минимум требований, то в </a:t>
            </a:r>
            <a:r>
              <a:rPr lang="ru-RU" dirty="0" err="1"/>
              <a:t>лексиграфическом</a:t>
            </a:r>
            <a:r>
              <a:rPr lang="ru-RU" dirty="0"/>
              <a:t> правил выбирается лучшая марка при той же последовательной оценке по наиболее значимым критериям. </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endParaRPr lang="ru-RU" dirty="0"/>
          </a:p>
        </p:txBody>
      </p:sp>
      <p:pic>
        <p:nvPicPr>
          <p:cNvPr id="4" name="Рисунок 3" descr="Описание: http://www.market-pages.ru/images/marketing/image071.jpg"/>
          <p:cNvPicPr/>
          <p:nvPr/>
        </p:nvPicPr>
        <p:blipFill>
          <a:blip r:embed="rId2">
            <a:extLst>
              <a:ext uri="{28A0092B-C50C-407E-A947-70E740481C1C}">
                <a14:useLocalDpi xmlns:a14="http://schemas.microsoft.com/office/drawing/2010/main" val="0"/>
              </a:ext>
            </a:extLst>
          </a:blip>
          <a:srcRect/>
          <a:stretch>
            <a:fillRect/>
          </a:stretch>
        </p:blipFill>
        <p:spPr bwMode="auto">
          <a:xfrm>
            <a:off x="539552" y="3068960"/>
            <a:ext cx="8064896" cy="2736304"/>
          </a:xfrm>
          <a:prstGeom prst="rect">
            <a:avLst/>
          </a:prstGeom>
          <a:noFill/>
          <a:ln>
            <a:noFill/>
          </a:ln>
        </p:spPr>
      </p:pic>
    </p:spTree>
    <p:extLst>
      <p:ext uri="{BB962C8B-B14F-4D97-AF65-F5344CB8AC3E}">
        <p14:creationId xmlns:p14="http://schemas.microsoft.com/office/powerpoint/2010/main" val="4273582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908720"/>
            <a:ext cx="7772400" cy="606276"/>
          </a:xfrm>
        </p:spPr>
        <p:txBody>
          <a:bodyPr>
            <a:normAutofit fontScale="90000"/>
          </a:bodyPr>
          <a:lstStyle/>
          <a:p>
            <a:r>
              <a:rPr lang="ru-RU" sz="2200" dirty="0" smtClean="0"/>
              <a:t> </a:t>
            </a:r>
            <a:r>
              <a:rPr lang="ru-RU" sz="2200" dirty="0"/>
              <a:t>Компенсационные правила решений</a:t>
            </a:r>
            <a:r>
              <a:rPr lang="ru-RU" sz="3200" dirty="0"/>
              <a:t>. </a:t>
            </a:r>
            <a:br>
              <a:rPr lang="ru-RU" sz="3200" dirty="0"/>
            </a:br>
            <a:endParaRPr lang="ru-RU" sz="3200" dirty="0"/>
          </a:p>
        </p:txBody>
      </p:sp>
      <p:sp>
        <p:nvSpPr>
          <p:cNvPr id="3" name="Текст 2"/>
          <p:cNvSpPr>
            <a:spLocks noGrp="1"/>
          </p:cNvSpPr>
          <p:nvPr>
            <p:ph type="body" idx="1"/>
          </p:nvPr>
        </p:nvSpPr>
        <p:spPr>
          <a:xfrm>
            <a:off x="467544" y="1772816"/>
            <a:ext cx="8276456" cy="3354164"/>
          </a:xfrm>
        </p:spPr>
        <p:txBody>
          <a:bodyPr>
            <a:normAutofit/>
          </a:bodyPr>
          <a:lstStyle/>
          <a:p>
            <a:r>
              <a:rPr lang="ru-RU" sz="3200" dirty="0" smtClean="0"/>
              <a:t>В </a:t>
            </a:r>
            <a:r>
              <a:rPr lang="ru-RU" sz="3200" dirty="0"/>
              <a:t>ряде случаев потребители готовы поступиться низким уровнем одних атрибутов продукта за счет высокого уровня других, оценивая продукт в целом. В таком случае есть два вида компенсационных правил: </a:t>
            </a:r>
            <a:r>
              <a:rPr lang="ru-RU" sz="3200" b="1" dirty="0"/>
              <a:t>простое сложение и взвешенное сложение</a:t>
            </a:r>
            <a:r>
              <a:rPr lang="ru-RU" sz="3200" dirty="0"/>
              <a:t>. </a:t>
            </a:r>
          </a:p>
        </p:txBody>
      </p:sp>
    </p:spTree>
    <p:extLst>
      <p:ext uri="{BB962C8B-B14F-4D97-AF65-F5344CB8AC3E}">
        <p14:creationId xmlns:p14="http://schemas.microsoft.com/office/powerpoint/2010/main" val="26801735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5776" y="404664"/>
            <a:ext cx="4176464" cy="822300"/>
          </a:xfrm>
        </p:spPr>
        <p:txBody>
          <a:bodyPr>
            <a:normAutofit/>
          </a:bodyPr>
          <a:lstStyle/>
          <a:p>
            <a:r>
              <a:rPr lang="ru-RU" sz="2000" dirty="0"/>
              <a:t>Правило простого сложения </a:t>
            </a:r>
            <a:endParaRPr lang="ru-RU" sz="2000" dirty="0"/>
          </a:p>
        </p:txBody>
      </p:sp>
      <p:sp>
        <p:nvSpPr>
          <p:cNvPr id="3" name="Текст 2"/>
          <p:cNvSpPr>
            <a:spLocks noGrp="1"/>
          </p:cNvSpPr>
          <p:nvPr>
            <p:ph type="body" idx="1"/>
          </p:nvPr>
        </p:nvSpPr>
        <p:spPr>
          <a:xfrm>
            <a:off x="899592" y="1679909"/>
            <a:ext cx="7772400" cy="3498180"/>
          </a:xfrm>
        </p:spPr>
        <p:txBody>
          <a:bodyPr/>
          <a:lstStyle/>
          <a:p>
            <a:endParaRPr lang="ru-RU" dirty="0"/>
          </a:p>
        </p:txBody>
      </p:sp>
      <p:pic>
        <p:nvPicPr>
          <p:cNvPr id="4" name="Рисунок 3" descr="Описание: http://www.market-pages.ru/images/marketing/image075.jpg"/>
          <p:cNvPicPr/>
          <p:nvPr/>
        </p:nvPicPr>
        <p:blipFill>
          <a:blip r:embed="rId2">
            <a:extLst>
              <a:ext uri="{28A0092B-C50C-407E-A947-70E740481C1C}">
                <a14:useLocalDpi xmlns:a14="http://schemas.microsoft.com/office/drawing/2010/main" val="0"/>
              </a:ext>
            </a:extLst>
          </a:blip>
          <a:srcRect/>
          <a:stretch>
            <a:fillRect/>
          </a:stretch>
        </p:blipFill>
        <p:spPr bwMode="auto">
          <a:xfrm>
            <a:off x="899592" y="1628800"/>
            <a:ext cx="6624735" cy="3600399"/>
          </a:xfrm>
          <a:prstGeom prst="rect">
            <a:avLst/>
          </a:prstGeom>
          <a:noFill/>
          <a:ln>
            <a:noFill/>
          </a:ln>
        </p:spPr>
      </p:pic>
    </p:spTree>
    <p:extLst>
      <p:ext uri="{BB962C8B-B14F-4D97-AF65-F5344CB8AC3E}">
        <p14:creationId xmlns:p14="http://schemas.microsoft.com/office/powerpoint/2010/main" val="22970158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15816" y="404664"/>
            <a:ext cx="5112568" cy="534268"/>
          </a:xfrm>
        </p:spPr>
        <p:txBody>
          <a:bodyPr>
            <a:normAutofit/>
          </a:bodyPr>
          <a:lstStyle/>
          <a:p>
            <a:r>
              <a:rPr lang="ru-RU" sz="2000" dirty="0"/>
              <a:t>Правило взвешенного сложения </a:t>
            </a:r>
            <a:endParaRPr lang="ru-RU" sz="2000" dirty="0"/>
          </a:p>
        </p:txBody>
      </p:sp>
      <p:sp>
        <p:nvSpPr>
          <p:cNvPr id="3" name="Текст 2"/>
          <p:cNvSpPr>
            <a:spLocks noGrp="1"/>
          </p:cNvSpPr>
          <p:nvPr>
            <p:ph type="body" idx="1"/>
          </p:nvPr>
        </p:nvSpPr>
        <p:spPr>
          <a:xfrm>
            <a:off x="722313" y="1052736"/>
            <a:ext cx="7772400" cy="4824535"/>
          </a:xfrm>
        </p:spPr>
        <p:txBody>
          <a:bodyPr/>
          <a:lstStyle/>
          <a:p>
            <a:endParaRPr lang="ru-RU" dirty="0"/>
          </a:p>
        </p:txBody>
      </p:sp>
      <p:pic>
        <p:nvPicPr>
          <p:cNvPr id="4" name="Рисунок 3" descr="Описание: http://www.market-pages.ru/images/marketing/image079.jpg"/>
          <p:cNvPicPr/>
          <p:nvPr/>
        </p:nvPicPr>
        <p:blipFill>
          <a:blip r:embed="rId2">
            <a:extLst>
              <a:ext uri="{28A0092B-C50C-407E-A947-70E740481C1C}">
                <a14:useLocalDpi xmlns:a14="http://schemas.microsoft.com/office/drawing/2010/main" val="0"/>
              </a:ext>
            </a:extLst>
          </a:blip>
          <a:srcRect/>
          <a:stretch>
            <a:fillRect/>
          </a:stretch>
        </p:blipFill>
        <p:spPr bwMode="auto">
          <a:xfrm>
            <a:off x="827584" y="1556792"/>
            <a:ext cx="7272807" cy="3888431"/>
          </a:xfrm>
          <a:prstGeom prst="rect">
            <a:avLst/>
          </a:prstGeom>
          <a:noFill/>
          <a:ln>
            <a:noFill/>
          </a:ln>
        </p:spPr>
      </p:pic>
    </p:spTree>
    <p:extLst>
      <p:ext uri="{BB962C8B-B14F-4D97-AF65-F5344CB8AC3E}">
        <p14:creationId xmlns:p14="http://schemas.microsoft.com/office/powerpoint/2010/main" val="467805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620688"/>
            <a:ext cx="5472608" cy="606276"/>
          </a:xfrm>
        </p:spPr>
        <p:txBody>
          <a:bodyPr>
            <a:normAutofit fontScale="90000"/>
          </a:bodyPr>
          <a:lstStyle/>
          <a:p>
            <a:pPr lvl="0"/>
            <a:r>
              <a:rPr lang="en-US" sz="3600" dirty="0" smtClean="0"/>
              <a:t>3</a:t>
            </a:r>
            <a:r>
              <a:rPr lang="ru-RU" sz="3600" dirty="0" smtClean="0"/>
              <a:t>. Решение </a:t>
            </a:r>
            <a:r>
              <a:rPr lang="ru-RU" sz="3600" dirty="0"/>
              <a:t>о </a:t>
            </a:r>
            <a:r>
              <a:rPr lang="ru-RU" sz="3600" dirty="0" smtClean="0"/>
              <a:t>покупке </a:t>
            </a:r>
            <a:r>
              <a:rPr lang="ru-RU" sz="2800" dirty="0"/>
              <a:t/>
            </a:r>
            <a:br>
              <a:rPr lang="ru-RU" sz="2800" dirty="0"/>
            </a:br>
            <a:endParaRPr lang="ru-RU" sz="2800" dirty="0"/>
          </a:p>
        </p:txBody>
      </p:sp>
      <p:sp>
        <p:nvSpPr>
          <p:cNvPr id="3" name="Текст 2"/>
          <p:cNvSpPr>
            <a:spLocks noGrp="1"/>
          </p:cNvSpPr>
          <p:nvPr>
            <p:ph type="body" idx="1"/>
          </p:nvPr>
        </p:nvSpPr>
        <p:spPr>
          <a:xfrm>
            <a:off x="251520" y="1412777"/>
            <a:ext cx="8243193" cy="4752528"/>
          </a:xfrm>
        </p:spPr>
        <p:txBody>
          <a:bodyPr/>
          <a:lstStyle/>
          <a:p>
            <a:endParaRPr lang="ru-RU" dirty="0"/>
          </a:p>
        </p:txBody>
      </p:sp>
      <p:pic>
        <p:nvPicPr>
          <p:cNvPr id="4" name="Рисунок 3" descr="Описание: http://www.market-pages.ru/images/marketing/image081.jpg"/>
          <p:cNvPicPr/>
          <p:nvPr/>
        </p:nvPicPr>
        <p:blipFill>
          <a:blip r:embed="rId2">
            <a:extLst>
              <a:ext uri="{28A0092B-C50C-407E-A947-70E740481C1C}">
                <a14:useLocalDpi xmlns:a14="http://schemas.microsoft.com/office/drawing/2010/main" val="0"/>
              </a:ext>
            </a:extLst>
          </a:blip>
          <a:srcRect/>
          <a:stretch>
            <a:fillRect/>
          </a:stretch>
        </p:blipFill>
        <p:spPr bwMode="auto">
          <a:xfrm>
            <a:off x="395536" y="1484784"/>
            <a:ext cx="7992888" cy="4464496"/>
          </a:xfrm>
          <a:prstGeom prst="rect">
            <a:avLst/>
          </a:prstGeom>
          <a:noFill/>
          <a:ln>
            <a:noFill/>
          </a:ln>
        </p:spPr>
      </p:pic>
    </p:spTree>
    <p:extLst>
      <p:ext uri="{BB962C8B-B14F-4D97-AF65-F5344CB8AC3E}">
        <p14:creationId xmlns:p14="http://schemas.microsoft.com/office/powerpoint/2010/main" val="18477634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836712"/>
            <a:ext cx="7772400" cy="822300"/>
          </a:xfrm>
          <a:solidFill>
            <a:srgbClr val="92D050"/>
          </a:solidFill>
        </p:spPr>
        <p:txBody>
          <a:bodyPr>
            <a:normAutofit fontScale="90000"/>
          </a:bodyPr>
          <a:lstStyle/>
          <a:p>
            <a:r>
              <a:rPr lang="ru-RU" sz="2000" dirty="0"/>
              <a:t>Степень изменения под воздействием отношения людей зависит от двух факторов: </a:t>
            </a:r>
            <a:br>
              <a:rPr lang="ru-RU" sz="2000" dirty="0"/>
            </a:br>
            <a:endParaRPr lang="ru-RU" sz="2000" dirty="0"/>
          </a:p>
        </p:txBody>
      </p:sp>
      <p:sp>
        <p:nvSpPr>
          <p:cNvPr id="3" name="Текст 2"/>
          <p:cNvSpPr>
            <a:spLocks noGrp="1"/>
          </p:cNvSpPr>
          <p:nvPr>
            <p:ph type="body" idx="1"/>
          </p:nvPr>
        </p:nvSpPr>
        <p:spPr>
          <a:xfrm>
            <a:off x="323528" y="1772816"/>
            <a:ext cx="8568952" cy="4074244"/>
          </a:xfrm>
        </p:spPr>
        <p:txBody>
          <a:bodyPr>
            <a:noAutofit/>
          </a:bodyPr>
          <a:lstStyle/>
          <a:p>
            <a:r>
              <a:rPr lang="ru-RU" sz="2800" dirty="0" smtClean="0"/>
              <a:t>- </a:t>
            </a:r>
            <a:r>
              <a:rPr lang="ru-RU" sz="2800" dirty="0"/>
              <a:t>интенсивности негативного отношения другого лица к предпочтительному варианту потребителя; </a:t>
            </a:r>
          </a:p>
          <a:p>
            <a:r>
              <a:rPr lang="ru-RU" sz="2800" dirty="0"/>
              <a:t>- готовности потребителя принять пожелания другого лица. Чем острее негативный или позитивный настрой другого лица и чем ближе это лицо к потребителю, тем решительнее пересмотрит он свое намерение совершить покупку в ту или другую сторону. </a:t>
            </a:r>
          </a:p>
          <a:p>
            <a:endParaRPr lang="ru-RU" sz="2800" dirty="0"/>
          </a:p>
        </p:txBody>
      </p:sp>
    </p:spTree>
    <p:extLst>
      <p:ext uri="{BB962C8B-B14F-4D97-AF65-F5344CB8AC3E}">
        <p14:creationId xmlns:p14="http://schemas.microsoft.com/office/powerpoint/2010/main" val="124685263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87624" y="836712"/>
            <a:ext cx="7772400" cy="534268"/>
          </a:xfrm>
        </p:spPr>
        <p:txBody>
          <a:bodyPr>
            <a:normAutofit fontScale="90000"/>
          </a:bodyPr>
          <a:lstStyle/>
          <a:p>
            <a:r>
              <a:rPr lang="ru-RU" sz="2000" dirty="0" smtClean="0"/>
              <a:t>Мотивы шоппинга: </a:t>
            </a:r>
            <a:br>
              <a:rPr lang="ru-RU" sz="2000" dirty="0" smtClean="0"/>
            </a:br>
            <a:endParaRPr lang="ru-RU" sz="2000" dirty="0"/>
          </a:p>
        </p:txBody>
      </p:sp>
      <p:sp>
        <p:nvSpPr>
          <p:cNvPr id="3" name="Текст 2"/>
          <p:cNvSpPr>
            <a:spLocks noGrp="1"/>
          </p:cNvSpPr>
          <p:nvPr>
            <p:ph type="body" idx="1"/>
          </p:nvPr>
        </p:nvSpPr>
        <p:spPr>
          <a:xfrm>
            <a:off x="899592" y="1772816"/>
            <a:ext cx="7772400" cy="3498180"/>
          </a:xfrm>
        </p:spPr>
        <p:txBody>
          <a:bodyPr>
            <a:normAutofit lnSpcReduction="10000"/>
          </a:bodyPr>
          <a:lstStyle/>
          <a:p>
            <a:r>
              <a:rPr lang="ru-RU" sz="2800" b="1" smtClean="0"/>
              <a:t>1.   Личные </a:t>
            </a:r>
            <a:endParaRPr lang="ru-RU" sz="2800" smtClean="0"/>
          </a:p>
          <a:p>
            <a:r>
              <a:rPr lang="ru-RU" sz="2800" smtClean="0"/>
              <a:t>•</a:t>
            </a:r>
            <a:r>
              <a:rPr lang="ru-RU" sz="2800" dirty="0"/>
              <a:t>  исполнение роли</a:t>
            </a:r>
          </a:p>
          <a:p>
            <a:r>
              <a:rPr lang="ru-RU" sz="2800" dirty="0"/>
              <a:t>•  разнообразие</a:t>
            </a:r>
          </a:p>
          <a:p>
            <a:r>
              <a:rPr lang="ru-RU" sz="2800" dirty="0"/>
              <a:t>•  самовыражение</a:t>
            </a:r>
          </a:p>
          <a:p>
            <a:r>
              <a:rPr lang="ru-RU" sz="2800" dirty="0"/>
              <a:t>•  ознакомление с новыми тенденциями</a:t>
            </a:r>
          </a:p>
          <a:p>
            <a:r>
              <a:rPr lang="ru-RU" sz="2800" dirty="0"/>
              <a:t>•  физическая активность</a:t>
            </a:r>
          </a:p>
          <a:p>
            <a:r>
              <a:rPr lang="ru-RU" sz="2800" dirty="0"/>
              <a:t>•  сенсорная стимуляция</a:t>
            </a:r>
          </a:p>
          <a:p>
            <a:endParaRPr lang="ru-RU" dirty="0"/>
          </a:p>
        </p:txBody>
      </p:sp>
    </p:spTree>
    <p:extLst>
      <p:ext uri="{BB962C8B-B14F-4D97-AF65-F5344CB8AC3E}">
        <p14:creationId xmlns:p14="http://schemas.microsoft.com/office/powerpoint/2010/main" val="30373140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556792"/>
            <a:ext cx="4785791" cy="390251"/>
          </a:xfrm>
        </p:spPr>
        <p:txBody>
          <a:bodyPr>
            <a:normAutofit fontScale="90000"/>
          </a:bodyPr>
          <a:lstStyle/>
          <a:p>
            <a:r>
              <a:rPr lang="ru-RU" sz="2000" dirty="0"/>
              <a:t>2.   Социальные </a:t>
            </a:r>
            <a:br>
              <a:rPr lang="ru-RU" sz="2000" dirty="0"/>
            </a:br>
            <a:endParaRPr lang="ru-RU" sz="2000" dirty="0"/>
          </a:p>
        </p:txBody>
      </p:sp>
      <p:sp>
        <p:nvSpPr>
          <p:cNvPr id="3" name="Текст 2"/>
          <p:cNvSpPr>
            <a:spLocks noGrp="1"/>
          </p:cNvSpPr>
          <p:nvPr>
            <p:ph type="body" idx="1"/>
          </p:nvPr>
        </p:nvSpPr>
        <p:spPr>
          <a:xfrm>
            <a:off x="722313" y="1124744"/>
            <a:ext cx="7772400" cy="4752527"/>
          </a:xfrm>
        </p:spPr>
        <p:txBody>
          <a:bodyPr>
            <a:normAutofit/>
          </a:bodyPr>
          <a:lstStyle/>
          <a:p>
            <a:r>
              <a:rPr lang="ru-RU" sz="2800" dirty="0" smtClean="0"/>
              <a:t>•</a:t>
            </a:r>
            <a:r>
              <a:rPr lang="ru-RU" sz="2800" dirty="0"/>
              <a:t>  социальные контакты вне дома</a:t>
            </a:r>
          </a:p>
          <a:p>
            <a:r>
              <a:rPr lang="ru-RU" sz="2800" dirty="0"/>
              <a:t>•  коммуникации с людьми сходных интересов</a:t>
            </a:r>
          </a:p>
          <a:p>
            <a:r>
              <a:rPr lang="ru-RU" sz="2800" dirty="0"/>
              <a:t>•  привлекательность </a:t>
            </a:r>
            <a:r>
              <a:rPr lang="ru-RU" sz="2800" dirty="0" err="1"/>
              <a:t>референтных</a:t>
            </a:r>
            <a:r>
              <a:rPr lang="ru-RU" sz="2800" dirty="0"/>
              <a:t> групп</a:t>
            </a:r>
          </a:p>
          <a:p>
            <a:r>
              <a:rPr lang="ru-RU" sz="2800" dirty="0"/>
              <a:t>•  статус и авторитет</a:t>
            </a:r>
          </a:p>
          <a:p>
            <a:pPr lvl="0"/>
            <a:r>
              <a:rPr lang="ru-RU" sz="2800" dirty="0"/>
              <a:t>удовольствие от торга. </a:t>
            </a:r>
            <a:endParaRPr lang="ru-RU" sz="2800" dirty="0" smtClean="0"/>
          </a:p>
          <a:p>
            <a:pPr lvl="0"/>
            <a:endParaRPr lang="ru-RU" sz="2800" dirty="0"/>
          </a:p>
          <a:p>
            <a:pPr lvl="0"/>
            <a:endParaRPr lang="ru-RU" sz="2800" dirty="0"/>
          </a:p>
        </p:txBody>
      </p:sp>
    </p:spTree>
    <p:extLst>
      <p:ext uri="{BB962C8B-B14F-4D97-AF65-F5344CB8AC3E}">
        <p14:creationId xmlns:p14="http://schemas.microsoft.com/office/powerpoint/2010/main" val="34382271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48680"/>
            <a:ext cx="7200800" cy="678284"/>
          </a:xfrm>
          <a:solidFill>
            <a:srgbClr val="92D050"/>
          </a:solidFill>
        </p:spPr>
        <p:txBody>
          <a:bodyPr>
            <a:normAutofit fontScale="90000"/>
          </a:bodyPr>
          <a:lstStyle/>
          <a:p>
            <a:r>
              <a:rPr lang="ru-RU" sz="2000" dirty="0"/>
              <a:t>По критерию ориентации выделяют следующие группы </a:t>
            </a:r>
            <a:r>
              <a:rPr lang="ru-RU" sz="2000" dirty="0" err="1"/>
              <a:t>шопперов</a:t>
            </a:r>
            <a:r>
              <a:rPr lang="ru-RU" sz="2000" dirty="0"/>
              <a:t>: </a:t>
            </a:r>
            <a:br>
              <a:rPr lang="ru-RU" sz="2000" dirty="0"/>
            </a:br>
            <a:endParaRPr lang="ru-RU" sz="2000" dirty="0"/>
          </a:p>
        </p:txBody>
      </p:sp>
      <p:sp>
        <p:nvSpPr>
          <p:cNvPr id="3" name="Текст 2"/>
          <p:cNvSpPr>
            <a:spLocks noGrp="1"/>
          </p:cNvSpPr>
          <p:nvPr>
            <p:ph type="body" idx="1"/>
          </p:nvPr>
        </p:nvSpPr>
        <p:spPr>
          <a:xfrm>
            <a:off x="431032" y="1196752"/>
            <a:ext cx="8712968" cy="5256584"/>
          </a:xfrm>
        </p:spPr>
        <p:txBody>
          <a:bodyPr>
            <a:noAutofit/>
          </a:bodyPr>
          <a:lstStyle/>
          <a:p>
            <a:r>
              <a:rPr lang="ru-RU" sz="2800" dirty="0" smtClean="0"/>
              <a:t>1</a:t>
            </a:r>
            <a:r>
              <a:rPr lang="ru-RU" sz="2800" dirty="0"/>
              <a:t>.  </a:t>
            </a:r>
            <a:r>
              <a:rPr lang="ru-RU" sz="2800" b="1" dirty="0"/>
              <a:t>Неактивные </a:t>
            </a:r>
            <a:r>
              <a:rPr lang="ru-RU" sz="2800" b="1" dirty="0" err="1"/>
              <a:t>шопперы</a:t>
            </a:r>
            <a:r>
              <a:rPr lang="ru-RU" sz="2800" b="1" dirty="0"/>
              <a:t> </a:t>
            </a:r>
            <a:r>
              <a:rPr lang="ru-RU" sz="2800" dirty="0"/>
              <a:t>– не находят никакого удовольствия в шоппинге. </a:t>
            </a:r>
          </a:p>
          <a:p>
            <a:r>
              <a:rPr lang="ru-RU" sz="2800" dirty="0"/>
              <a:t>2.  </a:t>
            </a:r>
            <a:r>
              <a:rPr lang="ru-RU" sz="2800" b="1" dirty="0"/>
              <a:t>Активные </a:t>
            </a:r>
            <a:r>
              <a:rPr lang="ru-RU" sz="2800" b="1" dirty="0" err="1"/>
              <a:t>шопперы</a:t>
            </a:r>
            <a:r>
              <a:rPr lang="ru-RU" sz="2800" b="1" dirty="0"/>
              <a:t> </a:t>
            </a:r>
            <a:r>
              <a:rPr lang="ru-RU" sz="2800" dirty="0"/>
              <a:t>– часто посещают магазины в поисках баланса цены, качества, моды и лучшего выбора. </a:t>
            </a:r>
          </a:p>
          <a:p>
            <a:r>
              <a:rPr lang="ru-RU" sz="2800" dirty="0"/>
              <a:t>3.  </a:t>
            </a:r>
            <a:r>
              <a:rPr lang="ru-RU" sz="2800" b="1" dirty="0"/>
              <a:t>Сервисные </a:t>
            </a:r>
            <a:r>
              <a:rPr lang="ru-RU" sz="2800" b="1" dirty="0" err="1"/>
              <a:t>шопперы</a:t>
            </a:r>
            <a:r>
              <a:rPr lang="ru-RU" sz="2800" b="1" dirty="0"/>
              <a:t> </a:t>
            </a:r>
            <a:r>
              <a:rPr lang="ru-RU" sz="2800" dirty="0"/>
              <a:t>– требуют высокого уровня внутри магазинного сервиса. </a:t>
            </a:r>
          </a:p>
          <a:p>
            <a:r>
              <a:rPr lang="ru-RU" sz="2800" dirty="0"/>
              <a:t>4.  </a:t>
            </a:r>
            <a:r>
              <a:rPr lang="ru-RU" sz="2800" b="1" dirty="0"/>
              <a:t>Традиционные </a:t>
            </a:r>
            <a:r>
              <a:rPr lang="ru-RU" sz="2800" b="1" dirty="0" err="1"/>
              <a:t>шопперы</a:t>
            </a:r>
            <a:r>
              <a:rPr lang="ru-RU" sz="2800" b="1" dirty="0"/>
              <a:t> </a:t>
            </a:r>
            <a:r>
              <a:rPr lang="ru-RU" sz="2800" dirty="0"/>
              <a:t>– малочувствительны к цене и не очень требовательны к условиям покупки. </a:t>
            </a:r>
          </a:p>
          <a:p>
            <a:r>
              <a:rPr lang="ru-RU" sz="2800" dirty="0"/>
              <a:t>5.  </a:t>
            </a:r>
            <a:r>
              <a:rPr lang="ru-RU" sz="2800" b="1" dirty="0" err="1"/>
              <a:t>Шопперы</a:t>
            </a:r>
            <a:r>
              <a:rPr lang="ru-RU" sz="2800" b="1" dirty="0"/>
              <a:t> цены </a:t>
            </a:r>
            <a:r>
              <a:rPr lang="ru-RU" sz="2800" dirty="0"/>
              <a:t>– покупатели, чрезвычайно чувствительные к цене. </a:t>
            </a:r>
          </a:p>
        </p:txBody>
      </p:sp>
    </p:spTree>
    <p:extLst>
      <p:ext uri="{BB962C8B-B14F-4D97-AF65-F5344CB8AC3E}">
        <p14:creationId xmlns:p14="http://schemas.microsoft.com/office/powerpoint/2010/main" val="29796531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8280920" cy="1362075"/>
          </a:xfrm>
          <a:solidFill>
            <a:srgbClr val="92D050"/>
          </a:solidFill>
        </p:spPr>
        <p:txBody>
          <a:bodyPr>
            <a:normAutofit/>
          </a:bodyPr>
          <a:lstStyle/>
          <a:p>
            <a:r>
              <a:rPr lang="ru-RU" sz="2000" dirty="0"/>
              <a:t>Выделяется 4 типа покупательского поведения потребителей, основанных на степени его вовлеченности в процессе покупки и осознании различий между марками товара</a:t>
            </a:r>
            <a:br>
              <a:rPr lang="ru-RU" sz="2000" dirty="0"/>
            </a:br>
            <a:endParaRPr lang="ru-RU" sz="2000" dirty="0"/>
          </a:p>
        </p:txBody>
      </p:sp>
      <p:sp>
        <p:nvSpPr>
          <p:cNvPr id="3" name="Текст 2"/>
          <p:cNvSpPr>
            <a:spLocks noGrp="1"/>
          </p:cNvSpPr>
          <p:nvPr>
            <p:ph type="body" idx="1"/>
          </p:nvPr>
        </p:nvSpPr>
        <p:spPr>
          <a:xfrm>
            <a:off x="395536" y="1772817"/>
            <a:ext cx="8099177" cy="4536504"/>
          </a:xfrm>
        </p:spPr>
        <p:txBody>
          <a:bodyPr/>
          <a:lstStyle/>
          <a:p>
            <a:endParaRPr lang="ru-RU" dirty="0"/>
          </a:p>
        </p:txBody>
      </p:sp>
      <p:pic>
        <p:nvPicPr>
          <p:cNvPr id="4" name="Рисунок 3" descr="Описание: http://www.market-pages.ru/images/marketing/image083.jpg"/>
          <p:cNvPicPr/>
          <p:nvPr/>
        </p:nvPicPr>
        <p:blipFill>
          <a:blip r:embed="rId2">
            <a:extLst>
              <a:ext uri="{28A0092B-C50C-407E-A947-70E740481C1C}">
                <a14:useLocalDpi xmlns:a14="http://schemas.microsoft.com/office/drawing/2010/main" val="0"/>
              </a:ext>
            </a:extLst>
          </a:blip>
          <a:srcRect/>
          <a:stretch>
            <a:fillRect/>
          </a:stretch>
        </p:blipFill>
        <p:spPr bwMode="auto">
          <a:xfrm>
            <a:off x="611560" y="1916833"/>
            <a:ext cx="7704856" cy="3816424"/>
          </a:xfrm>
          <a:prstGeom prst="rect">
            <a:avLst/>
          </a:prstGeom>
          <a:noFill/>
          <a:ln>
            <a:noFill/>
          </a:ln>
        </p:spPr>
      </p:pic>
    </p:spTree>
    <p:extLst>
      <p:ext uri="{BB962C8B-B14F-4D97-AF65-F5344CB8AC3E}">
        <p14:creationId xmlns:p14="http://schemas.microsoft.com/office/powerpoint/2010/main" val="313730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052736"/>
            <a:ext cx="8532440" cy="720080"/>
          </a:xfrm>
        </p:spPr>
        <p:txBody>
          <a:bodyPr>
            <a:noAutofit/>
          </a:bodyPr>
          <a:lstStyle/>
          <a:p>
            <a:pPr lvl="0"/>
            <a:r>
              <a:rPr lang="en-US" sz="2800" b="1" dirty="0"/>
              <a:t>1</a:t>
            </a:r>
            <a:r>
              <a:rPr lang="ru-RU" sz="2800" b="1" dirty="0"/>
              <a:t>. Характеристика процесса принятия решения потребителей</a:t>
            </a:r>
            <a:br>
              <a:rPr lang="ru-RU" sz="2800" b="1" dirty="0"/>
            </a:br>
            <a:endParaRPr lang="ru-RU" sz="2800" b="1" dirty="0">
              <a:latin typeface="Cambria" panose="02040503050406030204" pitchFamily="18" charset="0"/>
            </a:endParaRPr>
          </a:p>
        </p:txBody>
      </p:sp>
      <p:sp>
        <p:nvSpPr>
          <p:cNvPr id="4" name="Заголовок 1"/>
          <p:cNvSpPr txBox="1">
            <a:spLocks/>
          </p:cNvSpPr>
          <p:nvPr/>
        </p:nvSpPr>
        <p:spPr>
          <a:xfrm>
            <a:off x="179512" y="1628800"/>
            <a:ext cx="8604448" cy="446449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179512" y="1628800"/>
            <a:ext cx="8856984" cy="5262979"/>
          </a:xfrm>
          <a:prstGeom prst="rect">
            <a:avLst/>
          </a:prstGeom>
        </p:spPr>
        <p:txBody>
          <a:bodyPr wrap="square">
            <a:spAutoFit/>
          </a:bodyPr>
          <a:lstStyle/>
          <a:p>
            <a:r>
              <a:rPr lang="ru-RU" sz="2800" b="1" dirty="0"/>
              <a:t>Поведение потребителей</a:t>
            </a:r>
            <a:r>
              <a:rPr lang="ru-RU" sz="2800" dirty="0"/>
              <a:t> — действия, непосредственно связанные с приобретением, потреблением товаров и услуг, с распоряжением ими, включая процессы принятия решений, которые предшествуют этим действиям и следуют за ними. </a:t>
            </a:r>
            <a:r>
              <a:rPr lang="ru-RU" sz="2800" dirty="0" smtClean="0"/>
              <a:t>Это  </a:t>
            </a:r>
            <a:r>
              <a:rPr lang="ru-RU" sz="2800" dirty="0"/>
              <a:t>ответная реакция </a:t>
            </a:r>
            <a:r>
              <a:rPr lang="ru-RU" sz="2800" dirty="0" smtClean="0"/>
              <a:t>потребителя.</a:t>
            </a:r>
            <a:endParaRPr lang="ru-RU" sz="2800" dirty="0"/>
          </a:p>
          <a:p>
            <a:r>
              <a:rPr lang="ru-RU" sz="2800" dirty="0" smtClean="0"/>
              <a:t>Представление </a:t>
            </a:r>
            <a:r>
              <a:rPr lang="ru-RU" sz="2800" dirty="0"/>
              <a:t>о поведении потребителей основывается на</a:t>
            </a:r>
            <a:r>
              <a:rPr lang="ru-RU" sz="2800" b="1" dirty="0"/>
              <a:t> принципах суверенитета</a:t>
            </a:r>
            <a:r>
              <a:rPr lang="ru-RU" sz="2800" dirty="0"/>
              <a:t>:</a:t>
            </a:r>
            <a:r>
              <a:rPr lang="ru-RU" sz="2800" b="1" dirty="0"/>
              <a:t> </a:t>
            </a:r>
            <a:r>
              <a:rPr lang="ru-RU" sz="2800" dirty="0"/>
              <a:t>потребитель независим, мотивация и поведение потребителя познается посредством исследований, поведение потребителя поддается воздействию, влияние на потребителя социально законно.</a:t>
            </a:r>
          </a:p>
        </p:txBody>
      </p:sp>
    </p:spTree>
    <p:extLst>
      <p:ext uri="{BB962C8B-B14F-4D97-AF65-F5344CB8AC3E}">
        <p14:creationId xmlns:p14="http://schemas.microsoft.com/office/powerpoint/2010/main" val="29169617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052736"/>
            <a:ext cx="7772400" cy="462260"/>
          </a:xfrm>
        </p:spPr>
        <p:txBody>
          <a:bodyPr>
            <a:normAutofit fontScale="90000"/>
          </a:bodyPr>
          <a:lstStyle/>
          <a:p>
            <a:r>
              <a:rPr lang="ru-RU" sz="2000" dirty="0"/>
              <a:t>Стратегии повышения степени вовлеченности покупателей: </a:t>
            </a:r>
            <a:br>
              <a:rPr lang="ru-RU" sz="2000" dirty="0"/>
            </a:br>
            <a:endParaRPr lang="ru-RU" sz="2000" dirty="0"/>
          </a:p>
        </p:txBody>
      </p:sp>
      <p:sp>
        <p:nvSpPr>
          <p:cNvPr id="3" name="Текст 2"/>
          <p:cNvSpPr>
            <a:spLocks noGrp="1"/>
          </p:cNvSpPr>
          <p:nvPr>
            <p:ph type="body" idx="1"/>
          </p:nvPr>
        </p:nvSpPr>
        <p:spPr>
          <a:xfrm>
            <a:off x="467544" y="1340768"/>
            <a:ext cx="8243193" cy="4392488"/>
          </a:xfrm>
        </p:spPr>
        <p:txBody>
          <a:bodyPr>
            <a:normAutofit fontScale="70000" lnSpcReduction="20000"/>
          </a:bodyPr>
          <a:lstStyle/>
          <a:p>
            <a:r>
              <a:rPr lang="ru-RU" sz="3100" dirty="0" smtClean="0"/>
              <a:t>1</a:t>
            </a:r>
            <a:r>
              <a:rPr lang="ru-RU" sz="3100" dirty="0"/>
              <a:t>. связывание использование продукта с решением какой-либо</a:t>
            </a:r>
            <a:br>
              <a:rPr lang="ru-RU" sz="3100" dirty="0"/>
            </a:br>
            <a:r>
              <a:rPr lang="ru-RU" sz="3100" dirty="0"/>
              <a:t>проблемы (например, зубная паста </a:t>
            </a:r>
            <a:r>
              <a:rPr lang="ru-RU" sz="3100" dirty="0" err="1"/>
              <a:t>Colgate</a:t>
            </a:r>
            <a:r>
              <a:rPr lang="ru-RU" sz="3100" dirty="0"/>
              <a:t> и профилактика кариеса). </a:t>
            </a:r>
          </a:p>
          <a:p>
            <a:r>
              <a:rPr lang="ru-RU" sz="3100" dirty="0"/>
              <a:t>2. продукт привязывается к некой личной ситуации - к примеру, в рекламе кофе используется сюжет о том, что аромат утреннего кофе</a:t>
            </a:r>
            <a:br>
              <a:rPr lang="ru-RU" sz="3100" dirty="0"/>
            </a:br>
            <a:r>
              <a:rPr lang="ru-RU" sz="3100" dirty="0"/>
              <a:t>помогает потребителю стряхнуть остатки сна. </a:t>
            </a:r>
          </a:p>
          <a:p>
            <a:r>
              <a:rPr lang="ru-RU" sz="3100" dirty="0"/>
              <a:t>3. разрабатывается рекламная кампания, вызывающая сильную эмоциональную реакцию на затронутые в ней темы личных ценностей или защиты Я потребителя. </a:t>
            </a:r>
          </a:p>
          <a:p>
            <a:r>
              <a:rPr lang="ru-RU" sz="3100" dirty="0"/>
              <a:t>4. совершенствуется продукция (например, в пару к простому прохладительному напитку добавляется витаминизированный). </a:t>
            </a:r>
          </a:p>
          <a:p>
            <a:endParaRPr lang="ru-RU" dirty="0"/>
          </a:p>
        </p:txBody>
      </p:sp>
    </p:spTree>
    <p:extLst>
      <p:ext uri="{BB962C8B-B14F-4D97-AF65-F5344CB8AC3E}">
        <p14:creationId xmlns:p14="http://schemas.microsoft.com/office/powerpoint/2010/main" val="2457206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052736"/>
            <a:ext cx="8172400" cy="648072"/>
          </a:xfrm>
        </p:spPr>
        <p:txBody>
          <a:bodyPr>
            <a:normAutofit/>
          </a:bodyPr>
          <a:lstStyle/>
          <a:p>
            <a:r>
              <a:rPr lang="ru-RU" sz="2800" b="1" dirty="0"/>
              <a:t>Моделирование поведения потребителей</a:t>
            </a:r>
            <a:r>
              <a:rPr lang="ru-RU" sz="2800" dirty="0"/>
              <a:t> </a:t>
            </a:r>
            <a:endParaRPr lang="ru-RU" sz="2800" b="1" dirty="0">
              <a:latin typeface="Cambria" panose="02040503050406030204" pitchFamily="18" charset="0"/>
            </a:endParaRPr>
          </a:p>
        </p:txBody>
      </p:sp>
      <p:sp>
        <p:nvSpPr>
          <p:cNvPr id="4" name="Заголовок 1"/>
          <p:cNvSpPr txBox="1">
            <a:spLocks/>
          </p:cNvSpPr>
          <p:nvPr/>
        </p:nvSpPr>
        <p:spPr>
          <a:xfrm>
            <a:off x="251520" y="1484784"/>
            <a:ext cx="8532440" cy="525658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611560" y="2012956"/>
            <a:ext cx="8352928" cy="3539430"/>
          </a:xfrm>
          <a:prstGeom prst="rect">
            <a:avLst/>
          </a:prstGeom>
        </p:spPr>
        <p:txBody>
          <a:bodyPr wrap="square">
            <a:spAutoFit/>
          </a:bodyPr>
          <a:lstStyle/>
          <a:p>
            <a:r>
              <a:rPr lang="ru-RU" sz="3200" dirty="0" smtClean="0"/>
              <a:t>— </a:t>
            </a:r>
            <a:r>
              <a:rPr lang="ru-RU" sz="3200" dirty="0"/>
              <a:t>логическое построение действий потребителей, направленных на удовлетворение своих потребностей. Действия потребителей существенно различаются между собой по потребностям и целям покупок, характеру спроса, мотивации поведения и действиям на рынке.</a:t>
            </a:r>
          </a:p>
        </p:txBody>
      </p:sp>
    </p:spTree>
    <p:extLst>
      <p:ext uri="{BB962C8B-B14F-4D97-AF65-F5344CB8AC3E}">
        <p14:creationId xmlns:p14="http://schemas.microsoft.com/office/powerpoint/2010/main" val="3738991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692696"/>
            <a:ext cx="7668344" cy="1440160"/>
          </a:xfrm>
        </p:spPr>
        <p:txBody>
          <a:bodyPr>
            <a:normAutofit/>
          </a:bodyPr>
          <a:lstStyle/>
          <a:p>
            <a:r>
              <a:rPr lang="ru-RU" sz="2800" b="1" dirty="0"/>
              <a:t>Процесс принятия решения о покупке </a:t>
            </a:r>
            <a:br>
              <a:rPr lang="ru-RU" sz="2800" b="1" dirty="0"/>
            </a:br>
            <a:endParaRPr lang="ru-RU" sz="2800" b="1" dirty="0">
              <a:latin typeface="Cambria" panose="02040503050406030204" pitchFamily="18" charset="0"/>
            </a:endParaRPr>
          </a:p>
        </p:txBody>
      </p:sp>
      <p:sp>
        <p:nvSpPr>
          <p:cNvPr id="4" name="Заголовок 1"/>
          <p:cNvSpPr txBox="1">
            <a:spLocks/>
          </p:cNvSpPr>
          <p:nvPr/>
        </p:nvSpPr>
        <p:spPr>
          <a:xfrm>
            <a:off x="179512" y="1556792"/>
            <a:ext cx="8604448" cy="475252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pic>
        <p:nvPicPr>
          <p:cNvPr id="5" name="Рисунок 4" descr="Описание: http://www.market-pages.ru/images/marketing/image061.jpg"/>
          <p:cNvPicPr/>
          <p:nvPr/>
        </p:nvPicPr>
        <p:blipFill>
          <a:blip r:embed="rId2">
            <a:extLst>
              <a:ext uri="{28A0092B-C50C-407E-A947-70E740481C1C}">
                <a14:useLocalDpi xmlns:a14="http://schemas.microsoft.com/office/drawing/2010/main" val="0"/>
              </a:ext>
            </a:extLst>
          </a:blip>
          <a:srcRect/>
          <a:stretch>
            <a:fillRect/>
          </a:stretch>
        </p:blipFill>
        <p:spPr bwMode="auto">
          <a:xfrm>
            <a:off x="611560" y="2780928"/>
            <a:ext cx="7560840" cy="216024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3431321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3528" y="1196752"/>
            <a:ext cx="8460432" cy="482453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899592" y="980728"/>
            <a:ext cx="8136904" cy="4832092"/>
          </a:xfrm>
          <a:prstGeom prst="rect">
            <a:avLst/>
          </a:prstGeom>
        </p:spPr>
        <p:txBody>
          <a:bodyPr wrap="square">
            <a:spAutoFit/>
          </a:bodyPr>
          <a:lstStyle/>
          <a:p>
            <a:r>
              <a:rPr lang="ru-RU" sz="2800" dirty="0"/>
              <a:t>Важной проблемой, которую должны решить </a:t>
            </a:r>
            <a:r>
              <a:rPr lang="ru-RU" sz="2800" dirty="0" smtClean="0"/>
              <a:t>поставщики, </a:t>
            </a:r>
            <a:r>
              <a:rPr lang="ru-RU" sz="2800" dirty="0"/>
              <a:t>является обеспечение выбора для потребителей. </a:t>
            </a:r>
            <a:endParaRPr lang="ru-RU" sz="2800" dirty="0" smtClean="0"/>
          </a:p>
          <a:p>
            <a:r>
              <a:rPr lang="ru-RU" sz="2800" dirty="0" smtClean="0"/>
              <a:t>Необходимо </a:t>
            </a:r>
            <a:r>
              <a:rPr lang="ru-RU" sz="2800" dirty="0"/>
              <a:t>обеспечить возможность реального выбора </a:t>
            </a:r>
            <a:r>
              <a:rPr lang="ru-RU" sz="2800" dirty="0" smtClean="0"/>
              <a:t>на </a:t>
            </a:r>
            <a:r>
              <a:rPr lang="ru-RU" sz="2800" dirty="0"/>
              <a:t>основе предоставления необходимой информации о наличии </a:t>
            </a:r>
            <a:r>
              <a:rPr lang="ru-RU" sz="2800" dirty="0" smtClean="0"/>
              <a:t>выбора.</a:t>
            </a:r>
            <a:endParaRPr lang="ru-RU" sz="2800" dirty="0"/>
          </a:p>
          <a:p>
            <a:r>
              <a:rPr lang="ru-RU" sz="2800" dirty="0"/>
              <a:t>Теоретически покупатель проходит все пять этапов при каждой </a:t>
            </a:r>
            <a:r>
              <a:rPr lang="ru-RU" sz="2800" dirty="0" smtClean="0"/>
              <a:t>покупке. На </a:t>
            </a:r>
            <a:r>
              <a:rPr lang="ru-RU" sz="2800" dirty="0"/>
              <a:t>практике потребитель часто пропускает или меняет местами некоторые этапы (повторная покупка).</a:t>
            </a:r>
          </a:p>
          <a:p>
            <a:endParaRPr lang="ru-RU" sz="2800" dirty="0"/>
          </a:p>
        </p:txBody>
      </p:sp>
    </p:spTree>
    <p:extLst>
      <p:ext uri="{BB962C8B-B14F-4D97-AF65-F5344CB8AC3E}">
        <p14:creationId xmlns:p14="http://schemas.microsoft.com/office/powerpoint/2010/main" val="2829786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548680"/>
            <a:ext cx="6912768" cy="576064"/>
          </a:xfrm>
        </p:spPr>
        <p:txBody>
          <a:bodyPr>
            <a:normAutofit fontScale="90000"/>
          </a:bodyPr>
          <a:lstStyle/>
          <a:p>
            <a:r>
              <a:rPr lang="ru-RU" sz="2400" dirty="0"/>
              <a:t>Источниками </a:t>
            </a:r>
            <a:r>
              <a:rPr lang="ru-RU" sz="2400" dirty="0" smtClean="0"/>
              <a:t> </a:t>
            </a:r>
            <a:r>
              <a:rPr lang="ru-RU" sz="2400" dirty="0"/>
              <a:t>информации могут быть: </a:t>
            </a:r>
            <a:br>
              <a:rPr lang="ru-RU" sz="2400" dirty="0"/>
            </a:br>
            <a:endParaRPr lang="ru-RU" sz="2400" dirty="0"/>
          </a:p>
        </p:txBody>
      </p:sp>
      <p:sp>
        <p:nvSpPr>
          <p:cNvPr id="3" name="Текст 2"/>
          <p:cNvSpPr>
            <a:spLocks noGrp="1"/>
          </p:cNvSpPr>
          <p:nvPr>
            <p:ph type="body" idx="1"/>
          </p:nvPr>
        </p:nvSpPr>
        <p:spPr>
          <a:xfrm>
            <a:off x="722312" y="1340768"/>
            <a:ext cx="8314183" cy="5040560"/>
          </a:xfrm>
        </p:spPr>
        <p:txBody>
          <a:bodyPr>
            <a:normAutofit/>
          </a:bodyPr>
          <a:lstStyle/>
          <a:p>
            <a:pPr lvl="0"/>
            <a:endParaRPr lang="ru-RU" dirty="0"/>
          </a:p>
        </p:txBody>
      </p:sp>
      <p:sp>
        <p:nvSpPr>
          <p:cNvPr id="4" name="Овал 3"/>
          <p:cNvSpPr/>
          <p:nvPr/>
        </p:nvSpPr>
        <p:spPr>
          <a:xfrm>
            <a:off x="827584" y="1324585"/>
            <a:ext cx="4032448" cy="208823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dirty="0"/>
              <a:t>Коммерческие источники (реклама, упаковка, витрины, веб-сайты)</a:t>
            </a:r>
          </a:p>
          <a:p>
            <a:pPr algn="ctr"/>
            <a:endParaRPr lang="ru-RU" dirty="0"/>
          </a:p>
        </p:txBody>
      </p:sp>
      <p:sp>
        <p:nvSpPr>
          <p:cNvPr id="5" name="Овал 4"/>
          <p:cNvSpPr/>
          <p:nvPr/>
        </p:nvSpPr>
        <p:spPr>
          <a:xfrm>
            <a:off x="5436096" y="1338855"/>
            <a:ext cx="3600400" cy="2160240"/>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dirty="0"/>
              <a:t>Личные контакты (семья, друзья, соседи)</a:t>
            </a:r>
          </a:p>
          <a:p>
            <a:pPr algn="ctr"/>
            <a:endParaRPr lang="ru-RU" dirty="0"/>
          </a:p>
        </p:txBody>
      </p:sp>
      <p:sp>
        <p:nvSpPr>
          <p:cNvPr id="6" name="Овал 5"/>
          <p:cNvSpPr/>
          <p:nvPr/>
        </p:nvSpPr>
        <p:spPr>
          <a:xfrm>
            <a:off x="683568" y="4005064"/>
            <a:ext cx="5040560" cy="172819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dirty="0"/>
              <a:t>Общедоступные источники (СМИ)</a:t>
            </a:r>
          </a:p>
          <a:p>
            <a:pPr algn="ctr"/>
            <a:endParaRPr lang="ru-RU" sz="2400" dirty="0"/>
          </a:p>
        </p:txBody>
      </p:sp>
      <p:sp>
        <p:nvSpPr>
          <p:cNvPr id="7" name="Овал 6"/>
          <p:cNvSpPr/>
          <p:nvPr/>
        </p:nvSpPr>
        <p:spPr>
          <a:xfrm>
            <a:off x="5900132" y="4005064"/>
            <a:ext cx="3240360" cy="172819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sz="2400" dirty="0"/>
              <a:t>Личный опыт (использование продукта ранее)</a:t>
            </a:r>
          </a:p>
          <a:p>
            <a:pPr algn="ctr"/>
            <a:endParaRPr lang="ru-RU" dirty="0"/>
          </a:p>
        </p:txBody>
      </p:sp>
    </p:spTree>
    <p:extLst>
      <p:ext uri="{BB962C8B-B14F-4D97-AF65-F5344CB8AC3E}">
        <p14:creationId xmlns:p14="http://schemas.microsoft.com/office/powerpoint/2010/main" val="14961226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11760" y="404664"/>
            <a:ext cx="5256584" cy="390252"/>
          </a:xfrm>
        </p:spPr>
        <p:txBody>
          <a:bodyPr>
            <a:normAutofit fontScale="90000"/>
          </a:bodyPr>
          <a:lstStyle/>
          <a:p>
            <a:r>
              <a:rPr lang="ru-RU" sz="2000" dirty="0"/>
              <a:t>Типы процессов решений. </a:t>
            </a:r>
            <a:br>
              <a:rPr lang="ru-RU" sz="2000" dirty="0"/>
            </a:br>
            <a:endParaRPr lang="ru-RU" sz="2000" dirty="0"/>
          </a:p>
        </p:txBody>
      </p:sp>
      <p:sp>
        <p:nvSpPr>
          <p:cNvPr id="3" name="Текст 2"/>
          <p:cNvSpPr>
            <a:spLocks noGrp="1"/>
          </p:cNvSpPr>
          <p:nvPr>
            <p:ph type="body" idx="1"/>
          </p:nvPr>
        </p:nvSpPr>
        <p:spPr>
          <a:xfrm>
            <a:off x="611560" y="1124744"/>
            <a:ext cx="8348464" cy="5010348"/>
          </a:xfrm>
        </p:spPr>
        <p:txBody>
          <a:bodyPr>
            <a:normAutofit/>
          </a:bodyPr>
          <a:lstStyle/>
          <a:p>
            <a:r>
              <a:rPr lang="ru-RU" sz="2400" dirty="0" smtClean="0"/>
              <a:t>1</a:t>
            </a:r>
            <a:r>
              <a:rPr lang="ru-RU" sz="2400" dirty="0"/>
              <a:t>.  Простые и привычно решаемые без особых </a:t>
            </a:r>
            <a:r>
              <a:rPr lang="ru-RU" sz="2400" dirty="0" smtClean="0"/>
              <a:t>усилий. </a:t>
            </a:r>
            <a:r>
              <a:rPr lang="ru-RU" sz="2400" dirty="0"/>
              <a:t>Привычные решения можно разделить на 2 группы – лояльность к марке/компании и повторные (инерционные покупки). </a:t>
            </a:r>
          </a:p>
          <a:p>
            <a:r>
              <a:rPr lang="ru-RU" sz="2400" dirty="0"/>
              <a:t>2.  Ограниченные, </a:t>
            </a:r>
            <a:r>
              <a:rPr lang="ru-RU" sz="2400" dirty="0" smtClean="0"/>
              <a:t>т. е. </a:t>
            </a:r>
            <a:r>
              <a:rPr lang="ru-RU" sz="2400" dirty="0"/>
              <a:t>содержащие элементы новизны и неопределенности до определенного предела (покупка продуктов питания дифференцированного предложения), простых домашних приборов. </a:t>
            </a:r>
          </a:p>
          <a:p>
            <a:r>
              <a:rPr lang="ru-RU" sz="2400" dirty="0"/>
              <a:t>3.  Расширенные, </a:t>
            </a:r>
            <a:r>
              <a:rPr lang="ru-RU" sz="2400" dirty="0" smtClean="0"/>
              <a:t>т. е. </a:t>
            </a:r>
            <a:r>
              <a:rPr lang="ru-RU" sz="2400" dirty="0"/>
              <a:t>отличающиеся высокой сложностью в силу своей новизны и высокой неопределенностью решения. </a:t>
            </a:r>
          </a:p>
          <a:p>
            <a:r>
              <a:rPr lang="ru-RU" sz="2400" dirty="0"/>
              <a:t>4.  Импульсивная покупка – отличается от предыдущих покупок своей </a:t>
            </a:r>
            <a:r>
              <a:rPr lang="ru-RU" sz="2400" dirty="0" err="1" smtClean="0"/>
              <a:t>незапланированностью</a:t>
            </a:r>
            <a:r>
              <a:rPr lang="ru-RU" sz="2400" dirty="0"/>
              <a:t>. </a:t>
            </a:r>
          </a:p>
          <a:p>
            <a:endParaRPr lang="ru-RU" dirty="0"/>
          </a:p>
        </p:txBody>
      </p:sp>
    </p:spTree>
    <p:extLst>
      <p:ext uri="{BB962C8B-B14F-4D97-AF65-F5344CB8AC3E}">
        <p14:creationId xmlns:p14="http://schemas.microsoft.com/office/powerpoint/2010/main" val="2190756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1196752"/>
            <a:ext cx="8568952" cy="4176463"/>
          </a:xfrm>
        </p:spPr>
        <p:txBody>
          <a:bodyPr>
            <a:normAutofit/>
          </a:bodyPr>
          <a:lstStyle/>
          <a:p>
            <a:r>
              <a:rPr lang="ru-RU" sz="2800" dirty="0" smtClean="0"/>
              <a:t>Фирма </a:t>
            </a:r>
            <a:r>
              <a:rPr lang="ru-RU" sz="2800" dirty="0"/>
              <a:t>должна разработать такой комплекс маркетинга, который вводил бы ее марку и в комплект осведомленности, и в комплект выбора потребителя. Если марке не удастся проникнуть в эти комплекты, фирма упустит возможность продажи </a:t>
            </a:r>
            <a:r>
              <a:rPr lang="ru-RU" sz="2800" dirty="0" smtClean="0"/>
              <a:t>. Необходимо  выяснить</a:t>
            </a:r>
            <a:r>
              <a:rPr lang="ru-RU" sz="2800" dirty="0"/>
              <a:t>, какие еще марки входят в состав комплекта выбора, чтобы знать своих конкурентов и разработать соответствующую аргументацию. </a:t>
            </a:r>
          </a:p>
          <a:p>
            <a:endParaRPr lang="ru-RU" dirty="0"/>
          </a:p>
        </p:txBody>
      </p:sp>
    </p:spTree>
    <p:extLst>
      <p:ext uri="{BB962C8B-B14F-4D97-AF65-F5344CB8AC3E}">
        <p14:creationId xmlns:p14="http://schemas.microsoft.com/office/powerpoint/2010/main" val="116764570"/>
      </p:ext>
    </p:extLst>
  </p:cSld>
  <p:clrMapOvr>
    <a:masterClrMapping/>
  </p:clrMapOvr>
</p:sld>
</file>

<file path=ppt/theme/theme1.xml><?xml version="1.0" encoding="utf-8"?>
<a:theme xmlns:a="http://schemas.openxmlformats.org/drawingml/2006/main" name="Ofis Teması">
  <a:themeElements>
    <a:clrScheme name="Gri Tonlamalı">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2417</TotalTime>
  <Words>877</Words>
  <Application>Microsoft Office PowerPoint</Application>
  <PresentationFormat>Экран (4:3)</PresentationFormat>
  <Paragraphs>99</Paragraphs>
  <Slides>30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30</vt:i4>
      </vt:variant>
    </vt:vector>
  </HeadingPairs>
  <TitlesOfParts>
    <vt:vector size="31" baseType="lpstr">
      <vt:lpstr>Ofis Teması</vt:lpstr>
      <vt:lpstr>Презентация PowerPoint</vt:lpstr>
      <vt:lpstr>Тема 8. Процесс принятия решения потребителей. Решения перед покупкой </vt:lpstr>
      <vt:lpstr>1. Характеристика процесса принятия решения потребителей </vt:lpstr>
      <vt:lpstr>Моделирование поведения потребителей </vt:lpstr>
      <vt:lpstr>Процесс принятия решения о покупке  </vt:lpstr>
      <vt:lpstr>Презентация PowerPoint</vt:lpstr>
      <vt:lpstr>Источниками  информации могут быть:  </vt:lpstr>
      <vt:lpstr>Типы процессов решений.  </vt:lpstr>
      <vt:lpstr>Презентация PowerPoint</vt:lpstr>
      <vt:lpstr>Презентация PowerPoint</vt:lpstr>
      <vt:lpstr>на стадии поиск информации необходимо выявить:  </vt:lpstr>
      <vt:lpstr>2. Оценка вариантов  </vt:lpstr>
      <vt:lpstr>продолжение</vt:lpstr>
      <vt:lpstr>Презентация PowerPoint</vt:lpstr>
      <vt:lpstr>продолжение</vt:lpstr>
      <vt:lpstr>Виды правил решений.  </vt:lpstr>
      <vt:lpstr>                                                                         Таблица 1.                                    Совместное правило решения  </vt:lpstr>
      <vt:lpstr>• Раздельное правило решения – устанавливает минимальный уровень требований потребителя только по значимым критериям, не принимая в расчет все остальные. Приемлемыми считаются все альтернативы, удовлетворяющие минимальные требования по значимым критериям </vt:lpstr>
      <vt:lpstr>Правило решения элиминирование по аспектам - предполагает ранжирование оценочных критериев по их значимости и установление точек отсечения (минимально допустимых значений оценок) по каждому из критериев. Выбирается марка, удовлетворяющая требования наиболее важного критерия. </vt:lpstr>
      <vt:lpstr>Лексиграфическое правило решения – предполагает ранжирование критериев по значимости и выбора марки, лучшей по наиболее значимым критериям. </vt:lpstr>
      <vt:lpstr> Компенсационные правила решений.  </vt:lpstr>
      <vt:lpstr>Правило простого сложения </vt:lpstr>
      <vt:lpstr>Правило взвешенного сложения </vt:lpstr>
      <vt:lpstr>3. Решение о покупке  </vt:lpstr>
      <vt:lpstr>Степень изменения под воздействием отношения людей зависит от двух факторов:  </vt:lpstr>
      <vt:lpstr>Мотивы шоппинга:  </vt:lpstr>
      <vt:lpstr>2.   Социальные  </vt:lpstr>
      <vt:lpstr>По критерию ориентации выделяют следующие группы шопперов:  </vt:lpstr>
      <vt:lpstr>Выделяется 4 типа покупательского поведения потребителей, основанных на степени его вовлеченности в процессе покупки и осознании различий между марками товара </vt:lpstr>
      <vt:lpstr>Стратегии повышения степени вовлеченности покупателей: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Ramil Jabbarov</dc:creator>
  <cp:lastModifiedBy>User</cp:lastModifiedBy>
  <cp:revision>520</cp:revision>
  <dcterms:created xsi:type="dcterms:W3CDTF">2010-03-05T15:34:29Z</dcterms:created>
  <dcterms:modified xsi:type="dcterms:W3CDTF">2016-09-03T07:56:46Z</dcterms:modified>
</cp:coreProperties>
</file>