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handoutMasterIdLst>
    <p:handoutMasterId r:id="rId23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09.09.2016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09.09.2016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09.09.2016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latin typeface="Cambria" panose="02040503050406030204" pitchFamily="18" charset="0"/>
              </a:rPr>
              <a:t>Az</a:t>
            </a:r>
            <a:r>
              <a:rPr lang="az-Latn-AZ" b="1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2915816" y="2058987"/>
            <a:ext cx="51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r>
              <a:rPr lang="ru-RU" altLang="az-Latn-AZ" sz="20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Поведение потребителя </a:t>
            </a:r>
            <a:endParaRPr lang="az-Latn-AZ" altLang="az-Latn-AZ" sz="1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9" name="5 Metin kutusu"/>
          <p:cNvSpPr txBox="1"/>
          <p:nvPr/>
        </p:nvSpPr>
        <p:spPr>
          <a:xfrm>
            <a:off x="3070037" y="3492887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 kafedrası 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en-US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04664"/>
            <a:ext cx="4857799" cy="462260"/>
          </a:xfrm>
        </p:spPr>
        <p:txBody>
          <a:bodyPr/>
          <a:lstStyle/>
          <a:p>
            <a:r>
              <a:rPr lang="ru-RU" sz="2000" dirty="0"/>
              <a:t>4. Поиски поставщиков.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908720"/>
            <a:ext cx="8784976" cy="5472608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Изучают </a:t>
            </a:r>
            <a:r>
              <a:rPr lang="ru-RU" sz="2800" dirty="0"/>
              <a:t>коммерческие справочники, ищут</a:t>
            </a:r>
            <a:br>
              <a:rPr lang="ru-RU" sz="2800" dirty="0"/>
            </a:br>
            <a:r>
              <a:rPr lang="ru-RU" sz="2800" dirty="0"/>
              <a:t>информацию в компьютерных сетях, запрашивают по телефону</a:t>
            </a:r>
            <a:br>
              <a:rPr lang="ru-RU" sz="2800" dirty="0"/>
            </a:br>
            <a:r>
              <a:rPr lang="ru-RU" sz="2800" dirty="0"/>
              <a:t>рекомендации от других фирм. Часть поставщиков будет исключена из</a:t>
            </a:r>
            <a:br>
              <a:rPr lang="ru-RU" sz="2800" dirty="0"/>
            </a:br>
            <a:r>
              <a:rPr lang="ru-RU" sz="2800" dirty="0"/>
              <a:t>числа возможных кандидатов, если их мощности не соответствуют</a:t>
            </a:r>
            <a:br>
              <a:rPr lang="ru-RU" sz="2800" dirty="0"/>
            </a:br>
            <a:r>
              <a:rPr lang="ru-RU" sz="2800" dirty="0"/>
              <a:t>количественной потребности в товаре или у них плохая репутация как</a:t>
            </a:r>
            <a:br>
              <a:rPr lang="ru-RU" sz="2800" dirty="0"/>
            </a:br>
            <a:r>
              <a:rPr lang="ru-RU" sz="2800" dirty="0"/>
              <a:t>поставщика. Чем новее задача, стоящая перед закупкой, и чем сложнее и</a:t>
            </a:r>
            <a:br>
              <a:rPr lang="ru-RU" sz="2800" dirty="0"/>
            </a:br>
            <a:r>
              <a:rPr lang="ru-RU" sz="2800" dirty="0"/>
              <a:t>дороже товар, тем больше времени занимает поиск квалифицированных</a:t>
            </a:r>
            <a:br>
              <a:rPr lang="ru-RU" sz="2800" dirty="0"/>
            </a:br>
            <a:r>
              <a:rPr lang="ru-RU" sz="2800" dirty="0"/>
              <a:t>поставщиков.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7704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556792"/>
            <a:ext cx="8712968" cy="4536504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 Запрашивание предложений.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Далее фирма запрашивает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предложения от наиболее подходящих поставщиков. Некоторые из них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просто пришлют в ответ свой каталог или представителя. Если товар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сложный и дорогой, то потребуются подробные письменные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предложения от каждого потенциального поставщика. Поставщиков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оценивают после проведения ими официальных презентаций. </a:t>
            </a:r>
          </a:p>
        </p:txBody>
      </p:sp>
    </p:spTree>
    <p:extLst>
      <p:ext uri="{BB962C8B-B14F-4D97-AF65-F5344CB8AC3E}">
        <p14:creationId xmlns:p14="http://schemas.microsoft.com/office/powerpoint/2010/main" val="6792345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836712"/>
            <a:ext cx="5289847" cy="390252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6. Выбор поставщика.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628800"/>
            <a:ext cx="8424936" cy="407424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этом этапе члены закупочной комиссии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изучают предложения и переходят к выбору поставщика. Оценивают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техническую компетентность различных кандидатов, их способность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обеспечить своевременную поставку товара и предоставить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необходимые услуги.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78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620688"/>
            <a:ext cx="8208912" cy="5688631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Составляют </a:t>
            </a:r>
            <a:r>
              <a:rPr lang="ru-RU" sz="2400" dirty="0"/>
              <a:t>перечень желательных</a:t>
            </a:r>
            <a:br>
              <a:rPr lang="ru-RU" sz="2400" dirty="0"/>
            </a:br>
            <a:r>
              <a:rPr lang="ru-RU" sz="2400" dirty="0"/>
              <a:t>характеристик поставщика с ранжированием их по степени</a:t>
            </a:r>
            <a:br>
              <a:rPr lang="ru-RU" sz="2400" dirty="0"/>
            </a:br>
            <a:r>
              <a:rPr lang="ru-RU" sz="2400" dirty="0"/>
              <a:t>относительной значимости, например: </a:t>
            </a:r>
          </a:p>
          <a:p>
            <a:r>
              <a:rPr lang="ru-RU" sz="2400" dirty="0"/>
              <a:t>•  Наличие службы техпомощи. </a:t>
            </a:r>
          </a:p>
          <a:p>
            <a:r>
              <a:rPr lang="ru-RU" sz="2400" dirty="0"/>
              <a:t>•  Быстрота реакции на нужды клиентов. </a:t>
            </a:r>
          </a:p>
          <a:p>
            <a:r>
              <a:rPr lang="ru-RU" sz="2400" dirty="0"/>
              <a:t>•  Оперативность поставок. </a:t>
            </a:r>
          </a:p>
          <a:p>
            <a:r>
              <a:rPr lang="ru-RU" sz="2400" dirty="0"/>
              <a:t>•  Качество товара. </a:t>
            </a:r>
          </a:p>
          <a:p>
            <a:r>
              <a:rPr lang="ru-RU" sz="2400" dirty="0"/>
              <a:t>•  Репутация поставщика. </a:t>
            </a:r>
          </a:p>
          <a:p>
            <a:r>
              <a:rPr lang="ru-RU" sz="2400" dirty="0"/>
              <a:t>•  Цена товара. </a:t>
            </a:r>
          </a:p>
          <a:p>
            <a:r>
              <a:rPr lang="ru-RU" sz="2400" dirty="0"/>
              <a:t>•  Полнота товарного ассортимента. </a:t>
            </a:r>
          </a:p>
          <a:p>
            <a:r>
              <a:rPr lang="ru-RU" sz="2400" dirty="0"/>
              <a:t>•  Квалификация представителей. </a:t>
            </a:r>
          </a:p>
          <a:p>
            <a:r>
              <a:rPr lang="ru-RU" sz="2400" dirty="0"/>
              <a:t>•  Предоставление кредита. </a:t>
            </a:r>
          </a:p>
          <a:p>
            <a:r>
              <a:rPr lang="ru-RU" sz="2400" dirty="0"/>
              <a:t>•  Личные отношения. </a:t>
            </a:r>
          </a:p>
          <a:p>
            <a:r>
              <a:rPr lang="ru-RU" sz="2400" dirty="0"/>
              <a:t>•  Наличие товарной литературы, руководств и справочников.</a:t>
            </a:r>
            <a:r>
              <a:rPr lang="ru-RU" sz="2400" b="1" dirty="0"/>
              <a:t> 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258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480720" cy="534268"/>
          </a:xfrm>
        </p:spPr>
        <p:txBody>
          <a:bodyPr>
            <a:normAutofit/>
          </a:bodyPr>
          <a:lstStyle/>
          <a:p>
            <a:r>
              <a:rPr lang="ru-RU" sz="2000" dirty="0"/>
              <a:t>7</a:t>
            </a:r>
            <a:r>
              <a:rPr lang="ru-RU" sz="2000" dirty="0" smtClean="0"/>
              <a:t>. </a:t>
            </a:r>
            <a:r>
              <a:rPr lang="ru-RU" sz="2000" dirty="0"/>
              <a:t>Разработка процедуры заказа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052736"/>
            <a:ext cx="8132440" cy="49685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Наиболее </a:t>
            </a:r>
            <a:r>
              <a:rPr lang="ru-RU" sz="2400" dirty="0"/>
              <a:t>часто применяются семь критериев закупки</a:t>
            </a:r>
            <a:r>
              <a:rPr lang="ru-RU" sz="2400" dirty="0" smtClean="0"/>
              <a:t>: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1) цена; 2) способность товара удовлетворять требованиям по качеству; 3) способность поставщика удовлетворять необходимым  графикам  поставок;  4)  технические  возможности;  5) </a:t>
            </a:r>
          </a:p>
          <a:p>
            <a:r>
              <a:rPr lang="ru-RU" sz="2400" dirty="0"/>
              <a:t>гарантии и порядок рассмотрения претензий в случае дефектных товаров; 6) качество исполнения предыдущих контрактов; 7) производственные мощности и оборудование. Практика заключения всеобъемлющих контрактов ведет к тому, что закупки все больше производятся из одного источника, причем объем закупаемых у этого источника товаров растет.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36004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24744"/>
            <a:ext cx="7772400" cy="534268"/>
          </a:xfrm>
        </p:spPr>
        <p:txBody>
          <a:bodyPr/>
          <a:lstStyle/>
          <a:p>
            <a:r>
              <a:rPr lang="ru-RU" sz="2000" dirty="0"/>
              <a:t>8. Оценка работы поставщика.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204865"/>
            <a:ext cx="7378079" cy="220203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Оценивают </a:t>
            </a:r>
            <a:r>
              <a:rPr lang="ru-RU" sz="3200" dirty="0"/>
              <a:t>работу конкретного поставщика или поставщиков по удовлетворенности внутрифирменных пользователей.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56500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772400" cy="89430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400" dirty="0"/>
              <a:t>3. Участники принятия решений о закупках товаров промышленного назначения.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348880"/>
            <a:ext cx="7772400" cy="3312368"/>
          </a:xfrm>
        </p:spPr>
        <p:txBody>
          <a:bodyPr>
            <a:normAutofit/>
          </a:bodyPr>
          <a:lstStyle/>
          <a:p>
            <a:r>
              <a:rPr lang="ru-RU" sz="2800" b="1" dirty="0"/>
              <a:t>Факторы, влияющие на покупателей товаров промышленного назначения. </a:t>
            </a:r>
            <a:endParaRPr lang="ru-RU" sz="2800" b="1" dirty="0" smtClean="0"/>
          </a:p>
          <a:p>
            <a:pPr marL="457200" indent="-457200">
              <a:buAutoNum type="arabicPeriod"/>
            </a:pPr>
            <a:r>
              <a:rPr lang="ru-RU" sz="2800" b="1" dirty="0" smtClean="0"/>
              <a:t>Экономическая обстановка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 </a:t>
            </a:r>
            <a:r>
              <a:rPr lang="ru-RU" sz="2800" b="1" dirty="0"/>
              <a:t>Особенности </a:t>
            </a:r>
            <a:r>
              <a:rPr lang="ru-RU" sz="2800" b="1" dirty="0" smtClean="0"/>
              <a:t>организации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 </a:t>
            </a:r>
            <a:r>
              <a:rPr lang="ru-RU" sz="2800" b="1" dirty="0"/>
              <a:t>Межличностные </a:t>
            </a:r>
            <a:r>
              <a:rPr lang="ru-RU" sz="2800" b="1" dirty="0" smtClean="0"/>
              <a:t>отношения</a:t>
            </a:r>
          </a:p>
          <a:p>
            <a:pPr marL="457200" indent="-457200">
              <a:buAutoNum type="arabicPeriod"/>
            </a:pPr>
            <a:r>
              <a:rPr lang="ru-RU" sz="2800" b="1" dirty="0" smtClean="0"/>
              <a:t>Индивидуальные </a:t>
            </a:r>
            <a:r>
              <a:rPr lang="ru-RU" sz="2800" b="1" dirty="0"/>
              <a:t>особенности личности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037150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64704"/>
            <a:ext cx="7772400" cy="53426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Особенности рынка организаций: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412777"/>
            <a:ext cx="8171185" cy="4752528"/>
          </a:xfrm>
        </p:spPr>
        <p:txBody>
          <a:bodyPr/>
          <a:lstStyle/>
          <a:p>
            <a:r>
              <a:rPr lang="ru-RU" sz="2400" dirty="0"/>
              <a:t>1. Организации приобретают товары, услуги с целью извлечь прибыль, сократить издержки, удовлетворить нужды своей внутренней клиентуры, выполнить какие-либо общественные или правовые обязательства. </a:t>
            </a:r>
          </a:p>
          <a:p>
            <a:r>
              <a:rPr lang="ru-RU" sz="2400" dirty="0"/>
              <a:t>2. Решение о закупках для нужд организации принимается при участии большего числа лиц, чем в случае потребительских покупок. Как правило, участники принятия решения выполняют разные обязанности в рамках организации и подходят к решению о закупке с различными критериями.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5595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980728"/>
            <a:ext cx="7772400" cy="4176463"/>
          </a:xfrm>
        </p:spPr>
        <p:txBody>
          <a:bodyPr/>
          <a:lstStyle/>
          <a:p>
            <a:r>
              <a:rPr lang="ru-RU" sz="2800" dirty="0"/>
              <a:t>3. Агенты по снабжению и закупкам должны следовать</a:t>
            </a:r>
            <a:br>
              <a:rPr lang="ru-RU" sz="2800" dirty="0"/>
            </a:br>
            <a:r>
              <a:rPr lang="ru-RU" sz="2800" dirty="0"/>
              <a:t>официальным установкам сообразно с лимитами и прочими</a:t>
            </a:r>
            <a:br>
              <a:rPr lang="ru-RU" sz="2800" dirty="0"/>
            </a:br>
            <a:r>
              <a:rPr lang="ru-RU" sz="2800" dirty="0"/>
              <a:t>требованиями своих организаций. </a:t>
            </a:r>
          </a:p>
          <a:p>
            <a:r>
              <a:rPr lang="ru-RU" sz="2800" dirty="0"/>
              <a:t>4. Организации запрашивают предложения, составляют договоры на закупки.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203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764704"/>
            <a:ext cx="7160840" cy="67828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Участники решений о закупках от имени государственных учреждений.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8712968" cy="4536504"/>
          </a:xfrm>
        </p:spPr>
        <p:txBody>
          <a:bodyPr>
            <a:normAutofit/>
          </a:bodyPr>
          <a:lstStyle/>
          <a:p>
            <a:r>
              <a:rPr lang="ru-RU" sz="2400" b="1" dirty="0"/>
              <a:t>Факторы, влияющие на закупщиков государственных учреждений. </a:t>
            </a:r>
            <a:r>
              <a:rPr lang="ru-RU" sz="2400" dirty="0"/>
              <a:t>Сказывается влияние факторов экономической обстановки, особенностей организации, межличностных отношений и индивидуальных особенностей личности. Отличительной особенностью</a:t>
            </a:r>
            <a:r>
              <a:rPr lang="ru-RU" sz="2400" b="1" dirty="0"/>
              <a:t> </a:t>
            </a:r>
            <a:r>
              <a:rPr lang="ru-RU" sz="2400" dirty="0"/>
              <a:t>является контроль бюджетных органов и различных групп общественности. Поскольку решения о затратах подвергаются контролю со стороны контрольно-ревизионных органов и общественности, правительственным органам и бюджетным организациям приходится много времени уделять канцелярской работе. Перед одобрением закупок необходимо подготовить множество громоздких документов.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65261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776" y="-243408"/>
            <a:ext cx="8460432" cy="1944216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3200" b="1" dirty="0"/>
              <a:t>Тема 11. Особенности поведения покупателей товаров промышленного назначения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916832"/>
            <a:ext cx="8388424" cy="40324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413338"/>
            <a:ext cx="820891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План</a:t>
            </a:r>
          </a:p>
          <a:p>
            <a:pPr lvl="0"/>
            <a:r>
              <a:rPr lang="en-US" sz="3200" dirty="0" smtClean="0"/>
              <a:t>1. </a:t>
            </a:r>
            <a:r>
              <a:rPr lang="ru-RU" sz="3200" dirty="0" smtClean="0"/>
              <a:t>Сущность  </a:t>
            </a:r>
            <a:r>
              <a:rPr lang="ru-RU" sz="3200" dirty="0"/>
              <a:t>рынка товаров промышленного назначения</a:t>
            </a:r>
          </a:p>
          <a:p>
            <a:r>
              <a:rPr lang="ru-RU" sz="3200" dirty="0"/>
              <a:t>2.  Этапы принятия решений о закупках товаров промышленного назначения</a:t>
            </a:r>
          </a:p>
          <a:p>
            <a:r>
              <a:rPr lang="ru-RU" sz="3200" dirty="0"/>
              <a:t>3. Участники принятия решений о закупках товаров промышленного назначения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772400" cy="534268"/>
          </a:xfrm>
        </p:spPr>
        <p:txBody>
          <a:bodyPr/>
          <a:lstStyle/>
          <a:p>
            <a:r>
              <a:rPr lang="ru-RU" sz="2000" dirty="0"/>
              <a:t>Процедуры правительственных закупок.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988840"/>
            <a:ext cx="7772400" cy="3498180"/>
          </a:xfrm>
        </p:spPr>
        <p:txBody>
          <a:bodyPr>
            <a:noAutofit/>
          </a:bodyPr>
          <a:lstStyle/>
          <a:p>
            <a:r>
              <a:rPr lang="ru-RU" sz="2800" dirty="0" smtClean="0"/>
              <a:t>Государственные </a:t>
            </a:r>
            <a:r>
              <a:rPr lang="ru-RU" sz="2800" dirty="0"/>
              <a:t>закупки осуществляются двумя основными путями: методом контрактов, заключаемых по результатам переговоров, или с помощью открытых торгов. При использовании метода контрактов</a:t>
            </a:r>
            <a:r>
              <a:rPr lang="ru-RU" sz="2800" b="1" dirty="0"/>
              <a:t> </a:t>
            </a:r>
            <a:r>
              <a:rPr lang="ru-RU" sz="2800" dirty="0"/>
              <a:t>государственная организация работает с одной или несколькими фирмами и ведет прямые переговоры по заключению с одной из них контракта.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05385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7488831" cy="1080120"/>
          </a:xfrm>
        </p:spPr>
        <p:txBody>
          <a:bodyPr>
            <a:normAutofit/>
          </a:bodyPr>
          <a:lstStyle/>
          <a:p>
            <a:pPr lvl="0" algn="l"/>
            <a:r>
              <a:rPr lang="en-US" sz="2800" dirty="0"/>
              <a:t>1. </a:t>
            </a:r>
            <a:r>
              <a:rPr lang="ru-RU" sz="2800" dirty="0"/>
              <a:t>Сущность  рынка товаров промышленного назначения</a:t>
            </a:r>
            <a:endParaRPr lang="ru-RU" sz="2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1700808"/>
            <a:ext cx="8599177" cy="46085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18088"/>
            <a:ext cx="903649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3200" dirty="0" smtClean="0"/>
              <a:t>На </a:t>
            </a:r>
            <a:r>
              <a:rPr lang="ru-RU" sz="3200" dirty="0"/>
              <a:t>нем меньше покупателей. </a:t>
            </a:r>
            <a:endParaRPr lang="ru-RU" sz="3200" dirty="0" smtClean="0"/>
          </a:p>
          <a:p>
            <a:pPr marL="342900" indent="-342900" algn="just">
              <a:buAutoNum type="arabicPeriod"/>
            </a:pPr>
            <a:r>
              <a:rPr lang="ru-RU" sz="3200" dirty="0" smtClean="0"/>
              <a:t>Немногочисленные </a:t>
            </a:r>
            <a:r>
              <a:rPr lang="ru-RU" sz="3200" dirty="0"/>
              <a:t>покупатели крупнее. Даже в отраслях с множеством производителей основная часть закупок приходится, как правило, на долю всего нескольких крупных покупателей. </a:t>
            </a:r>
            <a:endParaRPr lang="ru-RU" sz="3200" dirty="0" smtClean="0"/>
          </a:p>
          <a:p>
            <a:pPr marL="342900" indent="-342900" algn="just">
              <a:buAutoNum type="arabicPeriod"/>
            </a:pPr>
            <a:r>
              <a:rPr lang="ru-RU" sz="3200" dirty="0" smtClean="0"/>
              <a:t> </a:t>
            </a:r>
            <a:r>
              <a:rPr lang="ru-RU" sz="3200" dirty="0"/>
              <a:t>Покупатели сконцентрированы географически. Большая часть всех покупателей товаров промышленного назначения </a:t>
            </a:r>
            <a:r>
              <a:rPr lang="ru-RU" sz="3200" dirty="0" smtClean="0"/>
              <a:t> </a:t>
            </a:r>
            <a:r>
              <a:rPr lang="ru-RU" sz="3200" dirty="0"/>
              <a:t>сконцентрирована экономических районах. </a:t>
            </a: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8431" y="404664"/>
            <a:ext cx="7308304" cy="64807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latin typeface="Cambria" panose="02040503050406030204" pitchFamily="18" charset="0"/>
              </a:rPr>
              <a:t>продолжение</a:t>
            </a:r>
            <a:endParaRPr lang="ru-RU" sz="20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1052736"/>
            <a:ext cx="8460432" cy="5184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4. Спрос на товары промышленного назначения определяется спросом на товары широкого потребления. Если спрос на товары широкого потребления ослабнет, снизится спрос и на все товары промышленного </a:t>
            </a:r>
            <a:r>
              <a:rPr lang="ru-RU" sz="2800" dirty="0" smtClean="0"/>
              <a:t>назначения. </a:t>
            </a:r>
            <a:endParaRPr lang="ru-RU" sz="2800" dirty="0"/>
          </a:p>
          <a:p>
            <a:r>
              <a:rPr lang="ru-RU" sz="2800" dirty="0"/>
              <a:t>5.   Спрос на товары промышленного назначения резко меняется. Спрос на товары и услуги промышленного назначения обычно меняется быстрее, чем на товары и услуги широкого потребления. </a:t>
            </a:r>
            <a:endParaRPr lang="ru-RU" sz="2800" dirty="0" smtClean="0"/>
          </a:p>
          <a:p>
            <a:r>
              <a:rPr lang="ru-RU" sz="2800" dirty="0" smtClean="0"/>
              <a:t>6</a:t>
            </a:r>
            <a:r>
              <a:rPr lang="ru-RU" sz="2800" dirty="0"/>
              <a:t>. Покупатели товаров промышленного назначения—</a:t>
            </a:r>
            <a:br>
              <a:rPr lang="ru-RU" sz="2800" dirty="0"/>
            </a:br>
            <a:r>
              <a:rPr lang="ru-RU" sz="2800" dirty="0"/>
              <a:t>профессионалы.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668344" cy="648072"/>
          </a:xfrm>
        </p:spPr>
        <p:txBody>
          <a:bodyPr>
            <a:normAutofit/>
          </a:bodyPr>
          <a:lstStyle/>
          <a:p>
            <a:r>
              <a:rPr lang="ru-RU" sz="2400" dirty="0"/>
              <a:t>Виды закупок товаров промышленного назначения.</a:t>
            </a:r>
            <a:r>
              <a:rPr lang="ru-RU" sz="2400" b="1" dirty="0"/>
              <a:t> </a:t>
            </a:r>
            <a:endParaRPr lang="ru-RU" sz="24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124744"/>
            <a:ext cx="8532440" cy="511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5036983"/>
            <a:ext cx="29848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b="1" dirty="0" smtClean="0"/>
          </a:p>
          <a:p>
            <a:r>
              <a:rPr lang="ru-RU" b="1" dirty="0" smtClean="0"/>
              <a:t>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484784"/>
            <a:ext cx="6696744" cy="7920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Повторная закупка без изменений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996952"/>
            <a:ext cx="6696744" cy="7920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Повторная закупка с изменениями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365104"/>
            <a:ext cx="6696744" cy="792088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Закупка для решения новых задач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6237312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71600" y="5445224"/>
            <a:ext cx="6696744" cy="648071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Комплектная закупка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668344" cy="1080120"/>
          </a:xfrm>
        </p:spPr>
        <p:txBody>
          <a:bodyPr>
            <a:normAutofit/>
          </a:bodyPr>
          <a:lstStyle/>
          <a:p>
            <a:pPr algn="l"/>
            <a:r>
              <a:rPr lang="ru-RU" sz="2400" dirty="0"/>
              <a:t>При совершении закупок для решения новых задач покупателю предстоит определить для себя: </a:t>
            </a:r>
            <a:endParaRPr lang="ru-RU" sz="2400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1556792"/>
            <a:ext cx="7668344" cy="4176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 algn="l">
              <a:buAutoNum type="arabicParenR"/>
            </a:pPr>
            <a:r>
              <a:rPr lang="ru-RU" sz="3200" dirty="0" smtClean="0"/>
              <a:t>технические </a:t>
            </a:r>
            <a:r>
              <a:rPr lang="ru-RU" sz="3200" dirty="0"/>
              <a:t>характеристики товара, </a:t>
            </a:r>
            <a:endParaRPr lang="ru-RU" sz="3200" dirty="0" smtClean="0"/>
          </a:p>
          <a:p>
            <a:pPr marL="514350" indent="-514350" algn="l">
              <a:buAutoNum type="arabicParenR"/>
            </a:pPr>
            <a:r>
              <a:rPr lang="ru-RU" sz="3200" dirty="0" smtClean="0"/>
              <a:t> </a:t>
            </a:r>
            <a:r>
              <a:rPr lang="ru-RU" sz="3200" dirty="0"/>
              <a:t>пределы цен, </a:t>
            </a:r>
            <a:endParaRPr lang="ru-RU" sz="3200" dirty="0" smtClean="0"/>
          </a:p>
          <a:p>
            <a:pPr marL="514350" indent="-514350" algn="l">
              <a:buAutoNum type="arabicParenR"/>
            </a:pPr>
            <a:r>
              <a:rPr lang="ru-RU" sz="3200" dirty="0" smtClean="0"/>
              <a:t> </a:t>
            </a:r>
            <a:r>
              <a:rPr lang="ru-RU" sz="3200" dirty="0"/>
              <a:t>время и условия поставки, </a:t>
            </a:r>
            <a:endParaRPr lang="ru-RU" sz="3200" dirty="0" smtClean="0"/>
          </a:p>
          <a:p>
            <a:pPr algn="l"/>
            <a:r>
              <a:rPr lang="ru-RU" sz="3200" dirty="0" smtClean="0"/>
              <a:t>4</a:t>
            </a:r>
            <a:r>
              <a:rPr lang="ru-RU" sz="3200" dirty="0"/>
              <a:t>) условия технического </a:t>
            </a:r>
            <a:r>
              <a:rPr lang="ru-RU" sz="3200" dirty="0" smtClean="0"/>
              <a:t>обслуживания,</a:t>
            </a:r>
          </a:p>
          <a:p>
            <a:pPr algn="l"/>
            <a:r>
              <a:rPr lang="ru-RU" sz="3200" dirty="0" smtClean="0"/>
              <a:t>5</a:t>
            </a:r>
            <a:r>
              <a:rPr lang="ru-RU" sz="3200" dirty="0"/>
              <a:t>) условия платежа, </a:t>
            </a:r>
            <a:endParaRPr lang="ru-RU" sz="3200" dirty="0" smtClean="0"/>
          </a:p>
          <a:p>
            <a:pPr algn="l"/>
            <a:r>
              <a:rPr lang="ru-RU" sz="3200" dirty="0" smtClean="0"/>
              <a:t>6</a:t>
            </a:r>
            <a:r>
              <a:rPr lang="ru-RU" sz="3200" dirty="0"/>
              <a:t>) размер заказа</a:t>
            </a:r>
            <a:r>
              <a:rPr lang="ru-RU" sz="3200" dirty="0" smtClean="0"/>
              <a:t>,</a:t>
            </a:r>
          </a:p>
          <a:p>
            <a:pPr algn="l"/>
            <a:r>
              <a:rPr lang="ru-RU" sz="3200" dirty="0" smtClean="0"/>
              <a:t> 7) приемлемых поставщиков </a:t>
            </a:r>
          </a:p>
          <a:p>
            <a:pPr algn="l"/>
            <a:r>
              <a:rPr lang="ru-RU" sz="3200" dirty="0" smtClean="0"/>
              <a:t>8</a:t>
            </a:r>
            <a:r>
              <a:rPr lang="ru-RU" sz="3200" dirty="0"/>
              <a:t>) избранного поставщика. </a:t>
            </a:r>
            <a:endParaRPr lang="ru-RU" sz="3200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08720"/>
            <a:ext cx="7772400" cy="534268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Комплектная продажа имеет две формы: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1628800"/>
            <a:ext cx="7772400" cy="3066132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1</a:t>
            </a:r>
            <a:r>
              <a:rPr lang="ru-RU" sz="3200" dirty="0"/>
              <a:t>) поставщик продает группу взаимосвязанных товаров (например, продается не только клей, но и приспособления для его нанесения и сушки); </a:t>
            </a:r>
          </a:p>
          <a:p>
            <a:r>
              <a:rPr lang="ru-RU" sz="3200" dirty="0"/>
              <a:t>2) поставщик продает фирму под ключ.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738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894308"/>
          </a:xfrm>
          <a:solidFill>
            <a:srgbClr val="92D050"/>
          </a:solidFill>
        </p:spPr>
        <p:txBody>
          <a:bodyPr>
            <a:normAutofit fontScale="90000"/>
          </a:bodyPr>
          <a:lstStyle/>
          <a:p>
            <a:r>
              <a:rPr lang="ru-RU" sz="2400" dirty="0"/>
              <a:t>2. Этапы принятия решений о закупках товаров промышленного назначения.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8784976" cy="4968552"/>
          </a:xfrm>
        </p:spPr>
        <p:txBody>
          <a:bodyPr>
            <a:normAutofit lnSpcReduction="10000"/>
          </a:bodyPr>
          <a:lstStyle/>
          <a:p>
            <a:r>
              <a:rPr lang="ru-RU" sz="2400" b="1" dirty="0"/>
              <a:t>1. Осознание проблемы. </a:t>
            </a:r>
            <a:r>
              <a:rPr lang="ru-RU" sz="2400" dirty="0" smtClean="0"/>
              <a:t>Осознание </a:t>
            </a:r>
            <a:r>
              <a:rPr lang="ru-RU" sz="2400" dirty="0"/>
              <a:t>проблемы чаще всего связано со следующими событиями: </a:t>
            </a:r>
          </a:p>
          <a:p>
            <a:r>
              <a:rPr lang="ru-RU" sz="2400" dirty="0"/>
              <a:t>• фирма решает начать выпуск нового товара; </a:t>
            </a:r>
          </a:p>
          <a:p>
            <a:r>
              <a:rPr lang="ru-RU" sz="2400" dirty="0"/>
              <a:t>• происходит поломка машины, и требуется ее замена или ремонт; </a:t>
            </a:r>
          </a:p>
          <a:p>
            <a:r>
              <a:rPr lang="ru-RU" sz="2400" dirty="0"/>
              <a:t>• качество            закупленных            материалов            оказалось неудовлетворительным, и фирма ищет другого поставщика; </a:t>
            </a:r>
          </a:p>
          <a:p>
            <a:r>
              <a:rPr lang="ru-RU" sz="2400" dirty="0"/>
              <a:t>• агент по закупкам обнаружил возможность добиться более благоприятных цен или получить товар более высокого качества. </a:t>
            </a:r>
            <a:endParaRPr lang="ru-RU" sz="2400" dirty="0"/>
          </a:p>
          <a:p>
            <a:r>
              <a:rPr lang="ru-RU" sz="2400" dirty="0"/>
              <a:t>2. </a:t>
            </a:r>
            <a:r>
              <a:rPr lang="ru-RU" sz="2400" b="1" dirty="0"/>
              <a:t>Обобщенное описание нужды. </a:t>
            </a:r>
            <a:r>
              <a:rPr lang="ru-RU" sz="2400" dirty="0" smtClean="0"/>
              <a:t>Для </a:t>
            </a:r>
            <a:r>
              <a:rPr lang="ru-RU" sz="2400" dirty="0"/>
              <a:t>определения характеристик сложных и новых товаров снабженец должен работать совместно с инженерами, экономистами и непосредственными пользователями.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0466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332656"/>
            <a:ext cx="6120680" cy="462260"/>
          </a:xfrm>
        </p:spPr>
        <p:txBody>
          <a:bodyPr>
            <a:normAutofit/>
          </a:bodyPr>
          <a:lstStyle/>
          <a:p>
            <a:r>
              <a:rPr lang="ru-RU" sz="2000" dirty="0"/>
              <a:t>3. Оценка характеристик товара. </a:t>
            </a: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5048" y="1124744"/>
            <a:ext cx="8568952" cy="525658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рганизация-покупатель </a:t>
            </a:r>
            <a:r>
              <a:rPr lang="ru-RU" dirty="0"/>
              <a:t>                составляет                технические        условия, определяющие необходимые характеристики товара, методы их контроля. Функционально-стоимостный анализ обычно дает ответы на следующие основные вопросы:</a:t>
            </a:r>
          </a:p>
          <a:p>
            <a:r>
              <a:rPr lang="ru-RU" dirty="0"/>
              <a:t>• Привносит ли использование товара какую-то дополнительную ценность? </a:t>
            </a:r>
          </a:p>
          <a:p>
            <a:r>
              <a:rPr lang="ru-RU" dirty="0"/>
              <a:t>• Сопоставима ли стоимость товара с его полезностью? </a:t>
            </a:r>
          </a:p>
          <a:p>
            <a:r>
              <a:rPr lang="ru-RU" dirty="0"/>
              <a:t>• Необходимы ли для товара все свойства, которыми он обладает? </a:t>
            </a:r>
          </a:p>
          <a:p>
            <a:r>
              <a:rPr lang="ru-RU" dirty="0"/>
              <a:t>• Существует ли товар, полнее соответствующий требованиям? </a:t>
            </a:r>
          </a:p>
          <a:p>
            <a:r>
              <a:rPr lang="ru-RU" dirty="0"/>
              <a:t>• Можно ли изготовить искомую деталь с меньшими издержками? </a:t>
            </a:r>
          </a:p>
          <a:p>
            <a:r>
              <a:rPr lang="ru-RU" dirty="0"/>
              <a:t>• Можно ли подобрать существующий стандартный товар? </a:t>
            </a:r>
          </a:p>
          <a:p>
            <a:r>
              <a:rPr lang="ru-RU" dirty="0"/>
              <a:t>• Соответствует ли технология объемам потребности в товаре? </a:t>
            </a:r>
          </a:p>
          <a:p>
            <a:r>
              <a:rPr lang="ru-RU" dirty="0"/>
              <a:t>• Входят ли в его себестоимость прямые и косвенные издержки? </a:t>
            </a:r>
          </a:p>
          <a:p>
            <a:r>
              <a:rPr lang="ru-RU" dirty="0"/>
              <a:t>• Можно ли получить товар дешевле у другого надежного поставщика? </a:t>
            </a:r>
          </a:p>
          <a:p>
            <a:r>
              <a:rPr lang="ru-RU" b="1" dirty="0"/>
              <a:t>•  </a:t>
            </a:r>
            <a:r>
              <a:rPr lang="ru-RU" dirty="0"/>
              <a:t>Покупает ли кто-нибудь искомый товар дешевле?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174129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2324</TotalTime>
  <Words>631</Words>
  <Application>Microsoft Office PowerPoint</Application>
  <PresentationFormat>Экран (4:3)</PresentationFormat>
  <Paragraphs>98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Ofis Teması</vt:lpstr>
      <vt:lpstr>Презентация PowerPoint</vt:lpstr>
      <vt:lpstr>Тема 11. Особенности поведения покупателей товаров промышленного назначения </vt:lpstr>
      <vt:lpstr>1. Сущность  рынка товаров промышленного назначения</vt:lpstr>
      <vt:lpstr>продолжение</vt:lpstr>
      <vt:lpstr>Виды закупок товаров промышленного назначения. </vt:lpstr>
      <vt:lpstr>При совершении закупок для решения новых задач покупателю предстоит определить для себя: </vt:lpstr>
      <vt:lpstr>Комплектная продажа имеет две формы:  </vt:lpstr>
      <vt:lpstr>2. Этапы принятия решений о закупках товаров промышленного назначения.  </vt:lpstr>
      <vt:lpstr>3. Оценка характеристик товара. </vt:lpstr>
      <vt:lpstr>4. Поиски поставщиков. </vt:lpstr>
      <vt:lpstr>Презентация PowerPoint</vt:lpstr>
      <vt:lpstr>6. Выбор поставщика. </vt:lpstr>
      <vt:lpstr>Презентация PowerPoint</vt:lpstr>
      <vt:lpstr>7. Разработка процедуры заказа</vt:lpstr>
      <vt:lpstr>8. Оценка работы поставщика. </vt:lpstr>
      <vt:lpstr>3. Участники принятия решений о закупках товаров промышленного назначения.  </vt:lpstr>
      <vt:lpstr>Особенности рынка организаций:  </vt:lpstr>
      <vt:lpstr>Презентация PowerPoint</vt:lpstr>
      <vt:lpstr>Участники решений о закупках от имени государственных учреждений.  </vt:lpstr>
      <vt:lpstr>Процедуры правительственных закупок.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510</cp:revision>
  <dcterms:created xsi:type="dcterms:W3CDTF">2010-03-05T15:34:29Z</dcterms:created>
  <dcterms:modified xsi:type="dcterms:W3CDTF">2016-09-08T22:19:25Z</dcterms:modified>
</cp:coreProperties>
</file>