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26"/>
  </p:notesMasterIdLst>
  <p:handoutMasterIdLst>
    <p:handoutMasterId r:id="rId27"/>
  </p:handoutMasterIdLst>
  <p:sldIdLst>
    <p:sldId id="257" r:id="rId2"/>
    <p:sldId id="292" r:id="rId3"/>
    <p:sldId id="293" r:id="rId4"/>
    <p:sldId id="294" r:id="rId5"/>
    <p:sldId id="295" r:id="rId6"/>
    <p:sldId id="296" r:id="rId7"/>
    <p:sldId id="299" r:id="rId8"/>
    <p:sldId id="297" r:id="rId9"/>
    <p:sldId id="298" r:id="rId10"/>
    <p:sldId id="300" r:id="rId11"/>
    <p:sldId id="301" r:id="rId12"/>
    <p:sldId id="303" r:id="rId13"/>
    <p:sldId id="302" r:id="rId14"/>
    <p:sldId id="304" r:id="rId15"/>
    <p:sldId id="305" r:id="rId16"/>
    <p:sldId id="306" r:id="rId17"/>
    <p:sldId id="307" r:id="rId18"/>
    <p:sldId id="308" r:id="rId19"/>
    <p:sldId id="309" r:id="rId20"/>
    <p:sldId id="310" r:id="rId21"/>
    <p:sldId id="312" r:id="rId22"/>
    <p:sldId id="311" r:id="rId23"/>
    <p:sldId id="313" r:id="rId24"/>
    <p:sldId id="314" r:id="rId25"/>
  </p:sldIdLst>
  <p:sldSz cx="9144000" cy="6858000" type="screen4x3"/>
  <p:notesSz cx="6692900" cy="98679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66"/>
    <a:srgbClr val="003153"/>
    <a:srgbClr val="66FF99"/>
    <a:srgbClr val="F9F670"/>
    <a:srgbClr val="66FF66"/>
    <a:srgbClr val="FF9966"/>
    <a:srgbClr val="8FE2FF"/>
    <a:srgbClr val="FF5050"/>
    <a:srgbClr val="CC3300"/>
    <a:srgbClr val="2D4F3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15" autoAdjust="0"/>
    <p:restoredTop sz="94660"/>
  </p:normalViewPr>
  <p:slideViewPr>
    <p:cSldViewPr>
      <p:cViewPr>
        <p:scale>
          <a:sx n="77" d="100"/>
          <a:sy n="77" d="100"/>
        </p:scale>
        <p:origin x="-990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Üstbilgi Yer Tutucusu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00257" cy="49339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3" name="2 Veri Yer Tutucusu"/>
          <p:cNvSpPr>
            <a:spLocks noGrp="1"/>
          </p:cNvSpPr>
          <p:nvPr>
            <p:ph type="dt" sz="quarter" idx="1"/>
          </p:nvPr>
        </p:nvSpPr>
        <p:spPr>
          <a:xfrm>
            <a:off x="3791094" y="0"/>
            <a:ext cx="2900257" cy="49339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FEA5DD-3B4C-41C5-9C03-E6F2CAF69530}" type="datetimeFigureOut">
              <a:rPr lang="tr-TR" smtClean="0"/>
              <a:pPr/>
              <a:t>31.08.2016</a:t>
            </a:fld>
            <a:endParaRPr lang="tr-TR"/>
          </a:p>
        </p:txBody>
      </p:sp>
      <p:sp>
        <p:nvSpPr>
          <p:cNvPr id="4" name="3 Altbilgi Yer Tutucusu"/>
          <p:cNvSpPr>
            <a:spLocks noGrp="1"/>
          </p:cNvSpPr>
          <p:nvPr>
            <p:ph type="ftr" sz="quarter" idx="2"/>
          </p:nvPr>
        </p:nvSpPr>
        <p:spPr>
          <a:xfrm>
            <a:off x="0" y="9372792"/>
            <a:ext cx="2900257" cy="49339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5" name="4 Slayt Numarası Yer Tutucusu"/>
          <p:cNvSpPr>
            <a:spLocks noGrp="1"/>
          </p:cNvSpPr>
          <p:nvPr>
            <p:ph type="sldNum" sz="quarter" idx="3"/>
          </p:nvPr>
        </p:nvSpPr>
        <p:spPr>
          <a:xfrm>
            <a:off x="3791094" y="9372792"/>
            <a:ext cx="2900257" cy="49339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10241A7-47A4-44DD-861C-D277313BF87B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08253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Üstbilgi Yer Tutucusu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00257" cy="49339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3" name="2 Veri Yer Tutucusu"/>
          <p:cNvSpPr>
            <a:spLocks noGrp="1"/>
          </p:cNvSpPr>
          <p:nvPr>
            <p:ph type="dt" idx="1"/>
          </p:nvPr>
        </p:nvSpPr>
        <p:spPr>
          <a:xfrm>
            <a:off x="3791094" y="0"/>
            <a:ext cx="2900257" cy="49339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54F0C74-2BBF-4B62-9AC9-75A4DD32D037}" type="datetimeFigureOut">
              <a:rPr lang="tr-TR" smtClean="0"/>
              <a:pPr/>
              <a:t>31.08.2016</a:t>
            </a:fld>
            <a:endParaRPr lang="tr-TR"/>
          </a:p>
        </p:txBody>
      </p:sp>
      <p:sp>
        <p:nvSpPr>
          <p:cNvPr id="4" name="3 Slayt Görüntüsü Yer Tutucusu"/>
          <p:cNvSpPr>
            <a:spLocks noGrp="1" noRot="1" noChangeAspect="1"/>
          </p:cNvSpPr>
          <p:nvPr>
            <p:ph type="sldImg" idx="2"/>
          </p:nvPr>
        </p:nvSpPr>
        <p:spPr>
          <a:xfrm>
            <a:off x="879475" y="739775"/>
            <a:ext cx="4933950" cy="37004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tr-TR"/>
          </a:p>
        </p:txBody>
      </p:sp>
      <p:sp>
        <p:nvSpPr>
          <p:cNvPr id="5" name="4 Not Yer Tutucusu"/>
          <p:cNvSpPr>
            <a:spLocks noGrp="1"/>
          </p:cNvSpPr>
          <p:nvPr>
            <p:ph type="body" sz="quarter" idx="3"/>
          </p:nvPr>
        </p:nvSpPr>
        <p:spPr>
          <a:xfrm>
            <a:off x="669290" y="4687253"/>
            <a:ext cx="5354320" cy="444055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4"/>
          </p:nvPr>
        </p:nvSpPr>
        <p:spPr>
          <a:xfrm>
            <a:off x="0" y="9372792"/>
            <a:ext cx="2900257" cy="49339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5"/>
          </p:nvPr>
        </p:nvSpPr>
        <p:spPr>
          <a:xfrm>
            <a:off x="3791094" y="9372792"/>
            <a:ext cx="2900257" cy="49339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F37D402-4D2F-4999-97D8-D5D4D08BAC97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5750792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Alt Başlık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tr-TR" smtClean="0"/>
              <a:t>Asıl alt başlık stilini düzenlemek için tıklatın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1B4995-04C6-4270-90E4-FCAD024D3A9A}" type="datetime1">
              <a:rPr lang="tr-TR" smtClean="0"/>
              <a:pPr/>
              <a:t>31.08.2016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A9C6F-DE9D-4E2B-B519-8269CDA02580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,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BB203-550C-438D-900E-F2D35A683EF6}" type="datetime1">
              <a:rPr lang="tr-TR" smtClean="0"/>
              <a:pPr/>
              <a:t>31.08.2016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A9C6F-DE9D-4E2B-B519-8269CDA02580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Dikey Başlık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BE8269-D5C3-4C4E-994A-0260A30CB9EF}" type="datetime1">
              <a:rPr lang="tr-TR" smtClean="0"/>
              <a:pPr/>
              <a:t>31.08.2016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A9C6F-DE9D-4E2B-B519-8269CDA02580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CEC7E3-6AD7-4677-8B44-EF7914373A8A}" type="datetime1">
              <a:rPr lang="tr-TR" smtClean="0"/>
              <a:pPr/>
              <a:t>31.08.2016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A9C6F-DE9D-4E2B-B519-8269CDA02580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7706E9-5DEE-4A68-86E4-33ADD6ABDE1A}" type="datetime1">
              <a:rPr lang="tr-TR" smtClean="0"/>
              <a:pPr/>
              <a:t>31.08.2016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A9C6F-DE9D-4E2B-B519-8269CDA02580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D1256-62EE-4EFE-B52A-E3CCBFA84C48}" type="datetime1">
              <a:rPr lang="tr-TR" smtClean="0"/>
              <a:pPr/>
              <a:t>31.08.2016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A9C6F-DE9D-4E2B-B519-8269CDA02580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5" name="4 Metin Yer Tutucusu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6" name="5 İçerik Yer Tutucusu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7" name="6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950CAA-051D-42F0-89DD-E6E1F54B7CA1}" type="datetime1">
              <a:rPr lang="tr-TR" smtClean="0"/>
              <a:pPr/>
              <a:t>31.08.2016</a:t>
            </a:fld>
            <a:endParaRPr lang="tr-TR"/>
          </a:p>
        </p:txBody>
      </p:sp>
      <p:sp>
        <p:nvSpPr>
          <p:cNvPr id="8" name="7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8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A9C6F-DE9D-4E2B-B519-8269CDA02580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A91F0C-CF73-4E5C-9665-7B76E92124EC}" type="datetime1">
              <a:rPr lang="tr-TR" smtClean="0"/>
              <a:pPr/>
              <a:t>31.08.2016</a:t>
            </a:fld>
            <a:endParaRPr lang="tr-TR"/>
          </a:p>
        </p:txBody>
      </p:sp>
      <p:sp>
        <p:nvSpPr>
          <p:cNvPr id="4" name="3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4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A9C6F-DE9D-4E2B-B519-8269CDA02580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6ADDA9-130E-4ED8-92DA-15E502B58B95}" type="datetime1">
              <a:rPr lang="tr-TR" smtClean="0"/>
              <a:pPr/>
              <a:t>31.08.2016</a:t>
            </a:fld>
            <a:endParaRPr lang="tr-TR"/>
          </a:p>
        </p:txBody>
      </p:sp>
      <p:sp>
        <p:nvSpPr>
          <p:cNvPr id="3" name="2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A9C6F-DE9D-4E2B-B519-8269CDA02580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3235A-0548-470F-851B-8B76C72F9D5A}" type="datetime1">
              <a:rPr lang="tr-TR" smtClean="0"/>
              <a:pPr/>
              <a:t>31.08.2016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A9C6F-DE9D-4E2B-B519-8269CDA02580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Resim Yer Tutucusu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r-TR"/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177D4E-494A-4AE1-B98E-DE2F860DB910}" type="datetime1">
              <a:rPr lang="tr-TR" smtClean="0"/>
              <a:pPr/>
              <a:t>31.08.2016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A9C6F-DE9D-4E2B-B519-8269CDA02580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 Yer Tutucusu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0846FE-2DE8-431B-9AAF-7F72C7ABB34B}" type="datetime1">
              <a:rPr lang="tr-TR" smtClean="0"/>
              <a:pPr/>
              <a:t>31.08.2016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9A9C6F-DE9D-4E2B-B519-8269CDA02580}" type="slidenum">
              <a:rPr lang="tr-TR" smtClean="0"/>
              <a:pPr/>
              <a:t>‹#›</a:t>
            </a:fld>
            <a:endParaRPr lang="tr-T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r-T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2608" y="-8252"/>
            <a:ext cx="9144000" cy="6979828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94083" y="6279728"/>
            <a:ext cx="382809" cy="382481"/>
          </a:xfrm>
          <a:prstGeom prst="rect">
            <a:avLst/>
          </a:prstGeom>
        </p:spPr>
      </p:pic>
      <p:sp>
        <p:nvSpPr>
          <p:cNvPr id="4" name="5 Metin kutusu"/>
          <p:cNvSpPr txBox="1"/>
          <p:nvPr/>
        </p:nvSpPr>
        <p:spPr>
          <a:xfrm>
            <a:off x="3995936" y="6237312"/>
            <a:ext cx="4320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smtClean="0">
                <a:latin typeface="Cambria" panose="02040503050406030204" pitchFamily="18" charset="0"/>
              </a:rPr>
              <a:t>Az</a:t>
            </a:r>
            <a:r>
              <a:rPr lang="az-Latn-AZ" b="1" smtClean="0">
                <a:latin typeface="Cambria" panose="02040503050406030204" pitchFamily="18" charset="0"/>
              </a:rPr>
              <a:t>ərbaycan Dövlət İqtisad Universiteti</a:t>
            </a:r>
            <a:endParaRPr lang="tr-TR" b="1" dirty="0">
              <a:latin typeface="Cambria" panose="02040503050406030204" pitchFamily="18" charset="0"/>
            </a:endParaRPr>
          </a:p>
        </p:txBody>
      </p:sp>
      <p:sp>
        <p:nvSpPr>
          <p:cNvPr id="5" name="5 Metin kutusu"/>
          <p:cNvSpPr txBox="1"/>
          <p:nvPr/>
        </p:nvSpPr>
        <p:spPr>
          <a:xfrm>
            <a:off x="6948264" y="6524172"/>
            <a:ext cx="1512168" cy="3341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az-Latn-AZ" sz="1500" b="1" smtClean="0">
                <a:latin typeface="Cambria" panose="02040503050406030204" pitchFamily="18" charset="0"/>
              </a:rPr>
              <a:t>Bakı 2016</a:t>
            </a:r>
            <a:endParaRPr lang="tr-TR" sz="1500" b="1" dirty="0">
              <a:latin typeface="Cambria" panose="02040503050406030204" pitchFamily="18" charset="0"/>
            </a:endParaRPr>
          </a:p>
        </p:txBody>
      </p:sp>
      <p:sp>
        <p:nvSpPr>
          <p:cNvPr id="6" name="5 Metin kutusu"/>
          <p:cNvSpPr txBox="1"/>
          <p:nvPr/>
        </p:nvSpPr>
        <p:spPr>
          <a:xfrm>
            <a:off x="2915816" y="2058987"/>
            <a:ext cx="51845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buClr>
                <a:srgbClr val="000000"/>
              </a:buClr>
              <a:buSzPct val="100000"/>
            </a:pPr>
            <a:r>
              <a:rPr lang="ru-RU" altLang="az-Latn-AZ" sz="2000" b="1" dirty="0" smtClean="0">
                <a:solidFill>
                  <a:schemeClr val="bg1"/>
                </a:solidFill>
                <a:latin typeface="Cambria" panose="02040503050406030204" pitchFamily="18" charset="0"/>
              </a:rPr>
              <a:t>Поведение потребителя </a:t>
            </a:r>
            <a:endParaRPr lang="az-Latn-AZ" altLang="az-Latn-AZ" sz="1000" b="1" dirty="0" smtClean="0">
              <a:solidFill>
                <a:schemeClr val="bg1"/>
              </a:solidFill>
              <a:latin typeface="Cambria" panose="020405030504060302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8276365" y="2046793"/>
            <a:ext cx="45719" cy="7200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az-Latn-AZ"/>
          </a:p>
        </p:txBody>
      </p:sp>
      <p:sp>
        <p:nvSpPr>
          <p:cNvPr id="8" name="Прямоугольник 7"/>
          <p:cNvSpPr/>
          <p:nvPr/>
        </p:nvSpPr>
        <p:spPr>
          <a:xfrm>
            <a:off x="8316416" y="3562762"/>
            <a:ext cx="45719" cy="55533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az-Latn-AZ"/>
          </a:p>
        </p:txBody>
      </p:sp>
      <p:sp>
        <p:nvSpPr>
          <p:cNvPr id="10" name="5 Metin kutusu"/>
          <p:cNvSpPr txBox="1"/>
          <p:nvPr/>
        </p:nvSpPr>
        <p:spPr>
          <a:xfrm>
            <a:off x="3136320" y="4716142"/>
            <a:ext cx="51845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az-Latn-AZ" sz="1600" b="1" dirty="0" smtClean="0">
                <a:solidFill>
                  <a:schemeClr val="bg1"/>
                </a:solidFill>
                <a:latin typeface="Cambria" panose="02040503050406030204" pitchFamily="18" charset="0"/>
              </a:rPr>
              <a:t>unec.edu.az</a:t>
            </a:r>
          </a:p>
          <a:p>
            <a:pPr algn="r"/>
            <a:r>
              <a:rPr lang="en-US" sz="1600" b="1" dirty="0" smtClean="0">
                <a:solidFill>
                  <a:schemeClr val="bg1"/>
                </a:solidFill>
                <a:latin typeface="Cambria" panose="02040503050406030204" pitchFamily="18" charset="0"/>
              </a:rPr>
              <a:t>veli51@mail.ru</a:t>
            </a:r>
            <a:r>
              <a:rPr lang="az-Latn-AZ" sz="1600" b="1" dirty="0" smtClean="0">
                <a:solidFill>
                  <a:schemeClr val="bg1"/>
                </a:solidFill>
                <a:latin typeface="Cambria" panose="02040503050406030204" pitchFamily="18" charset="0"/>
              </a:rPr>
              <a:t>Məruzəçinin email ünvanı:</a:t>
            </a:r>
            <a:endParaRPr lang="tr-TR" sz="1600" b="1" dirty="0">
              <a:solidFill>
                <a:schemeClr val="bg1"/>
              </a:solidFill>
              <a:latin typeface="Cambria" panose="02040503050406030204" pitchFamily="18" charset="0"/>
            </a:endParaRPr>
          </a:p>
        </p:txBody>
      </p:sp>
      <p:sp>
        <p:nvSpPr>
          <p:cNvPr id="11" name="5 Metin kutusu"/>
          <p:cNvSpPr txBox="1"/>
          <p:nvPr/>
        </p:nvSpPr>
        <p:spPr>
          <a:xfrm>
            <a:off x="3034025" y="3815802"/>
            <a:ext cx="51845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az-Latn-AZ" b="1" i="1" dirty="0" smtClean="0">
                <a:solidFill>
                  <a:schemeClr val="bg1"/>
                </a:solidFill>
                <a:latin typeface="Cambria" panose="02040503050406030204" pitchFamily="18" charset="0"/>
              </a:rPr>
              <a:t>Vəli Həziyev  Marketinq kafedrası; </a:t>
            </a:r>
            <a:endParaRPr lang="tr-TR" b="1" i="1" dirty="0">
              <a:solidFill>
                <a:schemeClr val="bg1"/>
              </a:solidFill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205732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980728"/>
            <a:ext cx="8492480" cy="1362075"/>
          </a:xfrm>
        </p:spPr>
        <p:txBody>
          <a:bodyPr>
            <a:normAutofit fontScale="90000"/>
          </a:bodyPr>
          <a:lstStyle/>
          <a:p>
            <a:r>
              <a:rPr lang="ru-RU" sz="3100" i="1" dirty="0"/>
              <a:t>Таблица 1. </a:t>
            </a:r>
            <a:r>
              <a:rPr lang="ru-RU" sz="3100" dirty="0"/>
              <a:t>Смена индивидом домохозяйств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1520" y="1700809"/>
            <a:ext cx="8243193" cy="504056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Рисунок 3" descr="Описание: http://www.market-pages.ru/images/marketing/image021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700808"/>
            <a:ext cx="7920880" cy="439248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63689741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9552" y="908720"/>
            <a:ext cx="7955161" cy="5256583"/>
          </a:xfrm>
        </p:spPr>
        <p:txBody>
          <a:bodyPr/>
          <a:lstStyle/>
          <a:p>
            <a:r>
              <a:rPr lang="ru-RU" sz="2800" dirty="0"/>
              <a:t>Маркетологи изучают, описывают поведение членов домохозяйства и других групп с помощью инструментальных и экспрессивных ролей. </a:t>
            </a:r>
          </a:p>
          <a:p>
            <a:r>
              <a:rPr lang="ru-RU" sz="2800" b="1" dirty="0"/>
              <a:t>1. инструментальные </a:t>
            </a:r>
            <a:r>
              <a:rPr lang="ru-RU" sz="2800" dirty="0"/>
              <a:t>– ориентированы на успешное достижение групповых целей, которое опирается на материальную поддержку и авторитет лидера (роли господина Типичного).</a:t>
            </a:r>
            <a:r>
              <a:rPr lang="ru-RU" sz="2800" b="1" dirty="0"/>
              <a:t> </a:t>
            </a:r>
            <a:endParaRPr lang="ru-RU" sz="2800" dirty="0"/>
          </a:p>
          <a:p>
            <a:r>
              <a:rPr lang="ru-RU" sz="2800" b="1" dirty="0"/>
              <a:t>2. экспрессивные – </a:t>
            </a:r>
            <a:r>
              <a:rPr lang="ru-RU" sz="2800" dirty="0"/>
              <a:t>направлены на эмоциональную поддержку группы и поощрение ее эстетического самовыражения.</a:t>
            </a:r>
            <a:r>
              <a:rPr lang="ru-RU" sz="2800" b="1" dirty="0"/>
              <a:t> </a:t>
            </a:r>
            <a:endParaRPr lang="ru-RU" sz="28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7611673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064896" cy="1080120"/>
          </a:xfrm>
          <a:solidFill>
            <a:srgbClr val="92D050"/>
          </a:solidFill>
        </p:spPr>
        <p:txBody>
          <a:bodyPr>
            <a:normAutofit fontScale="90000"/>
          </a:bodyPr>
          <a:lstStyle/>
          <a:p>
            <a:r>
              <a:rPr lang="ru-RU" sz="3100" dirty="0"/>
              <a:t>Классификация ролей при потребительском </a:t>
            </a:r>
            <a:r>
              <a:rPr lang="ru-RU" sz="3100" dirty="0" smtClean="0"/>
              <a:t>поведении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9552" y="1484784"/>
            <a:ext cx="7955161" cy="4752527"/>
          </a:xfrm>
        </p:spPr>
        <p:txBody>
          <a:bodyPr>
            <a:normAutofit/>
          </a:bodyPr>
          <a:lstStyle/>
          <a:p>
            <a:r>
              <a:rPr lang="ru-RU" sz="2800" dirty="0"/>
              <a:t>Маркетологи должны устанавливать взаимодействие с исполнителями всех ролей в семье, поскольку каждый из членов семьи обладает определенным мнением, оказывающим влияние на заключительное решение о том, будет ли куплен товар. </a:t>
            </a:r>
            <a:endParaRPr lang="ru-RU" sz="2800" dirty="0" smtClean="0"/>
          </a:p>
          <a:p>
            <a:r>
              <a:rPr lang="ru-RU" sz="2800" dirty="0" smtClean="0"/>
              <a:t>Необходимо  </a:t>
            </a:r>
            <a:r>
              <a:rPr lang="ru-RU" sz="2800" dirty="0"/>
              <a:t>определять, кто исполняет конкретные роли (старшие поколения либо дети) и, исходя из этого строить свою рекламную кампанию.</a:t>
            </a:r>
          </a:p>
          <a:p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12103880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466730"/>
          </a:xfrm>
        </p:spPr>
        <p:txBody>
          <a:bodyPr>
            <a:normAutofit/>
          </a:bodyPr>
          <a:lstStyle/>
          <a:p>
            <a:pPr algn="l"/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Роль инициатора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состоит в принятии решения о том, какая потребность в данный момент наиболее актуальна, и в принятии решения о совершении покупки с целью ее удовлетворения. </a:t>
            </a:r>
            <a:br>
              <a:rPr lang="ru-RU" sz="2800" dirty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Роль фактора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influencer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состоит в действиях, оказывающих влияние на процесс принятия решения о покупке. Это может быть слово или целая речь, обосновывающая необходимость покупки или отвергающая ее.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Советчик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– это разновидность данной роли. Это могут быть и действия, способствующие покупке или предотвращающие ее. </a:t>
            </a:r>
          </a:p>
        </p:txBody>
      </p:sp>
    </p:spTree>
    <p:extLst>
      <p:ext uri="{BB962C8B-B14F-4D97-AF65-F5344CB8AC3E}">
        <p14:creationId xmlns:p14="http://schemas.microsoft.com/office/powerpoint/2010/main" val="369210739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95277" y="188640"/>
            <a:ext cx="8243193" cy="534268"/>
          </a:xfrm>
          <a:solidFill>
            <a:srgbClr val="92D050"/>
          </a:solidFill>
        </p:spPr>
        <p:txBody>
          <a:bodyPr>
            <a:normAutofit fontScale="90000"/>
          </a:bodyPr>
          <a:lstStyle/>
          <a:p>
            <a:r>
              <a:rPr lang="ru-RU" sz="2400" dirty="0" smtClean="0"/>
              <a:t>               Варианты </a:t>
            </a:r>
            <a:r>
              <a:rPr lang="ru-RU" sz="2400" dirty="0"/>
              <a:t>ролевого </a:t>
            </a:r>
            <a:r>
              <a:rPr lang="ru-RU" sz="2400" dirty="0" smtClean="0"/>
              <a:t>доминирования</a:t>
            </a:r>
            <a:r>
              <a:rPr lang="ru-RU" sz="2400" dirty="0"/>
              <a:t/>
            </a:r>
            <a:br>
              <a:rPr lang="ru-RU" sz="2400" dirty="0"/>
            </a:br>
            <a:endParaRPr lang="ru-RU" sz="24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1520" y="1772816"/>
            <a:ext cx="8243193" cy="5400600"/>
          </a:xfrm>
        </p:spPr>
        <p:txBody>
          <a:bodyPr>
            <a:normAutofit/>
          </a:bodyPr>
          <a:lstStyle/>
          <a:p>
            <a:r>
              <a:rPr lang="ru-RU" dirty="0" smtClean="0"/>
              <a:t> </a:t>
            </a:r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r>
              <a:rPr lang="ru-RU" dirty="0" smtClean="0"/>
              <a:t>. </a:t>
            </a:r>
            <a:endParaRPr lang="ru-RU" dirty="0"/>
          </a:p>
          <a:p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827584" y="908720"/>
            <a:ext cx="7459036" cy="936104"/>
          </a:xfrm>
          <a:prstGeom prst="round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dirty="0"/>
              <a:t>1.  Доминирует муж – при покупке детали для инструментов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827584" y="2132856"/>
            <a:ext cx="7488832" cy="1152128"/>
          </a:xfrm>
          <a:prstGeom prst="round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dirty="0"/>
              <a:t>2.  Доминирует жена – при покупке женской и детской одежды, кухонных принадлежностей, бакалейных товаров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827584" y="3501008"/>
            <a:ext cx="7488832" cy="1296144"/>
          </a:xfrm>
          <a:prstGeom prst="round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dirty="0"/>
              <a:t>3.  Автономное доминирование (примерно одинаковое число решений, принимающихся самостоятельно</a:t>
            </a:r>
            <a:r>
              <a:rPr lang="ru-RU" sz="2400" dirty="0" smtClean="0"/>
              <a:t>)</a:t>
            </a:r>
            <a:endParaRPr lang="ru-RU" sz="2400" dirty="0"/>
          </a:p>
          <a:p>
            <a:endParaRPr lang="ru-RU" sz="2800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827584" y="5148820"/>
            <a:ext cx="7464995" cy="944475"/>
          </a:xfrm>
          <a:prstGeom prst="round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/>
              <a:t>4.  Совместное или синкретичное (соединение противоречащих взглядов) доминирование – при покупке бытовой техники</a:t>
            </a:r>
          </a:p>
        </p:txBody>
      </p:sp>
    </p:spTree>
    <p:extLst>
      <p:ext uri="{BB962C8B-B14F-4D97-AF65-F5344CB8AC3E}">
        <p14:creationId xmlns:p14="http://schemas.microsoft.com/office/powerpoint/2010/main" val="295629640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764704"/>
            <a:ext cx="7772400" cy="1362075"/>
          </a:xfrm>
        </p:spPr>
        <p:txBody>
          <a:bodyPr>
            <a:normAutofit/>
          </a:bodyPr>
          <a:lstStyle/>
          <a:p>
            <a:r>
              <a:rPr lang="ru-RU" sz="2800" dirty="0"/>
              <a:t>Решение семейных конфликтов при покупательском поведении</a:t>
            </a:r>
            <a:endParaRPr lang="ru-RU" sz="28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79512" y="2636912"/>
            <a:ext cx="8243193" cy="4104455"/>
          </a:xfrm>
        </p:spPr>
        <p:txBody>
          <a:bodyPr>
            <a:normAutofit lnSpcReduction="10000"/>
          </a:bodyPr>
          <a:lstStyle/>
          <a:p>
            <a:r>
              <a:rPr lang="ru-RU" sz="2800" dirty="0"/>
              <a:t>1. </a:t>
            </a:r>
            <a:r>
              <a:rPr lang="ru-RU" sz="2800" b="1" dirty="0"/>
              <a:t>Принуждение</a:t>
            </a:r>
            <a:r>
              <a:rPr lang="ru-RU" sz="2800" dirty="0"/>
              <a:t> – Я больше знаю о цифровых технологиях, чем ты. В виде: </a:t>
            </a:r>
          </a:p>
          <a:p>
            <a:r>
              <a:rPr lang="ru-RU" sz="2800" dirty="0"/>
              <a:t>• </a:t>
            </a:r>
            <a:r>
              <a:rPr lang="ru-RU" sz="2800" b="1" dirty="0"/>
              <a:t>Ссылка на опыт </a:t>
            </a:r>
            <a:r>
              <a:rPr lang="ru-RU" sz="2800" dirty="0"/>
              <a:t>(Я больше знаю о цифровых технологиях, чем ты); </a:t>
            </a:r>
          </a:p>
          <a:p>
            <a:r>
              <a:rPr lang="ru-RU" sz="2800" dirty="0"/>
              <a:t>• </a:t>
            </a:r>
            <a:r>
              <a:rPr lang="ru-RU" sz="2800" b="1" dirty="0"/>
              <a:t>Ссылка на авторитет </a:t>
            </a:r>
            <a:r>
              <a:rPr lang="ru-RU" sz="2800" dirty="0"/>
              <a:t>(Я глава семьи и требую к себе уважения); </a:t>
            </a:r>
          </a:p>
          <a:p>
            <a:r>
              <a:rPr lang="ru-RU" sz="2800" dirty="0"/>
              <a:t>• </a:t>
            </a:r>
            <a:r>
              <a:rPr lang="ru-RU" sz="2800" b="1" dirty="0"/>
              <a:t>Угроза</a:t>
            </a:r>
            <a:r>
              <a:rPr lang="ru-RU" sz="2800" dirty="0"/>
              <a:t> (Если ты не согласишься купить эту веешь, я не свожу тебя в ресторан) </a:t>
            </a:r>
          </a:p>
          <a:p>
            <a:r>
              <a:rPr lang="ru-RU" sz="2800" dirty="0"/>
              <a:t>• </a:t>
            </a:r>
            <a:r>
              <a:rPr lang="ru-RU" sz="2800" b="1" dirty="0"/>
              <a:t>Наказание</a:t>
            </a:r>
            <a:r>
              <a:rPr lang="ru-RU" sz="2800" dirty="0"/>
              <a:t> (удар). </a:t>
            </a:r>
            <a:endParaRPr lang="en-US" sz="2800" dirty="0" smtClean="0"/>
          </a:p>
          <a:p>
            <a:endParaRPr lang="en-US" dirty="0"/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2742762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93683" y="548680"/>
            <a:ext cx="8964488" cy="4968553"/>
          </a:xfrm>
        </p:spPr>
        <p:txBody>
          <a:bodyPr/>
          <a:lstStyle/>
          <a:p>
            <a:r>
              <a:rPr lang="ru-RU" sz="3200" dirty="0"/>
              <a:t>2.  </a:t>
            </a:r>
            <a:r>
              <a:rPr lang="ru-RU" sz="3200" b="1" dirty="0"/>
              <a:t>Торг</a:t>
            </a:r>
            <a:r>
              <a:rPr lang="ru-RU" sz="3200" dirty="0"/>
              <a:t> – Если ты сделаешь это, я куплю то, Если я соглашусь сходить с тобой в кино, ты купишь мне…? </a:t>
            </a:r>
          </a:p>
          <a:p>
            <a:r>
              <a:rPr lang="ru-RU" sz="3200" dirty="0"/>
              <a:t>3.  </a:t>
            </a:r>
            <a:r>
              <a:rPr lang="ru-RU" sz="3200" b="1" dirty="0"/>
              <a:t>Манипуляция</a:t>
            </a:r>
            <a:r>
              <a:rPr lang="ru-RU" sz="3200" dirty="0"/>
              <a:t>,   путем   проявления   мрачного   настроения   и прочее. </a:t>
            </a:r>
          </a:p>
          <a:p>
            <a:r>
              <a:rPr lang="ru-RU" sz="3200" dirty="0"/>
              <a:t>4.  </a:t>
            </a:r>
            <a:r>
              <a:rPr lang="ru-RU" sz="3200" b="1" dirty="0"/>
              <a:t>Убеждение</a:t>
            </a:r>
            <a:r>
              <a:rPr lang="ru-RU" sz="3200" dirty="0"/>
              <a:t>: обращение к разумным доводам, ведущееся в спокойной и рассудительной манере.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3160102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60997" y="620688"/>
            <a:ext cx="7772400" cy="1362075"/>
          </a:xfrm>
        </p:spPr>
        <p:txBody>
          <a:bodyPr>
            <a:normAutofit/>
          </a:bodyPr>
          <a:lstStyle/>
          <a:p>
            <a:r>
              <a:rPr lang="ru-RU" sz="3200" dirty="0"/>
              <a:t>2. Этапы жизненного цикла семьи</a:t>
            </a:r>
            <a:br>
              <a:rPr lang="ru-RU" sz="3200" dirty="0"/>
            </a:br>
            <a:endParaRPr lang="ru-RU" sz="32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1520" y="1556793"/>
            <a:ext cx="8568952" cy="4896544"/>
          </a:xfrm>
        </p:spPr>
        <p:txBody>
          <a:bodyPr/>
          <a:lstStyle/>
          <a:p>
            <a:r>
              <a:rPr lang="ru-RU" sz="3600" dirty="0"/>
              <a:t>Характер потребления зависит и от этапа жизненного цикла семьи. </a:t>
            </a:r>
            <a:endParaRPr lang="en-US" sz="3600" dirty="0" smtClean="0"/>
          </a:p>
          <a:p>
            <a:r>
              <a:rPr lang="ru-RU" sz="3600" dirty="0" smtClean="0"/>
              <a:t>В </a:t>
            </a:r>
            <a:r>
              <a:rPr lang="ru-RU" sz="3600" dirty="0"/>
              <a:t>некоторых работах последнего времени классификацию проводят по психологическим этапам жизненного цикла семьи. </a:t>
            </a:r>
          </a:p>
          <a:p>
            <a:r>
              <a:rPr lang="ru-RU" sz="3600" b="1" i="1" dirty="0"/>
              <a:t> </a:t>
            </a:r>
            <a:endParaRPr lang="ru-RU" sz="36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7549038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92088" y="332656"/>
            <a:ext cx="7772400" cy="720080"/>
          </a:xfrm>
          <a:solidFill>
            <a:srgbClr val="92D050"/>
          </a:solidFill>
        </p:spPr>
        <p:txBody>
          <a:bodyPr>
            <a:normAutofit fontScale="90000"/>
          </a:bodyPr>
          <a:lstStyle/>
          <a:p>
            <a:r>
              <a:rPr lang="ru-RU" sz="2200" dirty="0"/>
              <a:t>Этапы жизненного цикла и покупательское поведение семьи согласно американской типологии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79512" y="1484785"/>
            <a:ext cx="8712967" cy="504056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Рисунок 3" descr="Описание: http://www.market-pages.ru/images/marketing/image023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340768"/>
            <a:ext cx="8856984" cy="5400600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4864783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79512" y="548680"/>
            <a:ext cx="8784976" cy="6192688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Рисунок 3" descr="Описание: http://www.market-pages.ru/images/marketing/image025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5" y="620689"/>
            <a:ext cx="8784976" cy="5832648"/>
          </a:xfrm>
          <a:prstGeom prst="rect">
            <a:avLst/>
          </a:prstGeom>
          <a:solidFill>
            <a:srgbClr val="92D050"/>
          </a:solidFill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4581101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1515" y="1124744"/>
            <a:ext cx="8964488" cy="1296144"/>
          </a:xfrm>
        </p:spPr>
        <p:txBody>
          <a:bodyPr>
            <a:noAutofit/>
          </a:bodyPr>
          <a:lstStyle/>
          <a:p>
            <a:r>
              <a:rPr lang="ru-RU" sz="3600" b="1" dirty="0"/>
              <a:t>Тема 6</a:t>
            </a:r>
            <a:r>
              <a:rPr lang="ru-RU" sz="3600" i="1" dirty="0"/>
              <a:t>.</a:t>
            </a:r>
            <a:r>
              <a:rPr lang="ru-RU" sz="3600" dirty="0"/>
              <a:t> </a:t>
            </a:r>
            <a:r>
              <a:rPr lang="ru-RU" sz="3600" i="1" dirty="0"/>
              <a:t> </a:t>
            </a:r>
            <a:r>
              <a:rPr lang="ru-RU" sz="3600" b="1" dirty="0"/>
              <a:t>Детерминанты внешней среды потребительского поведения: домашние хозяйства и семья</a:t>
            </a:r>
            <a:r>
              <a:rPr lang="ru-RU" sz="3600" dirty="0"/>
              <a:t/>
            </a:r>
            <a:br>
              <a:rPr lang="ru-RU" sz="3600" dirty="0"/>
            </a:br>
            <a:endParaRPr lang="ru-RU" sz="3600" b="1" dirty="0">
              <a:latin typeface="Cambria" panose="02040503050406030204" pitchFamily="18" charset="0"/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251520" y="1988840"/>
            <a:ext cx="8532440" cy="46085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b="1" dirty="0">
              <a:solidFill>
                <a:srgbClr val="003366"/>
              </a:solidFill>
              <a:latin typeface="Cambria" panose="020405030504060302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807315" y="2420888"/>
            <a:ext cx="7992888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2800" dirty="0" smtClean="0"/>
              <a:t>План</a:t>
            </a:r>
            <a:endParaRPr lang="ru-RU" sz="2800" dirty="0"/>
          </a:p>
          <a:p>
            <a:pPr lvl="0">
              <a:lnSpc>
                <a:spcPct val="150000"/>
              </a:lnSpc>
            </a:pPr>
            <a:r>
              <a:rPr lang="en-US" sz="2800" dirty="0" smtClean="0"/>
              <a:t>1. </a:t>
            </a:r>
            <a:r>
              <a:rPr lang="ru-RU" sz="2800" dirty="0" smtClean="0"/>
              <a:t>Влияние </a:t>
            </a:r>
            <a:r>
              <a:rPr lang="ru-RU" sz="2800" dirty="0"/>
              <a:t>семьи на поведение потребителей</a:t>
            </a:r>
          </a:p>
          <a:p>
            <a:pPr lvl="0">
              <a:lnSpc>
                <a:spcPct val="150000"/>
              </a:lnSpc>
            </a:pPr>
            <a:r>
              <a:rPr lang="ru-RU" sz="2800" dirty="0" smtClean="0"/>
              <a:t>2. Этапы </a:t>
            </a:r>
            <a:r>
              <a:rPr lang="ru-RU" sz="2800" dirty="0"/>
              <a:t>жизненного цикла семьи </a:t>
            </a:r>
          </a:p>
          <a:p>
            <a:pPr lvl="0">
              <a:lnSpc>
                <a:spcPct val="150000"/>
              </a:lnSpc>
            </a:pPr>
            <a:r>
              <a:rPr lang="ru-RU" sz="2800" dirty="0" smtClean="0"/>
              <a:t>3. Домашнее </a:t>
            </a:r>
            <a:r>
              <a:rPr lang="ru-RU" sz="2800" dirty="0"/>
              <a:t>хозяйство как </a:t>
            </a:r>
            <a:r>
              <a:rPr lang="ru-RU" sz="2800" dirty="0" err="1"/>
              <a:t>референтная</a:t>
            </a:r>
            <a:r>
              <a:rPr lang="ru-RU" sz="2800" dirty="0"/>
              <a:t> группа</a:t>
            </a:r>
          </a:p>
        </p:txBody>
      </p:sp>
    </p:spTree>
    <p:extLst>
      <p:ext uri="{BB962C8B-B14F-4D97-AF65-F5344CB8AC3E}">
        <p14:creationId xmlns:p14="http://schemas.microsoft.com/office/powerpoint/2010/main" val="127981460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620688"/>
            <a:ext cx="7772400" cy="1362075"/>
          </a:xfrm>
        </p:spPr>
        <p:txBody>
          <a:bodyPr>
            <a:noAutofit/>
          </a:bodyPr>
          <a:lstStyle/>
          <a:p>
            <a:r>
              <a:rPr lang="ru-RU" sz="3200" dirty="0"/>
              <a:t>3. Домашнее хозяйство как </a:t>
            </a:r>
            <a:r>
              <a:rPr lang="ru-RU" sz="3200" dirty="0" err="1"/>
              <a:t>референтная</a:t>
            </a:r>
            <a:r>
              <a:rPr lang="ru-RU" sz="3200" dirty="0"/>
              <a:t> группа</a:t>
            </a:r>
            <a:br>
              <a:rPr lang="ru-RU" sz="3200" dirty="0"/>
            </a:br>
            <a:endParaRPr lang="ru-RU" sz="32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23528" y="1844824"/>
            <a:ext cx="8712967" cy="3744417"/>
          </a:xfrm>
        </p:spPr>
        <p:txBody>
          <a:bodyPr>
            <a:normAutofit/>
          </a:bodyPr>
          <a:lstStyle/>
          <a:p>
            <a:r>
              <a:rPr lang="ru-RU" sz="2800" dirty="0"/>
              <a:t>Домохозяйство включает в себя всех обитателей жилья, которые ведут общее хозяйство. Домохозяйство является в маркетинге основной единицей потребления для более 80 % потребительских товаров. Все домашние приборы (телевизоры, утюги, холодильники), мебель, недвижимость, продукты питания и средства по уходу за квартирой потребляются чаще домохозяйством, а не индивидами. 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78941104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980728"/>
            <a:ext cx="8568952" cy="5170586"/>
          </a:xfrm>
        </p:spPr>
        <p:txBody>
          <a:bodyPr/>
          <a:lstStyle/>
          <a:p>
            <a:pPr algn="l"/>
            <a:r>
              <a:rPr lang="ru-RU" dirty="0">
                <a:latin typeface="Times New Roman" pitchFamily="18" charset="0"/>
                <a:cs typeface="Times New Roman" pitchFamily="18" charset="0"/>
              </a:rPr>
              <a:t>Семейное домохозяйство – основной механизм передачи ценностей и взглядов следующему поколению. Семья как единица потребления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0743320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23528" y="692696"/>
            <a:ext cx="8640960" cy="6336704"/>
          </a:xfrm>
        </p:spPr>
        <p:txBody>
          <a:bodyPr>
            <a:normAutofit fontScale="92500" lnSpcReduction="20000"/>
          </a:bodyPr>
          <a:lstStyle/>
          <a:p>
            <a:endParaRPr lang="ru-RU" sz="2600" dirty="0" smtClean="0"/>
          </a:p>
          <a:p>
            <a:endParaRPr lang="ru-RU" sz="2600" dirty="0"/>
          </a:p>
          <a:p>
            <a:endParaRPr lang="ru-RU" sz="2600" dirty="0" smtClean="0"/>
          </a:p>
          <a:p>
            <a:endParaRPr lang="ru-RU" sz="2600" dirty="0"/>
          </a:p>
          <a:p>
            <a:endParaRPr lang="ru-RU" sz="2600" dirty="0" smtClean="0"/>
          </a:p>
          <a:p>
            <a:endParaRPr lang="ru-RU" sz="2600" dirty="0"/>
          </a:p>
          <a:p>
            <a:r>
              <a:rPr lang="ru-RU" sz="2600" dirty="0" smtClean="0"/>
              <a:t>Рассматривать </a:t>
            </a:r>
            <a:r>
              <a:rPr lang="ru-RU" sz="2600" dirty="0"/>
              <a:t>понятие семьи в маркетинге можно с двух различных точек зрения. </a:t>
            </a:r>
            <a:endParaRPr lang="ru-RU" sz="2600" dirty="0" smtClean="0"/>
          </a:p>
          <a:p>
            <a:r>
              <a:rPr lang="ru-RU" sz="2600" b="1" dirty="0" smtClean="0"/>
              <a:t>С </a:t>
            </a:r>
            <a:r>
              <a:rPr lang="ru-RU" sz="2600" b="1" dirty="0"/>
              <a:t>одной стороны</a:t>
            </a:r>
            <a:r>
              <a:rPr lang="ru-RU" sz="2600" dirty="0"/>
              <a:t>, семья – это социальный институт, т. е. совокупность убеждений, норм, взглядов, ценностей, ожиданий относительно того, как члены семьи должны жить, общаться друг с другом. Это своеобразный механизм, регулирующий поведение людей, объединившихся в семью. </a:t>
            </a:r>
            <a:endParaRPr lang="ru-RU" sz="2600" dirty="0" smtClean="0"/>
          </a:p>
          <a:p>
            <a:r>
              <a:rPr lang="ru-RU" sz="2600" b="1" dirty="0" smtClean="0"/>
              <a:t>С </a:t>
            </a:r>
            <a:r>
              <a:rPr lang="ru-RU" sz="2600" b="1" dirty="0"/>
              <a:t>другой стороны</a:t>
            </a:r>
            <a:r>
              <a:rPr lang="ru-RU" sz="2600" dirty="0"/>
              <a:t>, семья – это малая социальная группа, члены которой связаны брачными и кровными узами, социальная группа, воспитывающая подрастающее поколение и передающая этому поколению знания относительно того, как нужно жить в семье, какими товарами пользоваться, как распоряжаться семейным бюджетом и т. д. </a:t>
            </a:r>
            <a:endParaRPr lang="en-US" sz="26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600" dirty="0">
              <a:latin typeface="Times New Roman" pitchFamily="18" charset="0"/>
              <a:cs typeface="Times New Roman" pitchFamily="18" charset="0"/>
            </a:endParaRPr>
          </a:p>
          <a:p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8418258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908720"/>
            <a:ext cx="8640960" cy="5544616"/>
          </a:xfrm>
        </p:spPr>
        <p:txBody>
          <a:bodyPr>
            <a:noAutofit/>
          </a:bodyPr>
          <a:lstStyle/>
          <a:p>
            <a:pPr algn="l"/>
            <a:r>
              <a:rPr lang="ru-RU" sz="3200" dirty="0"/>
              <a:t>Каждая семья имеет определенный экономический потенциал, предоставляющий ей как множество </a:t>
            </a:r>
            <a:r>
              <a:rPr lang="ru-RU" sz="3200" dirty="0" smtClean="0"/>
              <a:t>возможностей, </a:t>
            </a:r>
            <a:r>
              <a:rPr lang="ru-RU" sz="3200" dirty="0"/>
              <a:t>так и ограничений. </a:t>
            </a: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>Разные </a:t>
            </a:r>
            <a:r>
              <a:rPr lang="ru-RU" sz="3200" dirty="0"/>
              <a:t>семьи в зависимости от ряда </a:t>
            </a:r>
            <a:r>
              <a:rPr lang="ru-RU" sz="3200" dirty="0" smtClean="0"/>
              <a:t>факторов </a:t>
            </a:r>
            <a:r>
              <a:rPr lang="ru-RU" sz="3200" dirty="0"/>
              <a:t>имеют разные возможности. </a:t>
            </a: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>Семейное </a:t>
            </a:r>
            <a:r>
              <a:rPr lang="ru-RU" sz="3200" dirty="0"/>
              <a:t>поле обладает определенной совокупностью ценностей и убеждений, которыми руководствуются в повседневной жизни, в том числе и в потреблении.</a:t>
            </a:r>
            <a:br>
              <a:rPr lang="ru-RU" sz="3200" dirty="0"/>
            </a:b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224157436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23528" y="476672"/>
            <a:ext cx="8918828" cy="5760639"/>
          </a:xfrm>
        </p:spPr>
        <p:txBody>
          <a:bodyPr>
            <a:normAutofit/>
          </a:bodyPr>
          <a:lstStyle/>
          <a:p>
            <a:r>
              <a:rPr lang="ru-RU" sz="2800" dirty="0"/>
              <a:t>К</a:t>
            </a:r>
            <a:r>
              <a:rPr lang="ru-RU" sz="2800" dirty="0" smtClean="0"/>
              <a:t>люч </a:t>
            </a:r>
            <a:r>
              <a:rPr lang="ru-RU" sz="2800" dirty="0"/>
              <a:t>к пониманию индивидуального потребительского поведения чаще всего лежит не в анализе его собственных привычек, взглядов, а в понимании процессов, протекающих в его семье. </a:t>
            </a:r>
            <a:endParaRPr lang="ru-RU" sz="2800" dirty="0" smtClean="0"/>
          </a:p>
          <a:p>
            <a:r>
              <a:rPr lang="ru-RU" sz="2800" dirty="0" smtClean="0"/>
              <a:t>Из </a:t>
            </a:r>
            <a:r>
              <a:rPr lang="ru-RU" sz="2800" dirty="0"/>
              <a:t>анализа семьи становятся доступны знания в области платежеспособности индивида, характера и возникновения его вкусов, привычек. </a:t>
            </a:r>
            <a:endParaRPr lang="ru-RU" sz="2800" dirty="0" smtClean="0"/>
          </a:p>
          <a:p>
            <a:r>
              <a:rPr lang="ru-RU" sz="2800" dirty="0" smtClean="0"/>
              <a:t>Потребительские </a:t>
            </a:r>
            <a:r>
              <a:rPr lang="ru-RU" sz="2800" dirty="0"/>
              <a:t>решения в семье принимаются под давлением целого неразделимого семейного поля. </a:t>
            </a:r>
            <a:r>
              <a:rPr lang="ru-RU" sz="2800" dirty="0" smtClean="0"/>
              <a:t> </a:t>
            </a:r>
            <a:r>
              <a:rPr lang="ru-RU" sz="2800" dirty="0"/>
              <a:t>Ц</a:t>
            </a:r>
            <a:r>
              <a:rPr lang="ru-RU" sz="2800" dirty="0" smtClean="0"/>
              <a:t>ентром </a:t>
            </a:r>
            <a:r>
              <a:rPr lang="ru-RU" sz="2800" dirty="0"/>
              <a:t>принятия покупочных решений является не отдельный человек, а его семья со своими ценностями, традициями, историей.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282294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1124744"/>
            <a:ext cx="8676456" cy="792088"/>
          </a:xfrm>
        </p:spPr>
        <p:txBody>
          <a:bodyPr>
            <a:normAutofit fontScale="90000"/>
          </a:bodyPr>
          <a:lstStyle/>
          <a:p>
            <a:pPr lvl="0" algn="l"/>
            <a:r>
              <a:rPr lang="ru-RU" sz="3600" b="1" dirty="0" smtClean="0"/>
              <a:t>1. Влияние </a:t>
            </a:r>
            <a:r>
              <a:rPr lang="ru-RU" sz="3600" b="1" dirty="0"/>
              <a:t>семьи на поведение потребителей</a:t>
            </a:r>
            <a:r>
              <a:rPr lang="ru-RU" dirty="0"/>
              <a:t/>
            </a:r>
            <a:br>
              <a:rPr lang="ru-RU" dirty="0"/>
            </a:br>
            <a:endParaRPr lang="ru-RU" b="1" dirty="0">
              <a:latin typeface="Cambria" panose="02040503050406030204" pitchFamily="18" charset="0"/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179512" y="1700808"/>
            <a:ext cx="8604448" cy="46805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b="1" dirty="0">
              <a:solidFill>
                <a:srgbClr val="003366"/>
              </a:solidFill>
              <a:latin typeface="Cambria" panose="020405030504060302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51520" y="1700808"/>
            <a:ext cx="8712968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/>
              <a:t>На покупки семьи  влияют разнообразные факторы. </a:t>
            </a:r>
            <a:r>
              <a:rPr lang="ru-RU" sz="2800" b="1" dirty="0"/>
              <a:t>Первый фактор</a:t>
            </a:r>
            <a:r>
              <a:rPr lang="ru-RU" sz="2800" dirty="0"/>
              <a:t> – поведение семьи. </a:t>
            </a:r>
            <a:endParaRPr lang="ru-RU" sz="2800" dirty="0" smtClean="0"/>
          </a:p>
          <a:p>
            <a:r>
              <a:rPr lang="ru-RU" sz="2800" dirty="0" smtClean="0"/>
              <a:t>Поведение </a:t>
            </a:r>
            <a:r>
              <a:rPr lang="ru-RU" sz="2800" dirty="0"/>
              <a:t>семьи с точки зрения покупок можно оценить, только изучив поведение всех членов данной семьи. </a:t>
            </a:r>
            <a:endParaRPr lang="ru-RU" sz="2800" dirty="0" smtClean="0"/>
          </a:p>
          <a:p>
            <a:r>
              <a:rPr lang="ru-RU" sz="2800" dirty="0" smtClean="0"/>
              <a:t>Семья </a:t>
            </a:r>
            <a:r>
              <a:rPr lang="ru-RU" sz="2800" dirty="0"/>
              <a:t>– это совокупность (группа) людей, и на решении всей группы отражаются решения каждого из ее членов. </a:t>
            </a:r>
            <a:endParaRPr lang="ru-RU" sz="2800" dirty="0" smtClean="0"/>
          </a:p>
          <a:p>
            <a:r>
              <a:rPr lang="ru-RU" sz="2800" dirty="0" smtClean="0"/>
              <a:t>Следует </a:t>
            </a:r>
            <a:r>
              <a:rPr lang="ru-RU" sz="2800" dirty="0"/>
              <a:t>учитывать, что ее члены производят покупки в 2 основных направлениях: для личного пользования и на благо всей группы.</a:t>
            </a:r>
          </a:p>
        </p:txBody>
      </p:sp>
    </p:spTree>
    <p:extLst>
      <p:ext uri="{BB962C8B-B14F-4D97-AF65-F5344CB8AC3E}">
        <p14:creationId xmlns:p14="http://schemas.microsoft.com/office/powerpoint/2010/main" val="29169617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8820472" cy="1440160"/>
          </a:xfrm>
          <a:solidFill>
            <a:srgbClr val="92D050"/>
          </a:solidFill>
        </p:spPr>
        <p:txBody>
          <a:bodyPr>
            <a:normAutofit fontScale="90000"/>
          </a:bodyPr>
          <a:lstStyle/>
          <a:p>
            <a:r>
              <a:rPr lang="ru-RU" sz="3100" dirty="0"/>
              <a:t>При изучении семьи как покупательской группы особое внимание нужно уделять социологическим показателям, к которым относятся</a:t>
            </a:r>
            <a:r>
              <a:rPr lang="ru-RU" sz="3100" dirty="0" smtClean="0"/>
              <a:t>:</a:t>
            </a:r>
            <a:r>
              <a:rPr lang="ru-RU" sz="2400" dirty="0"/>
              <a:t/>
            </a:r>
            <a:br>
              <a:rPr lang="ru-RU" sz="2400" dirty="0"/>
            </a:br>
            <a:endParaRPr lang="ru-RU" sz="2400" b="1" dirty="0">
              <a:latin typeface="Cambria" panose="02040503050406030204" pitchFamily="18" charset="0"/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755576" y="260648"/>
            <a:ext cx="7668344" cy="6480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b="1" dirty="0">
              <a:solidFill>
                <a:srgbClr val="003366"/>
              </a:solidFill>
              <a:latin typeface="Cambria" panose="020405030504060302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115616" y="1343743"/>
            <a:ext cx="3834172" cy="1548172"/>
          </a:xfrm>
          <a:prstGeom prst="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Сплоченность</a:t>
            </a:r>
            <a:endParaRPr lang="ru-RU" sz="32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145592" y="3172737"/>
            <a:ext cx="3810335" cy="1548172"/>
          </a:xfrm>
          <a:prstGeom prst="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Способность </a:t>
            </a:r>
            <a:r>
              <a:rPr lang="ru-RU" sz="3200" dirty="0"/>
              <a:t>к </a:t>
            </a:r>
            <a:r>
              <a:rPr lang="ru-RU" sz="3200" dirty="0" smtClean="0"/>
              <a:t>ада</a:t>
            </a:r>
            <a:r>
              <a:rPr lang="ru-RU" sz="3200" dirty="0"/>
              <a:t>птации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115616" y="5013176"/>
            <a:ext cx="3834171" cy="1437430"/>
          </a:xfrm>
          <a:prstGeom prst="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err="1" smtClean="0"/>
              <a:t>Коммуникативность</a:t>
            </a:r>
            <a:endParaRPr lang="ru-RU" sz="3200" dirty="0"/>
          </a:p>
        </p:txBody>
      </p:sp>
      <p:cxnSp>
        <p:nvCxnSpPr>
          <p:cNvPr id="14" name="Прямая соединительная линия 13"/>
          <p:cNvCxnSpPr>
            <a:stCxn id="3" idx="2"/>
            <a:endCxn id="5" idx="0"/>
          </p:cNvCxnSpPr>
          <p:nvPr/>
        </p:nvCxnSpPr>
        <p:spPr>
          <a:xfrm>
            <a:off x="3032702" y="2891915"/>
            <a:ext cx="18058" cy="28082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>
            <a:stCxn id="5" idx="2"/>
            <a:endCxn id="6" idx="0"/>
          </p:cNvCxnSpPr>
          <p:nvPr/>
        </p:nvCxnSpPr>
        <p:spPr>
          <a:xfrm flipH="1">
            <a:off x="3032702" y="4720909"/>
            <a:ext cx="18058" cy="29226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389918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1115616" y="2564904"/>
            <a:ext cx="7668344" cy="6480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b="1" dirty="0">
              <a:solidFill>
                <a:srgbClr val="003366"/>
              </a:solidFill>
              <a:latin typeface="Cambria" panose="020405030504060302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07504" y="1196752"/>
            <a:ext cx="9036496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/>
              <a:t>Сплоченность семьи </a:t>
            </a:r>
            <a:r>
              <a:rPr lang="ru-RU" sz="2800" dirty="0"/>
              <a:t>– это эмоциональные связи, существующие между ее членами. Данная характеристика указывает на уровень доверия и близости членов семьи по отношению друг к другу, характеризует чувство единения или разобщения членов семьи.</a:t>
            </a:r>
          </a:p>
          <a:p>
            <a:r>
              <a:rPr lang="ru-RU" sz="2800" b="1" dirty="0"/>
              <a:t>Способность к адаптации </a:t>
            </a:r>
            <a:r>
              <a:rPr lang="ru-RU" sz="2800" dirty="0"/>
              <a:t>– это способность семьи к перемене обязанностей ее членов, к изменению ролей и уровню влияния при покупках. Названные изменения происходят на разных стадиях существования семьи.</a:t>
            </a:r>
          </a:p>
          <a:p>
            <a:r>
              <a:rPr lang="ru-RU" sz="2800" b="1" dirty="0" err="1"/>
              <a:t>Коммуникативность</a:t>
            </a:r>
            <a:r>
              <a:rPr lang="ru-RU" sz="2800" b="1" dirty="0"/>
              <a:t> </a:t>
            </a:r>
            <a:r>
              <a:rPr lang="ru-RU" sz="2800" dirty="0"/>
              <a:t>– это позитивные и негативные эмоции членов семьи, которые возникают и существуют в данной системе родственников. </a:t>
            </a:r>
          </a:p>
        </p:txBody>
      </p:sp>
    </p:spTree>
    <p:extLst>
      <p:ext uri="{BB962C8B-B14F-4D97-AF65-F5344CB8AC3E}">
        <p14:creationId xmlns:p14="http://schemas.microsoft.com/office/powerpoint/2010/main" val="343132127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323528" y="2564904"/>
            <a:ext cx="8460432" cy="352839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b="1" dirty="0">
              <a:solidFill>
                <a:srgbClr val="003366"/>
              </a:solidFill>
              <a:latin typeface="Cambria" panose="020405030504060302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23528" y="260648"/>
            <a:ext cx="9036496" cy="69865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/>
              <a:t>Второй фактор</a:t>
            </a:r>
            <a:r>
              <a:rPr lang="ru-RU" sz="3200" dirty="0"/>
              <a:t> – принятие семьей решения о покупке. </a:t>
            </a:r>
            <a:endParaRPr lang="ru-RU" sz="3200" dirty="0" smtClean="0"/>
          </a:p>
          <a:p>
            <a:r>
              <a:rPr lang="ru-RU" sz="3200" dirty="0" smtClean="0"/>
              <a:t>В </a:t>
            </a:r>
            <a:r>
              <a:rPr lang="ru-RU" sz="3200" dirty="0"/>
              <a:t>семье существуют </a:t>
            </a:r>
            <a:r>
              <a:rPr lang="ru-RU" sz="3200" b="1" dirty="0"/>
              <a:t>инструментальные</a:t>
            </a:r>
            <a:r>
              <a:rPr lang="ru-RU" sz="3200" dirty="0"/>
              <a:t> и </a:t>
            </a:r>
            <a:r>
              <a:rPr lang="ru-RU" sz="3200" b="1" dirty="0"/>
              <a:t>экспрессивные</a:t>
            </a:r>
            <a:r>
              <a:rPr lang="ru-RU" sz="3200" dirty="0"/>
              <a:t> роли, распределяемые между ее членами. В принятии решения о семейных покупках имеют место 5 основных ролей: </a:t>
            </a:r>
            <a:r>
              <a:rPr lang="ru-RU" sz="3200" b="1" dirty="0"/>
              <a:t>инициатор, </a:t>
            </a:r>
            <a:endParaRPr lang="ru-RU" sz="3200" b="1" dirty="0" smtClean="0"/>
          </a:p>
          <a:p>
            <a:r>
              <a:rPr lang="ru-RU" sz="3200" b="1" dirty="0" smtClean="0"/>
              <a:t>влиятельный, </a:t>
            </a:r>
          </a:p>
          <a:p>
            <a:r>
              <a:rPr lang="ru-RU" sz="3200" b="1" dirty="0" smtClean="0"/>
              <a:t>решатель,</a:t>
            </a:r>
          </a:p>
          <a:p>
            <a:r>
              <a:rPr lang="ru-RU" sz="3200" b="1" dirty="0" smtClean="0"/>
              <a:t> </a:t>
            </a:r>
            <a:r>
              <a:rPr lang="ru-RU" sz="3200" b="1" dirty="0"/>
              <a:t>покупатель, </a:t>
            </a:r>
            <a:endParaRPr lang="ru-RU" sz="3200" b="1" dirty="0" smtClean="0"/>
          </a:p>
          <a:p>
            <a:r>
              <a:rPr lang="ru-RU" sz="3200" b="1" dirty="0" smtClean="0"/>
              <a:t>пользователь</a:t>
            </a:r>
            <a:r>
              <a:rPr lang="ru-RU" sz="3200" b="1" dirty="0"/>
              <a:t>.</a:t>
            </a:r>
            <a:r>
              <a:rPr lang="ru-RU" sz="3200" dirty="0"/>
              <a:t> </a:t>
            </a:r>
            <a:endParaRPr lang="ru-RU" sz="3200" dirty="0" smtClean="0"/>
          </a:p>
          <a:p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Один член семьи может одновременно выполнять несколько ролей. </a:t>
            </a:r>
            <a:br>
              <a:rPr lang="ru-RU" sz="3200" dirty="0">
                <a:latin typeface="Times New Roman" pitchFamily="18" charset="0"/>
                <a:cs typeface="Times New Roman" pitchFamily="18" charset="0"/>
              </a:rPr>
            </a:b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282978612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1520" y="404664"/>
            <a:ext cx="9036496" cy="6048672"/>
          </a:xfrm>
        </p:spPr>
        <p:txBody>
          <a:bodyPr>
            <a:normAutofit fontScale="92500" lnSpcReduction="10000"/>
          </a:bodyPr>
          <a:lstStyle/>
          <a:p>
            <a:endParaRPr lang="ru-RU" sz="2800" dirty="0" smtClean="0"/>
          </a:p>
          <a:p>
            <a:endParaRPr lang="ru-RU" sz="2800" dirty="0" smtClean="0"/>
          </a:p>
          <a:p>
            <a:endParaRPr lang="ru-RU" sz="2800" dirty="0"/>
          </a:p>
          <a:p>
            <a:r>
              <a:rPr lang="ru-RU" sz="2800" dirty="0" smtClean="0"/>
              <a:t>1</a:t>
            </a:r>
            <a:r>
              <a:rPr lang="ru-RU" sz="2800" dirty="0"/>
              <a:t>) </a:t>
            </a:r>
            <a:r>
              <a:rPr lang="ru-RU" sz="2800" b="1" dirty="0"/>
              <a:t>инициатор</a:t>
            </a:r>
            <a:r>
              <a:rPr lang="ru-RU" sz="2800" dirty="0"/>
              <a:t> (сборщик информации). Это человек, заинтересованный в продукте больше всех. Он осведомлен о нем и собирает информацию о свойствах товара. </a:t>
            </a:r>
            <a:endParaRPr lang="ru-RU" sz="2800" dirty="0" smtClean="0"/>
          </a:p>
          <a:p>
            <a:r>
              <a:rPr lang="ru-RU" sz="2800" dirty="0"/>
              <a:t>2) </a:t>
            </a:r>
            <a:r>
              <a:rPr lang="ru-RU" sz="2800" b="1" dirty="0"/>
              <a:t>влиятельный</a:t>
            </a:r>
            <a:r>
              <a:rPr lang="ru-RU" sz="2800" dirty="0"/>
              <a:t> – человек, влияющий на учитываемые критерии и спектр оцениваемых свойств продукта или марки</a:t>
            </a:r>
            <a:r>
              <a:rPr lang="ru-RU" sz="2800" dirty="0" smtClean="0"/>
              <a:t>.;</a:t>
            </a:r>
            <a:endParaRPr lang="ru-RU" sz="2800" dirty="0"/>
          </a:p>
          <a:p>
            <a:r>
              <a:rPr lang="ru-RU" sz="2800" dirty="0"/>
              <a:t>3) </a:t>
            </a:r>
            <a:r>
              <a:rPr lang="ru-RU" sz="2800" b="1" dirty="0"/>
              <a:t>решатель </a:t>
            </a:r>
            <a:r>
              <a:rPr lang="ru-RU" sz="2800" dirty="0"/>
              <a:t>– человек, принимающий последнее решение. Как правило, именно за ним стоит финансовый </a:t>
            </a:r>
            <a:r>
              <a:rPr lang="ru-RU" sz="2800" dirty="0" smtClean="0"/>
              <a:t>выбор;</a:t>
            </a:r>
          </a:p>
          <a:p>
            <a:r>
              <a:rPr lang="ru-RU" sz="2800" dirty="0"/>
              <a:t>4) </a:t>
            </a:r>
            <a:r>
              <a:rPr lang="ru-RU" sz="2800" b="1" dirty="0"/>
              <a:t>покупатель </a:t>
            </a:r>
            <a:r>
              <a:rPr lang="ru-RU" sz="2800" dirty="0"/>
              <a:t>– человек, непосредственно осуществляющий покупку продукта;</a:t>
            </a:r>
          </a:p>
          <a:p>
            <a:r>
              <a:rPr lang="ru-RU" sz="2800" dirty="0"/>
              <a:t>5) </a:t>
            </a:r>
            <a:r>
              <a:rPr lang="ru-RU" sz="2800" b="1" dirty="0"/>
              <a:t>пользователь</a:t>
            </a:r>
            <a:r>
              <a:rPr lang="ru-RU" sz="2800" dirty="0"/>
              <a:t> – человек, реально использующий продукт. Его предпочтение необходимо учитывать при принятии решения о </a:t>
            </a:r>
            <a:r>
              <a:rPr lang="ru-RU" sz="2800" dirty="0" smtClean="0"/>
              <a:t>покупке.</a:t>
            </a:r>
            <a:endParaRPr lang="ru-RU" sz="2800" dirty="0"/>
          </a:p>
          <a:p>
            <a:endParaRPr lang="ru-RU" sz="28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0546882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340768"/>
            <a:ext cx="9396536" cy="1008112"/>
          </a:xfrm>
        </p:spPr>
        <p:txBody>
          <a:bodyPr>
            <a:normAutofit fontScale="90000"/>
          </a:bodyPr>
          <a:lstStyle/>
          <a:p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Решения</a:t>
            </a:r>
            <a:r>
              <a:rPr lang="ru-RU" sz="2700" dirty="0">
                <a:latin typeface="Times New Roman" pitchFamily="18" charset="0"/>
                <a:cs typeface="Times New Roman" pitchFamily="18" charset="0"/>
              </a:rPr>
              <a:t>, которые принимаются супругами, можно условно разделить на 4 основные группы:</a:t>
            </a:r>
            <a:br>
              <a:rPr lang="ru-RU" sz="27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/>
              <a:t/>
            </a:r>
            <a:br>
              <a:rPr lang="ru-RU" sz="2400" dirty="0"/>
            </a:br>
            <a:endParaRPr lang="ru-RU" sz="24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9552" y="1916832"/>
            <a:ext cx="8243193" cy="4392488"/>
          </a:xfrm>
        </p:spPr>
        <p:txBody>
          <a:bodyPr>
            <a:normAutofit fontScale="47500" lnSpcReduction="20000"/>
          </a:bodyPr>
          <a:lstStyle/>
          <a:p>
            <a:endParaRPr lang="ru-RU" sz="2800" dirty="0" smtClean="0"/>
          </a:p>
          <a:p>
            <a:endParaRPr lang="ru-RU" sz="2800" dirty="0"/>
          </a:p>
          <a:p>
            <a:endParaRPr lang="ru-RU" sz="2800" dirty="0" smtClean="0"/>
          </a:p>
          <a:p>
            <a:endParaRPr lang="ru-RU" sz="2800" dirty="0"/>
          </a:p>
          <a:p>
            <a:endParaRPr lang="ru-RU" sz="2800" dirty="0" smtClean="0"/>
          </a:p>
          <a:p>
            <a:endParaRPr lang="ru-RU" sz="2800" dirty="0"/>
          </a:p>
          <a:p>
            <a:endParaRPr lang="ru-RU" sz="2800" dirty="0" smtClean="0"/>
          </a:p>
          <a:p>
            <a:r>
              <a:rPr lang="ru-RU" sz="58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5800" dirty="0">
                <a:latin typeface="Times New Roman" pitchFamily="18" charset="0"/>
                <a:cs typeface="Times New Roman" pitchFamily="18" charset="0"/>
              </a:rPr>
              <a:t>) решения принимаются самостоятельно каждым членом семьи без совместного обсуждения;</a:t>
            </a:r>
          </a:p>
          <a:p>
            <a:r>
              <a:rPr lang="ru-RU" sz="5800" dirty="0">
                <a:latin typeface="Times New Roman" pitchFamily="18" charset="0"/>
                <a:cs typeface="Times New Roman" pitchFamily="18" charset="0"/>
              </a:rPr>
              <a:t>2) решения принимаются в основном под влиянием мужа;</a:t>
            </a:r>
          </a:p>
          <a:p>
            <a:r>
              <a:rPr lang="ru-RU" sz="5800" dirty="0">
                <a:latin typeface="Times New Roman" pitchFamily="18" charset="0"/>
                <a:cs typeface="Times New Roman" pitchFamily="18" charset="0"/>
              </a:rPr>
              <a:t>3) решения принимаются в основном под влиянием жены;</a:t>
            </a:r>
          </a:p>
          <a:p>
            <a:r>
              <a:rPr lang="ru-RU" sz="5800" dirty="0">
                <a:latin typeface="Times New Roman" pitchFamily="18" charset="0"/>
                <a:cs typeface="Times New Roman" pitchFamily="18" charset="0"/>
              </a:rPr>
              <a:t>4) решения принимаются совместно обоими</a:t>
            </a:r>
          </a:p>
          <a:p>
            <a:endParaRPr lang="ru-RU" sz="5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461886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23528" y="980728"/>
            <a:ext cx="8171185" cy="4824536"/>
          </a:xfrm>
        </p:spPr>
        <p:txBody>
          <a:bodyPr>
            <a:normAutofit fontScale="70000" lnSpcReduction="20000"/>
          </a:bodyPr>
          <a:lstStyle/>
          <a:p>
            <a:r>
              <a:rPr lang="ru-RU" sz="5100" dirty="0">
                <a:latin typeface="Times New Roman" pitchFamily="18" charset="0"/>
                <a:cs typeface="Times New Roman" pitchFamily="18" charset="0"/>
              </a:rPr>
              <a:t>Домохозяйство обозначает всех людей, которые проживают совместно на одной площади, т.е. основной упор делается на том, где живут люди, а ни с кем. Солдаты, монахи, пациенты больниц не являются домохозяйством, так как проживание вынужденное. Люди, живущие одни, составляют примерно 25% всех домохозяйств США. </a:t>
            </a:r>
            <a:br>
              <a:rPr lang="ru-RU" sz="5100" dirty="0">
                <a:latin typeface="Times New Roman" pitchFamily="18" charset="0"/>
                <a:cs typeface="Times New Roman" pitchFamily="18" charset="0"/>
              </a:rPr>
            </a:br>
            <a:endParaRPr lang="ru-RU" sz="5100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03947077"/>
      </p:ext>
    </p:extLst>
  </p:cSld>
  <p:clrMapOvr>
    <a:masterClrMapping/>
  </p:clrMapOvr>
</p:sld>
</file>

<file path=ppt/theme/theme1.xml><?xml version="1.0" encoding="utf-8"?>
<a:theme xmlns:a="http://schemas.openxmlformats.org/drawingml/2006/main" name="Ofis Teması">
  <a:themeElements>
    <a:clrScheme name="Gri Tonlamalı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is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i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is Teması">
  <a:themeElements>
    <a:clrScheme name="Ofis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s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i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is Teması">
  <a:themeElements>
    <a:clrScheme name="Ofis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s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i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2395</TotalTime>
  <Words>821</Words>
  <Application>Microsoft Office PowerPoint</Application>
  <PresentationFormat>Экран (4:3)</PresentationFormat>
  <Paragraphs>112</Paragraphs>
  <Slides>24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Ofis Teması</vt:lpstr>
      <vt:lpstr>Презентация PowerPoint</vt:lpstr>
      <vt:lpstr>Тема 6.  Детерминанты внешней среды потребительского поведения: домашние хозяйства и семья </vt:lpstr>
      <vt:lpstr>1. Влияние семьи на поведение потребителей </vt:lpstr>
      <vt:lpstr>При изучении семьи как покупательской группы особое внимание нужно уделять социологическим показателям, к которым относятся: </vt:lpstr>
      <vt:lpstr>Презентация PowerPoint</vt:lpstr>
      <vt:lpstr>Презентация PowerPoint</vt:lpstr>
      <vt:lpstr>Презентация PowerPoint</vt:lpstr>
      <vt:lpstr>Решения, которые принимаются супругами, можно условно разделить на 4 основные группы:  </vt:lpstr>
      <vt:lpstr>Презентация PowerPoint</vt:lpstr>
      <vt:lpstr>Таблица 1. Смена индивидом домохозяйств  </vt:lpstr>
      <vt:lpstr>Презентация PowerPoint</vt:lpstr>
      <vt:lpstr>Классификация ролей при потребительском поведении </vt:lpstr>
      <vt:lpstr>Роль инициатора состоит в принятии решения о том, какая потребность в данный момент наиболее актуальна, и в принятии решения о совершении покупки с целью ее удовлетворения.  Роль фактора (influencer) состоит в действиях, оказывающих влияние на процесс принятия решения о покупке. Это может быть слово или целая речь, обосновывающая необходимость покупки или отвергающая ее.  Советчик – это разновидность данной роли. Это могут быть и действия, способствующие покупке или предотвращающие ее. </vt:lpstr>
      <vt:lpstr>               Варианты ролевого доминирования </vt:lpstr>
      <vt:lpstr>Решение семейных конфликтов при покупательском поведении</vt:lpstr>
      <vt:lpstr>Презентация PowerPoint</vt:lpstr>
      <vt:lpstr>2. Этапы жизненного цикла семьи </vt:lpstr>
      <vt:lpstr>Этапы жизненного цикла и покупательское поведение семьи согласно американской типологии  </vt:lpstr>
      <vt:lpstr>Презентация PowerPoint</vt:lpstr>
      <vt:lpstr>3. Домашнее хозяйство как референтная группа </vt:lpstr>
      <vt:lpstr>Семейное домохозяйство – основной механизм передачи ценностей и взглядов следующему поколению. Семья как единица потребления. </vt:lpstr>
      <vt:lpstr>Презентация PowerPoint</vt:lpstr>
      <vt:lpstr>Каждая семья имеет определенный экономический потенциал, предоставляющий ей как множество возможностей, так и ограничений.  Разные семьи в зависимости от ряда факторов имеют разные возможности.  Семейное поле обладает определенной совокупностью ценностей и убеждений, которыми руководствуются в повседневной жизни, в том числе и в потреблении. 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Slayt 1</dc:title>
  <dc:creator>Ramil Jabbarov</dc:creator>
  <cp:lastModifiedBy>User</cp:lastModifiedBy>
  <cp:revision>516</cp:revision>
  <dcterms:created xsi:type="dcterms:W3CDTF">2010-03-05T15:34:29Z</dcterms:created>
  <dcterms:modified xsi:type="dcterms:W3CDTF">2016-08-31T06:49:07Z</dcterms:modified>
</cp:coreProperties>
</file>