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7"/>
  </p:notesMasterIdLst>
  <p:handoutMasterIdLst>
    <p:handoutMasterId r:id="rId38"/>
  </p:handoutMasterIdLst>
  <p:sldIdLst>
    <p:sldId id="257" r:id="rId2"/>
    <p:sldId id="292" r:id="rId3"/>
    <p:sldId id="325" r:id="rId4"/>
    <p:sldId id="293" r:id="rId5"/>
    <p:sldId id="326" r:id="rId6"/>
    <p:sldId id="327" r:id="rId7"/>
    <p:sldId id="328" r:id="rId8"/>
    <p:sldId id="329" r:id="rId9"/>
    <p:sldId id="330" r:id="rId10"/>
    <p:sldId id="331" r:id="rId11"/>
    <p:sldId id="332" r:id="rId12"/>
    <p:sldId id="333" r:id="rId13"/>
    <p:sldId id="334" r:id="rId14"/>
    <p:sldId id="335" r:id="rId15"/>
    <p:sldId id="336" r:id="rId16"/>
    <p:sldId id="337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9" r:id="rId28"/>
    <p:sldId id="350" r:id="rId29"/>
    <p:sldId id="352" r:id="rId30"/>
    <p:sldId id="353" r:id="rId31"/>
    <p:sldId id="354" r:id="rId32"/>
    <p:sldId id="356" r:id="rId33"/>
    <p:sldId id="357" r:id="rId34"/>
    <p:sldId id="351" r:id="rId35"/>
    <p:sldId id="358" r:id="rId36"/>
  </p:sldIdLst>
  <p:sldSz cx="9144000" cy="6858000" type="screen4x3"/>
  <p:notesSz cx="6692900" cy="98679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153"/>
    <a:srgbClr val="66FF99"/>
    <a:srgbClr val="F9F670"/>
    <a:srgbClr val="66FF66"/>
    <a:srgbClr val="FF9966"/>
    <a:srgbClr val="8FE2FF"/>
    <a:srgbClr val="FF5050"/>
    <a:srgbClr val="CC3300"/>
    <a:srgbClr val="2D4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>
        <p:scale>
          <a:sx n="77" d="100"/>
          <a:sy n="77" d="100"/>
        </p:scale>
        <p:origin x="-9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EA5DD-3B4C-41C5-9C03-E6F2CAF69530}" type="datetimeFigureOut">
              <a:rPr lang="tr-TR" smtClean="0"/>
              <a:pPr/>
              <a:t>30.09.2016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241A7-47A4-44DD-861C-D277313BF87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2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0C74-2BBF-4B62-9AC9-75A4DD32D037}" type="datetimeFigureOut">
              <a:rPr lang="tr-TR" smtClean="0"/>
              <a:pPr/>
              <a:t>30.09.2016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69290" y="4687253"/>
            <a:ext cx="535432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7D402-4D2F-4999-97D8-D5D4D08BAC9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507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4995-04C6-4270-90E4-FCAD024D3A9A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BB203-550C-438D-900E-F2D35A683EF6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E8269-D5C3-4C4E-994A-0260A30CB9EF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C7E3-6AD7-4677-8B44-EF7914373A8A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6E9-5DEE-4A68-86E4-33ADD6ABDE1A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1256-62EE-4EFE-B52A-E3CCBFA84C48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0CAA-051D-42F0-89DD-E6E1F54B7CA1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1F0C-CF73-4E5C-9665-7B76E92124EC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DDA9-130E-4ED8-92DA-15E502B58B95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235A-0548-470F-851B-8B76C72F9D5A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7D4E-494A-4AE1-B98E-DE2F860DB910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46FE-2DE8-431B-9AAF-7F72C7ABB34B}" type="datetime1">
              <a:rPr lang="tr-TR" smtClean="0"/>
              <a:pPr/>
              <a:t>30.09.2016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8" y="-8252"/>
            <a:ext cx="9144000" cy="69798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083" y="6279728"/>
            <a:ext cx="382809" cy="382481"/>
          </a:xfrm>
          <a:prstGeom prst="rect">
            <a:avLst/>
          </a:prstGeom>
        </p:spPr>
      </p:pic>
      <p:sp>
        <p:nvSpPr>
          <p:cNvPr id="4" name="5 Metin kutusu"/>
          <p:cNvSpPr txBox="1"/>
          <p:nvPr/>
        </p:nvSpPr>
        <p:spPr>
          <a:xfrm>
            <a:off x="3995936" y="62373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latin typeface="Cambria" panose="02040503050406030204" pitchFamily="18" charset="0"/>
              </a:rPr>
              <a:t>Az</a:t>
            </a:r>
            <a:r>
              <a:rPr lang="az-Latn-AZ" b="1" dirty="0" smtClean="0">
                <a:latin typeface="Cambria" panose="02040503050406030204" pitchFamily="18" charset="0"/>
              </a:rPr>
              <a:t>ərbaycan Dövlət İqtisad Universiteti</a:t>
            </a:r>
            <a:endParaRPr lang="tr-TR" b="1" dirty="0">
              <a:latin typeface="Cambria" panose="02040503050406030204" pitchFamily="18" charset="0"/>
            </a:endParaRPr>
          </a:p>
        </p:txBody>
      </p:sp>
      <p:sp>
        <p:nvSpPr>
          <p:cNvPr id="5" name="5 Metin kutusu"/>
          <p:cNvSpPr txBox="1"/>
          <p:nvPr/>
        </p:nvSpPr>
        <p:spPr>
          <a:xfrm>
            <a:off x="6948264" y="6524172"/>
            <a:ext cx="1512168" cy="334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Latn-AZ" sz="1500" b="1" smtClean="0">
                <a:latin typeface="Cambria" panose="02040503050406030204" pitchFamily="18" charset="0"/>
              </a:rPr>
              <a:t>Bakı 2016</a:t>
            </a:r>
            <a:endParaRPr lang="tr-TR" sz="1500" b="1" dirty="0">
              <a:latin typeface="Cambria" panose="02040503050406030204" pitchFamily="18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827584" y="404664"/>
            <a:ext cx="72728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0000"/>
              </a:buClr>
              <a:buSzPct val="100000"/>
            </a:pPr>
            <a:endParaRPr lang="az-Latn-AZ" altLang="az-Latn-AZ" sz="20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buClr>
                <a:srgbClr val="000000"/>
              </a:buClr>
              <a:buSzPct val="100000"/>
            </a:pPr>
            <a:r>
              <a:rPr lang="ru-RU" altLang="az-Latn-AZ" sz="3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Слайды по предмету:</a:t>
            </a:r>
          </a:p>
          <a:p>
            <a:pPr>
              <a:buClr>
                <a:srgbClr val="000000"/>
              </a:buClr>
              <a:buSzPct val="100000"/>
            </a:pPr>
            <a:r>
              <a:rPr lang="ru-RU" altLang="az-Latn-AZ" sz="3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управление поведения потребителей </a:t>
            </a:r>
            <a:endParaRPr lang="az-Latn-AZ" altLang="az-Latn-AZ" sz="32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6365" y="2046793"/>
            <a:ext cx="45719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8" name="Прямоугольник 7"/>
          <p:cNvSpPr/>
          <p:nvPr/>
        </p:nvSpPr>
        <p:spPr>
          <a:xfrm>
            <a:off x="8316416" y="3562762"/>
            <a:ext cx="45719" cy="555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9" name="5 Metin kutusu"/>
          <p:cNvSpPr txBox="1"/>
          <p:nvPr/>
        </p:nvSpPr>
        <p:spPr>
          <a:xfrm>
            <a:off x="3070037" y="3492887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Məruzəçinin adı:</a:t>
            </a:r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5 Metin kutusu"/>
          <p:cNvSpPr txBox="1"/>
          <p:nvPr/>
        </p:nvSpPr>
        <p:spPr>
          <a:xfrm>
            <a:off x="3136320" y="4716142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unec.edu.az</a:t>
            </a:r>
          </a:p>
          <a:p>
            <a:pPr algn="r"/>
            <a:r>
              <a:rPr lang="az-Latn-AZ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Veli51</a:t>
            </a:r>
            <a:r>
              <a:rPr lang="en-US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@mail.ru</a:t>
            </a:r>
            <a:endParaRPr lang="tr-TR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5 Metin kutusu"/>
          <p:cNvSpPr txBox="1"/>
          <p:nvPr/>
        </p:nvSpPr>
        <p:spPr>
          <a:xfrm>
            <a:off x="3034025" y="3815802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3200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Vəli Həziyev  marketinq kafedrası</a:t>
            </a:r>
            <a:r>
              <a:rPr lang="ru-RU" sz="3200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:</a:t>
            </a:r>
            <a:r>
              <a:rPr lang="az-Latn-AZ" sz="3200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 müəllim</a:t>
            </a:r>
            <a:endParaRPr lang="tr-TR" sz="3200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5314602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Виды маркетинговых стратегий управления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Теория стратегического планирования насчитывает достаточное число стратегий, которые стали основой для вывода из кризиса или его предотвращения на отдельных предприятиях, в отраслях производства, в целых странах.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6958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150" y="908720"/>
            <a:ext cx="8784976" cy="5746650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Наиболее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распространенные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обычно называются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базисными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эталонными.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целом они отражают четыре различных подхода к росту предприятия и связаны с изменением состояния одного или нескольких следующих элементов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продукт, рынок, отрасль, положение предприятия внутри отрасли, технология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348931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элементы могут находиться в одном из двух состояний: существующее состояние или новое состояние.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Первую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группу эталонных стратегий составляют так называемые стратегии концентрированного роста. Сюда попадают те стратегии, которые связаны с изменением продукта или рынка и не затрагивают три других элемента.</a:t>
            </a:r>
          </a:p>
        </p:txBody>
      </p:sp>
    </p:spTree>
    <p:extLst>
      <p:ext uri="{BB962C8B-B14F-4D97-AF65-F5344CB8AC3E}">
        <p14:creationId xmlns:p14="http://schemas.microsoft.com/office/powerpoint/2010/main" val="948664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Стратегии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первой группы являются следующие: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стратегия усиления позиции на рынке, при которой предприятие делает все, чтобы с данным продуктом на данном рынке завоевать лучшие позиции. Для реализации этой стратегии требуются большие маркетинговые усилия;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маркетинговая стратегия управление конкурентоспособностью;</a:t>
            </a:r>
          </a:p>
        </p:txBody>
      </p:sp>
    </p:spTree>
    <p:extLst>
      <p:ext uri="{BB962C8B-B14F-4D97-AF65-F5344CB8AC3E}">
        <p14:creationId xmlns:p14="http://schemas.microsoft.com/office/powerpoint/2010/main" val="19488398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стратегия развития рынка, заключающаяся в поиске новых рынков для уже производимого продукта;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стратегия развития продукта, предполагающая решение задачи роста за счет производства нового продукта, который предполагает реализовывать на уже освоенном фирмой рынке.</a:t>
            </a:r>
          </a:p>
        </p:txBody>
      </p:sp>
    </p:spTree>
    <p:extLst>
      <p:ext uri="{BB962C8B-B14F-4D97-AF65-F5344CB8AC3E}">
        <p14:creationId xmlns:p14="http://schemas.microsoft.com/office/powerpoint/2010/main" val="2410770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640960" cy="5890666"/>
          </a:xfrm>
        </p:spPr>
        <p:txBody>
          <a:bodyPr>
            <a:noAutofit/>
          </a:bodyPr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Вторую группу эталонных стратегий составляют такие стратегии бизнеса, которые предполагают расширение предприятия путем добавления новых структур.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азываются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стратегиями интегрированного роста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Обычно предприятие может прибегать к осуществлению таких стратегий, если она находится в сильном бизнесе, не может осуществлять стратегии концентрированного роста и в то же время, интегрированный рост не противоречит ее долгосрочным целям. </a:t>
            </a:r>
          </a:p>
        </p:txBody>
      </p:sp>
    </p:spTree>
    <p:extLst>
      <p:ext uri="{BB962C8B-B14F-4D97-AF65-F5344CB8AC3E}">
        <p14:creationId xmlns:p14="http://schemas.microsoft.com/office/powerpoint/2010/main" val="949856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6178698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Выделяются 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типа стратегий интегрированного роста: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стратегия обратной вертикальной интеграции, направленная на рост предприятия за счет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приобретения, усиления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контроля над поставщиками,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создания дочерних структур, осуществляющих снабжение;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стратегия вперед идущей вертикальной интеграции, выражающаяся в росте предприятия за счет приобретения либо же усиления контроля над структурами, находящимися между предприятием и конечным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потребителем.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8539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algn="l"/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Третьей группой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эталонных стратегий развития бизнеса являются стратегии диверсифицированного роста. Эти стратегии реализуются в том случае, если предприятия дальше не могут развиваться на данном рынке с данным продуктом в рамках данной отрасли. </a:t>
            </a:r>
          </a:p>
        </p:txBody>
      </p:sp>
    </p:spTree>
    <p:extLst>
      <p:ext uri="{BB962C8B-B14F-4D97-AF65-F5344CB8AC3E}">
        <p14:creationId xmlns:p14="http://schemas.microsoft.com/office/powerpoint/2010/main" val="3050021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sz="2800" dirty="0"/>
              <a:t>К </a:t>
            </a:r>
            <a:r>
              <a:rPr lang="ru-RU" sz="2800" dirty="0" smtClean="0"/>
              <a:t>третьей группе </a:t>
            </a:r>
            <a:r>
              <a:rPr lang="ru-RU" sz="2800" dirty="0"/>
              <a:t>относятся следующие:</a:t>
            </a:r>
            <a:br>
              <a:rPr lang="ru-RU" sz="2800" dirty="0"/>
            </a:br>
            <a:r>
              <a:rPr lang="ru-RU" sz="2800" dirty="0"/>
              <a:t>- стратегия центрированной диверсификации, базирующаяся на поиске и использовании заключенных в существующем бизнесе дополнительных возможностей для производства </a:t>
            </a:r>
            <a:r>
              <a:rPr lang="ru-RU" sz="2800" dirty="0" smtClean="0"/>
              <a:t>новых </a:t>
            </a:r>
            <a:r>
              <a:rPr lang="ru-RU" sz="2800" dirty="0"/>
              <a:t>продуктов.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dirty="0"/>
              <a:t>стратегия горизонтальной диверсификации, предполагающая поиск возможностей роста на существующем рынке за счет новой продукции, требующей новой технологии, отличной от используемой. </a:t>
            </a:r>
          </a:p>
        </p:txBody>
      </p:sp>
    </p:spTree>
    <p:extLst>
      <p:ext uri="{BB962C8B-B14F-4D97-AF65-F5344CB8AC3E}">
        <p14:creationId xmlns:p14="http://schemas.microsoft.com/office/powerpoint/2010/main" val="24725258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256584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стратегия конгломератной диверсификации, состоящая в том, что предприятие расширяется за счет производства технологически не связанных с уже производимыми новых продуктов, которые реализуются на новых рынках. </a:t>
            </a:r>
          </a:p>
        </p:txBody>
      </p:sp>
    </p:spTree>
    <p:extLst>
      <p:ext uri="{BB962C8B-B14F-4D97-AF65-F5344CB8AC3E}">
        <p14:creationId xmlns:p14="http://schemas.microsoft.com/office/powerpoint/2010/main" val="4249202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36496" cy="7992888"/>
          </a:xfrm>
          <a:solidFill>
            <a:schemeClr val="accent2">
              <a:lumMod val="60000"/>
              <a:lumOff val="40000"/>
            </a:schemeClr>
          </a:solidFill>
          <a:ln>
            <a:solidFill>
              <a:srgbClr val="92D050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Тема 2. Особенности подготовки маркетинговой стратегии в организациях ориентированных на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потребителя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Понятие маркетинговой стратегии и особенности организаций, ориентированных на потребителя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Сегментирование потребительского рынка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Маркетинговые стратегии, применяемые на  глобальных рынках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ea typeface="Calibri"/>
              <a:cs typeface="Arial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1124744"/>
            <a:ext cx="8676456" cy="5256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814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784976" cy="5890666"/>
          </a:xfrm>
        </p:spPr>
        <p:txBody>
          <a:bodyPr>
            <a:noAutofit/>
          </a:bodyPr>
          <a:lstStyle/>
          <a:p>
            <a:pPr algn="l"/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Четвертым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типом эталонных стратегий развития бизнеса являются стратегии сокращения. Они реализуются тогда, когда предприятие нуждается в перегруппировке сил после длительного периода роста или в связи с необходимостью повышения эффективности, когда наблюдаются спады e кардинальные изменения в экономике, такие, как, например, структурная перестройка и т.п. </a:t>
            </a:r>
          </a:p>
        </p:txBody>
      </p:sp>
    </p:spTree>
    <p:extLst>
      <p:ext uri="{BB962C8B-B14F-4D97-AF65-F5344CB8AC3E}">
        <p14:creationId xmlns:p14="http://schemas.microsoft.com/office/powerpoint/2010/main" val="2307116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9462" y="332656"/>
            <a:ext cx="8784976" cy="1362075"/>
          </a:xfrm>
        </p:spPr>
        <p:txBody>
          <a:bodyPr>
            <a:normAutofit/>
          </a:bodyPr>
          <a:lstStyle/>
          <a:p>
            <a:r>
              <a:rPr lang="ru-RU" sz="3600" dirty="0"/>
              <a:t>2.Сегментирование потребительского рынка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556792"/>
            <a:ext cx="8712968" cy="4752528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Сегментацию рынка принято рассматривать как сущностное ядро маркетинговой концепции, но хотя сам термин появился в 1956г., первые производители начали применять его намного раньше. 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ель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сегментации потребительских товаров – разработка эффективных методов сегментационного анализа, позволяющих предприятиям понять особенности поведения различных потребителей, перейти на выпуск и реализацию адресной продукции и услуг, а не какого-то усредненного товара. 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734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29600" cy="574665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Вопрос о сегментации может стать для фирмы дилеммой в следующих ситуациях: 1) когда единственный товар продается на множестве рыночных </a:t>
            </a:r>
            <a:r>
              <a:rPr lang="ru-RU" dirty="0" smtClean="0"/>
              <a:t>сегментов</a:t>
            </a:r>
            <a:r>
              <a:rPr lang="ru-RU" dirty="0"/>
              <a:t>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</a:t>
            </a:r>
            <a:r>
              <a:rPr lang="ru-RU" dirty="0"/>
              <a:t>) когда множество товаров продается на множестве рыночных сегментов.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80098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6034682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Для разработки множества продуктов, предназначенных для множества рыночных сегментов, используется </a:t>
            </a:r>
            <a:r>
              <a:rPr lang="ru-RU" sz="3200" b="1" dirty="0"/>
              <a:t>стратегия "СПВ</a:t>
            </a:r>
            <a:r>
              <a:rPr lang="ru-RU" sz="3200" dirty="0"/>
              <a:t>": </a:t>
            </a:r>
            <a:br>
              <a:rPr lang="ru-RU" sz="3200" dirty="0"/>
            </a:br>
            <a:r>
              <a:rPr lang="ru-RU" sz="3200" b="1" dirty="0"/>
              <a:t>С </a:t>
            </a:r>
            <a:r>
              <a:rPr lang="ru-RU" sz="3200" dirty="0"/>
              <a:t>- отличительные свойства продукта,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П</a:t>
            </a:r>
            <a:r>
              <a:rPr lang="ru-RU" sz="3200" b="1" dirty="0"/>
              <a:t>. </a:t>
            </a:r>
            <a:r>
              <a:rPr lang="ru-RU" sz="3200" dirty="0"/>
              <a:t>- преимущества продукта, которые обеспечивают ему вполне очевидное превосходство над </a:t>
            </a:r>
            <a:r>
              <a:rPr lang="ru-RU" sz="3200" dirty="0" smtClean="0"/>
              <a:t>продуктами-конкурентами,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В </a:t>
            </a:r>
            <a:r>
              <a:rPr lang="ru-RU" sz="3200" dirty="0"/>
              <a:t>- выгоды </a:t>
            </a:r>
            <a:r>
              <a:rPr lang="ru-RU" sz="3200" dirty="0" smtClean="0"/>
              <a:t>продукта.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795459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Признаки </a:t>
            </a:r>
            <a:r>
              <a:rPr lang="ru-RU" sz="2800" dirty="0"/>
              <a:t>сегментации </a:t>
            </a:r>
            <a:r>
              <a:rPr lang="ru-RU" sz="2800" dirty="0" smtClean="0">
                <a:latin typeface="Times New Roman"/>
                <a:ea typeface="Times New Roman"/>
              </a:rPr>
              <a:t>потребительских рынков</a:t>
            </a:r>
            <a:endParaRPr lang="ru-RU" sz="2800" dirty="0"/>
          </a:p>
        </p:txBody>
      </p:sp>
      <p:pic>
        <p:nvPicPr>
          <p:cNvPr id="3" name="Рисунок 2" descr="Описание: http://www.market-pages.ru/images/marketing/image0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8712968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63421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610669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Ж.Ж..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Ламбен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выделяет сегментацию по выгодам,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Котлер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относит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признак к группе поведенческих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Под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психографическими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признаками Ф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Котлер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понимает стиль жизни, тип личности, общественный класс,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Ноздрева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Л. Цыгичко включают в эту группу черты характера, жизненную позицию, мотивы поведения потребителей,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Ж.-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Ж.Ламбен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рассматривает в этой группе стиль жизни, интересы и активность человека.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4313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3077929"/>
            <a:ext cx="2448272" cy="10801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активности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9852" y="3068960"/>
            <a:ext cx="2160240" cy="10801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интересах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16216" y="3068960"/>
            <a:ext cx="2232248" cy="108012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убеждениях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196752"/>
            <a:ext cx="6696744" cy="108012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Исследователи сосредоточили свое внимание на трех областях поведения</a:t>
            </a:r>
          </a:p>
        </p:txBody>
      </p:sp>
      <p:cxnSp>
        <p:nvCxnSpPr>
          <p:cNvPr id="8" name="Прямая соединительная линия 7"/>
          <p:cNvCxnSpPr>
            <a:endCxn id="3" idx="0"/>
          </p:cNvCxnSpPr>
          <p:nvPr/>
        </p:nvCxnSpPr>
        <p:spPr>
          <a:xfrm flipH="1">
            <a:off x="1547664" y="2276872"/>
            <a:ext cx="2772308" cy="801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6" idx="2"/>
            <a:endCxn id="5" idx="0"/>
          </p:cNvCxnSpPr>
          <p:nvPr/>
        </p:nvCxnSpPr>
        <p:spPr>
          <a:xfrm>
            <a:off x="4319972" y="2276872"/>
            <a:ext cx="3312368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6" idx="2"/>
          </p:cNvCxnSpPr>
          <p:nvPr/>
        </p:nvCxnSpPr>
        <p:spPr>
          <a:xfrm>
            <a:off x="4319972" y="2276872"/>
            <a:ext cx="0" cy="7842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60077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63278"/>
            <a:ext cx="9036496" cy="6394722"/>
          </a:xfrm>
        </p:spPr>
        <p:txBody>
          <a:bodyPr>
            <a:noAutofit/>
          </a:bodyPr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 использовании признака сегментирования – искомые выгоды по отношению к цене выделяют 4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типа потребителей: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Экономный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Апатичный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– цена не важна, главное - удобство, престижность или качество;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Рациональный –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оценивает покупку с точки зрения соответствия цены и качества продукта;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Персонифицированный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– образ продукта для него более важен, чем цена, но все же она оказывает влияние на покупку.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4784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856984" cy="6394722"/>
          </a:xfrm>
        </p:spPr>
        <p:txBody>
          <a:bodyPr>
            <a:normAutofit/>
          </a:bodyPr>
          <a:lstStyle/>
          <a:p>
            <a:pPr algn="l"/>
            <a:r>
              <a:rPr lang="ru-RU" sz="3600" dirty="0"/>
              <a:t>В</a:t>
            </a:r>
            <a:r>
              <a:rPr lang="ru-RU" sz="3600" dirty="0" smtClean="0"/>
              <a:t>ыделяют  </a:t>
            </a:r>
            <a:r>
              <a:rPr lang="ru-RU" sz="3600" dirty="0"/>
              <a:t>группы потребителей: </a:t>
            </a:r>
            <a:br>
              <a:rPr lang="ru-RU" sz="3600" dirty="0"/>
            </a:br>
            <a:r>
              <a:rPr lang="ru-RU" sz="3600" b="1" dirty="0"/>
              <a:t>безоговорочные</a:t>
            </a:r>
            <a:r>
              <a:rPr lang="ru-RU" sz="3600" dirty="0"/>
              <a:t> приверженцы (все время покупают товар одной и той же марки);</a:t>
            </a:r>
            <a:br>
              <a:rPr lang="ru-RU" sz="3600" dirty="0"/>
            </a:br>
            <a:r>
              <a:rPr lang="ru-RU" sz="3600" b="1" dirty="0"/>
              <a:t>терпимые</a:t>
            </a:r>
            <a:r>
              <a:rPr lang="ru-RU" sz="3600" dirty="0"/>
              <a:t> приверженцы (потребители, предпочитающие 2-3 торговые марки);</a:t>
            </a:r>
            <a:br>
              <a:rPr lang="ru-RU" sz="3600" dirty="0"/>
            </a:br>
            <a:r>
              <a:rPr lang="ru-RU" sz="3600" b="1" dirty="0"/>
              <a:t>непостоянные</a:t>
            </a:r>
            <a:r>
              <a:rPr lang="ru-RU" sz="3600" dirty="0"/>
              <a:t> (потребители, переносящие свои предпочтения с одной марки на другую);</a:t>
            </a:r>
            <a:br>
              <a:rPr lang="ru-RU" sz="3600" dirty="0"/>
            </a:br>
            <a:r>
              <a:rPr lang="ru-RU" sz="3600" b="1" dirty="0"/>
              <a:t>странники</a:t>
            </a:r>
            <a:r>
              <a:rPr lang="ru-RU" sz="3600" dirty="0"/>
              <a:t> (потребители, не проявляющие приверженности ни одному из марочных товаров</a:t>
            </a:r>
            <a:r>
              <a:rPr lang="ru-RU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8214748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1124744"/>
            <a:ext cx="8605464" cy="5247456"/>
          </a:xfrm>
        </p:spPr>
        <p:txBody>
          <a:bodyPr>
            <a:normAutofit/>
          </a:bodyPr>
          <a:lstStyle/>
          <a:p>
            <a:pPr algn="l"/>
            <a:r>
              <a:rPr lang="ru-RU" sz="3600" dirty="0"/>
              <a:t>Для выбора сегмента, на котором будут сосредоточены маркетинговые действия, необходимо применить критерии определения целевых сегментов: </a:t>
            </a:r>
            <a:br>
              <a:rPr lang="ru-RU" sz="3600" dirty="0"/>
            </a:br>
            <a:r>
              <a:rPr lang="ru-RU" sz="3600" b="1" dirty="0"/>
              <a:t>Размер рынка</a:t>
            </a:r>
            <a:r>
              <a:rPr lang="ru-RU" sz="3600" dirty="0"/>
              <a:t>. Оценка размера рынка в конкретном сегменте является важным фактором при принятии решения о целесообразности выхода на этот рынок. 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91986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772400" cy="136207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Понятие маркетинговой стратегии и особенности организаций, ориентированных на потребителя</a:t>
            </a: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132856"/>
            <a:ext cx="8099177" cy="4536503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Маркетинг представляет собой нечто большее, чем просто продвижение товаров и услуг на рынок. 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 помощью маркетинга заставляют предприятие делать то, что необходимо потребителю.</a:t>
            </a:r>
          </a:p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Маркетинг двусторонний процесс, который основан на взаимосвязи производственных сил и потребителя.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518826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6178698"/>
          </a:xfrm>
        </p:spPr>
        <p:txBody>
          <a:bodyPr>
            <a:normAutofit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052736"/>
            <a:ext cx="7920880" cy="129614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Переменные, используемые для сегментации рынков </a:t>
            </a:r>
            <a:r>
              <a:rPr lang="ru-RU" sz="2400" dirty="0" smtClean="0"/>
              <a:t>организаций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4005064"/>
            <a:ext cx="1944216" cy="93610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Географические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411760" y="4005064"/>
            <a:ext cx="2088232" cy="93610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Демографические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60032" y="4005064"/>
            <a:ext cx="1728192" cy="93610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Характер товара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76256" y="4005064"/>
            <a:ext cx="2088232" cy="93610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Условия совершения покупки </a:t>
            </a:r>
          </a:p>
        </p:txBody>
      </p:sp>
      <p:cxnSp>
        <p:nvCxnSpPr>
          <p:cNvPr id="9" name="Прямая соединительная линия 8"/>
          <p:cNvCxnSpPr>
            <a:stCxn id="3" idx="2"/>
            <a:endCxn id="4" idx="0"/>
          </p:cNvCxnSpPr>
          <p:nvPr/>
        </p:nvCxnSpPr>
        <p:spPr>
          <a:xfrm flipH="1">
            <a:off x="1151620" y="2348880"/>
            <a:ext cx="3420380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3" idx="2"/>
            <a:endCxn id="7" idx="0"/>
          </p:cNvCxnSpPr>
          <p:nvPr/>
        </p:nvCxnSpPr>
        <p:spPr>
          <a:xfrm>
            <a:off x="4572000" y="2348880"/>
            <a:ext cx="3348372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3" idx="2"/>
            <a:endCxn id="5" idx="0"/>
          </p:cNvCxnSpPr>
          <p:nvPr/>
        </p:nvCxnSpPr>
        <p:spPr>
          <a:xfrm flipH="1">
            <a:off x="3455876" y="2348880"/>
            <a:ext cx="1116124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3" idx="2"/>
            <a:endCxn id="6" idx="0"/>
          </p:cNvCxnSpPr>
          <p:nvPr/>
        </p:nvCxnSpPr>
        <p:spPr>
          <a:xfrm>
            <a:off x="4572000" y="2348880"/>
            <a:ext cx="1152128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10240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856984" cy="1362075"/>
          </a:xfrm>
        </p:spPr>
        <p:txBody>
          <a:bodyPr>
            <a:normAutofit/>
          </a:bodyPr>
          <a:lstStyle/>
          <a:p>
            <a:r>
              <a:rPr lang="ru-RU" sz="2800" dirty="0"/>
              <a:t>Анализ рыночных сегментов с использованием перекрестных таблиц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700809"/>
            <a:ext cx="8243193" cy="4104456"/>
          </a:xfrm>
        </p:spPr>
        <p:txBody>
          <a:bodyPr>
            <a:normAutofit/>
          </a:bodyPr>
          <a:lstStyle/>
          <a:p>
            <a:r>
              <a:rPr lang="ru-RU" sz="3600" dirty="0"/>
              <a:t>Для наилучшего использования полученной в процессе проведения сегментирования информации для изучения сегментов рынка и разработки своей маркетинговой стратегии наиболее часто используется метод перекрестных таблиц. </a:t>
            </a:r>
          </a:p>
        </p:txBody>
      </p:sp>
    </p:spTree>
    <p:extLst>
      <p:ext uri="{BB962C8B-B14F-4D97-AF65-F5344CB8AC3E}">
        <p14:creationId xmlns:p14="http://schemas.microsoft.com/office/powerpoint/2010/main" val="15701768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828092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В методе перекрестного табулирования есть два важных аспекта: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1) принятие решения относительно того, какие две переменные следует объединить в пару, чтобы лучше разобраться в конкретной ситуации;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/>
              <a:t>2) построение итоговых перекрестных таблиц.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1245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6034682"/>
          </a:xfrm>
        </p:spPr>
        <p:txBody>
          <a:bodyPr>
            <a:no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Используя варианты ответов на первый вопрос в качестве заголовков к столбцам, а варианты ответов на вопрос 2-го в качестве заголовков к строкам,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получают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перекрестную таблицу, составленную по данным опроса. Существуют две формы перекрестной таблицы: необработанные данные (или свод ответов на заданные вопросы) и данные в виде процентных долей от суммы по каждой строке. 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3265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772400" cy="1362075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Маркетинговые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стратегии, применяемые на  глобальных рынках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348881"/>
            <a:ext cx="7772400" cy="410445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Чтобы стратегическая ориентация бизнеса была эффективной, маркетологам необходимо знать глобальную потребительскую структуру, а также динамику ее развития.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Важно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знать структуру потребительских рынков на глобальном уровне. </a:t>
            </a:r>
          </a:p>
        </p:txBody>
      </p:sp>
    </p:spTree>
    <p:extLst>
      <p:ext uri="{BB962C8B-B14F-4D97-AF65-F5344CB8AC3E}">
        <p14:creationId xmlns:p14="http://schemas.microsoft.com/office/powerpoint/2010/main" val="33831279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Маркетолог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А. Кони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предположил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, все международные рынки и страны разделить на 3 большие группы.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1. Зависимые страны.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/>
              <a:t>2. Страны-искатели.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/>
              <a:t>3. Восходящие страны.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738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3094"/>
            <a:ext cx="8892479" cy="5878234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Маркетинг - это процесс планирования и управления разработкой изделий и услуг, ценовой политикой, продвижением товаров к потребителю и сбытом, чтобы достигнутое таким образом разнообразие благ приводило к удовлетворению потребностей, как отдельных личностей, так и организаций. </a:t>
            </a:r>
            <a:endParaRPr lang="ru-RU" sz="36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961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052736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Современная концепция маркетинга состоит в том, чтобы все виды деятельности предприятия основывались на знании потребительского спроса и его изменений в перспективе.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Одна из целей маркетинга выявление неудовлетворенных запросов покупателей, чтобы ориентировать производство на удовлетворение этих запросов.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17777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7056" y="692696"/>
            <a:ext cx="849694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Система маркетинга ставит производство товаров в функциональную зависимость от запросов и требует производить товары в ассортименте и количестве, нужном потребителю.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Стратегия - “это определение основных долгосрочных целей и задач предприятия и утверждение курса действий и распределения ресурсов, необходимых для достижения этих целей”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464978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24744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тратегия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это: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генеральное направление деятельности предприятия, обеспечивающее согласование целей, возможностей организации и интересов работников;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 программа (стратегический план) действий, определяющая приоритеты проблем и ресурсы для достижения основной цели;</a:t>
            </a:r>
          </a:p>
        </p:txBody>
      </p:sp>
    </p:spTree>
    <p:extLst>
      <p:ext uri="{BB962C8B-B14F-4D97-AF65-F5344CB8AC3E}">
        <p14:creationId xmlns:p14="http://schemas.microsoft.com/office/powerpoint/2010/main" val="2223282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постановка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целей и выработка соответствующей политики по их достижению;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идея, дающая преимущества в конкурентной борьбе;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- совокупность перспективных ориентиров для работы предприятия.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434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pPr algn="l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Ансофф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выделяет несколько отличительных особенностей стратегии: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процесс выработки стратегии не завершается каким-либо немедленным действием.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Обычно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 заканчивается установлением общих направлений, продвижение по которым обеспечит рост и укрепление позиций фирмы.</a:t>
            </a:r>
          </a:p>
        </p:txBody>
      </p:sp>
    </p:spTree>
    <p:extLst>
      <p:ext uri="{BB962C8B-B14F-4D97-AF65-F5344CB8AC3E}">
        <p14:creationId xmlns:p14="http://schemas.microsoft.com/office/powerpoint/2010/main" val="1938999084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Gri Tonlamalı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2579</TotalTime>
  <Words>760</Words>
  <Application>Microsoft Office PowerPoint</Application>
  <PresentationFormat>Экран (4:3)</PresentationFormat>
  <Paragraphs>62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Ofis Teması</vt:lpstr>
      <vt:lpstr>Презентация PowerPoint</vt:lpstr>
      <vt:lpstr>Тема 2. Особенности подготовки маркетинговой стратегии в организациях ориентированных на потребителя                            План  1. Понятие маркетинговой стратегии и особенности организаций, ориентированных на потребителя 2. Сегментирование потребительского рынка  3. Маркетинговые стратегии, применяемые на  глобальных рынках      </vt:lpstr>
      <vt:lpstr>1. Понятие маркетинговой стратегии и особенности организаций, ориентированных на потребителя</vt:lpstr>
      <vt:lpstr>Маркетинг - это процесс планирования и управления разработкой изделий и услуг, ценовой политикой, продвижением товаров к потребителю и сбытом, чтобы достигнутое таким образом разнообразие благ приводило к удовлетворению потребностей, как отдельных личностей, так и организаций. </vt:lpstr>
      <vt:lpstr>Презентация PowerPoint</vt:lpstr>
      <vt:lpstr>Презентация PowerPoint</vt:lpstr>
      <vt:lpstr>Презентация PowerPoint</vt:lpstr>
      <vt:lpstr>- постановка целей и выработка соответствующей политики по их достижению; - идея, дающая преимущества в конкурентной борьбе; - совокупность перспективных ориентиров для работы предприятия. </vt:lpstr>
      <vt:lpstr>Ансофф выделяет несколько отличительных особенностей стратегии: процесс выработки стратегии не завершается каким-либо немедленным действием.  Обычно он заканчивается установлением общих направлений, продвижение по которым обеспечит рост и укрепление позиций фирмы.</vt:lpstr>
      <vt:lpstr>Виды маркетинговых стратегий управления Теория стратегического планирования насчитывает достаточное число стратегий, которые стали основой для вывода из кризиса или его предотвращения на отдельных предприятиях, в отраслях производства, в целых странах. </vt:lpstr>
      <vt:lpstr>Наиболее распространенные обычно называются базисными или эталонными.  В целом они отражают четыре различных подхода к росту предприятия и связаны с изменением состояния одного или нескольких следующих элементов:  продукт, рынок, отрасль, положение предприятия внутри отрасли, технология. </vt:lpstr>
      <vt:lpstr>элементы могут находиться в одном из двух состояний: существующее состояние или новое состояние. Первую группу эталонных стратегий составляют так называемые стратегии концентрированного роста. Сюда попадают те стратегии, которые связаны с изменением продукта или рынка и не затрагивают три других элемента.</vt:lpstr>
      <vt:lpstr>       Стратегии первой группы являются следующие: - стратегия усиления позиции на рынке, при которой предприятие делает все, чтобы с данным продуктом на данном рынке завоевать лучшие позиции. Для реализации этой стратегии требуются большие маркетинговые усилия;  - маркетинговая стратегия управление конкурентоспособностью;</vt:lpstr>
      <vt:lpstr>- стратегия развития рынка, заключающаяся в поиске новых рынков для уже производимого продукта; - стратегия развития продукта, предполагающая решение задачи роста за счет производства нового продукта, который предполагает реализовывать на уже освоенном фирмой рынке.</vt:lpstr>
      <vt:lpstr>Вторую группу эталонных стратегий составляют такие стратегии бизнеса, которые предполагают расширение предприятия путем добавления новых структур.  Называются стратегиями интегрированного роста.  Обычно предприятие может прибегать к осуществлению таких стратегий, если она находится в сильном бизнесе, не может осуществлять стратегии концентрированного роста и в то же время, интегрированный рост не противоречит ее долгосрочным целям. </vt:lpstr>
      <vt:lpstr>Выделяются 2  типа стратегий интегрированного роста: - стратегия обратной вертикальной интеграции, направленная на рост предприятия за счет приобретения, усиления контроля над поставщиками,  создания дочерних структур, осуществляющих снабжение; - стратегия вперед идущей вертикальной интеграции, выражающаяся в росте предприятия за счет приобретения либо же усиления контроля над структурами, находящимися между предприятием и конечным потребителем. </vt:lpstr>
      <vt:lpstr>Третьей группой эталонных стратегий развития бизнеса являются стратегии диверсифицированного роста. Эти стратегии реализуются в том случае, если предприятия дальше не могут развиваться на данном рынке с данным продуктом в рамках данной отрасли. </vt:lpstr>
      <vt:lpstr>К третьей группе относятся следующие: - стратегия центрированной диверсификации, базирующаяся на поиске и использовании заключенных в существующем бизнесе дополнительных возможностей для производства новых продуктов.  - стратегия горизонтальной диверсификации, предполагающая поиск возможностей роста на существующем рынке за счет новой продукции, требующей новой технологии, отличной от используемой. </vt:lpstr>
      <vt:lpstr>- стратегия конгломератной диверсификации, состоящая в том, что предприятие расширяется за счет производства технологически не связанных с уже производимыми новых продуктов, которые реализуются на новых рынках. </vt:lpstr>
      <vt:lpstr>Четвертым типом эталонных стратегий развития бизнеса являются стратегии сокращения. Они реализуются тогда, когда предприятие нуждается в перегруппировке сил после длительного периода роста или в связи с необходимостью повышения эффективности, когда наблюдаются спады e кардинальные изменения в экономике, такие, как, например, структурная перестройка и т.п. </vt:lpstr>
      <vt:lpstr>2.Сегментирование потребительского рынка </vt:lpstr>
      <vt:lpstr>Вопрос о сегментации может стать для фирмы дилеммой в следующих ситуациях: 1) когда единственный товар продается на множестве рыночных сегментов; 2) когда множество товаров продается на множестве рыночных сегментов.  </vt:lpstr>
      <vt:lpstr>Для разработки множества продуктов, предназначенных для множества рыночных сегментов, используется стратегия "СПВ":  С - отличительные свойства продукта,  П. - преимущества продукта, которые обеспечивают ему вполне очевидное превосходство над продуктами-конкурентами,  В - выгоды продукта.</vt:lpstr>
      <vt:lpstr>              Признаки сегментации потребительских рынков</vt:lpstr>
      <vt:lpstr>Ж.Ж..Ламбен выделяет сегментацию по выгодам, Ф. Котлер относит этот признак к группе поведенческих.  Под психографическими признаками Ф. Котлер понимает стиль жизни, тип личности, общественный класс,  Р. Ноздрева и Л. Цыгичко включают в эту группу черты характера, жизненную позицию, мотивы поведения потребителей,   Ж.-Ж.Ламбен рассматривает в этой группе стиль жизни, интересы и активность человека.  </vt:lpstr>
      <vt:lpstr>.      </vt:lpstr>
      <vt:lpstr>При использовании признака сегментирования – искомые выгоды по отношению к цене выделяют 4 типа потребителей:  Экономный;  Апатичный – цена не важна, главное - удобство, престижность или качество;  Рациональный – оценивает покупку с точки зрения соответствия цены и качества продукта;  Персонифицированный – образ продукта для него более важен, чем цена, но все же она оказывает влияние на покупку.  </vt:lpstr>
      <vt:lpstr>Выделяют  группы потребителей:  безоговорочные приверженцы (все время покупают товар одной и той же марки); терпимые приверженцы (потребители, предпочитающие 2-3 торговые марки); непостоянные (потребители, переносящие свои предпочтения с одной марки на другую); странники (потребители, не проявляющие приверженности ни одному из марочных товаров).</vt:lpstr>
      <vt:lpstr>Для выбора сегмента, на котором будут сосредоточены маркетинговые действия, необходимо применить критерии определения целевых сегментов:  Размер рынка. Оценка размера рынка в конкретном сегменте является важным фактором при принятии решения о целесообразности выхода на этот рынок.  </vt:lpstr>
      <vt:lpstr>  .             </vt:lpstr>
      <vt:lpstr>Анализ рыночных сегментов с использованием перекрестных таблиц</vt:lpstr>
      <vt:lpstr>В методе перекрестного табулирования есть два важных аспекта:  (1) принятие решения относительно того, какие две переменные следует объединить в пару, чтобы лучше разобраться в конкретной ситуации;  (2) построение итоговых перекрестных таблиц.  </vt:lpstr>
      <vt:lpstr>Используя варианты ответов на первый вопрос в качестве заголовков к столбцам, а варианты ответов на вопрос 2-го в качестве заголовков к строкам,  получают перекрестную таблицу, составленную по данным опроса. Существуют две формы перекрестной таблицы: необработанные данные (или свод ответов на заданные вопросы) и данные в виде процентных долей от суммы по каждой строке.  </vt:lpstr>
      <vt:lpstr>3. Маркетинговые стратегии, применяемые на  глобальных рынках </vt:lpstr>
      <vt:lpstr>  Маркетолог А. Кони предположил, все международные рынки и страны разделить на 3 большие группы. 1. Зависимые страны.  2. Страны-искатели. 3. Восходящие страны.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Ramil Jabbarov</dc:creator>
  <cp:lastModifiedBy>User</cp:lastModifiedBy>
  <cp:revision>533</cp:revision>
  <dcterms:created xsi:type="dcterms:W3CDTF">2010-03-05T15:34:29Z</dcterms:created>
  <dcterms:modified xsi:type="dcterms:W3CDTF">2016-09-30T08:45:10Z</dcterms:modified>
</cp:coreProperties>
</file>