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6"/>
  </p:notesMasterIdLst>
  <p:handoutMasterIdLst>
    <p:handoutMasterId r:id="rId37"/>
  </p:handoutMasterIdLst>
  <p:sldIdLst>
    <p:sldId id="257" r:id="rId2"/>
    <p:sldId id="292" r:id="rId3"/>
    <p:sldId id="293" r:id="rId4"/>
    <p:sldId id="294" r:id="rId5"/>
    <p:sldId id="295" r:id="rId6"/>
    <p:sldId id="296" r:id="rId7"/>
    <p:sldId id="297" r:id="rId8"/>
    <p:sldId id="298" r:id="rId9"/>
    <p:sldId id="299" r:id="rId10"/>
    <p:sldId id="300" r:id="rId11"/>
    <p:sldId id="301" r:id="rId12"/>
    <p:sldId id="302" r:id="rId13"/>
    <p:sldId id="303" r:id="rId14"/>
    <p:sldId id="304" r:id="rId15"/>
    <p:sldId id="305" r:id="rId16"/>
    <p:sldId id="306" r:id="rId17"/>
    <p:sldId id="307" r:id="rId18"/>
    <p:sldId id="308" r:id="rId19"/>
    <p:sldId id="309" r:id="rId20"/>
    <p:sldId id="310" r:id="rId21"/>
    <p:sldId id="311" r:id="rId22"/>
    <p:sldId id="312" r:id="rId23"/>
    <p:sldId id="313" r:id="rId24"/>
    <p:sldId id="314" r:id="rId25"/>
    <p:sldId id="315" r:id="rId26"/>
    <p:sldId id="316" r:id="rId27"/>
    <p:sldId id="317" r:id="rId28"/>
    <p:sldId id="318" r:id="rId29"/>
    <p:sldId id="319" r:id="rId30"/>
    <p:sldId id="320" r:id="rId31"/>
    <p:sldId id="321" r:id="rId32"/>
    <p:sldId id="322" r:id="rId33"/>
    <p:sldId id="323" r:id="rId34"/>
    <p:sldId id="324" r:id="rId35"/>
  </p:sldIdLst>
  <p:sldSz cx="9144000" cy="6858000" type="screen4x3"/>
  <p:notesSz cx="6692900" cy="98679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66"/>
    <a:srgbClr val="003153"/>
    <a:srgbClr val="66FF99"/>
    <a:srgbClr val="F9F670"/>
    <a:srgbClr val="66FF66"/>
    <a:srgbClr val="FF9966"/>
    <a:srgbClr val="8FE2FF"/>
    <a:srgbClr val="FF5050"/>
    <a:srgbClr val="CC3300"/>
    <a:srgbClr val="2D4F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5" autoAdjust="0"/>
    <p:restoredTop sz="94660"/>
  </p:normalViewPr>
  <p:slideViewPr>
    <p:cSldViewPr>
      <p:cViewPr>
        <p:scale>
          <a:sx n="77" d="100"/>
          <a:sy n="77" d="100"/>
        </p:scale>
        <p:origin x="-990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quarter" idx="1"/>
          </p:nvPr>
        </p:nvSpPr>
        <p:spPr>
          <a:xfrm>
            <a:off x="3791094" y="0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FEA5DD-3B4C-41C5-9C03-E6F2CAF69530}" type="datetimeFigureOut">
              <a:rPr lang="tr-TR" smtClean="0"/>
              <a:pPr/>
              <a:t>20.08.2016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2"/>
          </p:nvPr>
        </p:nvSpPr>
        <p:spPr>
          <a:xfrm>
            <a:off x="0" y="9372792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3"/>
          </p:nvPr>
        </p:nvSpPr>
        <p:spPr>
          <a:xfrm>
            <a:off x="3791094" y="9372792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0241A7-47A4-44DD-861C-D277313BF87B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825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791094" y="0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4F0C74-2BBF-4B62-9AC9-75A4DD32D037}" type="datetimeFigureOut">
              <a:rPr lang="tr-TR" smtClean="0"/>
              <a:pPr/>
              <a:t>20.08.2016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879475" y="739775"/>
            <a:ext cx="4933950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69290" y="4687253"/>
            <a:ext cx="5354320" cy="44405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9372792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791094" y="9372792"/>
            <a:ext cx="2900257" cy="49339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37D402-4D2F-4999-97D8-D5D4D08BAC97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75079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B4995-04C6-4270-90E4-FCAD024D3A9A}" type="datetime1">
              <a:rPr lang="tr-TR" smtClean="0"/>
              <a:pPr/>
              <a:t>20.08.2016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BB203-550C-438D-900E-F2D35A683EF6}" type="datetime1">
              <a:rPr lang="tr-TR" smtClean="0"/>
              <a:pPr/>
              <a:t>20.08.2016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E8269-D5C3-4C4E-994A-0260A30CB9EF}" type="datetime1">
              <a:rPr lang="tr-TR" smtClean="0"/>
              <a:pPr/>
              <a:t>20.08.2016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EC7E3-6AD7-4677-8B44-EF7914373A8A}" type="datetime1">
              <a:rPr lang="tr-TR" smtClean="0"/>
              <a:pPr/>
              <a:t>20.08.2016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706E9-5DEE-4A68-86E4-33ADD6ABDE1A}" type="datetime1">
              <a:rPr lang="tr-TR" smtClean="0"/>
              <a:pPr/>
              <a:t>20.08.2016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D1256-62EE-4EFE-B52A-E3CCBFA84C48}" type="datetime1">
              <a:rPr lang="tr-TR" smtClean="0"/>
              <a:pPr/>
              <a:t>20.08.2016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50CAA-051D-42F0-89DD-E6E1F54B7CA1}" type="datetime1">
              <a:rPr lang="tr-TR" smtClean="0"/>
              <a:pPr/>
              <a:t>20.08.2016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91F0C-CF73-4E5C-9665-7B76E92124EC}" type="datetime1">
              <a:rPr lang="tr-TR" smtClean="0"/>
              <a:pPr/>
              <a:t>20.08.2016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6ADDA9-130E-4ED8-92DA-15E502B58B95}" type="datetime1">
              <a:rPr lang="tr-TR" smtClean="0"/>
              <a:pPr/>
              <a:t>20.08.2016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3235A-0548-470F-851B-8B76C72F9D5A}" type="datetime1">
              <a:rPr lang="tr-TR" smtClean="0"/>
              <a:pPr/>
              <a:t>20.08.2016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177D4E-494A-4AE1-B98E-DE2F860DB910}" type="datetime1">
              <a:rPr lang="tr-TR" smtClean="0"/>
              <a:pPr/>
              <a:t>20.08.2016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0846FE-2DE8-431B-9AAF-7F72C7ABB34B}" type="datetime1">
              <a:rPr lang="tr-TR" smtClean="0"/>
              <a:pPr/>
              <a:t>20.08.2016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9A9C6F-DE9D-4E2B-B519-8269CDA02580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08" y="-8252"/>
            <a:ext cx="9144000" cy="697982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4083" y="6279728"/>
            <a:ext cx="382809" cy="382481"/>
          </a:xfrm>
          <a:prstGeom prst="rect">
            <a:avLst/>
          </a:prstGeom>
        </p:spPr>
      </p:pic>
      <p:sp>
        <p:nvSpPr>
          <p:cNvPr id="4" name="5 Metin kutusu"/>
          <p:cNvSpPr txBox="1"/>
          <p:nvPr/>
        </p:nvSpPr>
        <p:spPr>
          <a:xfrm>
            <a:off x="3995936" y="6237312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>
                <a:latin typeface="Cambria" panose="02040503050406030204" pitchFamily="18" charset="0"/>
              </a:rPr>
              <a:t>Az</a:t>
            </a:r>
            <a:r>
              <a:rPr lang="az-Latn-AZ" b="1" dirty="0" smtClean="0">
                <a:latin typeface="Cambria" panose="02040503050406030204" pitchFamily="18" charset="0"/>
              </a:rPr>
              <a:t>ərbaycan Dövlət İqtisad Universiteti</a:t>
            </a:r>
            <a:endParaRPr lang="tr-TR" b="1" dirty="0">
              <a:latin typeface="Cambria" panose="02040503050406030204" pitchFamily="18" charset="0"/>
            </a:endParaRPr>
          </a:p>
        </p:txBody>
      </p:sp>
      <p:sp>
        <p:nvSpPr>
          <p:cNvPr id="5" name="5 Metin kutusu"/>
          <p:cNvSpPr txBox="1"/>
          <p:nvPr/>
        </p:nvSpPr>
        <p:spPr>
          <a:xfrm>
            <a:off x="6948264" y="6524172"/>
            <a:ext cx="1512168" cy="334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z-Latn-AZ" sz="1500" b="1" smtClean="0">
                <a:latin typeface="Cambria" panose="02040503050406030204" pitchFamily="18" charset="0"/>
              </a:rPr>
              <a:t>Bakı 2016</a:t>
            </a:r>
            <a:endParaRPr lang="tr-TR" sz="1500" b="1" dirty="0">
              <a:latin typeface="Cambria" panose="02040503050406030204" pitchFamily="18" charset="0"/>
            </a:endParaRPr>
          </a:p>
        </p:txBody>
      </p:sp>
      <p:sp>
        <p:nvSpPr>
          <p:cNvPr id="6" name="5 Metin kutusu"/>
          <p:cNvSpPr txBox="1"/>
          <p:nvPr/>
        </p:nvSpPr>
        <p:spPr>
          <a:xfrm>
            <a:off x="827584" y="404664"/>
            <a:ext cx="727280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Clr>
                <a:srgbClr val="000000"/>
              </a:buClr>
              <a:buSzPct val="100000"/>
            </a:pPr>
            <a:endParaRPr lang="az-Latn-AZ" altLang="az-Latn-AZ" sz="2000" b="1" dirty="0" smtClean="0">
              <a:solidFill>
                <a:schemeClr val="bg1"/>
              </a:solidFill>
              <a:latin typeface="Cambria" panose="02040503050406030204" pitchFamily="18" charset="0"/>
            </a:endParaRPr>
          </a:p>
          <a:p>
            <a:pPr>
              <a:buClr>
                <a:srgbClr val="000000"/>
              </a:buClr>
              <a:buSzPct val="100000"/>
            </a:pPr>
            <a:r>
              <a:rPr lang="ru-RU" altLang="az-Latn-AZ" sz="32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Слайды по предмету:</a:t>
            </a:r>
          </a:p>
          <a:p>
            <a:pPr>
              <a:buClr>
                <a:srgbClr val="000000"/>
              </a:buClr>
              <a:buSzPct val="100000"/>
            </a:pPr>
            <a:r>
              <a:rPr lang="ru-RU" altLang="az-Latn-AZ" sz="32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 управление поведения потребителей </a:t>
            </a:r>
            <a:endParaRPr lang="az-Latn-AZ" altLang="az-Latn-AZ" sz="3200" b="1" dirty="0" smtClean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76365" y="2046793"/>
            <a:ext cx="45719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z-Latn-AZ"/>
          </a:p>
        </p:txBody>
      </p:sp>
      <p:sp>
        <p:nvSpPr>
          <p:cNvPr id="8" name="Прямоугольник 7"/>
          <p:cNvSpPr/>
          <p:nvPr/>
        </p:nvSpPr>
        <p:spPr>
          <a:xfrm>
            <a:off x="8316416" y="3562762"/>
            <a:ext cx="45719" cy="5553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az-Latn-AZ"/>
          </a:p>
        </p:txBody>
      </p:sp>
      <p:sp>
        <p:nvSpPr>
          <p:cNvPr id="9" name="5 Metin kutusu"/>
          <p:cNvSpPr txBox="1"/>
          <p:nvPr/>
        </p:nvSpPr>
        <p:spPr>
          <a:xfrm>
            <a:off x="3070037" y="3492887"/>
            <a:ext cx="5184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z-Latn-AZ" b="1" i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Məruzəçinin adı:</a:t>
            </a:r>
            <a:endParaRPr lang="tr-TR" b="1" i="1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10" name="5 Metin kutusu"/>
          <p:cNvSpPr txBox="1"/>
          <p:nvPr/>
        </p:nvSpPr>
        <p:spPr>
          <a:xfrm>
            <a:off x="3136320" y="4716142"/>
            <a:ext cx="51845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z-Latn-AZ" sz="16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unec.edu.az</a:t>
            </a:r>
          </a:p>
          <a:p>
            <a:pPr algn="r"/>
            <a:r>
              <a:rPr lang="az-Latn-AZ" sz="28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Veli51</a:t>
            </a:r>
            <a:r>
              <a:rPr lang="en-US" sz="2800" b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@mail.ru</a:t>
            </a:r>
            <a:endParaRPr lang="tr-TR" sz="1600" b="1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11" name="5 Metin kutusu"/>
          <p:cNvSpPr txBox="1"/>
          <p:nvPr/>
        </p:nvSpPr>
        <p:spPr>
          <a:xfrm>
            <a:off x="3034025" y="3815802"/>
            <a:ext cx="51845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az-Latn-AZ" sz="3200" b="1" i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Vəli Həziyev  marketinq kafedrası</a:t>
            </a:r>
            <a:r>
              <a:rPr lang="ru-RU" sz="3200" b="1" i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:</a:t>
            </a:r>
            <a:r>
              <a:rPr lang="az-Latn-AZ" sz="3200" b="1" i="1" dirty="0" smtClean="0">
                <a:solidFill>
                  <a:schemeClr val="bg1"/>
                </a:solidFill>
                <a:latin typeface="Cambria" panose="02040503050406030204" pitchFamily="18" charset="0"/>
              </a:rPr>
              <a:t>  müəllim</a:t>
            </a:r>
            <a:endParaRPr lang="tr-TR" sz="3200" b="1" i="1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573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>
            <a:normAutofit/>
          </a:bodyPr>
          <a:lstStyle/>
          <a:p>
            <a:pPr marL="571500" indent="-571500" algn="l"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q"/>
            </a:pPr>
            <a:r>
              <a:rPr lang="ru-RU" sz="3600" dirty="0">
                <a:latin typeface="Times New Roman"/>
                <a:ea typeface="Times New Roman"/>
                <a:cs typeface="Arial"/>
              </a:rPr>
              <a:t>Эра продаж, 1920-1950-е годы</a:t>
            </a:r>
            <a:r>
              <a:rPr lang="ru-RU" sz="3600" dirty="0" smtClean="0">
                <a:latin typeface="Times New Roman"/>
                <a:ea typeface="Times New Roman"/>
                <a:cs typeface="Arial"/>
              </a:rPr>
              <a:t>.</a:t>
            </a:r>
            <a:br>
              <a:rPr lang="ru-RU" sz="3600" dirty="0" smtClean="0">
                <a:latin typeface="Times New Roman"/>
                <a:ea typeface="Times New Roman"/>
                <a:cs typeface="Arial"/>
              </a:rPr>
            </a:br>
            <a:r>
              <a:rPr lang="ru-RU" sz="3600" dirty="0" smtClean="0">
                <a:latin typeface="Times New Roman"/>
                <a:ea typeface="Times New Roman"/>
                <a:cs typeface="Arial"/>
              </a:rPr>
              <a:t> </a:t>
            </a:r>
            <a:r>
              <a:rPr lang="ru-RU" sz="3600" dirty="0">
                <a:latin typeface="Times New Roman"/>
                <a:ea typeface="Times New Roman"/>
                <a:cs typeface="Arial"/>
              </a:rPr>
              <a:t>Спрос на товары уменьшился из-за перенасыщения рынка</a:t>
            </a:r>
            <a:r>
              <a:rPr lang="ru-RU" sz="3600" dirty="0" smtClean="0">
                <a:latin typeface="Times New Roman"/>
                <a:ea typeface="Times New Roman"/>
                <a:cs typeface="Arial"/>
              </a:rPr>
              <a:t>.</a:t>
            </a:r>
            <a:br>
              <a:rPr lang="ru-RU" sz="3600" dirty="0" smtClean="0">
                <a:latin typeface="Times New Roman"/>
                <a:ea typeface="Times New Roman"/>
                <a:cs typeface="Arial"/>
              </a:rPr>
            </a:br>
            <a:r>
              <a:rPr lang="ru-RU" sz="3600" dirty="0" smtClean="0">
                <a:latin typeface="Times New Roman"/>
                <a:ea typeface="Times New Roman"/>
                <a:cs typeface="Arial"/>
              </a:rPr>
              <a:t> </a:t>
            </a:r>
            <a:r>
              <a:rPr lang="ru-RU" sz="3600" dirty="0">
                <a:latin typeface="Times New Roman"/>
                <a:ea typeface="Times New Roman"/>
                <a:cs typeface="Arial"/>
              </a:rPr>
              <a:t>Организации сместили акцент на деятельность по продажам</a:t>
            </a:r>
            <a:r>
              <a:rPr lang="ru-RU" sz="3600" dirty="0" smtClean="0">
                <a:latin typeface="Times New Roman"/>
                <a:ea typeface="Times New Roman"/>
                <a:cs typeface="Arial"/>
              </a:rPr>
              <a:t>.</a:t>
            </a:r>
            <a:br>
              <a:rPr lang="ru-RU" sz="3600" dirty="0" smtClean="0">
                <a:latin typeface="Times New Roman"/>
                <a:ea typeface="Times New Roman"/>
                <a:cs typeface="Arial"/>
              </a:rPr>
            </a:br>
            <a:r>
              <a:rPr lang="ru-RU" sz="3600" dirty="0" smtClean="0">
                <a:latin typeface="Times New Roman"/>
                <a:ea typeface="Times New Roman"/>
                <a:cs typeface="Arial"/>
              </a:rPr>
              <a:t> </a:t>
            </a:r>
            <a:r>
              <a:rPr lang="ru-RU" sz="3600" dirty="0">
                <a:latin typeface="Times New Roman"/>
                <a:ea typeface="Times New Roman"/>
                <a:cs typeface="Arial"/>
              </a:rPr>
              <a:t>Бизнес верит, что наиболее значимой маркетинговой деятельностью являются личные продажи и реклама.</a:t>
            </a:r>
            <a:r>
              <a:rPr lang="ru-RU" sz="3600" dirty="0">
                <a:ea typeface="Calibri"/>
                <a:cs typeface="Arial"/>
              </a:rPr>
              <a:t/>
            </a:r>
            <a:br>
              <a:rPr lang="ru-RU" sz="3600" dirty="0">
                <a:ea typeface="Calibri"/>
                <a:cs typeface="Arial"/>
              </a:rPr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9282237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032" y="1052736"/>
            <a:ext cx="8712968" cy="5530626"/>
          </a:xfrm>
        </p:spPr>
        <p:txBody>
          <a:bodyPr>
            <a:normAutofit/>
          </a:bodyPr>
          <a:lstStyle/>
          <a:p>
            <a:pPr marL="457200" indent="-457200" algn="l">
              <a:buFont typeface="Wingdings" pitchFamily="2" charset="2"/>
              <a:buChar char="q"/>
            </a:pPr>
            <a:r>
              <a:rPr lang="ru-RU" sz="3200" dirty="0"/>
              <a:t>Эра маркетинга, с 1950-х годов. 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> </a:t>
            </a:r>
            <a:r>
              <a:rPr lang="ru-RU" sz="3200" dirty="0"/>
              <a:t>эффективное производство и интенсивное продвижение не гарантируют покупки товаров потребителями.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Бизнес </a:t>
            </a:r>
            <a:r>
              <a:rPr lang="ru-RU" sz="3200" dirty="0"/>
              <a:t>должен сначала определить, что хочет потребитель, а потом начать производить. Ориентация на удовлетворенность потребителя вылилась в </a:t>
            </a:r>
            <a:r>
              <a:rPr lang="ru-RU" sz="3200" dirty="0" smtClean="0"/>
              <a:t>озабоченность бизнеса,</a:t>
            </a:r>
            <a:r>
              <a:rPr lang="ru-RU" sz="3200" dirty="0"/>
              <a:t> </a:t>
            </a:r>
            <a:r>
              <a:rPr lang="ru-RU" sz="3200" dirty="0" smtClean="0"/>
              <a:t>этикой </a:t>
            </a:r>
            <a:r>
              <a:rPr lang="ru-RU" sz="3200" dirty="0"/>
              <a:t>и социальной ответственностью.</a:t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7014619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032" y="1052736"/>
            <a:ext cx="8712968" cy="5458618"/>
          </a:xfrm>
        </p:spPr>
        <p:txBody>
          <a:bodyPr>
            <a:normAutofit fontScale="90000"/>
          </a:bodyPr>
          <a:lstStyle/>
          <a:p>
            <a:pPr marL="571500" indent="-571500" algn="l">
              <a:buFont typeface="Wingdings" pitchFamily="2" charset="2"/>
              <a:buChar char="v"/>
            </a:pPr>
            <a:r>
              <a:rPr lang="ru-RU" sz="3600" dirty="0"/>
              <a:t>Концепция </a:t>
            </a:r>
            <a:r>
              <a:rPr lang="ru-RU" sz="3600" dirty="0" smtClean="0"/>
              <a:t> </a:t>
            </a:r>
            <a:r>
              <a:rPr lang="ru-RU" sz="3600" dirty="0"/>
              <a:t>социально-этичного маркетинга появилась в США и ведущих странах Запада на рубеже 1960-1970-х годов в результате роста требований к бизнесу со стороны общества</a:t>
            </a:r>
            <a:r>
              <a:rPr lang="ru-RU" sz="3600" dirty="0" smtClean="0"/>
              <a:t>.</a:t>
            </a:r>
            <a:br>
              <a:rPr lang="ru-RU" sz="3600" dirty="0" smtClean="0"/>
            </a:br>
            <a:r>
              <a:rPr lang="ru-RU" sz="3600" dirty="0" smtClean="0"/>
              <a:t> </a:t>
            </a:r>
            <a:r>
              <a:rPr lang="ru-RU" sz="3600" dirty="0"/>
              <a:t>Она ориентирует бизнес на баланс целей и удовлетворения нужд и желаний потребителей, долгосрочных потребностей общества и достижения целей самой организации. </a:t>
            </a:r>
            <a:br>
              <a:rPr lang="ru-RU" sz="3600" dirty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8903099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829" y="520140"/>
            <a:ext cx="9036496" cy="6336704"/>
          </a:xfrm>
        </p:spPr>
        <p:txBody>
          <a:bodyPr>
            <a:noAutofit/>
          </a:bodyPr>
          <a:lstStyle/>
          <a:p>
            <a:pPr algn="l"/>
            <a:r>
              <a:rPr lang="ru-RU" sz="2800" dirty="0"/>
              <a:t>Концепция маркетинга построена на </a:t>
            </a:r>
            <a:r>
              <a:rPr lang="ru-RU" sz="2800" dirty="0" smtClean="0"/>
              <a:t>главных </a:t>
            </a:r>
            <a:r>
              <a:rPr lang="ru-RU" sz="2800" dirty="0"/>
              <a:t>предпосылках: </a:t>
            </a:r>
            <a:br>
              <a:rPr lang="ru-RU" sz="2800" dirty="0"/>
            </a:br>
            <a:r>
              <a:rPr lang="ru-RU" sz="2800" dirty="0"/>
              <a:t>1.Успех </a:t>
            </a:r>
            <a:r>
              <a:rPr lang="ru-RU" sz="2800" dirty="0" smtClean="0"/>
              <a:t> </a:t>
            </a:r>
            <a:r>
              <a:rPr lang="ru-RU" sz="2800" dirty="0"/>
              <a:t>фирмы зависит, </a:t>
            </a:r>
            <a:r>
              <a:rPr lang="ru-RU" sz="2800" dirty="0" smtClean="0"/>
              <a:t> </a:t>
            </a:r>
            <a:r>
              <a:rPr lang="ru-RU" sz="2800" dirty="0"/>
              <a:t>от потребителя, от того, захочет ли он что-нибудь купить и оплатить покупку. </a:t>
            </a:r>
            <a:br>
              <a:rPr lang="ru-RU" sz="2800" dirty="0"/>
            </a:br>
            <a:r>
              <a:rPr lang="ru-RU" sz="2800" dirty="0"/>
              <a:t>2.Фирма должна знать о потребностях покупателей, </a:t>
            </a:r>
            <a:r>
              <a:rPr lang="ru-RU" sz="2800" dirty="0" smtClean="0"/>
              <a:t>задолго </a:t>
            </a:r>
            <a:r>
              <a:rPr lang="ru-RU" sz="2800" dirty="0"/>
              <a:t>до начала производства, а в случае высокотехнологических отраслей - задолго до планирования производства. </a:t>
            </a:r>
            <a:br>
              <a:rPr lang="ru-RU" sz="2800" dirty="0"/>
            </a:br>
            <a:r>
              <a:rPr lang="ru-RU" sz="2800" dirty="0"/>
              <a:t>3.Потребности покупателей должны постоянно </a:t>
            </a:r>
            <a:r>
              <a:rPr lang="ru-RU" sz="2800" dirty="0" smtClean="0"/>
              <a:t>отслеживаться, чтобы  </a:t>
            </a:r>
            <a:r>
              <a:rPr lang="ru-RU" sz="2800" dirty="0"/>
              <a:t>фирма </a:t>
            </a:r>
            <a:r>
              <a:rPr lang="ru-RU" sz="2800" dirty="0" smtClean="0"/>
              <a:t> </a:t>
            </a:r>
            <a:r>
              <a:rPr lang="ru-RU" sz="2800" dirty="0"/>
              <a:t>опережала своих конкурентов. </a:t>
            </a:r>
            <a:br>
              <a:rPr lang="ru-RU" sz="2800" dirty="0"/>
            </a:br>
            <a:r>
              <a:rPr lang="ru-RU" sz="2800" dirty="0"/>
              <a:t>4.Ориентированный на потребителя маркетинг не является чем-то необязательным или дополнительным, это важная корпоративная </a:t>
            </a:r>
            <a:r>
              <a:rPr lang="ru-RU" sz="2800" dirty="0" smtClean="0"/>
              <a:t>позиция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2589926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579296" cy="6178698"/>
          </a:xfrm>
        </p:spPr>
        <p:txBody>
          <a:bodyPr>
            <a:noAutofit/>
          </a:bodyPr>
          <a:lstStyle/>
          <a:p>
            <a:pPr algn="l"/>
            <a:r>
              <a:rPr lang="ru-RU" sz="3200" b="1" dirty="0"/>
              <a:t>История изучения поведения потребителей 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Первые попытки разработки теории потребления связаны с целым рядом ключевых фигур обществоведения XIX - XX веков</a:t>
            </a:r>
            <a:r>
              <a:rPr lang="ru-RU" sz="3200" dirty="0" smtClean="0"/>
              <a:t>.</a:t>
            </a:r>
            <a:br>
              <a:rPr lang="ru-RU" sz="3200" dirty="0" smtClean="0"/>
            </a:br>
            <a:r>
              <a:rPr lang="ru-RU" sz="3200" dirty="0" smtClean="0"/>
              <a:t> </a:t>
            </a:r>
            <a:r>
              <a:rPr lang="ru-RU" sz="3200" dirty="0" err="1"/>
              <a:t>К.Маркс</a:t>
            </a:r>
            <a:r>
              <a:rPr lang="ru-RU" sz="3200" dirty="0"/>
              <a:t> выдвинул идею товарного фетишизма. Американец Т. </a:t>
            </a:r>
            <a:r>
              <a:rPr lang="ru-RU" sz="3200" dirty="0" err="1"/>
              <a:t>Веблен</a:t>
            </a:r>
            <a:r>
              <a:rPr lang="ru-RU" sz="3200" dirty="0"/>
              <a:t> в конце XIX в. предложил теорию показного (престижного) потребления. Немецкий социолог </a:t>
            </a:r>
            <a:r>
              <a:rPr lang="ru-RU" sz="3200" dirty="0" err="1"/>
              <a:t>Г.Зиммель</a:t>
            </a:r>
            <a:r>
              <a:rPr lang="ru-RU" sz="3200" dirty="0"/>
              <a:t> выдвинул ряд ключевых идей теории моды.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0077408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46650"/>
          </a:xfrm>
        </p:spPr>
        <p:txBody>
          <a:bodyPr>
            <a:normAutofit/>
          </a:bodyPr>
          <a:lstStyle/>
          <a:p>
            <a:pPr algn="l"/>
            <a:r>
              <a:rPr lang="ru-RU" sz="3600" dirty="0"/>
              <a:t>Немецкий социолог и экономист </a:t>
            </a:r>
            <a:r>
              <a:rPr lang="ru-RU" sz="3600" dirty="0" err="1"/>
              <a:t>В.Зомбарт</a:t>
            </a:r>
            <a:r>
              <a:rPr lang="ru-RU" sz="3600" dirty="0"/>
              <a:t> предложил концепцию роскоши.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Другой </a:t>
            </a:r>
            <a:r>
              <a:rPr lang="ru-RU" sz="3600" dirty="0"/>
              <a:t>немецкий социолог </a:t>
            </a:r>
            <a:r>
              <a:rPr lang="ru-RU" sz="3600" dirty="0" err="1"/>
              <a:t>М.Вебер</a:t>
            </a:r>
            <a:r>
              <a:rPr lang="ru-RU" sz="3600" dirty="0"/>
              <a:t> сформулировал концепцию статусных групп и протестантской этики.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Эти </a:t>
            </a:r>
            <a:r>
              <a:rPr lang="ru-RU" sz="3600" dirty="0"/>
              <a:t>имена часто цитируются в исследованиях потребления. </a:t>
            </a:r>
            <a:br>
              <a:rPr lang="ru-RU" sz="3600" dirty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8929610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/>
              <a:t>Первые учебники по ПП появились в США в 1960- е годы.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</a:t>
            </a:r>
            <a:r>
              <a:rPr lang="ru-RU" dirty="0"/>
              <a:t>числе первых авторов американские маркетологи Джеймс </a:t>
            </a:r>
            <a:r>
              <a:rPr lang="ru-RU" dirty="0" err="1"/>
              <a:t>Энджел</a:t>
            </a:r>
            <a:r>
              <a:rPr lang="ru-RU" dirty="0"/>
              <a:t> ( </a:t>
            </a:r>
            <a:r>
              <a:rPr lang="ru-RU" dirty="0" err="1"/>
              <a:t>James</a:t>
            </a:r>
            <a:r>
              <a:rPr lang="ru-RU" dirty="0"/>
              <a:t> </a:t>
            </a:r>
            <a:r>
              <a:rPr lang="ru-RU" dirty="0" err="1"/>
              <a:t>Engel</a:t>
            </a:r>
            <a:r>
              <a:rPr lang="ru-RU" dirty="0"/>
              <a:t> ),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Дэвид </a:t>
            </a:r>
            <a:r>
              <a:rPr lang="ru-RU" dirty="0" err="1"/>
              <a:t>Коллат</a:t>
            </a:r>
            <a:r>
              <a:rPr lang="ru-RU" dirty="0"/>
              <a:t> ( </a:t>
            </a:r>
            <a:r>
              <a:rPr lang="ru-RU" dirty="0" err="1"/>
              <a:t>David</a:t>
            </a:r>
            <a:r>
              <a:rPr lang="ru-RU" dirty="0"/>
              <a:t> </a:t>
            </a:r>
            <a:r>
              <a:rPr lang="ru-RU" dirty="0" err="1"/>
              <a:t>Kollat</a:t>
            </a:r>
            <a:r>
              <a:rPr lang="ru-RU" dirty="0"/>
              <a:t> ),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Роджер </a:t>
            </a:r>
            <a:r>
              <a:rPr lang="ru-RU" dirty="0" err="1"/>
              <a:t>Блэкуэлл</a:t>
            </a:r>
            <a:r>
              <a:rPr lang="ru-RU" dirty="0"/>
              <a:t> ( </a:t>
            </a:r>
            <a:r>
              <a:rPr lang="ru-RU" dirty="0" err="1"/>
              <a:t>Roger</a:t>
            </a:r>
            <a:r>
              <a:rPr lang="ru-RU" dirty="0"/>
              <a:t> </a:t>
            </a:r>
            <a:r>
              <a:rPr lang="ru-RU" dirty="0" err="1"/>
              <a:t>Blackwell</a:t>
            </a:r>
            <a:r>
              <a:rPr lang="ru-RU" dirty="0"/>
              <a:t> ).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44375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340768"/>
            <a:ext cx="8784976" cy="5098578"/>
          </a:xfrm>
        </p:spPr>
        <p:txBody>
          <a:bodyPr>
            <a:noAutofit/>
          </a:bodyPr>
          <a:lstStyle/>
          <a:p>
            <a:pPr algn="l"/>
            <a:r>
              <a:rPr lang="ru-RU" sz="3600" dirty="0"/>
              <a:t>Процесс институционализации </a:t>
            </a:r>
            <a:r>
              <a:rPr lang="ru-RU" sz="3600" dirty="0" smtClean="0"/>
              <a:t> </a:t>
            </a:r>
            <a:r>
              <a:rPr lang="ru-RU" sz="3600" dirty="0"/>
              <a:t>"Поведения потребителей" в Америке в основном завершился в первой половине 1970-х гг.: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в </a:t>
            </a:r>
            <a:r>
              <a:rPr lang="ru-RU" sz="3600" dirty="0"/>
              <a:t>1969 г. возникла Ассоциация изучения потребителей ( </a:t>
            </a:r>
            <a:r>
              <a:rPr lang="ru-RU" sz="3600" dirty="0" err="1"/>
              <a:t>Association</a:t>
            </a:r>
            <a:r>
              <a:rPr lang="ru-RU" sz="3600" dirty="0"/>
              <a:t> </a:t>
            </a:r>
            <a:r>
              <a:rPr lang="ru-RU" sz="3600" dirty="0" err="1"/>
              <a:t>of</a:t>
            </a:r>
            <a:r>
              <a:rPr lang="ru-RU" sz="3600" dirty="0"/>
              <a:t> </a:t>
            </a:r>
            <a:r>
              <a:rPr lang="ru-RU" sz="3600" dirty="0" err="1"/>
              <a:t>Consumer</a:t>
            </a:r>
            <a:r>
              <a:rPr lang="ru-RU" sz="3600" dirty="0"/>
              <a:t> </a:t>
            </a:r>
            <a:r>
              <a:rPr lang="ru-RU" sz="3600" dirty="0" err="1"/>
              <a:t>Research</a:t>
            </a:r>
            <a:r>
              <a:rPr lang="ru-RU" sz="3600" dirty="0"/>
              <a:t> - ACR ),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в </a:t>
            </a:r>
            <a:r>
              <a:rPr lang="ru-RU" sz="3600" dirty="0"/>
              <a:t>1974 г. было начато издание специального журнала - "</a:t>
            </a:r>
            <a:r>
              <a:rPr lang="ru-RU" sz="3600" dirty="0" err="1"/>
              <a:t>Journal</a:t>
            </a:r>
            <a:r>
              <a:rPr lang="ru-RU" sz="3600" dirty="0"/>
              <a:t> </a:t>
            </a:r>
            <a:r>
              <a:rPr lang="ru-RU" sz="3600" dirty="0" err="1"/>
              <a:t>of</a:t>
            </a:r>
            <a:r>
              <a:rPr lang="ru-RU" sz="3600" dirty="0"/>
              <a:t> </a:t>
            </a:r>
            <a:r>
              <a:rPr lang="ru-RU" sz="3600" dirty="0" err="1"/>
              <a:t>Consumer</a:t>
            </a:r>
            <a:r>
              <a:rPr lang="ru-RU" sz="3600" dirty="0"/>
              <a:t> </a:t>
            </a:r>
            <a:r>
              <a:rPr lang="ru-RU" sz="3600" dirty="0" err="1"/>
              <a:t>Research</a:t>
            </a:r>
            <a:r>
              <a:rPr lang="ru-RU" sz="3600" dirty="0"/>
              <a:t> ". </a:t>
            </a:r>
            <a:br>
              <a:rPr lang="ru-RU" sz="3600" dirty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5500032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586" y="1124744"/>
            <a:ext cx="9036496" cy="5112568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Сложились 2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мировоззрения в понимании поведения потребителей – модернистское и постмодернистское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Модернистское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видение потребителей, представляет их как рациональных, планирующих, организованных, конформистских и, вероятно, лояльных. 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Постмодернизм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смотрит на потребителей как на иррациональных, непоследовательных,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противоречивых,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возможно, аморальных, но уж точно не моральных индивидуалистов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68787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 descr="http://www.market-pages.ru/images/marketing/image006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37210"/>
            <a:ext cx="8280920" cy="59161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56025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72516" y="260648"/>
            <a:ext cx="9036496" cy="6480720"/>
          </a:xfrm>
          <a:solidFill>
            <a:srgbClr val="00B050"/>
          </a:solidFill>
          <a:ln>
            <a:solidFill>
              <a:srgbClr val="92D050"/>
            </a:solidFill>
          </a:ln>
        </p:spPr>
        <p:txBody>
          <a:bodyPr>
            <a:noAutofit/>
          </a:bodyPr>
          <a:lstStyle/>
          <a:p>
            <a:pPr marL="358775" algn="l">
              <a:lnSpc>
                <a:spcPct val="115000"/>
              </a:lnSpc>
            </a:pPr>
            <a:r>
              <a:rPr lang="en-US" sz="3200" b="1" kern="1800" dirty="0" smtClean="0">
                <a:latin typeface="Times New Roman"/>
                <a:ea typeface="Times New Roman"/>
                <a:cs typeface="Arial"/>
              </a:rPr>
              <a:t>       </a:t>
            </a:r>
            <a:r>
              <a:rPr lang="ru-RU" sz="3200" b="1" kern="1800" dirty="0" smtClean="0">
                <a:latin typeface="Times New Roman"/>
                <a:ea typeface="Times New Roman"/>
                <a:cs typeface="Arial"/>
              </a:rPr>
              <a:t>Тема </a:t>
            </a:r>
            <a:r>
              <a:rPr lang="ru-RU" sz="3200" b="1" kern="1800" dirty="0">
                <a:latin typeface="Times New Roman"/>
                <a:ea typeface="Times New Roman"/>
                <a:cs typeface="Arial"/>
              </a:rPr>
              <a:t>1. Маркетинг, ориентированный на </a:t>
            </a:r>
            <a:r>
              <a:rPr lang="en-US" sz="3200" b="1" kern="1800" dirty="0" smtClean="0">
                <a:latin typeface="Times New Roman"/>
                <a:ea typeface="Times New Roman"/>
                <a:cs typeface="Arial"/>
              </a:rPr>
              <a:t>  </a:t>
            </a:r>
            <a:r>
              <a:rPr lang="ru-RU" sz="3200" b="1" kern="1800" dirty="0" smtClean="0">
                <a:latin typeface="Times New Roman"/>
                <a:ea typeface="Times New Roman"/>
                <a:cs typeface="Arial"/>
              </a:rPr>
              <a:t>потребителя</a:t>
            </a:r>
            <a:r>
              <a:rPr lang="ru-RU" sz="3200" dirty="0">
                <a:ea typeface="Calibri"/>
                <a:cs typeface="Arial"/>
              </a:rPr>
              <a:t/>
            </a:r>
            <a:br>
              <a:rPr lang="ru-RU" sz="3200" dirty="0">
                <a:ea typeface="Calibri"/>
                <a:cs typeface="Arial"/>
              </a:rPr>
            </a:br>
            <a:r>
              <a:rPr lang="en-US" sz="3200" dirty="0" smtClean="0">
                <a:ea typeface="Calibri"/>
                <a:cs typeface="Arial"/>
              </a:rPr>
              <a:t>                              </a:t>
            </a:r>
            <a:r>
              <a:rPr lang="ru-RU" sz="3200" kern="1800" dirty="0" smtClean="0">
                <a:latin typeface="Times New Roman"/>
                <a:ea typeface="Times New Roman"/>
                <a:cs typeface="Arial"/>
              </a:rPr>
              <a:t>План</a:t>
            </a:r>
            <a:r>
              <a:rPr lang="ru-RU" sz="3200" dirty="0">
                <a:ea typeface="Calibri"/>
                <a:cs typeface="Arial"/>
              </a:rPr>
              <a:t/>
            </a:r>
            <a:br>
              <a:rPr lang="ru-RU" sz="3200" dirty="0">
                <a:ea typeface="Calibri"/>
                <a:cs typeface="Arial"/>
              </a:rPr>
            </a:br>
            <a:r>
              <a:rPr lang="en-US" sz="3200" dirty="0" smtClean="0">
                <a:ea typeface="Calibri"/>
                <a:cs typeface="Arial"/>
              </a:rPr>
              <a:t>1.</a:t>
            </a:r>
            <a:r>
              <a:rPr lang="ru-RU" sz="3200" kern="1800" dirty="0" smtClean="0">
                <a:latin typeface="Times New Roman"/>
                <a:ea typeface="Times New Roman"/>
                <a:cs typeface="Arial"/>
              </a:rPr>
              <a:t>Понятие </a:t>
            </a:r>
            <a:r>
              <a:rPr lang="ru-RU" sz="3200" kern="1800" dirty="0">
                <a:latin typeface="Times New Roman"/>
                <a:ea typeface="Times New Roman"/>
                <a:cs typeface="Arial"/>
              </a:rPr>
              <a:t>поведения потребителя и его экономическое содержание</a:t>
            </a:r>
            <a:r>
              <a:rPr lang="ru-RU" sz="3200" dirty="0">
                <a:ea typeface="Calibri"/>
                <a:cs typeface="Arial"/>
              </a:rPr>
              <a:t/>
            </a:r>
            <a:br>
              <a:rPr lang="ru-RU" sz="3200" dirty="0">
                <a:ea typeface="Calibri"/>
                <a:cs typeface="Arial"/>
              </a:rPr>
            </a:br>
            <a:r>
              <a:rPr lang="ru-RU" sz="3200" dirty="0" smtClean="0">
                <a:ea typeface="Calibri"/>
                <a:cs typeface="Arial"/>
              </a:rPr>
              <a:t>2. </a:t>
            </a:r>
            <a:r>
              <a:rPr lang="ru-RU" sz="3200" kern="1800" dirty="0" smtClean="0">
                <a:latin typeface="Times New Roman"/>
                <a:ea typeface="Times New Roman"/>
                <a:cs typeface="Arial"/>
              </a:rPr>
              <a:t>Предмет </a:t>
            </a:r>
            <a:r>
              <a:rPr lang="ru-RU" sz="3200" kern="1800" dirty="0">
                <a:latin typeface="Times New Roman"/>
                <a:ea typeface="Times New Roman"/>
                <a:cs typeface="Arial"/>
              </a:rPr>
              <a:t>и задачи курса</a:t>
            </a:r>
            <a:r>
              <a:rPr lang="ru-RU" sz="3200" dirty="0">
                <a:ea typeface="Calibri"/>
                <a:cs typeface="Arial"/>
              </a:rPr>
              <a:t/>
            </a:r>
            <a:br>
              <a:rPr lang="ru-RU" sz="3200" dirty="0">
                <a:ea typeface="Calibri"/>
                <a:cs typeface="Arial"/>
              </a:rPr>
            </a:br>
            <a:r>
              <a:rPr lang="ru-RU" sz="3200" dirty="0" smtClean="0">
                <a:ea typeface="Calibri"/>
                <a:cs typeface="Arial"/>
              </a:rPr>
              <a:t>3. </a:t>
            </a:r>
            <a:r>
              <a:rPr lang="ru-RU" sz="3200" kern="1800" dirty="0" smtClean="0">
                <a:latin typeface="Times New Roman"/>
                <a:ea typeface="Times New Roman"/>
                <a:cs typeface="Arial"/>
              </a:rPr>
              <a:t>Влияние </a:t>
            </a:r>
            <a:r>
              <a:rPr lang="ru-RU" sz="3200" kern="1800" dirty="0">
                <a:latin typeface="Times New Roman"/>
                <a:ea typeface="Times New Roman"/>
                <a:cs typeface="Arial"/>
              </a:rPr>
              <a:t>коммуникаций на поведение </a:t>
            </a:r>
            <a:r>
              <a:rPr lang="ru-RU" sz="3200" kern="1800" dirty="0" smtClean="0">
                <a:latin typeface="Times New Roman"/>
                <a:ea typeface="Times New Roman"/>
                <a:cs typeface="Arial"/>
              </a:rPr>
              <a:t>  потребителей </a:t>
            </a:r>
            <a:r>
              <a:rPr lang="ru-RU" sz="3200" dirty="0">
                <a:ea typeface="Calibri"/>
                <a:cs typeface="Arial"/>
              </a:rPr>
              <a:t/>
            </a:r>
            <a:br>
              <a:rPr lang="ru-RU" sz="3200" dirty="0">
                <a:ea typeface="Calibri"/>
                <a:cs typeface="Arial"/>
              </a:rPr>
            </a:br>
            <a:r>
              <a:rPr lang="ru-RU" sz="3200" dirty="0" smtClean="0">
                <a:ea typeface="Calibri"/>
                <a:cs typeface="Arial"/>
              </a:rPr>
              <a:t>4. </a:t>
            </a:r>
            <a:r>
              <a:rPr lang="ru-RU" sz="3200" kern="1800" dirty="0" smtClean="0">
                <a:latin typeface="Times New Roman"/>
                <a:ea typeface="Times New Roman"/>
                <a:cs typeface="Arial"/>
              </a:rPr>
              <a:t>Психологические </a:t>
            </a:r>
            <a:r>
              <a:rPr lang="ru-RU" sz="3200" kern="1800" dirty="0">
                <a:latin typeface="Times New Roman"/>
                <a:ea typeface="Times New Roman"/>
                <a:cs typeface="Arial"/>
              </a:rPr>
              <a:t>факторы, влияющие на поведение потребителя: обучение, усвоение, память и мотивация </a:t>
            </a:r>
            <a:endParaRPr lang="ru-RU" sz="3200" dirty="0">
              <a:ea typeface="Calibri"/>
              <a:cs typeface="Arial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07504" y="1124744"/>
            <a:ext cx="8676456" cy="52565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dirty="0">
              <a:solidFill>
                <a:srgbClr val="003366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8146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 descr="http://www.market-pages.ru/images/marketing/image00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781684"/>
            <a:ext cx="7992888" cy="55276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540254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/>
              <a:t>                2.Предмет </a:t>
            </a:r>
            <a:r>
              <a:rPr lang="ru-RU" sz="3200" b="1" dirty="0"/>
              <a:t>и задачи курса 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Поведение потребителей - это прикладная научная дисциплина. </a:t>
            </a:r>
            <a:br>
              <a:rPr lang="ru-RU" sz="3200" dirty="0"/>
            </a:br>
            <a:r>
              <a:rPr lang="ru-RU" sz="3200" dirty="0"/>
              <a:t>В основе курса Поведения потребителей лежит ряд фундаментальных научных дисциплин: менеджмент, маркетинг, социология, психология и социальная психология, общая экономическая теория, антропология, социальная история и история культуры. </a:t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5583615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2271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1" y="1124744"/>
            <a:ext cx="7776865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685323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507" y="548680"/>
            <a:ext cx="8784976" cy="5904656"/>
          </a:xfrm>
        </p:spPr>
        <p:txBody>
          <a:bodyPr>
            <a:noAutofit/>
          </a:bodyPr>
          <a:lstStyle/>
          <a:p>
            <a:pPr algn="l"/>
            <a:r>
              <a:rPr lang="ru-RU" sz="3600" dirty="0"/>
              <a:t>Особенно сильно он связан с маркетингом. </a:t>
            </a:r>
            <a:r>
              <a:rPr lang="ru-RU" sz="3600" dirty="0" smtClean="0"/>
              <a:t>По </a:t>
            </a:r>
            <a:r>
              <a:rPr lang="ru-RU" sz="3600" dirty="0"/>
              <a:t>существу маркетинг - это взгляд на рынок с точки зрения работающей на нем фирмы.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Проблема </a:t>
            </a:r>
            <a:r>
              <a:rPr lang="ru-RU" sz="3600" dirty="0"/>
              <a:t>поведения </a:t>
            </a:r>
            <a:r>
              <a:rPr lang="ru-RU" sz="3600" dirty="0" smtClean="0"/>
              <a:t> </a:t>
            </a:r>
            <a:r>
              <a:rPr lang="ru-RU" sz="3600" dirty="0"/>
              <a:t>потребителей является ключевой: весь курс маркетинга - это разработка технологий реакции фирмы на потребительское поведение. </a:t>
            </a:r>
            <a:br>
              <a:rPr lang="ru-RU" sz="3600" dirty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7233621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>
            <a:normAutofit fontScale="90000"/>
          </a:bodyPr>
          <a:lstStyle/>
          <a:p>
            <a:r>
              <a:rPr lang="ru-RU" sz="3200" b="1" dirty="0"/>
              <a:t>3. Влияние коммуникаций на поведение потребителей 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89113"/>
            <a:ext cx="8112742" cy="423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7041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/>
              <a:t>Источник коммуникации.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Степень убедительности коммуникатора (источника коммуникации, нацеленной на изменение установок людей) определяют два фактора: </a:t>
            </a:r>
            <a:br>
              <a:rPr lang="ru-RU" dirty="0"/>
            </a:br>
            <a:r>
              <a:rPr lang="ru-RU" dirty="0"/>
              <a:t>1.  способность вызывать доверие </a:t>
            </a:r>
            <a:br>
              <a:rPr lang="ru-RU" dirty="0"/>
            </a:br>
            <a:r>
              <a:rPr lang="ru-RU" dirty="0"/>
              <a:t>2.  привлекательность. 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778184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0723" y="1340768"/>
            <a:ext cx="8856984" cy="5517232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            Коммуникация </a:t>
            </a: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(сообщение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На эффективность рекламы воздействует сама природа коммуникаций и способ ее представления. В связи с этим часто рассматривают следующие вопросы: </a:t>
            </a: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. Разум и эмоции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2. Что убеждает больше образы или статистика?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3.   Одностороння или двусторонняя аргументация? </a:t>
            </a: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4.   Эффекты первичности и не давности.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В зависимости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от обстоятельств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первое сообщение звучит предпочтительнее благодаря</a:t>
            </a:r>
            <a:br>
              <a:rPr lang="ru-RU" sz="3100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эффекту первичности, а последнее - благодаря эффекту не давности.</a:t>
            </a: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/>
              <a:t/>
            </a:r>
            <a:br>
              <a:rPr lang="ru-RU" sz="3200" b="1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26347715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856984" cy="6394722"/>
          </a:xfrm>
        </p:spPr>
        <p:txBody>
          <a:bodyPr>
            <a:normAutofit/>
          </a:bodyPr>
          <a:lstStyle/>
          <a:p>
            <a:pPr algn="l"/>
            <a:r>
              <a:rPr lang="ru-RU" sz="3200" b="1" dirty="0" smtClean="0"/>
              <a:t>     4</a:t>
            </a:r>
            <a:r>
              <a:rPr lang="ru-RU" sz="3200" b="1" dirty="0"/>
              <a:t>. Психологические факторы, влияющие на поведение потребителя: обучение, усвоение, память и мотивация 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b="1" dirty="0"/>
              <a:t>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Обучение — это относительно постоянные изменения в поведении, которые служат результатом приобретаемого опыта. Человек учится даже тогда, когда не собирается этого делать: потребители могут распознавать многие марки товаров и напевать рекламные рифмованные фразы для многих </a:t>
            </a:r>
            <a:r>
              <a:rPr lang="ru-RU" sz="3200" dirty="0" smtClean="0"/>
              <a:t>товаров.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6791690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34682"/>
          </a:xfrm>
        </p:spPr>
        <p:txBody>
          <a:bodyPr/>
          <a:lstStyle/>
          <a:p>
            <a:pPr algn="l"/>
            <a:r>
              <a:rPr lang="ru-RU" dirty="0"/>
              <a:t>Понимание процесса обучения служит необходимым условием для диагностики поведения потребителя и управления им.</a:t>
            </a:r>
            <a:br>
              <a:rPr lang="ru-RU" dirty="0"/>
            </a:br>
            <a:r>
              <a:rPr lang="ru-RU" dirty="0"/>
              <a:t>Обучение — это непрерывный процесс.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962274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/>
          </a:bodyPr>
          <a:lstStyle/>
          <a:p>
            <a:pPr algn="l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Известны два подхода к пониманию процесса обучения — познавательный и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бихевиористский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1. Познавательный процесс</a:t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 центре внимания теории познавательного обучения находятся психические процессы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Они включают действия, согласно которым происходит накопление знаний от получения информации до решения проблемы</a:t>
            </a:r>
            <a:r>
              <a:rPr lang="ru-RU" sz="3200" dirty="0"/>
              <a:t>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7750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503094"/>
            <a:ext cx="7884367" cy="648072"/>
          </a:xfrm>
        </p:spPr>
        <p:txBody>
          <a:bodyPr>
            <a:normAutofit fontScale="90000"/>
          </a:bodyPr>
          <a:lstStyle/>
          <a:p>
            <a:r>
              <a:rPr lang="ru-RU" sz="3600" b="1" kern="1800" dirty="0" smtClean="0">
                <a:latin typeface="Times New Roman"/>
                <a:ea typeface="Times New Roman"/>
                <a:cs typeface="Arial"/>
              </a:rPr>
              <a:t>1.Понятие поведения потребителя и его экономическое содержание </a:t>
            </a:r>
            <a:endParaRPr lang="ru-RU" b="1" dirty="0">
              <a:latin typeface="Cambria" panose="020405030504060302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40748" y="1268760"/>
            <a:ext cx="8928992" cy="54908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 algn="l">
              <a:buFont typeface="Wingdings" pitchFamily="2" charset="2"/>
              <a:buChar char="v"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кт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потребления - органичная и неотъемлемая часть ежедневного существования любого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человека. </a:t>
            </a:r>
          </a:p>
          <a:p>
            <a:pPr marL="571500" indent="-571500" algn="l">
              <a:buFont typeface="Wingdings" pitchFamily="2" charset="2"/>
              <a:buChar char="v"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 конкурентной экономической системе для выживания и роста фирмы ее руководству требуется точное описание поведения потребителя: как он покупает, почему покупает, где покупает и, конечно, что именно покупает.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80079" y="1151166"/>
            <a:ext cx="41283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Маркетинг и потребитель</a:t>
            </a:r>
          </a:p>
        </p:txBody>
      </p:sp>
    </p:spTree>
    <p:extLst>
      <p:ext uri="{BB962C8B-B14F-4D97-AF65-F5344CB8AC3E}">
        <p14:creationId xmlns:p14="http://schemas.microsoft.com/office/powerpoint/2010/main" val="291696174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20688"/>
            <a:ext cx="8784976" cy="6034682"/>
          </a:xfrm>
        </p:spPr>
        <p:txBody>
          <a:bodyPr>
            <a:noAutofit/>
          </a:bodyPr>
          <a:lstStyle/>
          <a:p>
            <a:pPr algn="l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         2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Бихевиористский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процесс</a:t>
            </a:r>
            <a:br>
              <a:rPr lang="ru-RU" sz="3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бихевиористских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теориях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предполагается, что обучение служит результатом реакций на внешние события.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Психологи рассматривают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сознание человека как «черный ящик» в который поступают различные раздражители, или события, воспринимаемые из внешнего мира, а выходят реакции, или ответы на эти раздражители.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199603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07288" cy="6178698"/>
          </a:xfrm>
        </p:spPr>
        <p:txBody>
          <a:bodyPr>
            <a:normAutofit/>
          </a:bodyPr>
          <a:lstStyle/>
          <a:p>
            <a:pPr algn="l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Согласно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бихевиористской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точке зрения существуют два главных подхода к обучению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классическая и инструментальная выработки условного рефлекса.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Позиции потребителей, сформированные посредством классической выработки условного рефлекса, сохраняются очень долго.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79455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9036496" cy="6250706"/>
          </a:xfrm>
        </p:spPr>
        <p:txBody>
          <a:bodyPr>
            <a:normAutofit/>
          </a:bodyPr>
          <a:lstStyle/>
          <a:p>
            <a:pPr algn="l"/>
            <a:r>
              <a:rPr lang="ru-RU" sz="3200" dirty="0"/>
              <a:t>Инструментальное обучение является только результатом поощрения, получаемого вслед за желаемым поведением.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Процесс </a:t>
            </a:r>
            <a:r>
              <a:rPr lang="ru-RU" sz="3200" dirty="0"/>
              <a:t>обучения требует определенного времени, в течение которого попытки иного нежелательного поведения прекращаются, так как они ничем не подкрепляются.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Хороший </a:t>
            </a:r>
            <a:r>
              <a:rPr lang="ru-RU" sz="3200" dirty="0"/>
              <a:t>способ запомнить разницу — это иметь в виду, что при инструментальном обучении реакция служит инструментом для получения поощрения или избегания наказания.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677348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856984" cy="6106690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/>
              <a:t>       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Известен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еще один тип обучения — наблюдательное.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Оно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происходит в том случае, когда люди наблюдают за действиями других и замечают, какое поощрение они получают за свое поведение — обучение выступает результатом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косвенного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 чем прямого опыта.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Этот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тип обучения является сложным: люди запоминают свои наблюдения, накапливая таким образом знания и используя эту информацию позднее, чтобы вести себя соответствующим образом.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411957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669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/>
              <a:t>Память участвует во всех процессах мышления.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Из </a:t>
            </a:r>
            <a:r>
              <a:rPr lang="ru-RU" dirty="0"/>
              <a:t>всех процессов мышления рекламисты и маркетологи в своей работе обычно используют два:</a:t>
            </a:r>
            <a:br>
              <a:rPr lang="ru-RU" dirty="0"/>
            </a:br>
            <a:r>
              <a:rPr lang="ru-RU" dirty="0"/>
              <a:t>формирование и усвоение понятий;</a:t>
            </a:r>
            <a:br>
              <a:rPr lang="ru-RU" dirty="0"/>
            </a:br>
            <a:r>
              <a:rPr lang="ru-RU" dirty="0"/>
              <a:t>решение проблемы.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79393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10604" y="620688"/>
            <a:ext cx="6984776" cy="1296144"/>
          </a:xfrm>
          <a:solidFill>
            <a:srgbClr val="00B050"/>
          </a:solidFill>
          <a:ln>
            <a:solidFill>
              <a:srgbClr val="0070C0"/>
            </a:solidFill>
          </a:ln>
        </p:spPr>
        <p:txBody>
          <a:bodyPr>
            <a:normAutofit fontScale="90000"/>
          </a:bodyPr>
          <a:lstStyle/>
          <a:p>
            <a:pPr algn="l"/>
            <a:r>
              <a:rPr lang="ru-RU" sz="4000" dirty="0"/>
              <a:t>Современным менеджерам необходимо знать: </a:t>
            </a:r>
            <a:r>
              <a:rPr lang="ru-RU" dirty="0"/>
              <a:t/>
            </a:r>
            <a:br>
              <a:rPr lang="ru-RU" dirty="0"/>
            </a:br>
            <a:endParaRPr lang="ru-RU" b="1" dirty="0">
              <a:latin typeface="Cambria" panose="020405030504060302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51520" y="1844824"/>
            <a:ext cx="8532440" cy="42484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lvl="0" indent="-342900" algn="just">
              <a:lnSpc>
                <a:spcPct val="115000"/>
              </a:lnSpc>
              <a:buFont typeface="Symbol"/>
              <a:buChar char=""/>
            </a:pPr>
            <a:r>
              <a:rPr lang="ru-RU" sz="4300" dirty="0">
                <a:latin typeface="Times New Roman"/>
                <a:ea typeface="Times New Roman"/>
                <a:cs typeface="Arial"/>
              </a:rPr>
              <a:t>Каким образом потребитель получает информацию о товаре?</a:t>
            </a:r>
            <a:endParaRPr lang="ru-RU" sz="4300" dirty="0">
              <a:ea typeface="Calibri"/>
              <a:cs typeface="Arial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4300" dirty="0">
                <a:latin typeface="Times New Roman"/>
                <a:ea typeface="Times New Roman"/>
                <a:cs typeface="Arial"/>
              </a:rPr>
              <a:t>Как потребитель оценивает альтернативные товары?</a:t>
            </a:r>
            <a:endParaRPr lang="ru-RU" sz="4300" dirty="0">
              <a:ea typeface="Calibri"/>
              <a:cs typeface="Arial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4300" dirty="0">
                <a:latin typeface="Times New Roman"/>
                <a:ea typeface="Times New Roman"/>
                <a:cs typeface="Arial"/>
              </a:rPr>
              <a:t>Почему разные люди выбирают и используют различные товары?</a:t>
            </a:r>
            <a:endParaRPr lang="ru-RU" sz="4300" dirty="0">
              <a:ea typeface="Calibri"/>
              <a:cs typeface="Arial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4300" dirty="0">
                <a:latin typeface="Times New Roman"/>
                <a:ea typeface="Times New Roman"/>
                <a:cs typeface="Arial"/>
              </a:rPr>
              <a:t>Как покупатель определяет, стоит ли товар запрашиваемых на него денег?</a:t>
            </a:r>
            <a:endParaRPr lang="ru-RU" sz="4300" dirty="0">
              <a:ea typeface="Calibri"/>
              <a:cs typeface="Arial"/>
            </a:endParaRPr>
          </a:p>
          <a:p>
            <a:endParaRPr lang="ru-RU" b="1" dirty="0">
              <a:solidFill>
                <a:srgbClr val="003366"/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8991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332656"/>
            <a:ext cx="7668344" cy="64807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Cambria" panose="02040503050406030204" pitchFamily="18" charset="0"/>
              </a:rPr>
              <a:t>продолжение</a:t>
            </a:r>
            <a:endParaRPr lang="ru-RU" dirty="0">
              <a:latin typeface="Cambria" panose="020405030504060302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95536" y="1628800"/>
            <a:ext cx="8892480" cy="5229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dirty="0">
              <a:solidFill>
                <a:srgbClr val="003366"/>
              </a:solidFill>
              <a:latin typeface="Cambria" panose="020405030504060302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63080" y="1124744"/>
            <a:ext cx="8280920" cy="40110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buFont typeface="Symbol"/>
              <a:buChar char=""/>
            </a:pPr>
            <a:r>
              <a:rPr lang="ru-RU" sz="3200" dirty="0">
                <a:latin typeface="Times New Roman" pitchFamily="18" charset="0"/>
                <a:ea typeface="Times New Roman"/>
                <a:cs typeface="Times New Roman" pitchFamily="18" charset="0"/>
              </a:rPr>
              <a:t>Каким образом формируется и изменяется приверженность человека той или иной торговой марке?</a:t>
            </a:r>
            <a:endParaRPr lang="ru-RU" sz="3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3200" dirty="0">
                <a:latin typeface="Times New Roman" pitchFamily="18" charset="0"/>
                <a:ea typeface="Times New Roman"/>
                <a:cs typeface="Times New Roman" pitchFamily="18" charset="0"/>
              </a:rPr>
              <a:t>Приобретение, какого товара связано с долей риска и насколько велик этот риск?</a:t>
            </a:r>
            <a:endParaRPr lang="ru-RU" sz="32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3200" dirty="0">
                <a:latin typeface="Times New Roman" pitchFamily="18" charset="0"/>
                <a:ea typeface="Times New Roman"/>
                <a:cs typeface="Times New Roman" pitchFamily="18" charset="0"/>
              </a:rPr>
              <a:t>Кто влияет на принятие решения о покупке? И многое другое.</a:t>
            </a:r>
            <a:endParaRPr lang="ru-RU" sz="3200" dirty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1321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51520" y="1052736"/>
            <a:ext cx="8532440" cy="54726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b="1" dirty="0">
              <a:solidFill>
                <a:srgbClr val="003366"/>
              </a:solidFill>
              <a:latin typeface="Cambria" panose="02040503050406030204" pitchFamily="18" charset="0"/>
            </a:endParaRPr>
          </a:p>
        </p:txBody>
      </p:sp>
      <p:pic>
        <p:nvPicPr>
          <p:cNvPr id="5" name="Рисунок 4" descr="http://www.market-pages.ru/images/marketing/image002.jpg&#10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7992888" cy="48245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297861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908720"/>
            <a:ext cx="8856984" cy="5472608"/>
          </a:xfrm>
        </p:spPr>
        <p:txBody>
          <a:bodyPr>
            <a:noAutofit/>
          </a:bodyPr>
          <a:lstStyle/>
          <a:p>
            <a:pPr marL="457200" indent="-457200" algn="l">
              <a:buFont typeface="Wingdings" pitchFamily="2" charset="2"/>
              <a:buChar char="v"/>
            </a:pPr>
            <a:r>
              <a:rPr lang="ru-RU" sz="3200" dirty="0"/>
              <a:t>Потребитель определяет структуру и содержание маркетингового комплекса.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Производство </a:t>
            </a:r>
            <a:r>
              <a:rPr lang="ru-RU" sz="3200" dirty="0"/>
              <a:t>товаров, идей, услуг следует </a:t>
            </a:r>
            <a:r>
              <a:rPr lang="ru-RU" sz="3200" dirty="0" smtClean="0"/>
              <a:t>рассматривать </a:t>
            </a:r>
            <a:r>
              <a:rPr lang="ru-RU" sz="3200" dirty="0"/>
              <a:t>как процесс удовлетворения </a:t>
            </a:r>
            <a:r>
              <a:rPr lang="ru-RU" sz="3200" dirty="0" smtClean="0"/>
              <a:t>потребителя. </a:t>
            </a:r>
            <a:br>
              <a:rPr lang="ru-RU" sz="3200" dirty="0" smtClean="0"/>
            </a:br>
            <a:r>
              <a:rPr lang="ru-RU" sz="3200" dirty="0" err="1" smtClean="0"/>
              <a:t>Маркетингово</a:t>
            </a:r>
            <a:r>
              <a:rPr lang="ru-RU" sz="3200" dirty="0" smtClean="0"/>
              <a:t> </a:t>
            </a:r>
            <a:r>
              <a:rPr lang="ru-RU" sz="3200" dirty="0"/>
              <a:t>- ориентированная организация концентрирует свою деятельность на обнаружении потребностей клиентов и на реализации этих потребностей так, чтобы достигнуть своих целей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7495908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04664"/>
            <a:ext cx="8928992" cy="6106690"/>
          </a:xfrm>
        </p:spPr>
        <p:txBody>
          <a:bodyPr>
            <a:normAutofit/>
          </a:bodyPr>
          <a:lstStyle/>
          <a:p>
            <a:pPr marL="358775" algn="l">
              <a:buFont typeface="Wingdings" pitchFamily="2" charset="2"/>
              <a:buChar char="v"/>
            </a:pPr>
            <a:r>
              <a:rPr lang="ru-RU" sz="3600" dirty="0" smtClean="0">
                <a:latin typeface="Times New Roman"/>
                <a:ea typeface="Times New Roman"/>
              </a:rPr>
              <a:t>Концепция </a:t>
            </a:r>
            <a:r>
              <a:rPr lang="ru-RU" sz="3600" dirty="0">
                <a:latin typeface="Times New Roman"/>
                <a:ea typeface="Times New Roman"/>
              </a:rPr>
              <a:t>маркетинга возникла на определенном этапе развития рыночных условий ведения бизнеса</a:t>
            </a:r>
            <a:r>
              <a:rPr lang="ru-RU" sz="3600" dirty="0" smtClean="0">
                <a:latin typeface="Times New Roman"/>
                <a:ea typeface="Times New Roman"/>
              </a:rPr>
              <a:t>.</a:t>
            </a:r>
            <a:br>
              <a:rPr lang="ru-RU" sz="3600" dirty="0" smtClean="0">
                <a:latin typeface="Times New Roman"/>
                <a:ea typeface="Times New Roman"/>
              </a:rPr>
            </a:br>
            <a:r>
              <a:rPr lang="ru-RU" sz="3600" dirty="0" smtClean="0">
                <a:latin typeface="Times New Roman"/>
                <a:ea typeface="Times New Roman"/>
              </a:rPr>
              <a:t> </a:t>
            </a:r>
            <a:r>
              <a:rPr lang="ru-RU" sz="3600" dirty="0">
                <a:latin typeface="Times New Roman"/>
                <a:ea typeface="Times New Roman"/>
              </a:rPr>
              <a:t>Американские маркетологи У. </a:t>
            </a:r>
            <a:r>
              <a:rPr lang="ru-RU" sz="3600" dirty="0" err="1">
                <a:latin typeface="Times New Roman"/>
                <a:ea typeface="Times New Roman"/>
              </a:rPr>
              <a:t>Прайд</a:t>
            </a:r>
            <a:r>
              <a:rPr lang="ru-RU" sz="3600" dirty="0">
                <a:latin typeface="Times New Roman"/>
                <a:ea typeface="Times New Roman"/>
              </a:rPr>
              <a:t> и О. </a:t>
            </a:r>
            <a:r>
              <a:rPr lang="ru-RU" sz="3600" dirty="0" err="1">
                <a:latin typeface="Times New Roman"/>
                <a:ea typeface="Times New Roman"/>
              </a:rPr>
              <a:t>Феррелл</a:t>
            </a:r>
            <a:r>
              <a:rPr lang="ru-RU" sz="3600" dirty="0">
                <a:latin typeface="Times New Roman"/>
                <a:ea typeface="Times New Roman"/>
              </a:rPr>
              <a:t> выделяют три эры в развитии концепций товар производства в США: </a:t>
            </a:r>
            <a:r>
              <a:rPr lang="ru-RU" sz="3600" dirty="0" smtClean="0">
                <a:latin typeface="Times New Roman"/>
                <a:ea typeface="Times New Roman"/>
              </a:rPr>
              <a:t/>
            </a:r>
            <a:br>
              <a:rPr lang="ru-RU" sz="3600" dirty="0" smtClean="0">
                <a:latin typeface="Times New Roman"/>
                <a:ea typeface="Times New Roman"/>
              </a:rPr>
            </a:br>
            <a:r>
              <a:rPr lang="ru-RU" sz="3600" dirty="0" smtClean="0">
                <a:latin typeface="Times New Roman"/>
                <a:ea typeface="Times New Roman"/>
              </a:rPr>
              <a:t>- эра </a:t>
            </a:r>
            <a:r>
              <a:rPr lang="ru-RU" sz="3600" dirty="0">
                <a:latin typeface="Times New Roman"/>
                <a:ea typeface="Times New Roman"/>
              </a:rPr>
              <a:t>производства</a:t>
            </a:r>
            <a:r>
              <a:rPr lang="ru-RU" sz="3600" dirty="0" smtClean="0">
                <a:latin typeface="Times New Roman"/>
                <a:ea typeface="Times New Roman"/>
              </a:rPr>
              <a:t>,</a:t>
            </a:r>
            <a:br>
              <a:rPr lang="ru-RU" sz="3600" dirty="0" smtClean="0">
                <a:latin typeface="Times New Roman"/>
                <a:ea typeface="Times New Roman"/>
              </a:rPr>
            </a:br>
            <a:r>
              <a:rPr lang="ru-RU" sz="3600" dirty="0" smtClean="0">
                <a:latin typeface="Times New Roman"/>
                <a:ea typeface="Times New Roman"/>
              </a:rPr>
              <a:t>- </a:t>
            </a:r>
            <a:r>
              <a:rPr lang="ru-RU" sz="3600" dirty="0">
                <a:latin typeface="Times New Roman"/>
                <a:ea typeface="Times New Roman"/>
              </a:rPr>
              <a:t>эра продаж</a:t>
            </a:r>
            <a:r>
              <a:rPr lang="ru-RU" sz="3600" dirty="0" smtClean="0">
                <a:latin typeface="Times New Roman"/>
                <a:ea typeface="Times New Roman"/>
              </a:rPr>
              <a:t>,</a:t>
            </a:r>
            <a:br>
              <a:rPr lang="ru-RU" sz="3600" dirty="0" smtClean="0">
                <a:latin typeface="Times New Roman"/>
                <a:ea typeface="Times New Roman"/>
              </a:rPr>
            </a:br>
            <a:r>
              <a:rPr lang="ru-RU" sz="3600" dirty="0" smtClean="0">
                <a:latin typeface="Times New Roman"/>
                <a:ea typeface="Times New Roman"/>
              </a:rPr>
              <a:t> - эра </a:t>
            </a:r>
            <a:r>
              <a:rPr lang="ru-RU" sz="3600" dirty="0">
                <a:latin typeface="Times New Roman"/>
                <a:ea typeface="Times New Roman"/>
              </a:rPr>
              <a:t>маркетинга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886217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6106690"/>
          </a:xfrm>
        </p:spPr>
        <p:txBody>
          <a:bodyPr>
            <a:normAutofit/>
          </a:bodyPr>
          <a:lstStyle/>
          <a:p>
            <a:pPr marL="571500" indent="-571500" algn="l">
              <a:buFont typeface="Wingdings" pitchFamily="2" charset="2"/>
              <a:buChar char="q"/>
            </a:pPr>
            <a:r>
              <a:rPr lang="ru-RU" sz="3600" dirty="0"/>
              <a:t>Эра производства, 1850-1920-е годы. Индустриальная революция </a:t>
            </a:r>
            <a:r>
              <a:rPr lang="ru-RU" sz="3600" dirty="0" smtClean="0"/>
              <a:t>принесла </a:t>
            </a:r>
            <a:r>
              <a:rPr lang="ru-RU" sz="3600" dirty="0"/>
              <a:t>массовое производство, новые технологии и новые </a:t>
            </a:r>
            <a:r>
              <a:rPr lang="ru-RU" sz="3600" dirty="0" smtClean="0"/>
              <a:t>способы </a:t>
            </a:r>
            <a:r>
              <a:rPr lang="ru-RU" sz="3600" dirty="0"/>
              <a:t>труда, обеспечив поток товаров на рынок с </a:t>
            </a:r>
            <a:r>
              <a:rPr lang="ru-RU" sz="3600" dirty="0" smtClean="0"/>
              <a:t> </a:t>
            </a:r>
            <a:r>
              <a:rPr lang="ru-RU" sz="3600" dirty="0"/>
              <a:t>устойчивым спросом.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Стремясь </a:t>
            </a:r>
            <a:r>
              <a:rPr lang="ru-RU" sz="3600" dirty="0"/>
              <a:t>получить прибыль, бизнес ориентируется преимущественно на совершенствование производства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371235093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Gri Tonlamalı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2392</TotalTime>
  <Words>450</Words>
  <Application>Microsoft Office PowerPoint</Application>
  <PresentationFormat>Экран (4:3)</PresentationFormat>
  <Paragraphs>48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Ofis Teması</vt:lpstr>
      <vt:lpstr>Презентация PowerPoint</vt:lpstr>
      <vt:lpstr>       Тема 1. Маркетинг, ориентированный на   потребителя                               План 1.Понятие поведения потребителя и его экономическое содержание 2. Предмет и задачи курса 3. Влияние коммуникаций на поведение   потребителей  4. Психологические факторы, влияющие на поведение потребителя: обучение, усвоение, память и мотивация </vt:lpstr>
      <vt:lpstr>1.Понятие поведения потребителя и его экономическое содержание </vt:lpstr>
      <vt:lpstr>Современным менеджерам необходимо знать:  </vt:lpstr>
      <vt:lpstr>продолжение</vt:lpstr>
      <vt:lpstr>Презентация PowerPoint</vt:lpstr>
      <vt:lpstr>Потребитель определяет структуру и содержание маркетингового комплекса.  Производство товаров, идей, услуг следует рассматривать как процесс удовлетворения потребителя.  Маркетингово - ориентированная организация концентрирует свою деятельность на обнаружении потребностей клиентов и на реализации этих потребностей так, чтобы достигнуть своих целей</vt:lpstr>
      <vt:lpstr>Концепция маркетинга возникла на определенном этапе развития рыночных условий ведения бизнеса.  Американские маркетологи У. Прайд и О. Феррелл выделяют три эры в развитии концепций товар производства в США:  - эра производства, - эра продаж,  - эра маркетинга</vt:lpstr>
      <vt:lpstr>Эра производства, 1850-1920-е годы. Индустриальная революция принесла массовое производство, новые технологии и новые способы труда, обеспечив поток товаров на рынок с  устойчивым спросом.  Стремясь получить прибыль, бизнес ориентируется преимущественно на совершенствование производства</vt:lpstr>
      <vt:lpstr>Эра продаж, 1920-1950-е годы.  Спрос на товары уменьшился из-за перенасыщения рынка.  Организации сместили акцент на деятельность по продажам.  Бизнес верит, что наиболее значимой маркетинговой деятельностью являются личные продажи и реклама. </vt:lpstr>
      <vt:lpstr>Эра маркетинга, с 1950-х годов.   эффективное производство и интенсивное продвижение не гарантируют покупки товаров потребителями.  Бизнес должен сначала определить, что хочет потребитель, а потом начать производить. Ориентация на удовлетворенность потребителя вылилась в озабоченность бизнеса, этикой и социальной ответственностью. </vt:lpstr>
      <vt:lpstr>Концепция  социально-этичного маркетинга появилась в США и ведущих странах Запада на рубеже 1960-1970-х годов в результате роста требований к бизнесу со стороны общества.  Она ориентирует бизнес на баланс целей и удовлетворения нужд и желаний потребителей, долгосрочных потребностей общества и достижения целей самой организации.  </vt:lpstr>
      <vt:lpstr>Концепция маркетинга построена на главных предпосылках:  1.Успех  фирмы зависит,  от потребителя, от того, захочет ли он что-нибудь купить и оплатить покупку.  2.Фирма должна знать о потребностях покупателей, задолго до начала производства, а в случае высокотехнологических отраслей - задолго до планирования производства.  3.Потребности покупателей должны постоянно отслеживаться, чтобы  фирма  опережала своих конкурентов.  4.Ориентированный на потребителя маркетинг не является чем-то необязательным или дополнительным, это важная корпоративная позиция</vt:lpstr>
      <vt:lpstr>История изучения поведения потребителей   Первые попытки разработки теории потребления связаны с целым рядом ключевых фигур обществоведения XIX - XX веков.  К.Маркс выдвинул идею товарного фетишизма. Американец Т. Веблен в конце XIX в. предложил теорию показного (престижного) потребления. Немецкий социолог Г.Зиммель выдвинул ряд ключевых идей теории моды.</vt:lpstr>
      <vt:lpstr>Немецкий социолог и экономист В.Зомбарт предложил концепцию роскоши.  Другой немецкий социолог М.Вебер сформулировал концепцию статусных групп и протестантской этики.  Эти имена часто цитируются в исследованиях потребления.  </vt:lpstr>
      <vt:lpstr>Первые учебники по ПП появились в США в 1960- е годы.  В числе первых авторов американские маркетологи Джеймс Энджел ( James Engel ),  Дэвид Коллат ( David Kollat ),  Роджер Блэкуэлл ( Roger Blackwell ).  </vt:lpstr>
      <vt:lpstr>Процесс институционализации  "Поведения потребителей" в Америке в основном завершился в первой половине 1970-х гг.:  в 1969 г. возникла Ассоциация изучения потребителей ( Association of Consumer Research - ACR ),  в 1974 г. было начато издание специального журнала - "Journal of Consumer Research ".  </vt:lpstr>
      <vt:lpstr>Сложились 2 мировоззрения в понимании поведения потребителей – модернистское и постмодернистское.  - Модернистское видение потребителей, представляет их как рациональных, планирующих, организованных, конформистских и, вероятно, лояльных.  - Постмодернизм смотрит на потребителей как на иррациональных, непоследовательных, противоречивых, возможно, аморальных, но уж точно не моральных индивидуалистов.  </vt:lpstr>
      <vt:lpstr>Презентация PowerPoint</vt:lpstr>
      <vt:lpstr>Презентация PowerPoint</vt:lpstr>
      <vt:lpstr>                2.Предмет и задачи курса   Поведение потребителей - это прикладная научная дисциплина.  В основе курса Поведения потребителей лежит ряд фундаментальных научных дисциплин: менеджмент, маркетинг, социология, психология и социальная психология, общая экономическая теория, антропология, социальная история и история культуры.  </vt:lpstr>
      <vt:lpstr>Презентация PowerPoint</vt:lpstr>
      <vt:lpstr>Особенно сильно он связан с маркетингом. По существу маркетинг - это взгляд на рынок с точки зрения работающей на нем фирмы.  Проблема поведения  потребителей является ключевой: весь курс маркетинга - это разработка технологий реакции фирмы на потребительское поведение.  </vt:lpstr>
      <vt:lpstr>3. Влияние коммуникаций на поведение потребителей           </vt:lpstr>
      <vt:lpstr>Источник коммуникации.  Степень убедительности коммуникатора (источника коммуникации, нацеленной на изменение установок людей) определяют два фактора:  1.  способность вызывать доверие  2.  привлекательность.  </vt:lpstr>
      <vt:lpstr>            Коммуникация (сообщение)  На эффективность рекламы воздействует сама природа коммуникаций и способ ее представления. В связи с этим часто рассматривают следующие вопросы:  1. Разум и эмоции. 2. Что убеждает больше образы или статистика? 3.   Одностороння или двусторонняя аргументация?  4.   Эффекты первичности и не давности. В зависимости от обстоятельств первое сообщение звучит предпочтительнее благодаря эффекту первичности, а последнее - благодаря эффекту не давности.   </vt:lpstr>
      <vt:lpstr>     4. Психологические факторы, влияющие на поведение потребителя: обучение, усвоение, память и мотивация    Обучение — это относительно постоянные изменения в поведении, которые служат результатом приобретаемого опыта. Человек учится даже тогда, когда не собирается этого делать: потребители могут распознавать многие марки товаров и напевать рекламные рифмованные фразы для многих товаров.</vt:lpstr>
      <vt:lpstr>Понимание процесса обучения служит необходимым условием для диагностики поведения потребителя и управления им. Обучение — это непрерывный процесс.</vt:lpstr>
      <vt:lpstr>Известны два подхода к пониманию процесса обучения — познавательный и бихевиористский. 1. Познавательный процесс В центре внимания теории познавательного обучения находятся психические процессы. Они включают действия, согласно которым происходит накопление знаний от получения информации до решения проблемы.</vt:lpstr>
      <vt:lpstr>               2. Бихевиористский процесс В бихевиористских теориях  предполагается, что обучение служит результатом реакций на внешние события.  Психологи рассматривают сознание человека как «черный ящик» в который поступают различные раздражители, или события, воспринимаемые из внешнего мира, а выходят реакции, или ответы на эти раздражители. </vt:lpstr>
      <vt:lpstr>Согласно бихевиористской точке зрения существуют два главных подхода к обучению:  классическая и инструментальная выработки условного рефлекса. Позиции потребителей, сформированные посредством классической выработки условного рефлекса, сохраняются очень долго.</vt:lpstr>
      <vt:lpstr>Инструментальное обучение является только результатом поощрения, получаемого вслед за желаемым поведением.  Процесс обучения требует определенного времени, в течение которого попытки иного нежелательного поведения прекращаются, так как они ничем не подкрепляются.  Хороший способ запомнить разницу — это иметь в виду, что при инструментальном обучении реакция служит инструментом для получения поощрения или избегания наказания.</vt:lpstr>
      <vt:lpstr>            Известен еще один тип обучения — наблюдательное.  Оно происходит в том случае, когда люди наблюдают за действиями других и замечают, какое поощрение они получают за свое поведение — обучение выступает результатом косвенного, чем прямого опыта.  Этот тип обучения является сложным: люди запоминают свои наблюдения, накапливая таким образом знания и используя эту информацию позднее, чтобы вести себя соответствующим образом. </vt:lpstr>
      <vt:lpstr>Память участвует во всех процессах мышления.  Из всех процессов мышления рекламисты и маркетологи в своей работе обычно используют два: формирование и усвоение понятий; решение проблемы.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Ramil Jabbarov</dc:creator>
  <cp:lastModifiedBy>User</cp:lastModifiedBy>
  <cp:revision>516</cp:revision>
  <dcterms:created xsi:type="dcterms:W3CDTF">2010-03-05T15:34:29Z</dcterms:created>
  <dcterms:modified xsi:type="dcterms:W3CDTF">2016-08-20T18:14:03Z</dcterms:modified>
</cp:coreProperties>
</file>