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9"/>
  </p:notesMasterIdLst>
  <p:handoutMasterIdLst>
    <p:handoutMasterId r:id="rId40"/>
  </p:handoutMasterIdLst>
  <p:sldIdLst>
    <p:sldId id="257" r:id="rId2"/>
    <p:sldId id="292" r:id="rId3"/>
    <p:sldId id="293" r:id="rId4"/>
    <p:sldId id="294" r:id="rId5"/>
    <p:sldId id="295" r:id="rId6"/>
    <p:sldId id="296" r:id="rId7"/>
    <p:sldId id="297" r:id="rId8"/>
    <p:sldId id="298" r:id="rId9"/>
    <p:sldId id="299" r:id="rId10"/>
    <p:sldId id="300" r:id="rId11"/>
    <p:sldId id="301" r:id="rId12"/>
    <p:sldId id="302" r:id="rId13"/>
    <p:sldId id="303" r:id="rId14"/>
    <p:sldId id="304" r:id="rId15"/>
    <p:sldId id="305" r:id="rId16"/>
    <p:sldId id="306" r:id="rId17"/>
    <p:sldId id="307" r:id="rId18"/>
    <p:sldId id="308" r:id="rId19"/>
    <p:sldId id="309" r:id="rId20"/>
    <p:sldId id="310" r:id="rId21"/>
    <p:sldId id="311" r:id="rId22"/>
    <p:sldId id="312" r:id="rId23"/>
    <p:sldId id="313" r:id="rId24"/>
    <p:sldId id="314" r:id="rId25"/>
    <p:sldId id="315" r:id="rId26"/>
    <p:sldId id="316" r:id="rId27"/>
    <p:sldId id="317" r:id="rId28"/>
    <p:sldId id="318" r:id="rId29"/>
    <p:sldId id="319" r:id="rId30"/>
    <p:sldId id="320" r:id="rId31"/>
    <p:sldId id="321" r:id="rId32"/>
    <p:sldId id="322" r:id="rId33"/>
    <p:sldId id="323" r:id="rId34"/>
    <p:sldId id="325" r:id="rId35"/>
    <p:sldId id="324" r:id="rId36"/>
    <p:sldId id="326" r:id="rId37"/>
    <p:sldId id="327" r:id="rId38"/>
  </p:sldIdLst>
  <p:sldSz cx="9144000" cy="6858000" type="screen4x3"/>
  <p:notesSz cx="6692900" cy="98679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003153"/>
    <a:srgbClr val="66FF99"/>
    <a:srgbClr val="F9F670"/>
    <a:srgbClr val="66FF66"/>
    <a:srgbClr val="FF9966"/>
    <a:srgbClr val="8FE2FF"/>
    <a:srgbClr val="FF5050"/>
    <a:srgbClr val="CC3300"/>
    <a:srgbClr val="2D4F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p:cViewPr>
        <p:scale>
          <a:sx n="77" d="100"/>
          <a:sy n="77" d="100"/>
        </p:scale>
        <p:origin x="-99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00257" cy="493395"/>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sz="quarter" idx="1"/>
          </p:nvPr>
        </p:nvSpPr>
        <p:spPr>
          <a:xfrm>
            <a:off x="3791094" y="0"/>
            <a:ext cx="2900257" cy="493395"/>
          </a:xfrm>
          <a:prstGeom prst="rect">
            <a:avLst/>
          </a:prstGeom>
        </p:spPr>
        <p:txBody>
          <a:bodyPr vert="horz" lIns="91440" tIns="45720" rIns="91440" bIns="45720" rtlCol="0"/>
          <a:lstStyle>
            <a:lvl1pPr algn="r">
              <a:defRPr sz="1200"/>
            </a:lvl1pPr>
          </a:lstStyle>
          <a:p>
            <a:fld id="{86FEA5DD-3B4C-41C5-9C03-E6F2CAF69530}" type="datetimeFigureOut">
              <a:rPr lang="tr-TR" smtClean="0"/>
              <a:pPr/>
              <a:t>14.10.2016</a:t>
            </a:fld>
            <a:endParaRPr lang="tr-TR"/>
          </a:p>
        </p:txBody>
      </p:sp>
      <p:sp>
        <p:nvSpPr>
          <p:cNvPr id="4" name="3 Altbilgi Yer Tutucusu"/>
          <p:cNvSpPr>
            <a:spLocks noGrp="1"/>
          </p:cNvSpPr>
          <p:nvPr>
            <p:ph type="ftr" sz="quarter" idx="2"/>
          </p:nvPr>
        </p:nvSpPr>
        <p:spPr>
          <a:xfrm>
            <a:off x="0" y="9372792"/>
            <a:ext cx="2900257" cy="493395"/>
          </a:xfrm>
          <a:prstGeom prst="rect">
            <a:avLst/>
          </a:prstGeom>
        </p:spPr>
        <p:txBody>
          <a:bodyPr vert="horz" lIns="91440" tIns="45720" rIns="91440" bIns="45720" rtlCol="0" anchor="b"/>
          <a:lstStyle>
            <a:lvl1pPr algn="l">
              <a:defRPr sz="1200"/>
            </a:lvl1pPr>
          </a:lstStyle>
          <a:p>
            <a:endParaRPr lang="tr-TR"/>
          </a:p>
        </p:txBody>
      </p:sp>
      <p:sp>
        <p:nvSpPr>
          <p:cNvPr id="5" name="4 Slayt Numarası Yer Tutucusu"/>
          <p:cNvSpPr>
            <a:spLocks noGrp="1"/>
          </p:cNvSpPr>
          <p:nvPr>
            <p:ph type="sldNum" sz="quarter" idx="3"/>
          </p:nvPr>
        </p:nvSpPr>
        <p:spPr>
          <a:xfrm>
            <a:off x="3791094" y="9372792"/>
            <a:ext cx="2900257" cy="493395"/>
          </a:xfrm>
          <a:prstGeom prst="rect">
            <a:avLst/>
          </a:prstGeom>
        </p:spPr>
        <p:txBody>
          <a:bodyPr vert="horz" lIns="91440" tIns="45720" rIns="91440" bIns="45720" rtlCol="0" anchor="b"/>
          <a:lstStyle>
            <a:lvl1pPr algn="r">
              <a:defRPr sz="1200"/>
            </a:lvl1pPr>
          </a:lstStyle>
          <a:p>
            <a:fld id="{B10241A7-47A4-44DD-861C-D277313BF87B}" type="slidenum">
              <a:rPr lang="tr-TR" smtClean="0"/>
              <a:pPr/>
              <a:t>‹#›</a:t>
            </a:fld>
            <a:endParaRPr lang="tr-TR"/>
          </a:p>
        </p:txBody>
      </p:sp>
    </p:spTree>
    <p:extLst>
      <p:ext uri="{BB962C8B-B14F-4D97-AF65-F5344CB8AC3E}">
        <p14:creationId xmlns:p14="http://schemas.microsoft.com/office/powerpoint/2010/main" val="30825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00257" cy="493395"/>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791094" y="0"/>
            <a:ext cx="2900257" cy="493395"/>
          </a:xfrm>
          <a:prstGeom prst="rect">
            <a:avLst/>
          </a:prstGeom>
        </p:spPr>
        <p:txBody>
          <a:bodyPr vert="horz" lIns="91440" tIns="45720" rIns="91440" bIns="45720" rtlCol="0"/>
          <a:lstStyle>
            <a:lvl1pPr algn="r">
              <a:defRPr sz="1200"/>
            </a:lvl1pPr>
          </a:lstStyle>
          <a:p>
            <a:fld id="{554F0C74-2BBF-4B62-9AC9-75A4DD32D037}" type="datetimeFigureOut">
              <a:rPr lang="tr-TR" smtClean="0"/>
              <a:pPr/>
              <a:t>14.10.2016</a:t>
            </a:fld>
            <a:endParaRPr lang="tr-TR"/>
          </a:p>
        </p:txBody>
      </p:sp>
      <p:sp>
        <p:nvSpPr>
          <p:cNvPr id="4" name="3 Slayt Görüntüsü Yer Tutucusu"/>
          <p:cNvSpPr>
            <a:spLocks noGrp="1" noRot="1" noChangeAspect="1"/>
          </p:cNvSpPr>
          <p:nvPr>
            <p:ph type="sldImg" idx="2"/>
          </p:nvPr>
        </p:nvSpPr>
        <p:spPr>
          <a:xfrm>
            <a:off x="879475" y="739775"/>
            <a:ext cx="4933950" cy="3700463"/>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69290" y="4687253"/>
            <a:ext cx="5354320" cy="4440555"/>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9372792"/>
            <a:ext cx="2900257" cy="493395"/>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791094" y="9372792"/>
            <a:ext cx="2900257" cy="493395"/>
          </a:xfrm>
          <a:prstGeom prst="rect">
            <a:avLst/>
          </a:prstGeom>
        </p:spPr>
        <p:txBody>
          <a:bodyPr vert="horz" lIns="91440" tIns="45720" rIns="91440" bIns="45720" rtlCol="0" anchor="b"/>
          <a:lstStyle>
            <a:lvl1pPr algn="r">
              <a:defRPr sz="1200"/>
            </a:lvl1pPr>
          </a:lstStyle>
          <a:p>
            <a:fld id="{6F37D402-4D2F-4999-97D8-D5D4D08BAC97}" type="slidenum">
              <a:rPr lang="tr-TR" smtClean="0"/>
              <a:pPr/>
              <a:t>‹#›</a:t>
            </a:fld>
            <a:endParaRPr lang="tr-TR"/>
          </a:p>
        </p:txBody>
      </p:sp>
    </p:spTree>
    <p:extLst>
      <p:ext uri="{BB962C8B-B14F-4D97-AF65-F5344CB8AC3E}">
        <p14:creationId xmlns:p14="http://schemas.microsoft.com/office/powerpoint/2010/main" val="2575079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2D1B4995-04C6-4270-90E4-FCAD024D3A9A}" type="datetime1">
              <a:rPr lang="tr-TR" smtClean="0"/>
              <a:pPr/>
              <a:t>14.10.2016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FDBB203-550C-438D-900E-F2D35A683EF6}" type="datetime1">
              <a:rPr lang="tr-TR" smtClean="0"/>
              <a:pPr/>
              <a:t>14.10.2016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96BE8269-D5C3-4C4E-994A-0260A30CB9EF}" type="datetime1">
              <a:rPr lang="tr-TR" smtClean="0"/>
              <a:pPr/>
              <a:t>14.10.2016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ECEC7E3-6AD7-4677-8B44-EF7914373A8A}" type="datetime1">
              <a:rPr lang="tr-TR" smtClean="0"/>
              <a:pPr/>
              <a:t>14.10.2016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697706E9-5DEE-4A68-86E4-33ADD6ABDE1A}" type="datetime1">
              <a:rPr lang="tr-TR" smtClean="0"/>
              <a:pPr/>
              <a:t>14.10.2016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597D1256-62EE-4EFE-B52A-E3CCBFA84C48}" type="datetime1">
              <a:rPr lang="tr-TR" smtClean="0"/>
              <a:pPr/>
              <a:t>14.10.2016</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30950CAA-051D-42F0-89DD-E6E1F54B7CA1}" type="datetime1">
              <a:rPr lang="tr-TR" smtClean="0"/>
              <a:pPr/>
              <a:t>14.10.2016</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9A91F0C-CF73-4E5C-9665-7B76E92124EC}" type="datetime1">
              <a:rPr lang="tr-TR" smtClean="0"/>
              <a:pPr/>
              <a:t>14.10.2016</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BC6ADDA9-130E-4ED8-92DA-15E502B58B95}" type="datetime1">
              <a:rPr lang="tr-TR" smtClean="0"/>
              <a:pPr/>
              <a:t>14.10.2016</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CF03235A-0548-470F-851B-8B76C72F9D5A}" type="datetime1">
              <a:rPr lang="tr-TR" smtClean="0"/>
              <a:pPr/>
              <a:t>14.10.2016</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3A177D4E-494A-4AE1-B98E-DE2F860DB910}" type="datetime1">
              <a:rPr lang="tr-TR" smtClean="0"/>
              <a:pPr/>
              <a:t>14.10.2016</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0846FE-2DE8-431B-9AAF-7F72C7ABB34B}" type="datetime1">
              <a:rPr lang="tr-TR" smtClean="0"/>
              <a:pPr/>
              <a:t>14.10.2016</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9A9C6F-DE9D-4E2B-B519-8269CDA02580}"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8" y="-8252"/>
            <a:ext cx="9144000" cy="6979828"/>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94083" y="6279728"/>
            <a:ext cx="382809" cy="382481"/>
          </a:xfrm>
          <a:prstGeom prst="rect">
            <a:avLst/>
          </a:prstGeom>
        </p:spPr>
      </p:pic>
      <p:sp>
        <p:nvSpPr>
          <p:cNvPr id="4" name="5 Metin kutusu"/>
          <p:cNvSpPr txBox="1"/>
          <p:nvPr/>
        </p:nvSpPr>
        <p:spPr>
          <a:xfrm>
            <a:off x="3995936" y="6237312"/>
            <a:ext cx="4320480" cy="369332"/>
          </a:xfrm>
          <a:prstGeom prst="rect">
            <a:avLst/>
          </a:prstGeom>
          <a:noFill/>
        </p:spPr>
        <p:txBody>
          <a:bodyPr wrap="square" rtlCol="0">
            <a:spAutoFit/>
          </a:bodyPr>
          <a:lstStyle/>
          <a:p>
            <a:pPr algn="ctr"/>
            <a:r>
              <a:rPr lang="en-US" b="1" smtClean="0">
                <a:latin typeface="Cambria" panose="02040503050406030204" pitchFamily="18" charset="0"/>
              </a:rPr>
              <a:t>Az</a:t>
            </a:r>
            <a:r>
              <a:rPr lang="az-Latn-AZ" b="1" smtClean="0">
                <a:latin typeface="Cambria" panose="02040503050406030204" pitchFamily="18" charset="0"/>
              </a:rPr>
              <a:t>ərbaycan Dövlət İqtisad Universiteti</a:t>
            </a:r>
            <a:endParaRPr lang="tr-TR" b="1" dirty="0">
              <a:latin typeface="Cambria" panose="02040503050406030204" pitchFamily="18" charset="0"/>
            </a:endParaRPr>
          </a:p>
        </p:txBody>
      </p:sp>
      <p:sp>
        <p:nvSpPr>
          <p:cNvPr id="5" name="5 Metin kutusu"/>
          <p:cNvSpPr txBox="1"/>
          <p:nvPr/>
        </p:nvSpPr>
        <p:spPr>
          <a:xfrm>
            <a:off x="6948264" y="6524172"/>
            <a:ext cx="1512168" cy="334131"/>
          </a:xfrm>
          <a:prstGeom prst="rect">
            <a:avLst/>
          </a:prstGeom>
          <a:noFill/>
        </p:spPr>
        <p:txBody>
          <a:bodyPr wrap="square" rtlCol="0">
            <a:spAutoFit/>
          </a:bodyPr>
          <a:lstStyle/>
          <a:p>
            <a:pPr algn="ctr"/>
            <a:r>
              <a:rPr lang="az-Latn-AZ" sz="1500" b="1" smtClean="0">
                <a:latin typeface="Cambria" panose="02040503050406030204" pitchFamily="18" charset="0"/>
              </a:rPr>
              <a:t>Bakı 2016</a:t>
            </a:r>
            <a:endParaRPr lang="tr-TR" sz="1500" b="1" dirty="0">
              <a:latin typeface="Cambria" panose="02040503050406030204" pitchFamily="18" charset="0"/>
            </a:endParaRPr>
          </a:p>
        </p:txBody>
      </p:sp>
      <p:sp>
        <p:nvSpPr>
          <p:cNvPr id="6" name="5 Metin kutusu"/>
          <p:cNvSpPr txBox="1"/>
          <p:nvPr/>
        </p:nvSpPr>
        <p:spPr>
          <a:xfrm>
            <a:off x="2915816" y="2058987"/>
            <a:ext cx="5184576" cy="400110"/>
          </a:xfrm>
          <a:prstGeom prst="rect">
            <a:avLst/>
          </a:prstGeom>
          <a:noFill/>
        </p:spPr>
        <p:txBody>
          <a:bodyPr wrap="square" rtlCol="0">
            <a:spAutoFit/>
          </a:bodyPr>
          <a:lstStyle/>
          <a:p>
            <a:pPr algn="r">
              <a:buClr>
                <a:srgbClr val="000000"/>
              </a:buClr>
              <a:buSzPct val="100000"/>
            </a:pPr>
            <a:r>
              <a:rPr lang="ru-RU" altLang="az-Latn-AZ" sz="2000" b="1" dirty="0" smtClean="0">
                <a:solidFill>
                  <a:schemeClr val="bg1"/>
                </a:solidFill>
                <a:latin typeface="Cambria" panose="02040503050406030204" pitchFamily="18" charset="0"/>
              </a:rPr>
              <a:t>Поведение потребителя</a:t>
            </a:r>
            <a:endParaRPr lang="az-Latn-AZ" altLang="az-Latn-AZ" sz="1000" b="1" dirty="0" smtClean="0">
              <a:solidFill>
                <a:schemeClr val="bg1"/>
              </a:solidFill>
              <a:latin typeface="Cambria" panose="02040503050406030204" pitchFamily="18" charset="0"/>
            </a:endParaRPr>
          </a:p>
        </p:txBody>
      </p:sp>
      <p:sp>
        <p:nvSpPr>
          <p:cNvPr id="7" name="Прямоугольник 6"/>
          <p:cNvSpPr/>
          <p:nvPr/>
        </p:nvSpPr>
        <p:spPr>
          <a:xfrm>
            <a:off x="8276365" y="2046793"/>
            <a:ext cx="45719"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z-Latn-AZ"/>
          </a:p>
        </p:txBody>
      </p:sp>
      <p:sp>
        <p:nvSpPr>
          <p:cNvPr id="8" name="Прямоугольник 7"/>
          <p:cNvSpPr/>
          <p:nvPr/>
        </p:nvSpPr>
        <p:spPr>
          <a:xfrm>
            <a:off x="8316416" y="3562762"/>
            <a:ext cx="45719" cy="555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z-Latn-AZ"/>
          </a:p>
        </p:txBody>
      </p:sp>
      <p:sp>
        <p:nvSpPr>
          <p:cNvPr id="9" name="5 Metin kutusu"/>
          <p:cNvSpPr txBox="1"/>
          <p:nvPr/>
        </p:nvSpPr>
        <p:spPr>
          <a:xfrm>
            <a:off x="3070037" y="3492887"/>
            <a:ext cx="5184576" cy="369332"/>
          </a:xfrm>
          <a:prstGeom prst="rect">
            <a:avLst/>
          </a:prstGeom>
          <a:noFill/>
        </p:spPr>
        <p:txBody>
          <a:bodyPr wrap="square" rtlCol="0">
            <a:spAutoFit/>
          </a:bodyPr>
          <a:lstStyle/>
          <a:p>
            <a:pPr algn="r"/>
            <a:r>
              <a:rPr lang="az-Latn-AZ" b="1" i="1" dirty="0" smtClean="0">
                <a:solidFill>
                  <a:schemeClr val="bg1"/>
                </a:solidFill>
                <a:latin typeface="Cambria" panose="02040503050406030204" pitchFamily="18" charset="0"/>
              </a:rPr>
              <a:t>Vəli Həziyev :</a:t>
            </a:r>
            <a:endParaRPr lang="tr-TR" b="1" i="1" dirty="0">
              <a:solidFill>
                <a:schemeClr val="bg1"/>
              </a:solidFill>
              <a:latin typeface="Cambria" panose="02040503050406030204" pitchFamily="18" charset="0"/>
            </a:endParaRPr>
          </a:p>
        </p:txBody>
      </p:sp>
      <p:sp>
        <p:nvSpPr>
          <p:cNvPr id="10" name="5 Metin kutusu"/>
          <p:cNvSpPr txBox="1"/>
          <p:nvPr/>
        </p:nvSpPr>
        <p:spPr>
          <a:xfrm>
            <a:off x="3136320" y="4716142"/>
            <a:ext cx="5184576" cy="584775"/>
          </a:xfrm>
          <a:prstGeom prst="rect">
            <a:avLst/>
          </a:prstGeom>
          <a:noFill/>
        </p:spPr>
        <p:txBody>
          <a:bodyPr wrap="square" rtlCol="0">
            <a:spAutoFit/>
          </a:bodyPr>
          <a:lstStyle/>
          <a:p>
            <a:pPr algn="r"/>
            <a:r>
              <a:rPr lang="az-Latn-AZ" sz="1600" b="1" dirty="0" smtClean="0">
                <a:solidFill>
                  <a:schemeClr val="bg1"/>
                </a:solidFill>
                <a:latin typeface="Cambria" panose="02040503050406030204" pitchFamily="18" charset="0"/>
              </a:rPr>
              <a:t>unec.edu.az</a:t>
            </a:r>
          </a:p>
          <a:p>
            <a:pPr algn="r"/>
            <a:r>
              <a:rPr lang="en-US" sz="1600" b="1" dirty="0" smtClean="0">
                <a:solidFill>
                  <a:schemeClr val="bg1"/>
                </a:solidFill>
                <a:latin typeface="Cambria" panose="02040503050406030204" pitchFamily="18" charset="0"/>
              </a:rPr>
              <a:t>velu51@mail.ru</a:t>
            </a:r>
            <a:endParaRPr lang="tr-TR" sz="1600" b="1" dirty="0">
              <a:solidFill>
                <a:schemeClr val="bg1"/>
              </a:solidFill>
              <a:latin typeface="Cambria" panose="02040503050406030204" pitchFamily="18" charset="0"/>
            </a:endParaRPr>
          </a:p>
        </p:txBody>
      </p:sp>
      <p:sp>
        <p:nvSpPr>
          <p:cNvPr id="11" name="5 Metin kutusu"/>
          <p:cNvSpPr txBox="1"/>
          <p:nvPr/>
        </p:nvSpPr>
        <p:spPr>
          <a:xfrm>
            <a:off x="3034025" y="3815802"/>
            <a:ext cx="5184576" cy="369332"/>
          </a:xfrm>
          <a:prstGeom prst="rect">
            <a:avLst/>
          </a:prstGeom>
          <a:noFill/>
        </p:spPr>
        <p:txBody>
          <a:bodyPr wrap="square" rtlCol="0">
            <a:spAutoFit/>
          </a:bodyPr>
          <a:lstStyle/>
          <a:p>
            <a:pPr algn="r"/>
            <a:r>
              <a:rPr lang="az-Latn-AZ" b="1" i="1" dirty="0" smtClean="0">
                <a:solidFill>
                  <a:schemeClr val="bg1"/>
                </a:solidFill>
                <a:latin typeface="Cambria" panose="02040503050406030204" pitchFamily="18" charset="0"/>
              </a:rPr>
              <a:t>Marketinq kafedrası</a:t>
            </a:r>
            <a:endParaRPr lang="tr-TR" b="1" i="1" dirty="0">
              <a:solidFill>
                <a:schemeClr val="bg1"/>
              </a:solidFill>
              <a:latin typeface="Cambria" panose="02040503050406030204" pitchFamily="18" charset="0"/>
            </a:endParaRPr>
          </a:p>
        </p:txBody>
      </p:sp>
    </p:spTree>
    <p:extLst>
      <p:ext uri="{BB962C8B-B14F-4D97-AF65-F5344CB8AC3E}">
        <p14:creationId xmlns:p14="http://schemas.microsoft.com/office/powerpoint/2010/main" val="2620573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447633"/>
            <a:ext cx="8928992" cy="6394722"/>
          </a:xfrm>
        </p:spPr>
        <p:txBody>
          <a:bodyPr>
            <a:normAutofit/>
          </a:bodyPr>
          <a:lstStyle/>
          <a:p>
            <a:pPr algn="l"/>
            <a:r>
              <a:rPr lang="ru-RU" sz="3600" dirty="0">
                <a:latin typeface="Times New Roman" pitchFamily="18" charset="0"/>
                <a:cs typeface="Times New Roman" pitchFamily="18" charset="0"/>
              </a:rPr>
              <a:t>Взаимосвязь            удовлетворенность            –             отсутствие </a:t>
            </a:r>
            <a:r>
              <a:rPr lang="ru-RU" sz="3600" dirty="0" smtClean="0">
                <a:latin typeface="Times New Roman" pitchFamily="18" charset="0"/>
                <a:cs typeface="Times New Roman" pitchFamily="18" charset="0"/>
              </a:rPr>
              <a:t>удовлетворенности </a:t>
            </a:r>
            <a:r>
              <a:rPr lang="ru-RU" sz="3600" dirty="0">
                <a:latin typeface="Times New Roman" pitchFamily="18" charset="0"/>
                <a:cs typeface="Times New Roman" pitchFamily="18" charset="0"/>
              </a:rPr>
              <a:t>в основном находится под влиянием факторов, связанных с характером потребности, т.е. внутренними по отношению к ней факторами. Если эти факторы отсутствуют, то это не вызывает сильной неудовлетворенности. </a:t>
            </a:r>
            <a:br>
              <a:rPr lang="ru-RU" sz="3600" dirty="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3296563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7016" y="751310"/>
            <a:ext cx="8856984" cy="6106690"/>
          </a:xfrm>
        </p:spPr>
        <p:txBody>
          <a:bodyPr>
            <a:normAutofit/>
          </a:bodyPr>
          <a:lstStyle/>
          <a:p>
            <a:pPr algn="l"/>
            <a:r>
              <a:rPr lang="ru-RU" sz="3600" dirty="0">
                <a:latin typeface="Times New Roman" pitchFamily="18" charset="0"/>
                <a:cs typeface="Times New Roman" pitchFamily="18" charset="0"/>
              </a:rPr>
              <a:t>Взаимосвязь           неудовлетворенность           –            </a:t>
            </a:r>
            <a:r>
              <a:rPr lang="ru-RU" sz="3600" dirty="0" smtClean="0">
                <a:latin typeface="Times New Roman" pitchFamily="18" charset="0"/>
                <a:cs typeface="Times New Roman" pitchFamily="18" charset="0"/>
              </a:rPr>
              <a:t>отсутствие неудовлетворенности </a:t>
            </a:r>
            <a:r>
              <a:rPr lang="ru-RU" sz="3600" dirty="0">
                <a:latin typeface="Times New Roman" pitchFamily="18" charset="0"/>
                <a:cs typeface="Times New Roman" pitchFamily="18" charset="0"/>
              </a:rPr>
              <a:t>определяется влиянием факторов, связанных с внешним окружением. </a:t>
            </a:r>
            <a:r>
              <a:rPr lang="ru-RU" sz="3600" dirty="0" smtClean="0">
                <a:latin typeface="Times New Roman" pitchFamily="18" charset="0"/>
                <a:cs typeface="Times New Roman" pitchFamily="18" charset="0"/>
              </a:rPr>
              <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В </a:t>
            </a:r>
            <a:r>
              <a:rPr lang="ru-RU" sz="3600" dirty="0">
                <a:latin typeface="Times New Roman" pitchFamily="18" charset="0"/>
                <a:cs typeface="Times New Roman" pitchFamily="18" charset="0"/>
              </a:rPr>
              <a:t>то же время они не обязательно вызывают удовлетворение, т.е. данные факторы не играют мотивирующей роли, так как они связаны с устранением боли, страдания. </a:t>
            </a:r>
            <a:br>
              <a:rPr lang="ru-RU" sz="3600" dirty="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40477108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274638"/>
            <a:ext cx="8784976" cy="6178698"/>
          </a:xfrm>
        </p:spPr>
        <p:txBody>
          <a:bodyPr>
            <a:normAutofit/>
          </a:bodyPr>
          <a:lstStyle/>
          <a:p>
            <a:pPr algn="l"/>
            <a:r>
              <a:rPr lang="ru-RU" sz="2800" dirty="0" smtClean="0">
                <a:latin typeface="Times New Roman" pitchFamily="18" charset="0"/>
                <a:cs typeface="Times New Roman" pitchFamily="18" charset="0"/>
              </a:rPr>
              <a:t>Маркетологи </a:t>
            </a:r>
            <a:r>
              <a:rPr lang="ru-RU" sz="2800" dirty="0">
                <a:latin typeface="Times New Roman" pitchFamily="18" charset="0"/>
                <a:cs typeface="Times New Roman" pitchFamily="18" charset="0"/>
              </a:rPr>
              <a:t>исходят в своей деятельности из представления, имеющего непосредственное отношение к личности, -представления человека о самом себе (именуемого также </a:t>
            </a:r>
            <a:r>
              <a:rPr lang="ru-RU" sz="2800" b="1" dirty="0">
                <a:latin typeface="Times New Roman" pitchFamily="18" charset="0"/>
                <a:cs typeface="Times New Roman" pitchFamily="18" charset="0"/>
              </a:rPr>
              <a:t>образом собственного я), </a:t>
            </a:r>
            <a:r>
              <a:rPr lang="ru-RU" sz="2800" dirty="0">
                <a:latin typeface="Times New Roman" pitchFamily="18" charset="0"/>
                <a:cs typeface="Times New Roman" pitchFamily="18" charset="0"/>
              </a:rPr>
              <a:t>который включает: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 Реальный образ я - традиционное представление о я, то какими люди видят себя в действительности;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 Идеальный образ я - то какими люди хотели бы себя видеть;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 Социальный образ я - то, какими по их мнению их видят другие;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 Идеальный социальный образ я - то, какими люди хотели бы, чтобы их видели другие.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250461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823318"/>
            <a:ext cx="8856984" cy="6034682"/>
          </a:xfrm>
        </p:spPr>
        <p:txBody>
          <a:bodyPr>
            <a:normAutofit/>
          </a:bodyPr>
          <a:lstStyle/>
          <a:p>
            <a:pPr algn="l"/>
            <a:r>
              <a:rPr lang="ru-RU" sz="3600" dirty="0">
                <a:latin typeface="Times New Roman" pitchFamily="18" charset="0"/>
                <a:cs typeface="Times New Roman" pitchFamily="18" charset="0"/>
              </a:rPr>
              <a:t>Покупая товары, потребитель стремится поддержать или улучшить свою я - концепцию. Само концепция и имидж марки продукта должны корреспондировать для того, чтобы марка была куплена. </a:t>
            </a:r>
            <a:br>
              <a:rPr lang="ru-RU" sz="3600" dirty="0">
                <a:latin typeface="Times New Roman" pitchFamily="18" charset="0"/>
                <a:cs typeface="Times New Roman" pitchFamily="18" charset="0"/>
              </a:rPr>
            </a:br>
            <a:r>
              <a:rPr lang="ru-RU" sz="3600" dirty="0">
                <a:latin typeface="Times New Roman" pitchFamily="18" charset="0"/>
                <a:cs typeface="Times New Roman" pitchFamily="18" charset="0"/>
              </a:rPr>
              <a:t>Наиболее распространенным методом оценки само концепции является метод семантического дифференциала. </a:t>
            </a:r>
            <a:br>
              <a:rPr lang="ru-RU" sz="3600" dirty="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38828702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7016" y="692696"/>
            <a:ext cx="8856984" cy="6250706"/>
          </a:xfrm>
        </p:spPr>
        <p:txBody>
          <a:bodyPr>
            <a:noAutofit/>
          </a:bodyPr>
          <a:lstStyle/>
          <a:p>
            <a:pPr algn="l"/>
            <a:r>
              <a:rPr lang="ru-RU" sz="3200" dirty="0">
                <a:latin typeface="Times New Roman" pitchFamily="18" charset="0"/>
                <a:cs typeface="Times New Roman" pitchFamily="18" charset="0"/>
              </a:rPr>
              <a:t>Классификация эмоций </a:t>
            </a:r>
            <a:r>
              <a:rPr lang="ru-RU" sz="3200" dirty="0" err="1">
                <a:latin typeface="Times New Roman" pitchFamily="18" charset="0"/>
                <a:cs typeface="Times New Roman" pitchFamily="18" charset="0"/>
              </a:rPr>
              <a:t>Платчика</a:t>
            </a:r>
            <a:r>
              <a:rPr lang="ru-RU" sz="3200" dirty="0">
                <a:latin typeface="Times New Roman" pitchFamily="18" charset="0"/>
                <a:cs typeface="Times New Roman" pitchFamily="18" charset="0"/>
              </a:rPr>
              <a:t> выделяет 8 основных эмоциональных категорий: </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b="1" dirty="0" smtClean="0">
                <a:latin typeface="Times New Roman" pitchFamily="18" charset="0"/>
                <a:cs typeface="Times New Roman" pitchFamily="18" charset="0"/>
              </a:rPr>
              <a:t>1</a:t>
            </a:r>
            <a:r>
              <a:rPr lang="ru-RU" sz="3200" b="1" dirty="0">
                <a:latin typeface="Times New Roman" pitchFamily="18" charset="0"/>
                <a:cs typeface="Times New Roman" pitchFamily="18" charset="0"/>
              </a:rPr>
              <a:t>) страх, 2) гнев, 3) радость, 4) досада, 5) принятие, 6) отвращение, 7) предвкушение, 8) удивление. </a:t>
            </a:r>
            <a:br>
              <a:rPr lang="ru-RU" sz="3200" b="1" dirty="0">
                <a:latin typeface="Times New Roman" pitchFamily="18" charset="0"/>
                <a:cs typeface="Times New Roman" pitchFamily="18" charset="0"/>
              </a:rPr>
            </a:br>
            <a:r>
              <a:rPr lang="ru-RU" sz="3200" dirty="0" smtClean="0">
                <a:latin typeface="Times New Roman" pitchFamily="18" charset="0"/>
                <a:cs typeface="Times New Roman" pitchFamily="18" charset="0"/>
              </a:rPr>
              <a:t>Другие </a:t>
            </a:r>
            <a:r>
              <a:rPr lang="ru-RU" sz="3200" dirty="0">
                <a:latin typeface="Times New Roman" pitchFamily="18" charset="0"/>
                <a:cs typeface="Times New Roman" pitchFamily="18" charset="0"/>
              </a:rPr>
              <a:t>заявляют, что в основе всех эмоций лежат 3</a:t>
            </a:r>
            <a:r>
              <a:rPr lang="ru-RU" sz="3200" dirty="0" smtClean="0">
                <a:latin typeface="Times New Roman" pitchFamily="18" charset="0"/>
                <a:cs typeface="Times New Roman" pitchFamily="18" charset="0"/>
              </a:rPr>
              <a:t> </a:t>
            </a:r>
            <a:r>
              <a:rPr lang="ru-RU" sz="3200" dirty="0">
                <a:latin typeface="Times New Roman" pitchFamily="18" charset="0"/>
                <a:cs typeface="Times New Roman" pitchFamily="18" charset="0"/>
              </a:rPr>
              <a:t>измерения: </a:t>
            </a:r>
            <a:r>
              <a:rPr lang="ru-RU" sz="3200" b="1" dirty="0">
                <a:latin typeface="Times New Roman" pitchFamily="18" charset="0"/>
                <a:cs typeface="Times New Roman" pitchFamily="18" charset="0"/>
              </a:rPr>
              <a:t>удовольствие, возбуждение, доминирование. </a:t>
            </a:r>
            <a:br>
              <a:rPr lang="ru-RU" sz="3200" b="1" dirty="0">
                <a:latin typeface="Times New Roman" pitchFamily="18" charset="0"/>
                <a:cs typeface="Times New Roman" pitchFamily="18" charset="0"/>
              </a:rPr>
            </a:br>
            <a:r>
              <a:rPr lang="ru-RU" sz="3200" dirty="0">
                <a:latin typeface="Times New Roman" pitchFamily="18" charset="0"/>
                <a:cs typeface="Times New Roman" pitchFamily="18" charset="0"/>
              </a:rPr>
              <a:t>Рекламные сообщения, вызывающие эмоциональные реакции, имеют больше шансов привлечь внимание, чем нейтральная реклама. </a:t>
            </a:r>
            <a:br>
              <a:rPr lang="ru-RU" sz="3200" dirty="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40146281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9024" y="908720"/>
            <a:ext cx="8784976" cy="1362075"/>
          </a:xfrm>
        </p:spPr>
        <p:txBody>
          <a:bodyPr>
            <a:noAutofit/>
          </a:bodyPr>
          <a:lstStyle/>
          <a:p>
            <a:pPr lvl="0"/>
            <a:r>
              <a:rPr lang="ru-RU" sz="3200" dirty="0" smtClean="0">
                <a:latin typeface="Times New Roman" pitchFamily="18" charset="0"/>
                <a:cs typeface="Times New Roman" pitchFamily="18" charset="0"/>
              </a:rPr>
              <a:t>2. </a:t>
            </a:r>
            <a:r>
              <a:rPr lang="ru-RU" sz="3200" cap="none" dirty="0" smtClean="0">
                <a:latin typeface="Times New Roman" pitchFamily="18" charset="0"/>
                <a:cs typeface="Times New Roman" pitchFamily="18" charset="0"/>
              </a:rPr>
              <a:t>Способы формирования отношений и методы обучения потребителей</a:t>
            </a:r>
            <a:r>
              <a:rPr lang="ru-RU" sz="3200" dirty="0">
                <a:latin typeface="Times New Roman" pitchFamily="18" charset="0"/>
                <a:cs typeface="Times New Roman" pitchFamily="18" charset="0"/>
              </a:rPr>
              <a:t/>
            </a:r>
            <a:br>
              <a:rPr lang="ru-RU" sz="3200" dirty="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3" name="Текст 2"/>
          <p:cNvSpPr>
            <a:spLocks noGrp="1"/>
          </p:cNvSpPr>
          <p:nvPr>
            <p:ph type="body" idx="1"/>
          </p:nvPr>
        </p:nvSpPr>
        <p:spPr>
          <a:xfrm>
            <a:off x="107504" y="1916833"/>
            <a:ext cx="8387209" cy="4608512"/>
          </a:xfrm>
        </p:spPr>
        <p:txBody>
          <a:bodyPr/>
          <a:lstStyle/>
          <a:p>
            <a:endParaRPr lang="ru-RU" dirty="0" smtClean="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smtClean="0"/>
          </a:p>
          <a:p>
            <a:endParaRPr lang="ru-RU" dirty="0"/>
          </a:p>
          <a:p>
            <a:endParaRPr lang="ru-RU" dirty="0"/>
          </a:p>
        </p:txBody>
      </p:sp>
      <p:sp>
        <p:nvSpPr>
          <p:cNvPr id="4" name="Овал 3"/>
          <p:cNvSpPr/>
          <p:nvPr/>
        </p:nvSpPr>
        <p:spPr>
          <a:xfrm>
            <a:off x="251520" y="3212976"/>
            <a:ext cx="2304256" cy="15121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t>через мнения</a:t>
            </a:r>
          </a:p>
        </p:txBody>
      </p:sp>
      <p:sp>
        <p:nvSpPr>
          <p:cNvPr id="5" name="Овал 4"/>
          <p:cNvSpPr/>
          <p:nvPr/>
        </p:nvSpPr>
        <p:spPr>
          <a:xfrm>
            <a:off x="3203848" y="3284984"/>
            <a:ext cx="2448272"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t>чувства</a:t>
            </a:r>
          </a:p>
        </p:txBody>
      </p:sp>
      <p:sp>
        <p:nvSpPr>
          <p:cNvPr id="6" name="Овал 5"/>
          <p:cNvSpPr/>
          <p:nvPr/>
        </p:nvSpPr>
        <p:spPr>
          <a:xfrm>
            <a:off x="6300192" y="3284984"/>
            <a:ext cx="2304256"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a:t>обучение</a:t>
            </a:r>
          </a:p>
        </p:txBody>
      </p:sp>
      <p:sp>
        <p:nvSpPr>
          <p:cNvPr id="7" name="Прямоугольник 6"/>
          <p:cNvSpPr/>
          <p:nvPr/>
        </p:nvSpPr>
        <p:spPr>
          <a:xfrm>
            <a:off x="251520" y="1916832"/>
            <a:ext cx="8352928"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t>Способы </a:t>
            </a:r>
            <a:r>
              <a:rPr lang="ru-RU" sz="2800" dirty="0"/>
              <a:t>формирования отношения</a:t>
            </a:r>
            <a:r>
              <a:rPr lang="ru-RU" sz="2800" b="1" dirty="0"/>
              <a:t> </a:t>
            </a:r>
            <a:endParaRPr lang="ru-RU" sz="2800" dirty="0"/>
          </a:p>
        </p:txBody>
      </p:sp>
      <p:cxnSp>
        <p:nvCxnSpPr>
          <p:cNvPr id="9" name="Прямая соединительная линия 8"/>
          <p:cNvCxnSpPr>
            <a:stCxn id="7" idx="2"/>
            <a:endCxn id="4" idx="0"/>
          </p:cNvCxnSpPr>
          <p:nvPr/>
        </p:nvCxnSpPr>
        <p:spPr>
          <a:xfrm flipH="1">
            <a:off x="1403648" y="2636912"/>
            <a:ext cx="3024336"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a:stCxn id="7" idx="2"/>
            <a:endCxn id="5" idx="0"/>
          </p:cNvCxnSpPr>
          <p:nvPr/>
        </p:nvCxnSpPr>
        <p:spPr>
          <a:xfrm>
            <a:off x="4427984" y="2636912"/>
            <a:ext cx="0"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a:stCxn id="7" idx="2"/>
            <a:endCxn id="6" idx="0"/>
          </p:cNvCxnSpPr>
          <p:nvPr/>
        </p:nvCxnSpPr>
        <p:spPr>
          <a:xfrm>
            <a:off x="4427984" y="2636912"/>
            <a:ext cx="3024336" cy="64807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095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79302"/>
            <a:ext cx="9144000" cy="6178698"/>
          </a:xfrm>
        </p:spPr>
        <p:txBody>
          <a:bodyPr>
            <a:normAutofit/>
          </a:bodyPr>
          <a:lstStyle/>
          <a:p>
            <a:pPr algn="l"/>
            <a:r>
              <a:rPr lang="ru-RU" sz="3600" dirty="0">
                <a:latin typeface="Times New Roman" pitchFamily="18" charset="0"/>
                <a:cs typeface="Times New Roman" pitchFamily="18" charset="0"/>
              </a:rPr>
              <a:t>Модель формирования отношений </a:t>
            </a:r>
            <a:r>
              <a:rPr lang="ru-RU" sz="3600" dirty="0" err="1">
                <a:latin typeface="Times New Roman" pitchFamily="18" charset="0"/>
                <a:cs typeface="Times New Roman" pitchFamily="18" charset="0"/>
              </a:rPr>
              <a:t>Фишбейна</a:t>
            </a:r>
            <a:r>
              <a:rPr lang="ru-RU" sz="3600" dirty="0">
                <a:latin typeface="Times New Roman" pitchFamily="18" charset="0"/>
                <a:cs typeface="Times New Roman" pitchFamily="18" charset="0"/>
              </a:rPr>
              <a:t> и </a:t>
            </a:r>
            <a:r>
              <a:rPr lang="ru-RU" sz="3600" dirty="0" err="1">
                <a:latin typeface="Times New Roman" pitchFamily="18" charset="0"/>
                <a:cs typeface="Times New Roman" pitchFamily="18" charset="0"/>
              </a:rPr>
              <a:t>Айзена</a:t>
            </a:r>
            <a:r>
              <a:rPr lang="ru-RU" sz="3600" dirty="0">
                <a:latin typeface="Times New Roman" pitchFamily="18" charset="0"/>
                <a:cs typeface="Times New Roman" pitchFamily="18" charset="0"/>
              </a:rPr>
              <a:t>  - отношение к марке основывается на системе мнений о характеристиках марки (например, соотношение ценность/ цена и долговечность). Характеристики, имеющие больший вес, и будут критериями выбора данного человека и окажут определяющее влияние на формирование его отношения к марке. Здесь играют роль и внешние факторы. </a:t>
            </a:r>
          </a:p>
        </p:txBody>
      </p:sp>
    </p:spTree>
    <p:extLst>
      <p:ext uri="{BB962C8B-B14F-4D97-AF65-F5344CB8AC3E}">
        <p14:creationId xmlns:p14="http://schemas.microsoft.com/office/powerpoint/2010/main" val="13204971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8928992" cy="6741368"/>
          </a:xfrm>
          <a:solidFill>
            <a:srgbClr val="92D050"/>
          </a:solidFill>
        </p:spPr>
        <p:txBody>
          <a:bodyPr>
            <a:normAutofit/>
          </a:bodyPr>
          <a:lstStyle/>
          <a:p>
            <a:pPr algn="l"/>
            <a:r>
              <a:rPr lang="ru-RU" sz="2800" dirty="0">
                <a:latin typeface="Times New Roman" pitchFamily="18" charset="0"/>
                <a:cs typeface="Times New Roman" pitchFamily="18" charset="0"/>
              </a:rPr>
              <a:t>Т</a:t>
            </a:r>
            <a:r>
              <a:rPr lang="ru-RU" sz="2800" dirty="0" smtClean="0">
                <a:latin typeface="Times New Roman" pitchFamily="18" charset="0"/>
                <a:cs typeface="Times New Roman" pitchFamily="18" charset="0"/>
              </a:rPr>
              <a:t>еория </a:t>
            </a:r>
            <a:r>
              <a:rPr lang="ru-RU" sz="2800" dirty="0">
                <a:latin typeface="Times New Roman" pitchFamily="18" charset="0"/>
                <a:cs typeface="Times New Roman" pitchFamily="18" charset="0"/>
              </a:rPr>
              <a:t>мотивированных действий – потребители вовлекаются в процесс приобретения до такой степени, что оценивают последствия покупки, а также то, что о ней думают другие люди </a:t>
            </a:r>
            <a:r>
              <a:rPr lang="ru-RU" sz="2800" dirty="0" smtClean="0">
                <a:latin typeface="Times New Roman" pitchFamily="18" charset="0"/>
                <a:cs typeface="Times New Roman" pitchFamily="18" charset="0"/>
              </a:rPr>
              <a:t> </a:t>
            </a:r>
            <a:br>
              <a:rPr lang="ru-RU" sz="2800" dirty="0" smtClean="0">
                <a:latin typeface="Times New Roman" pitchFamily="18" charset="0"/>
                <a:cs typeface="Times New Roman" pitchFamily="18" charset="0"/>
              </a:rPr>
            </a:b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r>
              <a:rPr lang="ru-RU" sz="2800" b="1" dirty="0">
                <a:latin typeface="Times New Roman" pitchFamily="18" charset="0"/>
                <a:cs typeface="Times New Roman" pitchFamily="18" charset="0"/>
              </a:rPr>
              <a:t/>
            </a:r>
            <a:br>
              <a:rPr lang="ru-RU" sz="2800" b="1"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pic>
        <p:nvPicPr>
          <p:cNvPr id="8" name="Рисунок 7" descr="Описание: http://www.market-pages.ru/images/marketing/image037.jpg"/>
          <p:cNvPicPr/>
          <p:nvPr/>
        </p:nvPicPr>
        <p:blipFill>
          <a:blip r:embed="rId2">
            <a:extLst>
              <a:ext uri="{28A0092B-C50C-407E-A947-70E740481C1C}">
                <a14:useLocalDpi xmlns:a14="http://schemas.microsoft.com/office/drawing/2010/main" val="0"/>
              </a:ext>
            </a:extLst>
          </a:blip>
          <a:srcRect/>
          <a:stretch>
            <a:fillRect/>
          </a:stretch>
        </p:blipFill>
        <p:spPr bwMode="auto">
          <a:xfrm>
            <a:off x="467544" y="2636912"/>
            <a:ext cx="8136904" cy="3456384"/>
          </a:xfrm>
          <a:prstGeom prst="rect">
            <a:avLst/>
          </a:prstGeom>
          <a:solidFill>
            <a:srgbClr val="00B050"/>
          </a:solidFill>
          <a:ln>
            <a:noFill/>
          </a:ln>
        </p:spPr>
      </p:pic>
    </p:spTree>
    <p:extLst>
      <p:ext uri="{BB962C8B-B14F-4D97-AF65-F5344CB8AC3E}">
        <p14:creationId xmlns:p14="http://schemas.microsoft.com/office/powerpoint/2010/main" val="34280582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lstStyle/>
          <a:p>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196752"/>
            <a:ext cx="8532440" cy="49685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057783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293096"/>
            <a:ext cx="8229600" cy="2124236"/>
          </a:xfrm>
        </p:spPr>
        <p:txBody>
          <a:bodyPr>
            <a:normAutofit/>
          </a:bodyPr>
          <a:lstStyle/>
          <a:p>
            <a:pPr algn="l"/>
            <a:r>
              <a:rPr lang="ru-RU" sz="2800" b="1" dirty="0" err="1"/>
              <a:t>Бихевиористический</a:t>
            </a:r>
            <a:r>
              <a:rPr lang="ru-RU" sz="2800" b="1" dirty="0"/>
              <a:t> подход к обучению </a:t>
            </a:r>
            <a:r>
              <a:rPr lang="ru-RU" sz="2800" dirty="0"/>
              <a:t>концентрируется на обозреваемом поведении. Основоположник учения об условной рефлексии - И.П. Павлов. Модель классического </a:t>
            </a:r>
            <a:r>
              <a:rPr lang="ru-RU" sz="2800" dirty="0" err="1"/>
              <a:t>обусловливания</a:t>
            </a:r>
            <a:r>
              <a:rPr lang="ru-RU" sz="2800" dirty="0"/>
              <a:t> </a:t>
            </a:r>
          </a:p>
        </p:txBody>
      </p:sp>
      <p:pic>
        <p:nvPicPr>
          <p:cNvPr id="3" name="Рисунок 2" descr="Описание: http://www.market-pages.ru/images/marketing/image041.jpg"/>
          <p:cNvPicPr/>
          <p:nvPr/>
        </p:nvPicPr>
        <p:blipFill>
          <a:blip r:embed="rId2">
            <a:extLst>
              <a:ext uri="{28A0092B-C50C-407E-A947-70E740481C1C}">
                <a14:useLocalDpi xmlns:a14="http://schemas.microsoft.com/office/drawing/2010/main" val="0"/>
              </a:ext>
            </a:extLst>
          </a:blip>
          <a:srcRect/>
          <a:stretch>
            <a:fillRect/>
          </a:stretch>
        </p:blipFill>
        <p:spPr bwMode="auto">
          <a:xfrm>
            <a:off x="899592" y="908720"/>
            <a:ext cx="7920880" cy="3312368"/>
          </a:xfrm>
          <a:prstGeom prst="rect">
            <a:avLst/>
          </a:prstGeom>
          <a:noFill/>
          <a:ln>
            <a:noFill/>
          </a:ln>
        </p:spPr>
      </p:pic>
    </p:spTree>
    <p:extLst>
      <p:ext uri="{BB962C8B-B14F-4D97-AF65-F5344CB8AC3E}">
        <p14:creationId xmlns:p14="http://schemas.microsoft.com/office/powerpoint/2010/main" val="2045619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48680"/>
            <a:ext cx="9217024" cy="1584176"/>
          </a:xfrm>
        </p:spPr>
        <p:txBody>
          <a:bodyPr>
            <a:noAutofit/>
          </a:bodyPr>
          <a:lstStyle/>
          <a:p>
            <a:pPr algn="l"/>
            <a:r>
              <a:rPr lang="ru-RU" sz="3200" b="1" dirty="0">
                <a:latin typeface="Times New Roman" pitchFamily="18" charset="0"/>
                <a:cs typeface="Times New Roman" pitchFamily="18" charset="0"/>
              </a:rPr>
              <a:t>Тема 4. Индивидуальные детерминанты потребительского поведения:</a:t>
            </a:r>
            <a:br>
              <a:rPr lang="ru-RU" sz="3200" b="1" dirty="0">
                <a:latin typeface="Times New Roman" pitchFamily="18" charset="0"/>
                <a:cs typeface="Times New Roman" pitchFamily="18" charset="0"/>
              </a:rPr>
            </a:br>
            <a:r>
              <a:rPr lang="ru-RU" sz="3200" b="1" dirty="0">
                <a:latin typeface="Times New Roman" pitchFamily="18" charset="0"/>
                <a:cs typeface="Times New Roman" pitchFamily="18" charset="0"/>
              </a:rPr>
              <a:t>намерение, эмоции, уверенность, знание и стимулирование потребителей</a:t>
            </a:r>
            <a:br>
              <a:rPr lang="ru-RU" sz="3200" b="1" dirty="0">
                <a:latin typeface="Times New Roman" pitchFamily="18" charset="0"/>
                <a:cs typeface="Times New Roman" pitchFamily="18" charset="0"/>
              </a:rPr>
            </a:br>
            <a:endParaRPr lang="ru-RU" sz="3200" b="1" dirty="0">
              <a:latin typeface="Times New Roman" pitchFamily="18" charset="0"/>
              <a:cs typeface="Times New Roman" pitchFamily="18" charset="0"/>
            </a:endParaRPr>
          </a:p>
        </p:txBody>
      </p:sp>
      <p:sp>
        <p:nvSpPr>
          <p:cNvPr id="4" name="Заголовок 1"/>
          <p:cNvSpPr txBox="1">
            <a:spLocks/>
          </p:cNvSpPr>
          <p:nvPr/>
        </p:nvSpPr>
        <p:spPr>
          <a:xfrm>
            <a:off x="179512" y="2132856"/>
            <a:ext cx="8784976" cy="4032448"/>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3" name="Прямоугольник 2"/>
          <p:cNvSpPr/>
          <p:nvPr/>
        </p:nvSpPr>
        <p:spPr>
          <a:xfrm>
            <a:off x="179512" y="1928590"/>
            <a:ext cx="8784976" cy="3785652"/>
          </a:xfrm>
          <a:prstGeom prst="rect">
            <a:avLst/>
          </a:prstGeom>
        </p:spPr>
        <p:txBody>
          <a:bodyPr wrap="square">
            <a:spAutoFit/>
          </a:bodyPr>
          <a:lstStyle/>
          <a:p>
            <a:pPr algn="ctr">
              <a:lnSpc>
                <a:spcPct val="150000"/>
              </a:lnSpc>
              <a:spcAft>
                <a:spcPts val="0"/>
              </a:spcAft>
            </a:pPr>
            <a:r>
              <a:rPr lang="ru-RU" sz="3200" dirty="0">
                <a:latin typeface="Times New Roman"/>
                <a:ea typeface="Times New Roman"/>
                <a:cs typeface="Times New Roman"/>
              </a:rPr>
              <a:t>План </a:t>
            </a:r>
            <a:endParaRPr lang="ru-RU" sz="3200" b="1" dirty="0">
              <a:latin typeface="Times New Roman"/>
              <a:ea typeface="Times New Roman"/>
            </a:endParaRPr>
          </a:p>
          <a:p>
            <a:pPr marL="342900" lvl="0" indent="-342900">
              <a:lnSpc>
                <a:spcPct val="150000"/>
              </a:lnSpc>
              <a:spcAft>
                <a:spcPts val="0"/>
              </a:spcAft>
              <a:buFont typeface="+mj-lt"/>
              <a:buAutoNum type="arabicPeriod"/>
            </a:pPr>
            <a:r>
              <a:rPr lang="ru-RU" sz="3200" dirty="0">
                <a:latin typeface="Times New Roman"/>
                <a:ea typeface="Times New Roman"/>
                <a:cs typeface="Times New Roman"/>
              </a:rPr>
              <a:t>Виды потребностей потребителей и мотивация</a:t>
            </a:r>
            <a:endParaRPr lang="ru-RU" sz="3200" b="1" dirty="0">
              <a:latin typeface="Times New Roman"/>
              <a:ea typeface="Times New Roman"/>
            </a:endParaRPr>
          </a:p>
          <a:p>
            <a:pPr marL="342900" lvl="0" indent="-342900">
              <a:lnSpc>
                <a:spcPct val="150000"/>
              </a:lnSpc>
              <a:spcAft>
                <a:spcPts val="0"/>
              </a:spcAft>
              <a:buFont typeface="+mj-lt"/>
              <a:buAutoNum type="arabicPeriod"/>
            </a:pPr>
            <a:r>
              <a:rPr lang="ru-RU" sz="3200" dirty="0">
                <a:latin typeface="Times New Roman"/>
                <a:ea typeface="Times New Roman"/>
                <a:cs typeface="Times New Roman"/>
              </a:rPr>
              <a:t>Способы формирования отношений и методы обучения потребителей</a:t>
            </a:r>
            <a:endParaRPr lang="ru-RU" sz="3200" b="1" dirty="0">
              <a:latin typeface="Times New Roman"/>
              <a:ea typeface="Times New Roman"/>
            </a:endParaRPr>
          </a:p>
          <a:p>
            <a:pPr marL="342900" lvl="0" indent="-342900">
              <a:lnSpc>
                <a:spcPct val="150000"/>
              </a:lnSpc>
              <a:spcAft>
                <a:spcPts val="0"/>
              </a:spcAft>
              <a:buFont typeface="+mj-lt"/>
              <a:buAutoNum type="arabicPeriod"/>
            </a:pPr>
            <a:r>
              <a:rPr lang="ru-RU" sz="3200" dirty="0">
                <a:latin typeface="Times New Roman"/>
                <a:ea typeface="Times New Roman"/>
                <a:cs typeface="Times New Roman"/>
              </a:rPr>
              <a:t>Особенности стимулирование потребителей</a:t>
            </a:r>
            <a:endParaRPr lang="ru-RU" sz="3200" b="1" dirty="0">
              <a:effectLst/>
              <a:latin typeface="Times New Roman"/>
              <a:ea typeface="Times New Roman"/>
            </a:endParaRPr>
          </a:p>
        </p:txBody>
      </p:sp>
    </p:spTree>
    <p:extLst>
      <p:ext uri="{BB962C8B-B14F-4D97-AF65-F5344CB8AC3E}">
        <p14:creationId xmlns:p14="http://schemas.microsoft.com/office/powerpoint/2010/main" val="12798146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24495" y="476672"/>
            <a:ext cx="7488832" cy="1362075"/>
          </a:xfrm>
        </p:spPr>
        <p:txBody>
          <a:bodyPr>
            <a:noAutofit/>
          </a:bodyPr>
          <a:lstStyle/>
          <a:p>
            <a:r>
              <a:rPr lang="ru-RU" sz="2400" dirty="0">
                <a:latin typeface="Times New Roman" pitchFamily="18" charset="0"/>
                <a:cs typeface="Times New Roman" pitchFamily="18" charset="0"/>
              </a:rPr>
              <a:t>Приложение классического </a:t>
            </a:r>
            <a:r>
              <a:rPr lang="ru-RU" sz="2400" dirty="0" err="1">
                <a:latin typeface="Times New Roman" pitchFamily="18" charset="0"/>
                <a:cs typeface="Times New Roman" pitchFamily="18" charset="0"/>
              </a:rPr>
              <a:t>обусловливания</a:t>
            </a:r>
            <a:r>
              <a:rPr lang="ru-RU" sz="2400" dirty="0">
                <a:latin typeface="Times New Roman" pitchFamily="18" charset="0"/>
                <a:cs typeface="Times New Roman" pitchFamily="18" charset="0"/>
              </a:rPr>
              <a:t> в рекламе </a:t>
            </a:r>
            <a:r>
              <a:rPr lang="ru-RU" sz="2400"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Текст 2"/>
          <p:cNvSpPr>
            <a:spLocks noGrp="1"/>
          </p:cNvSpPr>
          <p:nvPr>
            <p:ph type="body" idx="1"/>
          </p:nvPr>
        </p:nvSpPr>
        <p:spPr>
          <a:xfrm>
            <a:off x="179512" y="1772817"/>
            <a:ext cx="8784975" cy="4752528"/>
          </a:xfrm>
        </p:spPr>
        <p:txBody>
          <a:bodyPr/>
          <a:lstStyle/>
          <a:p>
            <a:endParaRPr lang="ru-RU" dirty="0"/>
          </a:p>
        </p:txBody>
      </p:sp>
      <p:pic>
        <p:nvPicPr>
          <p:cNvPr id="4" name="Рисунок 3" descr="Описание: http://www.market-pages.ru/images/marketing/image043.jpg"/>
          <p:cNvPicPr/>
          <p:nvPr/>
        </p:nvPicPr>
        <p:blipFill>
          <a:blip r:embed="rId2">
            <a:extLst>
              <a:ext uri="{28A0092B-C50C-407E-A947-70E740481C1C}">
                <a14:useLocalDpi xmlns:a14="http://schemas.microsoft.com/office/drawing/2010/main" val="0"/>
              </a:ext>
            </a:extLst>
          </a:blip>
          <a:srcRect/>
          <a:stretch>
            <a:fillRect/>
          </a:stretch>
        </p:blipFill>
        <p:spPr bwMode="auto">
          <a:xfrm>
            <a:off x="611560" y="1979612"/>
            <a:ext cx="7200800" cy="3969668"/>
          </a:xfrm>
          <a:prstGeom prst="rect">
            <a:avLst/>
          </a:prstGeom>
          <a:noFill/>
          <a:ln>
            <a:noFill/>
          </a:ln>
        </p:spPr>
      </p:pic>
    </p:spTree>
    <p:extLst>
      <p:ext uri="{BB962C8B-B14F-4D97-AF65-F5344CB8AC3E}">
        <p14:creationId xmlns:p14="http://schemas.microsoft.com/office/powerpoint/2010/main" val="30083555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836712"/>
            <a:ext cx="7772400" cy="1362075"/>
          </a:xfrm>
        </p:spPr>
        <p:txBody>
          <a:bodyPr/>
          <a:lstStyle/>
          <a:p>
            <a:r>
              <a:rPr lang="ru-RU" i="1" dirty="0"/>
              <a:t>Модель </a:t>
            </a:r>
            <a:r>
              <a:rPr lang="ru-RU" i="1" dirty="0" err="1"/>
              <a:t>оперантного</a:t>
            </a:r>
            <a:r>
              <a:rPr lang="ru-RU" i="1" dirty="0"/>
              <a:t> </a:t>
            </a:r>
            <a:r>
              <a:rPr lang="ru-RU" i="1" dirty="0" err="1"/>
              <a:t>обусловливания</a:t>
            </a:r>
            <a:endParaRPr lang="ru-RU" dirty="0"/>
          </a:p>
        </p:txBody>
      </p:sp>
      <p:sp>
        <p:nvSpPr>
          <p:cNvPr id="3" name="Текст 2"/>
          <p:cNvSpPr>
            <a:spLocks noGrp="1"/>
          </p:cNvSpPr>
          <p:nvPr>
            <p:ph type="body" idx="1"/>
          </p:nvPr>
        </p:nvSpPr>
        <p:spPr>
          <a:xfrm>
            <a:off x="722313" y="2204865"/>
            <a:ext cx="7772400" cy="3888432"/>
          </a:xfrm>
        </p:spPr>
        <p:txBody>
          <a:bodyPr/>
          <a:lstStyle/>
          <a:p>
            <a:endParaRPr lang="ru-RU" dirty="0"/>
          </a:p>
        </p:txBody>
      </p:sp>
      <p:pic>
        <p:nvPicPr>
          <p:cNvPr id="4" name="Рисунок 3" descr="Описание: http://www.market-pages.ru/images/marketing/image045.jpg"/>
          <p:cNvPicPr/>
          <p:nvPr/>
        </p:nvPicPr>
        <p:blipFill>
          <a:blip r:embed="rId2">
            <a:extLst>
              <a:ext uri="{28A0092B-C50C-407E-A947-70E740481C1C}">
                <a14:useLocalDpi xmlns:a14="http://schemas.microsoft.com/office/drawing/2010/main" val="0"/>
              </a:ext>
            </a:extLst>
          </a:blip>
          <a:srcRect/>
          <a:stretch>
            <a:fillRect/>
          </a:stretch>
        </p:blipFill>
        <p:spPr bwMode="auto">
          <a:xfrm>
            <a:off x="899592" y="2132856"/>
            <a:ext cx="7416824" cy="3672408"/>
          </a:xfrm>
          <a:prstGeom prst="rect">
            <a:avLst/>
          </a:prstGeom>
          <a:noFill/>
          <a:ln>
            <a:noFill/>
          </a:ln>
        </p:spPr>
      </p:pic>
    </p:spTree>
    <p:extLst>
      <p:ext uri="{BB962C8B-B14F-4D97-AF65-F5344CB8AC3E}">
        <p14:creationId xmlns:p14="http://schemas.microsoft.com/office/powerpoint/2010/main" val="13247422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435280" cy="6106690"/>
          </a:xfrm>
        </p:spPr>
        <p:txBody>
          <a:bodyPr>
            <a:normAutofit/>
          </a:bodyPr>
          <a:lstStyle/>
          <a:p>
            <a:pPr algn="l"/>
            <a:r>
              <a:rPr lang="ru-RU" sz="3600" dirty="0">
                <a:latin typeface="Times New Roman" pitchFamily="18" charset="0"/>
                <a:cs typeface="Times New Roman" pitchFamily="18" charset="0"/>
              </a:rPr>
              <a:t>Метод </a:t>
            </a:r>
            <a:r>
              <a:rPr lang="ru-RU" sz="3600" dirty="0" err="1">
                <a:latin typeface="Times New Roman" pitchFamily="18" charset="0"/>
                <a:cs typeface="Times New Roman" pitchFamily="18" charset="0"/>
              </a:rPr>
              <a:t>оперантного</a:t>
            </a:r>
            <a:r>
              <a:rPr lang="ru-RU" sz="3600" dirty="0">
                <a:latin typeface="Times New Roman" pitchFamily="18" charset="0"/>
                <a:cs typeface="Times New Roman" pitchFamily="18" charset="0"/>
              </a:rPr>
              <a:t> </a:t>
            </a:r>
            <a:r>
              <a:rPr lang="ru-RU" sz="3600" dirty="0" err="1">
                <a:latin typeface="Times New Roman" pitchFamily="18" charset="0"/>
                <a:cs typeface="Times New Roman" pitchFamily="18" charset="0"/>
              </a:rPr>
              <a:t>обусловливания</a:t>
            </a:r>
            <a:r>
              <a:rPr lang="ru-RU" sz="3600" b="1" dirty="0">
                <a:latin typeface="Times New Roman" pitchFamily="18" charset="0"/>
                <a:cs typeface="Times New Roman" pitchFamily="18" charset="0"/>
              </a:rPr>
              <a:t> </a:t>
            </a:r>
            <a:r>
              <a:rPr lang="ru-RU" sz="3600" dirty="0">
                <a:latin typeface="Times New Roman" pitchFamily="18" charset="0"/>
                <a:cs typeface="Times New Roman" pitchFamily="18" charset="0"/>
              </a:rPr>
              <a:t>или инструментального обучения, известный как метод проб и ошибок, отличается от классического условно-рефлекторного преимущественно ролью и временным периодом подкрепления</a:t>
            </a:r>
            <a:r>
              <a:rPr lang="ru-RU" sz="3600" dirty="0" smtClean="0">
                <a:latin typeface="Times New Roman" pitchFamily="18" charset="0"/>
                <a:cs typeface="Times New Roman" pitchFamily="18" charset="0"/>
              </a:rPr>
              <a:t>.</a:t>
            </a:r>
            <a:br>
              <a:rPr lang="ru-RU"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ru-RU" sz="3600" dirty="0">
                <a:latin typeface="Times New Roman" pitchFamily="18" charset="0"/>
                <a:cs typeface="Times New Roman" pitchFamily="18" charset="0"/>
              </a:rPr>
              <a:t>Этот метод основан на влиянии последствий поведения на вероятность его повторения. </a:t>
            </a:r>
          </a:p>
        </p:txBody>
      </p:sp>
    </p:spTree>
    <p:extLst>
      <p:ext uri="{BB962C8B-B14F-4D97-AF65-F5344CB8AC3E}">
        <p14:creationId xmlns:p14="http://schemas.microsoft.com/office/powerpoint/2010/main" val="28792546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48680"/>
            <a:ext cx="8229600" cy="6178698"/>
          </a:xfrm>
        </p:spPr>
        <p:txBody>
          <a:bodyPr>
            <a:normAutofit/>
          </a:bodyPr>
          <a:lstStyle/>
          <a:p>
            <a:pPr algn="l"/>
            <a:r>
              <a:rPr lang="ru-RU" sz="3600" dirty="0">
                <a:latin typeface="Times New Roman" pitchFamily="18" charset="0"/>
                <a:cs typeface="Times New Roman" pitchFamily="18" charset="0"/>
              </a:rPr>
              <a:t>Следствием модели </a:t>
            </a:r>
            <a:r>
              <a:rPr lang="ru-RU" sz="3600" dirty="0" err="1">
                <a:latin typeface="Times New Roman" pitchFamily="18" charset="0"/>
                <a:cs typeface="Times New Roman" pitchFamily="18" charset="0"/>
              </a:rPr>
              <a:t>обусловливания</a:t>
            </a:r>
            <a:r>
              <a:rPr lang="ru-RU" sz="3600" dirty="0">
                <a:latin typeface="Times New Roman" pitchFamily="18" charset="0"/>
                <a:cs typeface="Times New Roman" pitchFamily="18" charset="0"/>
              </a:rPr>
              <a:t> является проявление эффектов: </a:t>
            </a:r>
            <a:br>
              <a:rPr lang="ru-RU" sz="3600" dirty="0">
                <a:latin typeface="Times New Roman" pitchFamily="18" charset="0"/>
                <a:cs typeface="Times New Roman" pitchFamily="18" charset="0"/>
              </a:rPr>
            </a:br>
            <a:r>
              <a:rPr lang="ru-RU" sz="3600" b="1" dirty="0">
                <a:latin typeface="Times New Roman" pitchFamily="18" charset="0"/>
                <a:cs typeface="Times New Roman" pitchFamily="18" charset="0"/>
              </a:rPr>
              <a:t>. генерализации стимула </a:t>
            </a:r>
            <a:r>
              <a:rPr lang="ru-RU" sz="3600" dirty="0">
                <a:latin typeface="Times New Roman" pitchFamily="18" charset="0"/>
                <a:cs typeface="Times New Roman" pitchFamily="18" charset="0"/>
              </a:rPr>
              <a:t>- перенос реакции с исходного условного стимула на более широкий спектр стимулов с похожими звучаниями (продукция Моя Семья, </a:t>
            </a:r>
            <a:r>
              <a:rPr lang="ru-RU" sz="3600" dirty="0" err="1">
                <a:latin typeface="Times New Roman" pitchFamily="18" charset="0"/>
                <a:cs typeface="Times New Roman" pitchFamily="18" charset="0"/>
              </a:rPr>
              <a:t>Главпродукт</a:t>
            </a:r>
            <a:r>
              <a:rPr lang="ru-RU" sz="3600" dirty="0">
                <a:latin typeface="Times New Roman" pitchFamily="18" charset="0"/>
                <a:cs typeface="Times New Roman" pitchFamily="18" charset="0"/>
              </a:rPr>
              <a:t> ). </a:t>
            </a:r>
            <a:br>
              <a:rPr lang="ru-RU" sz="3600" dirty="0">
                <a:latin typeface="Times New Roman" pitchFamily="18" charset="0"/>
                <a:cs typeface="Times New Roman" pitchFamily="18" charset="0"/>
              </a:rPr>
            </a:br>
            <a:r>
              <a:rPr lang="ru-RU" sz="3600" b="1" dirty="0">
                <a:latin typeface="Times New Roman" pitchFamily="18" charset="0"/>
                <a:cs typeface="Times New Roman" pitchFamily="18" charset="0"/>
              </a:rPr>
              <a:t>. дискриминация стимула </a:t>
            </a:r>
            <a:r>
              <a:rPr lang="ru-RU" sz="3600" dirty="0">
                <a:latin typeface="Times New Roman" pitchFamily="18" charset="0"/>
                <a:cs typeface="Times New Roman" pitchFamily="18" charset="0"/>
              </a:rPr>
              <a:t>- отличие исходного стимула от любого другого. </a:t>
            </a:r>
            <a:br>
              <a:rPr lang="ru-RU" sz="3600" dirty="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14977868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7016" y="548680"/>
            <a:ext cx="8856984" cy="6178698"/>
          </a:xfrm>
        </p:spPr>
        <p:txBody>
          <a:bodyPr>
            <a:noAutofit/>
          </a:bodyPr>
          <a:lstStyle/>
          <a:p>
            <a:pPr algn="l"/>
            <a:r>
              <a:rPr lang="ru-RU" sz="3200" dirty="0">
                <a:latin typeface="Times New Roman" pitchFamily="18" charset="0"/>
                <a:cs typeface="Times New Roman" pitchFamily="18" charset="0"/>
              </a:rPr>
              <a:t>В рекламной деятельности важным является усиление запоминаемости стимулов посредством: </a:t>
            </a:r>
            <a:br>
              <a:rPr lang="ru-RU" sz="3200" dirty="0">
                <a:latin typeface="Times New Roman" pitchFamily="18" charset="0"/>
                <a:cs typeface="Times New Roman" pitchFamily="18" charset="0"/>
              </a:rPr>
            </a:br>
            <a:r>
              <a:rPr lang="ru-RU" sz="3200" dirty="0">
                <a:latin typeface="Times New Roman" pitchFamily="18" charset="0"/>
                <a:cs typeface="Times New Roman" pitchFamily="18" charset="0"/>
              </a:rPr>
              <a:t>•  установление взаимосвязи элементов стимула;</a:t>
            </a:r>
            <a:r>
              <a:rPr lang="ru-RU" sz="3200" b="1" dirty="0">
                <a:latin typeface="Times New Roman" pitchFamily="18" charset="0"/>
                <a:cs typeface="Times New Roman" pitchFamily="18" charset="0"/>
              </a:rPr>
              <a:t> </a:t>
            </a:r>
            <a:r>
              <a:rPr lang="ru-RU" sz="3200" dirty="0">
                <a:latin typeface="Times New Roman" pitchFamily="18" charset="0"/>
                <a:cs typeface="Times New Roman" pitchFamily="18" charset="0"/>
              </a:rPr>
              <a:t/>
            </a:r>
            <a:br>
              <a:rPr lang="ru-RU" sz="3200" dirty="0">
                <a:latin typeface="Times New Roman" pitchFamily="18" charset="0"/>
                <a:cs typeface="Times New Roman" pitchFamily="18" charset="0"/>
              </a:rPr>
            </a:br>
            <a:r>
              <a:rPr lang="ru-RU" sz="3200" dirty="0">
                <a:latin typeface="Times New Roman" pitchFamily="18" charset="0"/>
                <a:cs typeface="Times New Roman" pitchFamily="18" charset="0"/>
              </a:rPr>
              <a:t>•  использования конкретных слов, которые вызывают в сознании определенный образ;</a:t>
            </a:r>
            <a:r>
              <a:rPr lang="ru-RU" sz="3200" b="1" dirty="0">
                <a:latin typeface="Times New Roman" pitchFamily="18" charset="0"/>
                <a:cs typeface="Times New Roman" pitchFamily="18" charset="0"/>
              </a:rPr>
              <a:t> </a:t>
            </a:r>
            <a:r>
              <a:rPr lang="ru-RU" sz="3200" dirty="0">
                <a:latin typeface="Times New Roman" pitchFamily="18" charset="0"/>
                <a:cs typeface="Times New Roman" pitchFamily="18" charset="0"/>
              </a:rPr>
              <a:t/>
            </a:r>
            <a:br>
              <a:rPr lang="ru-RU" sz="3200" dirty="0">
                <a:latin typeface="Times New Roman" pitchFamily="18" charset="0"/>
                <a:cs typeface="Times New Roman" pitchFamily="18" charset="0"/>
              </a:rPr>
            </a:br>
            <a:r>
              <a:rPr lang="ru-RU" sz="3200" dirty="0">
                <a:latin typeface="Times New Roman" pitchFamily="18" charset="0"/>
                <a:cs typeface="Times New Roman" pitchFamily="18" charset="0"/>
              </a:rPr>
              <a:t>•  саморефлексация - обращение к собственному я и личному опыту.</a:t>
            </a:r>
            <a:r>
              <a:rPr lang="ru-RU" sz="3200" b="1" dirty="0">
                <a:latin typeface="Times New Roman" pitchFamily="18" charset="0"/>
                <a:cs typeface="Times New Roman" pitchFamily="18" charset="0"/>
              </a:rPr>
              <a:t> </a:t>
            </a:r>
            <a:r>
              <a:rPr lang="ru-RU" sz="3200" dirty="0">
                <a:latin typeface="Times New Roman" pitchFamily="18" charset="0"/>
                <a:cs typeface="Times New Roman" pitchFamily="18" charset="0"/>
              </a:rPr>
              <a:t/>
            </a:r>
            <a:br>
              <a:rPr lang="ru-RU" sz="3200" dirty="0">
                <a:latin typeface="Times New Roman" pitchFamily="18" charset="0"/>
                <a:cs typeface="Times New Roman" pitchFamily="18" charset="0"/>
              </a:rPr>
            </a:br>
            <a:r>
              <a:rPr lang="ru-RU" sz="3200" dirty="0">
                <a:latin typeface="Times New Roman" pitchFamily="18" charset="0"/>
                <a:cs typeface="Times New Roman" pitchFamily="18" charset="0"/>
              </a:rPr>
              <a:t>•  на рынках, где конкурирующие марки не имеют заметных различий, бывает сложно дифференцировать торговую марку, деля ставку лишь на отличительные возможности.</a:t>
            </a:r>
          </a:p>
        </p:txBody>
      </p:sp>
    </p:spTree>
    <p:extLst>
      <p:ext uri="{BB962C8B-B14F-4D97-AF65-F5344CB8AC3E}">
        <p14:creationId xmlns:p14="http://schemas.microsoft.com/office/powerpoint/2010/main" val="308294596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9036496" cy="6583362"/>
          </a:xfrm>
        </p:spPr>
        <p:txBody>
          <a:bodyPr>
            <a:normAutofit/>
          </a:bodyPr>
          <a:lstStyle/>
          <a:p>
            <a:pPr algn="l"/>
            <a:r>
              <a:rPr lang="ru-RU" sz="2800" dirty="0">
                <a:latin typeface="Times New Roman" pitchFamily="18" charset="0"/>
                <a:cs typeface="Times New Roman" pitchFamily="18" charset="0"/>
              </a:rPr>
              <a:t>Выделяют следующие методы когнитивного обучения: </a:t>
            </a:r>
            <a:br>
              <a:rPr lang="ru-RU" sz="2800" dirty="0">
                <a:latin typeface="Times New Roman" pitchFamily="18" charset="0"/>
                <a:cs typeface="Times New Roman" pitchFamily="18" charset="0"/>
              </a:rPr>
            </a:br>
            <a:r>
              <a:rPr lang="ru-RU" sz="2800" b="1" dirty="0">
                <a:latin typeface="Times New Roman" pitchFamily="18" charset="0"/>
                <a:cs typeface="Times New Roman" pitchFamily="18" charset="0"/>
              </a:rPr>
              <a:t>• традиционное заучивание; </a:t>
            </a:r>
            <a:br>
              <a:rPr lang="ru-RU" sz="2800" b="1" dirty="0">
                <a:latin typeface="Times New Roman" pitchFamily="18" charset="0"/>
                <a:cs typeface="Times New Roman" pitchFamily="18" charset="0"/>
              </a:rPr>
            </a:br>
            <a:r>
              <a:rPr lang="ru-RU" sz="2800" dirty="0">
                <a:latin typeface="Times New Roman" pitchFamily="18" charset="0"/>
                <a:cs typeface="Times New Roman" pitchFamily="18" charset="0"/>
              </a:rPr>
              <a:t>• </a:t>
            </a:r>
            <a:r>
              <a:rPr lang="ru-RU" sz="2800" b="1" dirty="0">
                <a:latin typeface="Times New Roman" pitchFamily="18" charset="0"/>
                <a:cs typeface="Times New Roman" pitchFamily="18" charset="0"/>
              </a:rPr>
              <a:t>замещение</a:t>
            </a:r>
            <a:r>
              <a:rPr lang="ru-RU" sz="2800" dirty="0">
                <a:latin typeface="Times New Roman" pitchFamily="18" charset="0"/>
                <a:cs typeface="Times New Roman" pitchFamily="18" charset="0"/>
              </a:rPr>
              <a:t> / моделирование – этот метод обучения объединяет аспекты как когнитивного, так и условно-рефлекторного обучения. Примером служит обещание рекламой вознаграждения за использование конкретного </a:t>
            </a:r>
            <a:r>
              <a:rPr lang="ru-RU" sz="2800" dirty="0" smtClean="0">
                <a:latin typeface="Times New Roman" pitchFamily="18" charset="0"/>
                <a:cs typeface="Times New Roman" pitchFamily="18" charset="0"/>
              </a:rPr>
              <a:t>продукта; </a:t>
            </a:r>
            <a:r>
              <a:rPr lang="ru-RU" sz="2800" dirty="0">
                <a:latin typeface="Times New Roman" pitchFamily="18" charset="0"/>
                <a:cs typeface="Times New Roman" pitchFamily="18" charset="0"/>
              </a:rPr>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 </a:t>
            </a:r>
            <a:r>
              <a:rPr lang="ru-RU" sz="2800" b="1" dirty="0">
                <a:latin typeface="Times New Roman" pitchFamily="18" charset="0"/>
                <a:cs typeface="Times New Roman" pitchFamily="18" charset="0"/>
              </a:rPr>
              <a:t>рассуждение</a:t>
            </a:r>
            <a:r>
              <a:rPr lang="ru-RU" sz="2800" dirty="0">
                <a:latin typeface="Times New Roman" pitchFamily="18" charset="0"/>
                <a:cs typeface="Times New Roman" pitchFamily="18" charset="0"/>
              </a:rPr>
              <a:t> - творческое мышление потребителя для реструктурирования и рекомбинации существующей, а также новой информации для формирования новых ассоциаций и понятий. </a:t>
            </a:r>
          </a:p>
        </p:txBody>
      </p:sp>
    </p:spTree>
    <p:extLst>
      <p:ext uri="{BB962C8B-B14F-4D97-AF65-F5344CB8AC3E}">
        <p14:creationId xmlns:p14="http://schemas.microsoft.com/office/powerpoint/2010/main" val="19610809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466730"/>
          </a:xfrm>
        </p:spPr>
        <p:txBody>
          <a:bodyPr/>
          <a:lstStyle/>
          <a:p>
            <a:endParaRPr lang="ru-RU" dirty="0"/>
          </a:p>
        </p:txBody>
      </p:sp>
      <p:pic>
        <p:nvPicPr>
          <p:cNvPr id="3" name="Рисунок 2" descr="Описание: http://www.market-pages.ru/images/marketing/image047.jpg"/>
          <p:cNvPicPr/>
          <p:nvPr/>
        </p:nvPicPr>
        <p:blipFill>
          <a:blip r:embed="rId2">
            <a:extLst>
              <a:ext uri="{28A0092B-C50C-407E-A947-70E740481C1C}">
                <a14:useLocalDpi xmlns:a14="http://schemas.microsoft.com/office/drawing/2010/main" val="0"/>
              </a:ext>
            </a:extLst>
          </a:blip>
          <a:srcRect/>
          <a:stretch>
            <a:fillRect/>
          </a:stretch>
        </p:blipFill>
        <p:spPr bwMode="auto">
          <a:xfrm>
            <a:off x="323528" y="160020"/>
            <a:ext cx="8568952" cy="6149300"/>
          </a:xfrm>
          <a:prstGeom prst="rect">
            <a:avLst/>
          </a:prstGeom>
          <a:noFill/>
          <a:ln>
            <a:noFill/>
          </a:ln>
        </p:spPr>
      </p:pic>
    </p:spTree>
    <p:extLst>
      <p:ext uri="{BB962C8B-B14F-4D97-AF65-F5344CB8AC3E}">
        <p14:creationId xmlns:p14="http://schemas.microsoft.com/office/powerpoint/2010/main" val="2534782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71600" y="836712"/>
            <a:ext cx="7772400" cy="1362075"/>
          </a:xfrm>
        </p:spPr>
        <p:txBody>
          <a:bodyPr/>
          <a:lstStyle/>
          <a:p>
            <a:endParaRPr lang="ru-RU" dirty="0"/>
          </a:p>
        </p:txBody>
      </p:sp>
      <p:sp>
        <p:nvSpPr>
          <p:cNvPr id="3" name="Текст 2"/>
          <p:cNvSpPr>
            <a:spLocks noGrp="1"/>
          </p:cNvSpPr>
          <p:nvPr>
            <p:ph type="body" idx="1"/>
          </p:nvPr>
        </p:nvSpPr>
        <p:spPr>
          <a:xfrm>
            <a:off x="323528" y="620689"/>
            <a:ext cx="8640959" cy="5688632"/>
          </a:xfrm>
        </p:spPr>
        <p:txBody>
          <a:bodyPr/>
          <a:lstStyle/>
          <a:p>
            <a:endParaRPr lang="ru-RU" dirty="0"/>
          </a:p>
        </p:txBody>
      </p:sp>
      <p:pic>
        <p:nvPicPr>
          <p:cNvPr id="4" name="Рисунок 3" descr="Описание: http://www.market-pages.ru/images/marketing/image049.jpg"/>
          <p:cNvPicPr/>
          <p:nvPr/>
        </p:nvPicPr>
        <p:blipFill>
          <a:blip r:embed="rId2">
            <a:extLst>
              <a:ext uri="{28A0092B-C50C-407E-A947-70E740481C1C}">
                <a14:useLocalDpi xmlns:a14="http://schemas.microsoft.com/office/drawing/2010/main" val="0"/>
              </a:ext>
            </a:extLst>
          </a:blip>
          <a:srcRect/>
          <a:stretch>
            <a:fillRect/>
          </a:stretch>
        </p:blipFill>
        <p:spPr bwMode="auto">
          <a:xfrm>
            <a:off x="323528" y="692696"/>
            <a:ext cx="8424936" cy="5184575"/>
          </a:xfrm>
          <a:prstGeom prst="rect">
            <a:avLst/>
          </a:prstGeom>
          <a:noFill/>
          <a:ln>
            <a:noFill/>
          </a:ln>
        </p:spPr>
      </p:pic>
    </p:spTree>
    <p:extLst>
      <p:ext uri="{BB962C8B-B14F-4D97-AF65-F5344CB8AC3E}">
        <p14:creationId xmlns:p14="http://schemas.microsoft.com/office/powerpoint/2010/main" val="424048668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9024" y="657697"/>
            <a:ext cx="8784976" cy="6178698"/>
          </a:xfrm>
        </p:spPr>
        <p:txBody>
          <a:bodyPr>
            <a:normAutofit/>
          </a:bodyPr>
          <a:lstStyle/>
          <a:p>
            <a:pPr algn="l"/>
            <a:r>
              <a:rPr lang="ru-RU" sz="2800" b="1" dirty="0" smtClean="0">
                <a:latin typeface="Times New Roman" pitchFamily="18" charset="0"/>
                <a:cs typeface="Times New Roman" pitchFamily="18" charset="0"/>
              </a:rPr>
              <a:t>                 Основные </a:t>
            </a:r>
            <a:r>
              <a:rPr lang="ru-RU" sz="2800" b="1" dirty="0">
                <a:latin typeface="Times New Roman" pitchFamily="18" charset="0"/>
                <a:cs typeface="Times New Roman" pitchFamily="18" charset="0"/>
              </a:rPr>
              <a:t>характеристики </a:t>
            </a:r>
            <a:r>
              <a:rPr lang="ru-RU" sz="2800" b="1" dirty="0" smtClean="0">
                <a:latin typeface="Times New Roman" pitchFamily="18" charset="0"/>
                <a:cs typeface="Times New Roman" pitchFamily="18" charset="0"/>
              </a:rPr>
              <a:t>обучения</a:t>
            </a:r>
            <a:r>
              <a:rPr lang="ru-RU" sz="2800" b="1" dirty="0">
                <a:latin typeface="Times New Roman" pitchFamily="18" charset="0"/>
                <a:cs typeface="Times New Roman" pitchFamily="18" charset="0"/>
              </a:rPr>
              <a:t/>
            </a:r>
            <a:br>
              <a:rPr lang="ru-RU" sz="2800" b="1" dirty="0">
                <a:latin typeface="Times New Roman" pitchFamily="18" charset="0"/>
                <a:cs typeface="Times New Roman" pitchFamily="18" charset="0"/>
              </a:rPr>
            </a:br>
            <a:r>
              <a:rPr lang="ru-RU" sz="2800" dirty="0">
                <a:latin typeface="Times New Roman" pitchFamily="18" charset="0"/>
                <a:cs typeface="Times New Roman" pitchFamily="18" charset="0"/>
              </a:rPr>
              <a:t>1.  Сила обучения - это прочность и длительность сохранения сильной реакции обученности. </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На </a:t>
            </a:r>
            <a:r>
              <a:rPr lang="ru-RU" sz="2800" dirty="0">
                <a:latin typeface="Times New Roman" pitchFamily="18" charset="0"/>
                <a:cs typeface="Times New Roman" pitchFamily="18" charset="0"/>
              </a:rPr>
              <a:t>силу обучения влияют: значимость, разработка, подкрепление, повторение и образность.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2.  Гашение, или забывание - исчезновение реакции при недостатке подкрепления. Строя маркетинговые коммуникации </a:t>
            </a:r>
            <a:r>
              <a:rPr lang="ru-RU" sz="2800" dirty="0" err="1">
                <a:latin typeface="Times New Roman" pitchFamily="18" charset="0"/>
                <a:cs typeface="Times New Roman" pitchFamily="18" charset="0"/>
              </a:rPr>
              <a:t>маркетеры</a:t>
            </a:r>
            <a:r>
              <a:rPr lang="ru-RU" sz="2800" dirty="0">
                <a:latin typeface="Times New Roman" pitchFamily="18" charset="0"/>
                <a:cs typeface="Times New Roman" pitchFamily="18" charset="0"/>
              </a:rPr>
              <a:t> стремятся к тому, чтобы потребители помнили и знали достоинства марки, сохраняли чувства и варианты поведения, ассоциируемые с их маркой. </a:t>
            </a: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Скорость </a:t>
            </a:r>
            <a:r>
              <a:rPr lang="ru-RU" sz="2800" dirty="0">
                <a:latin typeface="Times New Roman" pitchFamily="18" charset="0"/>
                <a:cs typeface="Times New Roman" pitchFamily="18" charset="0"/>
              </a:rPr>
              <a:t>гашения обратно пропорциональна силе начального обучения. </a:t>
            </a:r>
            <a:br>
              <a:rPr lang="ru-RU" sz="2800" dirty="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Tree>
    <p:extLst>
      <p:ext uri="{BB962C8B-B14F-4D97-AF65-F5344CB8AC3E}">
        <p14:creationId xmlns:p14="http://schemas.microsoft.com/office/powerpoint/2010/main" val="291431164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573333"/>
            <a:ext cx="8229600" cy="6250706"/>
          </a:xfrm>
        </p:spPr>
        <p:txBody>
          <a:bodyPr>
            <a:normAutofit/>
          </a:bodyPr>
          <a:lstStyle/>
          <a:p>
            <a:pPr algn="l"/>
            <a:r>
              <a:rPr lang="ru-RU" sz="3200" dirty="0">
                <a:latin typeface="Times New Roman" pitchFamily="18" charset="0"/>
                <a:cs typeface="Times New Roman" pitchFamily="18" charset="0"/>
              </a:rPr>
              <a:t>3.  Генерализация, или обобщение, стимулов - это тенденция реагировать одинаково на сходные стимулы. </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Генерализация </a:t>
            </a:r>
            <a:r>
              <a:rPr lang="ru-RU" sz="3200" dirty="0">
                <a:latin typeface="Times New Roman" pitchFamily="18" charset="0"/>
                <a:cs typeface="Times New Roman" pitchFamily="18" charset="0"/>
              </a:rPr>
              <a:t>стимулов потребителем имеет место, например, когда потребитель делает вывод о высоком качестве продуктов одной марки, основываясь на известно высоком качестве одного продукта этой марки. Генерализация стимулов лежит в основе переноса положительных характеристик существующей марки на новые продукты. </a:t>
            </a:r>
          </a:p>
        </p:txBody>
      </p:sp>
    </p:spTree>
    <p:extLst>
      <p:ext uri="{BB962C8B-B14F-4D97-AF65-F5344CB8AC3E}">
        <p14:creationId xmlns:p14="http://schemas.microsoft.com/office/powerpoint/2010/main" val="17537348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04664"/>
            <a:ext cx="8964488" cy="1296144"/>
          </a:xfrm>
        </p:spPr>
        <p:txBody>
          <a:bodyPr>
            <a:normAutofit fontScale="90000"/>
          </a:bodyPr>
          <a:lstStyle/>
          <a:p>
            <a:r>
              <a:rPr lang="ru-RU" dirty="0"/>
              <a:t>1. </a:t>
            </a:r>
            <a:r>
              <a:rPr lang="ru-RU" sz="4000" b="1" dirty="0">
                <a:latin typeface="Times New Roman" pitchFamily="18" charset="0"/>
                <a:cs typeface="Times New Roman" pitchFamily="18" charset="0"/>
              </a:rPr>
              <a:t>Виды потребностей потребителей и </a:t>
            </a:r>
            <a:r>
              <a:rPr lang="ru-RU" sz="4000" b="1" dirty="0" smtClean="0">
                <a:latin typeface="Times New Roman" pitchFamily="18" charset="0"/>
                <a:cs typeface="Times New Roman" pitchFamily="18" charset="0"/>
              </a:rPr>
              <a:t>мотивация</a:t>
            </a:r>
            <a:r>
              <a:rPr lang="ru-RU" sz="4000" b="1" dirty="0">
                <a:latin typeface="Times New Roman" pitchFamily="18" charset="0"/>
                <a:cs typeface="Times New Roman" pitchFamily="18" charset="0"/>
              </a:rPr>
              <a:t/>
            </a:r>
            <a:br>
              <a:rPr lang="ru-RU" sz="4000" b="1" dirty="0">
                <a:latin typeface="Times New Roman" pitchFamily="18" charset="0"/>
                <a:cs typeface="Times New Roman" pitchFamily="18" charset="0"/>
              </a:rPr>
            </a:br>
            <a:endParaRPr lang="ru-RU" sz="4000" dirty="0">
              <a:latin typeface="Times New Roman" pitchFamily="18" charset="0"/>
              <a:cs typeface="Times New Roman" pitchFamily="18" charset="0"/>
            </a:endParaRPr>
          </a:p>
        </p:txBody>
      </p:sp>
      <p:sp>
        <p:nvSpPr>
          <p:cNvPr id="4" name="Заголовок 1"/>
          <p:cNvSpPr txBox="1">
            <a:spLocks/>
          </p:cNvSpPr>
          <p:nvPr/>
        </p:nvSpPr>
        <p:spPr>
          <a:xfrm>
            <a:off x="179512" y="1844824"/>
            <a:ext cx="8784976" cy="424847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3" name="Прямоугольник 2"/>
          <p:cNvSpPr/>
          <p:nvPr/>
        </p:nvSpPr>
        <p:spPr>
          <a:xfrm>
            <a:off x="0" y="1460681"/>
            <a:ext cx="9147886" cy="5016758"/>
          </a:xfrm>
          <a:prstGeom prst="rect">
            <a:avLst/>
          </a:prstGeom>
        </p:spPr>
        <p:txBody>
          <a:bodyPr wrap="square">
            <a:spAutoFit/>
          </a:bodyPr>
          <a:lstStyle/>
          <a:p>
            <a:r>
              <a:rPr lang="ru-RU" sz="3200" dirty="0">
                <a:latin typeface="Times New Roman" pitchFamily="18" charset="0"/>
                <a:cs typeface="Times New Roman" pitchFamily="18" charset="0"/>
              </a:rPr>
              <a:t>В </a:t>
            </a:r>
            <a:r>
              <a:rPr lang="ru-RU" sz="3200" dirty="0" smtClean="0">
                <a:latin typeface="Times New Roman" pitchFamily="18" charset="0"/>
                <a:cs typeface="Times New Roman" pitchFamily="18" charset="0"/>
              </a:rPr>
              <a:t>любой </a:t>
            </a:r>
            <a:r>
              <a:rPr lang="ru-RU" sz="3200" dirty="0">
                <a:latin typeface="Times New Roman" pitchFamily="18" charset="0"/>
                <a:cs typeface="Times New Roman" pitchFamily="18" charset="0"/>
              </a:rPr>
              <a:t>момент времени человек испытывает множество разнообразных нужд. Некоторые из них имеют </a:t>
            </a:r>
            <a:r>
              <a:rPr lang="ru-RU" sz="3200" b="1" dirty="0">
                <a:latin typeface="Times New Roman" pitchFamily="18" charset="0"/>
                <a:cs typeface="Times New Roman" pitchFamily="18" charset="0"/>
              </a:rPr>
              <a:t>биогенную природу</a:t>
            </a:r>
            <a:r>
              <a:rPr lang="ru-RU" sz="3200" dirty="0">
                <a:latin typeface="Times New Roman" pitchFamily="18" charset="0"/>
                <a:cs typeface="Times New Roman" pitchFamily="18" charset="0"/>
              </a:rPr>
              <a:t>, т.е. являются следствиями таких состояний внутренней физиологической напряженности, как голод, жажда, дискомфорт. </a:t>
            </a:r>
            <a:endParaRPr lang="en-US" sz="3200" dirty="0" smtClean="0">
              <a:latin typeface="Times New Roman" pitchFamily="18" charset="0"/>
              <a:cs typeface="Times New Roman" pitchFamily="18" charset="0"/>
            </a:endParaRPr>
          </a:p>
          <a:p>
            <a:r>
              <a:rPr lang="ru-RU" sz="3200" dirty="0" smtClean="0">
                <a:latin typeface="Times New Roman" pitchFamily="18" charset="0"/>
                <a:cs typeface="Times New Roman" pitchFamily="18" charset="0"/>
              </a:rPr>
              <a:t>Другие </a:t>
            </a:r>
            <a:r>
              <a:rPr lang="ru-RU" sz="3200" b="1" dirty="0">
                <a:latin typeface="Times New Roman" pitchFamily="18" charset="0"/>
                <a:cs typeface="Times New Roman" pitchFamily="18" charset="0"/>
              </a:rPr>
              <a:t>психогенны</a:t>
            </a:r>
            <a:r>
              <a:rPr lang="ru-RU" sz="3200" dirty="0">
                <a:latin typeface="Times New Roman" pitchFamily="18" charset="0"/>
                <a:cs typeface="Times New Roman" pitchFamily="18" charset="0"/>
              </a:rPr>
              <a:t>, т.е. являются результатами таких состояний внутренней психологической напряженности, как нужда в признании, уважении, духовной близости. </a:t>
            </a:r>
          </a:p>
        </p:txBody>
      </p:sp>
    </p:spTree>
    <p:extLst>
      <p:ext uri="{BB962C8B-B14F-4D97-AF65-F5344CB8AC3E}">
        <p14:creationId xmlns:p14="http://schemas.microsoft.com/office/powerpoint/2010/main" val="29169617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548680"/>
            <a:ext cx="8995599" cy="6034682"/>
          </a:xfrm>
        </p:spPr>
        <p:txBody>
          <a:bodyPr>
            <a:noAutofit/>
          </a:bodyPr>
          <a:lstStyle/>
          <a:p>
            <a:pPr algn="l"/>
            <a:r>
              <a:rPr lang="ru-RU" sz="3200" dirty="0"/>
              <a:t>Н</a:t>
            </a:r>
            <a:r>
              <a:rPr lang="ru-RU" sz="3200" dirty="0" smtClean="0"/>
              <a:t>овый </a:t>
            </a:r>
            <a:r>
              <a:rPr lang="ru-RU" sz="3200" dirty="0"/>
              <a:t>продукт должен соответствовать оригинальному продукту </a:t>
            </a:r>
            <a:r>
              <a:rPr lang="ru-RU" sz="3200" dirty="0" smtClean="0"/>
              <a:t>по </a:t>
            </a:r>
            <a:r>
              <a:rPr lang="ru-RU" sz="3200" dirty="0"/>
              <a:t>одному из четырех измерений: </a:t>
            </a:r>
            <a:br>
              <a:rPr lang="ru-RU" sz="3200" dirty="0"/>
            </a:br>
            <a:r>
              <a:rPr lang="ru-RU" sz="3200" b="1" dirty="0"/>
              <a:t>  </a:t>
            </a:r>
            <a:r>
              <a:rPr lang="ru-RU" sz="3200" b="1" dirty="0" smtClean="0"/>
              <a:t>- </a:t>
            </a:r>
            <a:r>
              <a:rPr lang="ru-RU" sz="3200" dirty="0" smtClean="0"/>
              <a:t>дополнение </a:t>
            </a:r>
            <a:r>
              <a:rPr lang="ru-RU" sz="3200" dirty="0"/>
              <a:t>(два продукта используются вместе), </a:t>
            </a:r>
            <a:br>
              <a:rPr lang="ru-RU" sz="3200" dirty="0"/>
            </a:br>
            <a:r>
              <a:rPr lang="ru-RU" sz="3200" b="1" dirty="0"/>
              <a:t>  </a:t>
            </a:r>
            <a:r>
              <a:rPr lang="ru-RU" sz="3200" b="1" dirty="0" smtClean="0"/>
              <a:t>- </a:t>
            </a:r>
            <a:r>
              <a:rPr lang="ru-RU" sz="3200" dirty="0" smtClean="0"/>
              <a:t>замещение </a:t>
            </a:r>
            <a:r>
              <a:rPr lang="ru-RU" sz="3200" dirty="0"/>
              <a:t>(новый продукт может быть использован вместо оригинального), </a:t>
            </a:r>
            <a:br>
              <a:rPr lang="ru-RU" sz="3200" dirty="0"/>
            </a:br>
            <a:r>
              <a:rPr lang="ru-RU" sz="3200" dirty="0" smtClean="0"/>
              <a:t>- перенос </a:t>
            </a:r>
            <a:r>
              <a:rPr lang="ru-RU" sz="3200" dirty="0"/>
              <a:t>(новый продукт рассматривается потребителем как требующий таких же навыков производства, как и оригинальный</a:t>
            </a:r>
            <a:r>
              <a:rPr lang="ru-RU" sz="3200" dirty="0" smtClean="0"/>
              <a:t>),</a:t>
            </a:r>
            <a:r>
              <a:rPr lang="ru-RU" sz="3200" b="1" dirty="0" smtClean="0"/>
              <a:t> </a:t>
            </a:r>
            <a:r>
              <a:rPr lang="ru-RU" sz="3200" dirty="0"/>
              <a:t/>
            </a:r>
            <a:br>
              <a:rPr lang="ru-RU" sz="3200" dirty="0"/>
            </a:br>
            <a:r>
              <a:rPr lang="ru-RU" sz="3200" dirty="0"/>
              <a:t> </a:t>
            </a:r>
            <a:r>
              <a:rPr lang="ru-RU" sz="3200" dirty="0" smtClean="0"/>
              <a:t>- имидж </a:t>
            </a:r>
            <a:r>
              <a:rPr lang="ru-RU" sz="3200" dirty="0"/>
              <a:t>(новый продукт имеет те же компоненты имиджа, что и оригинальный).</a:t>
            </a:r>
            <a:r>
              <a:rPr lang="ru-RU" sz="3200" b="1" dirty="0"/>
              <a:t> </a:t>
            </a:r>
            <a:r>
              <a:rPr lang="ru-RU" sz="3200" dirty="0"/>
              <a:t/>
            </a:r>
            <a:br>
              <a:rPr lang="ru-RU" sz="3200" dirty="0"/>
            </a:br>
            <a:endParaRPr lang="ru-RU" sz="3200" dirty="0"/>
          </a:p>
        </p:txBody>
      </p:sp>
    </p:spTree>
    <p:extLst>
      <p:ext uri="{BB962C8B-B14F-4D97-AF65-F5344CB8AC3E}">
        <p14:creationId xmlns:p14="http://schemas.microsoft.com/office/powerpoint/2010/main" val="37843167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22714"/>
          </a:xfrm>
        </p:spPr>
        <p:txBody>
          <a:bodyPr>
            <a:normAutofit/>
          </a:bodyPr>
          <a:lstStyle/>
          <a:p>
            <a:pPr algn="l"/>
            <a:r>
              <a:rPr lang="ru-RU" sz="3600" dirty="0"/>
              <a:t>4. Дискриминация стимулов - различение стимулов в целях различных реакций на них. </a:t>
            </a:r>
            <a:r>
              <a:rPr lang="ru-RU" sz="3600" dirty="0" smtClean="0"/>
              <a:t/>
            </a:r>
            <a:br>
              <a:rPr lang="ru-RU" sz="3600" dirty="0" smtClean="0"/>
            </a:br>
            <a:r>
              <a:rPr lang="ru-RU" sz="3600" dirty="0" smtClean="0"/>
              <a:t>Дискриминация </a:t>
            </a:r>
            <a:r>
              <a:rPr lang="ru-RU" sz="3600" dirty="0"/>
              <a:t>- обратная сторона генерализации. </a:t>
            </a:r>
            <a:br>
              <a:rPr lang="ru-RU" sz="3600" dirty="0"/>
            </a:br>
            <a:r>
              <a:rPr lang="ru-RU" sz="3600" dirty="0"/>
              <a:t>5. Среда реакции - значимый фактор для получения желаемой реакции наряду с силой начального обучения. </a:t>
            </a:r>
          </a:p>
        </p:txBody>
      </p:sp>
    </p:spTree>
    <p:extLst>
      <p:ext uri="{BB962C8B-B14F-4D97-AF65-F5344CB8AC3E}">
        <p14:creationId xmlns:p14="http://schemas.microsoft.com/office/powerpoint/2010/main" val="40684669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764704"/>
            <a:ext cx="7772400" cy="1362075"/>
          </a:xfrm>
        </p:spPr>
        <p:txBody>
          <a:bodyPr>
            <a:normAutofit/>
          </a:bodyPr>
          <a:lstStyle/>
          <a:p>
            <a:r>
              <a:rPr lang="ru-RU" sz="3200" dirty="0"/>
              <a:t>Когнитивная психология памяти</a:t>
            </a:r>
            <a:br>
              <a:rPr lang="ru-RU" sz="3200" dirty="0"/>
            </a:br>
            <a:endParaRPr lang="ru-RU" sz="3200" dirty="0"/>
          </a:p>
        </p:txBody>
      </p:sp>
      <p:sp>
        <p:nvSpPr>
          <p:cNvPr id="3" name="Текст 2"/>
          <p:cNvSpPr>
            <a:spLocks noGrp="1"/>
          </p:cNvSpPr>
          <p:nvPr>
            <p:ph type="body" idx="1"/>
          </p:nvPr>
        </p:nvSpPr>
        <p:spPr>
          <a:xfrm>
            <a:off x="611560" y="1988840"/>
            <a:ext cx="7772400" cy="3588419"/>
          </a:xfrm>
        </p:spPr>
        <p:txBody>
          <a:bodyPr>
            <a:noAutofit/>
          </a:bodyPr>
          <a:lstStyle/>
          <a:p>
            <a:r>
              <a:rPr lang="ru-RU" sz="3200" dirty="0" smtClean="0">
                <a:latin typeface="Times New Roman" pitchFamily="18" charset="0"/>
                <a:cs typeface="Times New Roman" pitchFamily="18" charset="0"/>
              </a:rPr>
              <a:t>Когнитивная </a:t>
            </a:r>
            <a:r>
              <a:rPr lang="ru-RU" sz="3200" dirty="0">
                <a:latin typeface="Times New Roman" pitchFamily="18" charset="0"/>
                <a:cs typeface="Times New Roman" pitchFamily="18" charset="0"/>
              </a:rPr>
              <a:t>память — процесс сохранения знаний. Знания, получаемые в процессе обучения, выступают сначала как нечто внешнее по отношению к личности, затем постепенно превращаются в опыт и убеждения человека.</a:t>
            </a:r>
          </a:p>
          <a:p>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15421102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484703"/>
            <a:ext cx="9036496" cy="6394722"/>
          </a:xfrm>
        </p:spPr>
        <p:txBody>
          <a:bodyPr>
            <a:noAutofit/>
          </a:bodyPr>
          <a:lstStyle/>
          <a:p>
            <a:pPr algn="l"/>
            <a:r>
              <a:rPr lang="ru-RU" sz="3200" b="1" dirty="0" smtClean="0"/>
              <a:t>                </a:t>
            </a:r>
            <a:r>
              <a:rPr lang="ru-RU" sz="3200" b="1" dirty="0"/>
              <a:t>Д</a:t>
            </a:r>
            <a:r>
              <a:rPr lang="ru-RU" sz="3200" b="1" dirty="0" smtClean="0"/>
              <a:t>ве формы когнитивной памяти</a:t>
            </a:r>
            <a:r>
              <a:rPr lang="ru-RU" sz="3200" dirty="0" smtClean="0"/>
              <a:t/>
            </a:r>
            <a:br>
              <a:rPr lang="ru-RU" sz="3200" dirty="0" smtClean="0"/>
            </a:br>
            <a:r>
              <a:rPr lang="ru-RU" sz="3200" dirty="0" smtClean="0"/>
              <a:t>- сенсорно-перцептивная (образная). Образная память является резуль­татом восприятия сенсорной инфор­мации и может проявляться в виде хранения зрительных, слуховых, обонятельных и прочих ощущений.</a:t>
            </a:r>
            <a:br>
              <a:rPr lang="ru-RU" sz="3200" dirty="0" smtClean="0"/>
            </a:br>
            <a:r>
              <a:rPr lang="ru-RU" sz="3200" dirty="0" smtClean="0"/>
              <a:t>- словесно-логическая (мыслительная). Словесно-логическая память фик­сирует словесную информацию и понятийные обозначения внешних объектов и действий.</a:t>
            </a:r>
            <a:br>
              <a:rPr lang="ru-RU" sz="3200" dirty="0" smtClean="0"/>
            </a:br>
            <a:endParaRPr lang="ru-RU" sz="3200" dirty="0"/>
          </a:p>
        </p:txBody>
      </p:sp>
    </p:spTree>
    <p:extLst>
      <p:ext uri="{BB962C8B-B14F-4D97-AF65-F5344CB8AC3E}">
        <p14:creationId xmlns:p14="http://schemas.microsoft.com/office/powerpoint/2010/main" val="99287223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692696"/>
            <a:ext cx="8060432" cy="1362075"/>
          </a:xfrm>
        </p:spPr>
        <p:txBody>
          <a:bodyPr>
            <a:noAutofit/>
          </a:bodyPr>
          <a:lstStyle/>
          <a:p>
            <a:pPr lvl="0"/>
            <a:r>
              <a:rPr lang="ru-RU" sz="3200" dirty="0" smtClean="0">
                <a:latin typeface="Times New Roman" pitchFamily="18" charset="0"/>
                <a:cs typeface="Times New Roman" pitchFamily="18" charset="0"/>
              </a:rPr>
              <a:t>3. Особенности </a:t>
            </a:r>
            <a:r>
              <a:rPr lang="ru-RU" sz="3200" dirty="0">
                <a:latin typeface="Times New Roman" pitchFamily="18" charset="0"/>
                <a:cs typeface="Times New Roman" pitchFamily="18" charset="0"/>
              </a:rPr>
              <a:t>стимулирование потребителей</a:t>
            </a:r>
            <a:br>
              <a:rPr lang="ru-RU" sz="3200" dirty="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
        <p:nvSpPr>
          <p:cNvPr id="3" name="Текст 2"/>
          <p:cNvSpPr>
            <a:spLocks noGrp="1"/>
          </p:cNvSpPr>
          <p:nvPr>
            <p:ph type="body" idx="1"/>
          </p:nvPr>
        </p:nvSpPr>
        <p:spPr>
          <a:xfrm>
            <a:off x="827584" y="3068960"/>
            <a:ext cx="7772400" cy="3024336"/>
          </a:xfrm>
        </p:spPr>
        <p:txBody>
          <a:bodyPr>
            <a:normAutofit fontScale="85000" lnSpcReduction="10000"/>
          </a:bodyPr>
          <a:lstStyle/>
          <a:p>
            <a:r>
              <a:rPr lang="ru-RU" sz="3200" dirty="0"/>
              <a:t>Стимулирование сбыта представляет собой краткосрочные мероприятия по продвижению товара и увеличению объемов его продаж. Примерами мероприятий по стимулированию сбыта являются распространение образцов товара, предложение подарка к покупке, предложение двух и более товаров в наборе по меньшей цене. </a:t>
            </a:r>
            <a:endParaRPr lang="ru-RU" sz="3200" dirty="0" smtClean="0"/>
          </a:p>
          <a:p>
            <a:endParaRPr lang="ru-RU" dirty="0"/>
          </a:p>
          <a:p>
            <a:endParaRPr lang="ru-RU" dirty="0" smtClean="0"/>
          </a:p>
          <a:p>
            <a:endParaRPr lang="ru-RU" dirty="0"/>
          </a:p>
          <a:p>
            <a:endParaRPr lang="ru-RU" dirty="0"/>
          </a:p>
        </p:txBody>
      </p:sp>
    </p:spTree>
    <p:extLst>
      <p:ext uri="{BB962C8B-B14F-4D97-AF65-F5344CB8AC3E}">
        <p14:creationId xmlns:p14="http://schemas.microsoft.com/office/powerpoint/2010/main" val="1776369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7016" y="607294"/>
            <a:ext cx="8856984" cy="6250706"/>
          </a:xfrm>
        </p:spPr>
        <p:txBody>
          <a:bodyPr>
            <a:noAutofit/>
          </a:bodyPr>
          <a:lstStyle/>
          <a:p>
            <a:pPr algn="l"/>
            <a:r>
              <a:rPr lang="ru-RU" sz="3600" dirty="0"/>
              <a:t>Стимулирование не может быть использовано постоянно, а только в момент необходимости повышения продаж товара. Связи с общественностью </a:t>
            </a:r>
            <a:r>
              <a:rPr lang="ru-RU" sz="3600" dirty="0" smtClean="0"/>
              <a:t>(пиар) </a:t>
            </a:r>
            <a:r>
              <a:rPr lang="ru-RU" sz="3600" dirty="0"/>
              <a:t>имеют своей целью установление и поддержание благоприятных отношений с общественностью. </a:t>
            </a:r>
            <a:r>
              <a:rPr lang="ru-RU" sz="3600" dirty="0" smtClean="0"/>
              <a:t/>
            </a:r>
            <a:br>
              <a:rPr lang="ru-RU" sz="3600" dirty="0" smtClean="0"/>
            </a:br>
            <a:r>
              <a:rPr lang="ru-RU" sz="3600" dirty="0" smtClean="0"/>
              <a:t>Пиар </a:t>
            </a:r>
            <a:r>
              <a:rPr lang="ru-RU" sz="3600" dirty="0"/>
              <a:t>включает в себя программы, направленные на продвижение и защиту имиджа компании в глазах потребителей и контактных аудиторий. </a:t>
            </a:r>
          </a:p>
        </p:txBody>
      </p:sp>
    </p:spTree>
    <p:extLst>
      <p:ext uri="{BB962C8B-B14F-4D97-AF65-F5344CB8AC3E}">
        <p14:creationId xmlns:p14="http://schemas.microsoft.com/office/powerpoint/2010/main" val="111154161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712968" cy="6322714"/>
          </a:xfrm>
        </p:spPr>
        <p:txBody>
          <a:bodyPr>
            <a:noAutofit/>
          </a:bodyPr>
          <a:lstStyle/>
          <a:p>
            <a:pPr algn="l"/>
            <a:r>
              <a:rPr lang="ru-RU" sz="3600" dirty="0"/>
              <a:t>Когда потребителям не хватает информации о товаре, необходимой для оценки атрибутов товара, они полагаются на определенные сигналы, такие как цена или гарантия, при оценке товара. </a:t>
            </a:r>
          </a:p>
        </p:txBody>
      </p:sp>
    </p:spTree>
    <p:extLst>
      <p:ext uri="{BB962C8B-B14F-4D97-AF65-F5344CB8AC3E}">
        <p14:creationId xmlns:p14="http://schemas.microsoft.com/office/powerpoint/2010/main" val="34278640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052736"/>
            <a:ext cx="8964488" cy="5674642"/>
          </a:xfrm>
        </p:spPr>
        <p:txBody>
          <a:bodyPr>
            <a:normAutofit/>
          </a:bodyPr>
          <a:lstStyle/>
          <a:p>
            <a:pPr algn="l"/>
            <a:r>
              <a:rPr lang="ru-RU" sz="3200" dirty="0"/>
              <a:t>Таким образом, в зависимости от того, на что полагаются потребители при оценке товара, компании могут формировать мнения потребителей либо за счет сильных атрибутов товара, либо за счет сильных сигналов, подаваемых товаром особые элементы, такие как название товара и его упаковка, могут быть мощными источниками влияния для придания формирующимся мнениям потребителей желаемой формы. </a:t>
            </a:r>
            <a:br>
              <a:rPr lang="ru-RU" sz="3200" dirty="0"/>
            </a:br>
            <a:endParaRPr lang="ru-RU" sz="3200" dirty="0"/>
          </a:p>
        </p:txBody>
      </p:sp>
    </p:spTree>
    <p:extLst>
      <p:ext uri="{BB962C8B-B14F-4D97-AF65-F5344CB8AC3E}">
        <p14:creationId xmlns:p14="http://schemas.microsoft.com/office/powerpoint/2010/main" val="32596404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323528" y="1268760"/>
            <a:ext cx="8460432" cy="4824536"/>
          </a:xfrm>
          <a:prstGeom prst="rect">
            <a:avLst/>
          </a:prstGeom>
        </p:spPr>
        <p:txBody>
          <a:bodyPr vert="horz" lIns="91440" tIns="45720" rIns="91440" bIns="45720" rtlCol="0" anchor="ctr">
            <a:normAutofit fontScale="97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ru-RU" sz="4000" b="1" dirty="0">
                <a:latin typeface="Times New Roman" pitchFamily="18" charset="0"/>
                <a:cs typeface="Times New Roman" pitchFamily="18" charset="0"/>
              </a:rPr>
              <a:t>Подходы к измерению потребностей: </a:t>
            </a:r>
            <a:endParaRPr lang="ru-RU" sz="4000" dirty="0">
              <a:latin typeface="Times New Roman" pitchFamily="18" charset="0"/>
              <a:cs typeface="Times New Roman" pitchFamily="18" charset="0"/>
            </a:endParaRPr>
          </a:p>
          <a:p>
            <a:pPr algn="l"/>
            <a:r>
              <a:rPr lang="ru-RU" sz="4000" dirty="0">
                <a:latin typeface="Times New Roman" pitchFamily="18" charset="0"/>
                <a:cs typeface="Times New Roman" pitchFamily="18" charset="0"/>
              </a:rPr>
              <a:t>1.Измерение деятельности, интереса, мнений; </a:t>
            </a:r>
          </a:p>
          <a:p>
            <a:pPr algn="l"/>
            <a:r>
              <a:rPr lang="ru-RU" sz="4000" dirty="0">
                <a:latin typeface="Times New Roman" pitchFamily="18" charset="0"/>
                <a:cs typeface="Times New Roman" pitchFamily="18" charset="0"/>
              </a:rPr>
              <a:t>2.Методы исследования мотивации (метод глубокого интервью); </a:t>
            </a:r>
          </a:p>
          <a:p>
            <a:pPr algn="l"/>
            <a:r>
              <a:rPr lang="ru-RU" sz="4000" dirty="0">
                <a:latin typeface="Times New Roman" pitchFamily="18" charset="0"/>
                <a:cs typeface="Times New Roman" pitchFamily="18" charset="0"/>
              </a:rPr>
              <a:t>3.Фокус группы; </a:t>
            </a:r>
          </a:p>
          <a:p>
            <a:pPr algn="l"/>
            <a:r>
              <a:rPr lang="ru-RU" sz="4000" dirty="0">
                <a:latin typeface="Times New Roman" pitchFamily="18" charset="0"/>
                <a:cs typeface="Times New Roman" pitchFamily="18" charset="0"/>
              </a:rPr>
              <a:t>4.Этнографическое наблюдение. </a:t>
            </a:r>
          </a:p>
          <a:p>
            <a:endParaRPr lang="ru-RU" b="1" dirty="0">
              <a:solidFill>
                <a:srgbClr val="003366"/>
              </a:solidFill>
              <a:latin typeface="Cambria" panose="02040503050406030204" pitchFamily="18" charset="0"/>
            </a:endParaRPr>
          </a:p>
        </p:txBody>
      </p:sp>
    </p:spTree>
    <p:extLst>
      <p:ext uri="{BB962C8B-B14F-4D97-AF65-F5344CB8AC3E}">
        <p14:creationId xmlns:p14="http://schemas.microsoft.com/office/powerpoint/2010/main" val="3738991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07504" y="1196752"/>
            <a:ext cx="8676456" cy="504056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11" name="Прямоугольник 10"/>
          <p:cNvSpPr/>
          <p:nvPr/>
        </p:nvSpPr>
        <p:spPr>
          <a:xfrm>
            <a:off x="107504" y="900876"/>
            <a:ext cx="9217024" cy="5078313"/>
          </a:xfrm>
          <a:prstGeom prst="rect">
            <a:avLst/>
          </a:prstGeom>
        </p:spPr>
        <p:txBody>
          <a:bodyPr wrap="square">
            <a:spAutoFit/>
          </a:bodyPr>
          <a:lstStyle/>
          <a:p>
            <a:r>
              <a:rPr lang="ru-RU" sz="3600" dirty="0" smtClean="0">
                <a:latin typeface="Times New Roman" pitchFamily="18" charset="0"/>
                <a:cs typeface="Times New Roman" pitchFamily="18" charset="0"/>
              </a:rPr>
              <a:t>В </a:t>
            </a:r>
            <a:r>
              <a:rPr lang="ru-RU" sz="3600" dirty="0">
                <a:latin typeface="Times New Roman" pitchFamily="18" charset="0"/>
                <a:cs typeface="Times New Roman" pitchFamily="18" charset="0"/>
              </a:rPr>
              <a:t>каждой потребности надо выделить два этапа – первый до встречи с предметом, который удовлетворяет потребность, второй – после этой встречи. На первом этапе потребность, как правило, не представлена субъекту, не расшифрована для него. Он может испытывать состояние какого-то напряжения, неудовлетворенности, но не знать, чем это состояние вызвано. </a:t>
            </a:r>
          </a:p>
        </p:txBody>
      </p:sp>
    </p:spTree>
    <p:extLst>
      <p:ext uri="{BB962C8B-B14F-4D97-AF65-F5344CB8AC3E}">
        <p14:creationId xmlns:p14="http://schemas.microsoft.com/office/powerpoint/2010/main" val="3431321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251520" y="1196752"/>
            <a:ext cx="8532440" cy="518457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3" name="Прямоугольник 2"/>
          <p:cNvSpPr/>
          <p:nvPr/>
        </p:nvSpPr>
        <p:spPr>
          <a:xfrm>
            <a:off x="251520" y="404664"/>
            <a:ext cx="9036496" cy="6555641"/>
          </a:xfrm>
          <a:prstGeom prst="rect">
            <a:avLst/>
          </a:prstGeom>
        </p:spPr>
        <p:txBody>
          <a:bodyPr wrap="square">
            <a:spAutoFit/>
          </a:bodyPr>
          <a:lstStyle/>
          <a:p>
            <a:r>
              <a:rPr lang="ru-RU" sz="2800" dirty="0">
                <a:latin typeface="Times New Roman" pitchFamily="18" charset="0"/>
                <a:cs typeface="Times New Roman" pitchFamily="18" charset="0"/>
              </a:rPr>
              <a:t>Исследователи мотивации </a:t>
            </a:r>
            <a:r>
              <a:rPr lang="ru-RU" sz="2800" dirty="0" smtClean="0">
                <a:latin typeface="Times New Roman" pitchFamily="18" charset="0"/>
                <a:cs typeface="Times New Roman" pitchFamily="18" charset="0"/>
              </a:rPr>
              <a:t>считают</a:t>
            </a:r>
            <a:r>
              <a:rPr lang="ru-RU" sz="2800" dirty="0">
                <a:latin typeface="Times New Roman" pitchFamily="18" charset="0"/>
                <a:cs typeface="Times New Roman" pitchFamily="18" charset="0"/>
              </a:rPr>
              <a:t>, что: </a:t>
            </a:r>
          </a:p>
          <a:p>
            <a:r>
              <a:rPr lang="ru-RU" sz="2800" dirty="0">
                <a:latin typeface="Times New Roman" pitchFamily="18" charset="0"/>
                <a:cs typeface="Times New Roman" pitchFamily="18" charset="0"/>
              </a:rPr>
              <a:t>• Потребители противятся покупке чернослива, потому что он сморщенный и по своему виду напоминает стариков. </a:t>
            </a:r>
          </a:p>
          <a:p>
            <a:r>
              <a:rPr lang="ru-RU" sz="2800" dirty="0">
                <a:latin typeface="Times New Roman" pitchFamily="18" charset="0"/>
                <a:cs typeface="Times New Roman" pitchFamily="18" charset="0"/>
              </a:rPr>
              <a:t>• Мужчины курят сигары в качестве взрослой альтернативы сосанию пальца. Им нравятся сигары с сильным запахом, подчеркивающим их мужское начало. </a:t>
            </a:r>
          </a:p>
          <a:p>
            <a:r>
              <a:rPr lang="ru-RU" sz="2800" dirty="0">
                <a:latin typeface="Times New Roman" pitchFamily="18" charset="0"/>
                <a:cs typeface="Times New Roman" pitchFamily="18" charset="0"/>
              </a:rPr>
              <a:t>• Женщины предпочитают растительный комбижир животным жирам, которые пробуждают у них чувство вины перед забитыми животными. </a:t>
            </a:r>
          </a:p>
          <a:p>
            <a:r>
              <a:rPr lang="ru-RU" sz="2800" dirty="0">
                <a:latin typeface="Times New Roman" pitchFamily="18" charset="0"/>
                <a:cs typeface="Times New Roman" pitchFamily="18" charset="0"/>
              </a:rPr>
              <a:t>• Женщина очень серьезно подходит к процессу выпечки кексов, потому что для нее он подсознательно ассоциируется с процессом родов. Ей не нравятся легкие в употреблении смеси для кексов, поскольку легкая жизнь пробуждает чувство вины. </a:t>
            </a:r>
          </a:p>
        </p:txBody>
      </p:sp>
    </p:spTree>
    <p:extLst>
      <p:ext uri="{BB962C8B-B14F-4D97-AF65-F5344CB8AC3E}">
        <p14:creationId xmlns:p14="http://schemas.microsoft.com/office/powerpoint/2010/main" val="2829786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9036496" cy="6106690"/>
          </a:xfrm>
        </p:spPr>
        <p:txBody>
          <a:bodyPr>
            <a:normAutofit/>
          </a:bodyPr>
          <a:lstStyle/>
          <a:p>
            <a:pPr algn="l"/>
            <a:r>
              <a:rPr lang="ru-RU" sz="2800" b="1" dirty="0">
                <a:latin typeface="Times New Roman" pitchFamily="18" charset="0"/>
                <a:cs typeface="Times New Roman" pitchFamily="18" charset="0"/>
              </a:rPr>
              <a:t>Теория ERG </a:t>
            </a:r>
            <a:r>
              <a:rPr lang="ru-RU" sz="2800" b="1" dirty="0" err="1">
                <a:latin typeface="Times New Roman" pitchFamily="18" charset="0"/>
                <a:cs typeface="Times New Roman" pitchFamily="18" charset="0"/>
              </a:rPr>
              <a:t>Альдерфера</a:t>
            </a:r>
            <a:r>
              <a:rPr lang="ru-RU" sz="2800" b="1" dirty="0">
                <a:latin typeface="Times New Roman" pitchFamily="18" charset="0"/>
                <a:cs typeface="Times New Roman" pitchFamily="18" charset="0"/>
              </a:rPr>
              <a:t> </a:t>
            </a:r>
            <a:r>
              <a:rPr lang="en-US" sz="2800" dirty="0">
                <a:latin typeface="Times New Roman" pitchFamily="18" charset="0"/>
                <a:cs typeface="Times New Roman" pitchFamily="18" charset="0"/>
              </a:rPr>
              <a:t>-</a:t>
            </a:r>
            <a:r>
              <a:rPr lang="ru-RU" sz="2800"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потребности человека могут, объединены в отдельные группы: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1.  потребности существования;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2.  потребности связи;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3.  потребности роста. </a:t>
            </a:r>
            <a:br>
              <a:rPr lang="ru-RU" sz="2800" dirty="0">
                <a:latin typeface="Times New Roman" pitchFamily="18" charset="0"/>
                <a:cs typeface="Times New Roman" pitchFamily="18" charset="0"/>
              </a:rPr>
            </a:br>
            <a:r>
              <a:rPr lang="ru-RU" sz="2800" dirty="0">
                <a:latin typeface="Times New Roman" pitchFamily="18" charset="0"/>
                <a:cs typeface="Times New Roman" pitchFamily="18" charset="0"/>
              </a:rPr>
              <a:t>Между теориями </a:t>
            </a:r>
            <a:r>
              <a:rPr lang="ru-RU" sz="2800" dirty="0" err="1">
                <a:latin typeface="Times New Roman" pitchFamily="18" charset="0"/>
                <a:cs typeface="Times New Roman" pitchFamily="18" charset="0"/>
              </a:rPr>
              <a:t>Маслоу</a:t>
            </a:r>
            <a:r>
              <a:rPr lang="ru-RU" sz="2800" dirty="0">
                <a:latin typeface="Times New Roman" pitchFamily="18" charset="0"/>
                <a:cs typeface="Times New Roman" pitchFamily="18" charset="0"/>
              </a:rPr>
              <a:t> и </a:t>
            </a:r>
            <a:r>
              <a:rPr lang="ru-RU" sz="2800" dirty="0" err="1">
                <a:latin typeface="Times New Roman" pitchFamily="18" charset="0"/>
                <a:cs typeface="Times New Roman" pitchFamily="18" charset="0"/>
              </a:rPr>
              <a:t>Альдерфера</a:t>
            </a:r>
            <a:r>
              <a:rPr lang="ru-RU" sz="2800" dirty="0">
                <a:latin typeface="Times New Roman" pitchFamily="18" charset="0"/>
                <a:cs typeface="Times New Roman" pitchFamily="18" charset="0"/>
              </a:rPr>
              <a:t> есть </a:t>
            </a:r>
            <a:r>
              <a:rPr lang="ru-RU" sz="2800"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различие – по </a:t>
            </a:r>
            <a:r>
              <a:rPr lang="ru-RU" sz="2800" dirty="0" err="1">
                <a:latin typeface="Times New Roman" pitchFamily="18" charset="0"/>
                <a:cs typeface="Times New Roman" pitchFamily="18" charset="0"/>
              </a:rPr>
              <a:t>Маслоу</a:t>
            </a:r>
            <a:r>
              <a:rPr lang="ru-RU" sz="2800" dirty="0">
                <a:latin typeface="Times New Roman" pitchFamily="18" charset="0"/>
                <a:cs typeface="Times New Roman" pitchFamily="18" charset="0"/>
              </a:rPr>
              <a:t> движение происходит от потребности к потребности только снизу вверх. </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ru-RU" sz="2800" dirty="0" err="1" smtClean="0">
                <a:latin typeface="Times New Roman" pitchFamily="18" charset="0"/>
                <a:cs typeface="Times New Roman" pitchFamily="18" charset="0"/>
              </a:rPr>
              <a:t>Альдерфер</a:t>
            </a:r>
            <a:r>
              <a:rPr lang="ru-RU" sz="2800" dirty="0" smtClean="0">
                <a:latin typeface="Times New Roman" pitchFamily="18" charset="0"/>
                <a:cs typeface="Times New Roman" pitchFamily="18" charset="0"/>
              </a:rPr>
              <a:t> </a:t>
            </a:r>
            <a:r>
              <a:rPr lang="ru-RU" sz="2800" dirty="0">
                <a:latin typeface="Times New Roman" pitchFamily="18" charset="0"/>
                <a:cs typeface="Times New Roman" pitchFamily="18" charset="0"/>
              </a:rPr>
              <a:t>считает, что движение идет в обе стороны – наверх, если удовлетворена потребность нижнего уровня, и вниз, если не удовлетворена потребность более высокого уровня. </a:t>
            </a:r>
          </a:p>
        </p:txBody>
      </p:sp>
    </p:spTree>
    <p:extLst>
      <p:ext uri="{BB962C8B-B14F-4D97-AF65-F5344CB8AC3E}">
        <p14:creationId xmlns:p14="http://schemas.microsoft.com/office/powerpoint/2010/main" val="20361113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657697"/>
            <a:ext cx="8712968" cy="6178698"/>
          </a:xfrm>
        </p:spPr>
        <p:txBody>
          <a:bodyPr>
            <a:normAutofit/>
          </a:bodyPr>
          <a:lstStyle/>
          <a:p>
            <a:pPr algn="l"/>
            <a:r>
              <a:rPr lang="ru-RU" sz="3600" b="1" dirty="0">
                <a:latin typeface="Times New Roman" pitchFamily="18" charset="0"/>
                <a:cs typeface="Times New Roman" pitchFamily="18" charset="0"/>
              </a:rPr>
              <a:t>Теория приобретенных потребностей </a:t>
            </a:r>
            <a:r>
              <a:rPr lang="ru-RU" sz="3600" b="1" dirty="0" err="1">
                <a:latin typeface="Times New Roman" pitchFamily="18" charset="0"/>
                <a:cs typeface="Times New Roman" pitchFamily="18" charset="0"/>
              </a:rPr>
              <a:t>МакКлелланда</a:t>
            </a:r>
            <a:r>
              <a:rPr lang="ru-RU" sz="3600" b="1" dirty="0">
                <a:latin typeface="Times New Roman" pitchFamily="18" charset="0"/>
                <a:cs typeface="Times New Roman" pitchFamily="18" charset="0"/>
              </a:rPr>
              <a:t> </a:t>
            </a:r>
            <a:r>
              <a:rPr lang="ru-RU" sz="3600" dirty="0">
                <a:latin typeface="Times New Roman" pitchFamily="18" charset="0"/>
                <a:cs typeface="Times New Roman" pitchFamily="18" charset="0"/>
              </a:rPr>
              <a:t>- связана с изучением и описанием влияния соучастия и потребности властвования</a:t>
            </a:r>
            <a:r>
              <a:rPr lang="ru-RU" sz="3600" dirty="0" smtClean="0">
                <a:latin typeface="Times New Roman" pitchFamily="18" charset="0"/>
                <a:cs typeface="Times New Roman" pitchFamily="18" charset="0"/>
              </a:rPr>
              <a:t>.</a:t>
            </a:r>
            <a:r>
              <a:rPr lang="en-US" sz="3600" dirty="0" smtClean="0">
                <a:latin typeface="Times New Roman" pitchFamily="18" charset="0"/>
                <a:cs typeface="Times New Roman" pitchFamily="18" charset="0"/>
              </a:rPr>
              <a:t/>
            </a:r>
            <a:br>
              <a:rPr lang="en-US" sz="3600" dirty="0" smtClean="0">
                <a:latin typeface="Times New Roman" pitchFamily="18" charset="0"/>
                <a:cs typeface="Times New Roman" pitchFamily="18" charset="0"/>
              </a:rPr>
            </a:br>
            <a:r>
              <a:rPr lang="ru-RU" sz="3600" dirty="0" smtClean="0">
                <a:latin typeface="Times New Roman" pitchFamily="18" charset="0"/>
                <a:cs typeface="Times New Roman" pitchFamily="18" charset="0"/>
              </a:rPr>
              <a:t> </a:t>
            </a:r>
            <a:r>
              <a:rPr lang="ru-RU" sz="3600" dirty="0">
                <a:latin typeface="Times New Roman" pitchFamily="18" charset="0"/>
                <a:cs typeface="Times New Roman" pitchFamily="18" charset="0"/>
              </a:rPr>
              <a:t>Если они достаточно развиты, то оказывают заметное влияние на поведение человека, заставляя прилагать усилия, которые должны привести к удовлетворению этих потребностей. </a:t>
            </a:r>
            <a:br>
              <a:rPr lang="ru-RU" sz="3600" dirty="0">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spTree>
    <p:extLst>
      <p:ext uri="{BB962C8B-B14F-4D97-AF65-F5344CB8AC3E}">
        <p14:creationId xmlns:p14="http://schemas.microsoft.com/office/powerpoint/2010/main" val="3477940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679302"/>
            <a:ext cx="9036496" cy="6178698"/>
          </a:xfrm>
        </p:spPr>
        <p:txBody>
          <a:bodyPr>
            <a:noAutofit/>
          </a:bodyPr>
          <a:lstStyle/>
          <a:p>
            <a:pPr algn="l"/>
            <a:r>
              <a:rPr lang="ru-RU" sz="3200" b="1" dirty="0">
                <a:latin typeface="Times New Roman" pitchFamily="18" charset="0"/>
                <a:cs typeface="Times New Roman" pitchFamily="18" charset="0"/>
              </a:rPr>
              <a:t>Теория </a:t>
            </a:r>
            <a:r>
              <a:rPr lang="en-US" sz="3200" b="1" dirty="0" smtClean="0">
                <a:latin typeface="Times New Roman" pitchFamily="18" charset="0"/>
                <a:cs typeface="Times New Roman" pitchFamily="18" charset="0"/>
              </a:rPr>
              <a:t>2-</a:t>
            </a:r>
            <a:r>
              <a:rPr lang="ru-RU" sz="3200" b="1" dirty="0" smtClean="0">
                <a:latin typeface="Times New Roman" pitchFamily="18" charset="0"/>
                <a:cs typeface="Times New Roman" pitchFamily="18" charset="0"/>
              </a:rPr>
              <a:t>х </a:t>
            </a:r>
            <a:r>
              <a:rPr lang="ru-RU" sz="3200" b="1" dirty="0">
                <a:latin typeface="Times New Roman" pitchFamily="18" charset="0"/>
                <a:cs typeface="Times New Roman" pitchFamily="18" charset="0"/>
              </a:rPr>
              <a:t>факторов </a:t>
            </a:r>
            <a:r>
              <a:rPr lang="ru-RU" sz="3200" b="1" dirty="0" err="1">
                <a:latin typeface="Times New Roman" pitchFamily="18" charset="0"/>
                <a:cs typeface="Times New Roman" pitchFamily="18" charset="0"/>
              </a:rPr>
              <a:t>Герцберга</a:t>
            </a:r>
            <a:r>
              <a:rPr lang="ru-RU" sz="3200" b="1" dirty="0">
                <a:latin typeface="Times New Roman" pitchFamily="18" charset="0"/>
                <a:cs typeface="Times New Roman" pitchFamily="18" charset="0"/>
              </a:rPr>
              <a:t> </a:t>
            </a:r>
            <a:r>
              <a:rPr lang="ru-RU" sz="3200" dirty="0">
                <a:latin typeface="Times New Roman" pitchFamily="18" charset="0"/>
                <a:cs typeface="Times New Roman" pitchFamily="18" charset="0"/>
              </a:rPr>
              <a:t>– связана с изучением факторов, оказывающих мотивирующее и </a:t>
            </a:r>
            <a:r>
              <a:rPr lang="ru-RU" sz="3200" dirty="0" err="1">
                <a:latin typeface="Times New Roman" pitchFamily="18" charset="0"/>
                <a:cs typeface="Times New Roman" pitchFamily="18" charset="0"/>
              </a:rPr>
              <a:t>демотивирующее</a:t>
            </a:r>
            <a:r>
              <a:rPr lang="ru-RU" sz="3200" dirty="0">
                <a:latin typeface="Times New Roman" pitchFamily="18" charset="0"/>
                <a:cs typeface="Times New Roman" pitchFamily="18" charset="0"/>
              </a:rPr>
              <a:t> влияние на поведение человека и вызывающего его удовлетворенность и неудовлетворенность. Выяснилось, что процесс обретения удовлетворения и процесс нарастания неудовлетворенности с точки зрения обусловливающих факторов – </a:t>
            </a:r>
            <a:r>
              <a:rPr lang="en-US" sz="3200" dirty="0">
                <a:latin typeface="Times New Roman" pitchFamily="18" charset="0"/>
                <a:cs typeface="Times New Roman" pitchFamily="18" charset="0"/>
              </a:rPr>
              <a:t>2</a:t>
            </a:r>
            <a:r>
              <a:rPr lang="ru-RU" sz="3200" dirty="0" smtClean="0">
                <a:latin typeface="Times New Roman" pitchFamily="18" charset="0"/>
                <a:cs typeface="Times New Roman" pitchFamily="18" charset="0"/>
              </a:rPr>
              <a:t> </a:t>
            </a:r>
            <a:r>
              <a:rPr lang="ru-RU" sz="3200" dirty="0">
                <a:latin typeface="Times New Roman" pitchFamily="18" charset="0"/>
                <a:cs typeface="Times New Roman" pitchFamily="18" charset="0"/>
              </a:rPr>
              <a:t>различных процесса, т.е. устранение факторов, вызывающих рост неудовлетворенности, не обязательно приводит к увеличению удовлетворенности. </a:t>
            </a:r>
            <a:br>
              <a:rPr lang="ru-RU" sz="3200" dirty="0">
                <a:latin typeface="Times New Roman" pitchFamily="18" charset="0"/>
                <a:cs typeface="Times New Roman" pitchFamily="18" charset="0"/>
              </a:rPr>
            </a:b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1784795265"/>
      </p:ext>
    </p:extLst>
  </p:cSld>
  <p:clrMapOvr>
    <a:masterClrMapping/>
  </p:clrMapOvr>
</p:sld>
</file>

<file path=ppt/theme/theme1.xml><?xml version="1.0" encoding="utf-8"?>
<a:theme xmlns:a="http://schemas.openxmlformats.org/drawingml/2006/main" name="Ofis Teması">
  <a:themeElements>
    <a:clrScheme name="Gri Tonlamalı">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2488</TotalTime>
  <Words>873</Words>
  <Application>Microsoft Office PowerPoint</Application>
  <PresentationFormat>Экран (4:3)</PresentationFormat>
  <Paragraphs>72</Paragraphs>
  <Slides>37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37</vt:i4>
      </vt:variant>
    </vt:vector>
  </HeadingPairs>
  <TitlesOfParts>
    <vt:vector size="38" baseType="lpstr">
      <vt:lpstr>Ofis Teması</vt:lpstr>
      <vt:lpstr>Презентация PowerPoint</vt:lpstr>
      <vt:lpstr>Тема 4. Индивидуальные детерминанты потребительского поведения: намерение, эмоции, уверенность, знание и стимулирование потребителей </vt:lpstr>
      <vt:lpstr>1. Виды потребностей потребителей и мотивация </vt:lpstr>
      <vt:lpstr>Презентация PowerPoint</vt:lpstr>
      <vt:lpstr>Презентация PowerPoint</vt:lpstr>
      <vt:lpstr>Презентация PowerPoint</vt:lpstr>
      <vt:lpstr>Теория ERG Альдерфера - потребности человека могут, объединены в отдельные группы:  1.  потребности существования;  2.  потребности связи;  3.  потребности роста.  Между теориями Маслоу и Альдерфера есть  различие – по Маслоу движение происходит от потребности к потребности только снизу вверх.  Альдерфер считает, что движение идет в обе стороны – наверх, если удовлетворена потребность нижнего уровня, и вниз, если не удовлетворена потребность более высокого уровня. </vt:lpstr>
      <vt:lpstr>Теория приобретенных потребностей МакКлелланда - связана с изучением и описанием влияния соучастия и потребности властвования.  Если они достаточно развиты, то оказывают заметное влияние на поведение человека, заставляя прилагать усилия, которые должны привести к удовлетворению этих потребностей.  </vt:lpstr>
      <vt:lpstr>Теория 2-х факторов Герцберга – связана с изучением факторов, оказывающих мотивирующее и демотивирующее влияние на поведение человека и вызывающего его удовлетворенность и неудовлетворенность. Выяснилось, что процесс обретения удовлетворения и процесс нарастания неудовлетворенности с точки зрения обусловливающих факторов – 2 различных процесса, т.е. устранение факторов, вызывающих рост неудовлетворенности, не обязательно приводит к увеличению удовлетворенности.  </vt:lpstr>
      <vt:lpstr>Взаимосвязь            удовлетворенность            –             отсутствие удовлетворенности в основном находится под влиянием факторов, связанных с характером потребности, т.е. внутренними по отношению к ней факторами. Если эти факторы отсутствуют, то это не вызывает сильной неудовлетворенности.  </vt:lpstr>
      <vt:lpstr>Взаимосвязь           неудовлетворенность           –            отсутствие неудовлетворенности определяется влиянием факторов, связанных с внешним окружением.  В то же время они не обязательно вызывают удовлетворение, т.е. данные факторы не играют мотивирующей роли, так как они связаны с устранением боли, страдания.  </vt:lpstr>
      <vt:lpstr>Маркетологи исходят в своей деятельности из представления, имеющего непосредственное отношение к личности, -представления человека о самом себе (именуемого также образом собственного я), который включает:  • Реальный образ я - традиционное представление о я, то какими люди видят себя в действительности;  • Идеальный образ я - то какими люди хотели бы себя видеть;  • Социальный образ я - то, какими по их мнению их видят другие;  • Идеальный социальный образ я - то, какими люди хотели бы, чтобы их видели другие.  </vt:lpstr>
      <vt:lpstr>Покупая товары, потребитель стремится поддержать или улучшить свою я - концепцию. Само концепция и имидж марки продукта должны корреспондировать для того, чтобы марка была куплена.  Наиболее распространенным методом оценки само концепции является метод семантического дифференциала.  </vt:lpstr>
      <vt:lpstr>Классификация эмоций Платчика выделяет 8 основных эмоциональных категорий:  1) страх, 2) гнев, 3) радость, 4) досада, 5) принятие, 6) отвращение, 7) предвкушение, 8) удивление.  Другие заявляют, что в основе всех эмоций лежат 3 измерения: удовольствие, возбуждение, доминирование.  Рекламные сообщения, вызывающие эмоциональные реакции, имеют больше шансов привлечь внимание, чем нейтральная реклама.  </vt:lpstr>
      <vt:lpstr>2. Способы формирования отношений и методы обучения потребителей </vt:lpstr>
      <vt:lpstr>Модель формирования отношений Фишбейна и Айзена  - отношение к марке основывается на системе мнений о характеристиках марки (например, соотношение ценность/ цена и долговечность). Характеристики, имеющие больший вес, и будут критериями выбора данного человека и окажут определяющее влияние на формирование его отношения к марке. Здесь играют роль и внешние факторы. </vt:lpstr>
      <vt:lpstr>Теория мотивированных действий – потребители вовлекаются в процесс приобретения до такой степени, что оценивают последствия покупки, а также то, что о ней думают другие люди           </vt:lpstr>
      <vt:lpstr>Презентация PowerPoint</vt:lpstr>
      <vt:lpstr>Бихевиористический подход к обучению концентрируется на обозреваемом поведении. Основоположник учения об условной рефлексии - И.П. Павлов. Модель классического обусловливания </vt:lpstr>
      <vt:lpstr>Приложение классического обусловливания в рекламе   </vt:lpstr>
      <vt:lpstr>Модель оперантного обусловливания</vt:lpstr>
      <vt:lpstr>Метод оперантного обусловливания или инструментального обучения, известный как метод проб и ошибок, отличается от классического условно-рефлекторного преимущественно ролью и временным периодом подкрепления.  Этот метод основан на влиянии последствий поведения на вероятность его повторения. </vt:lpstr>
      <vt:lpstr>Следствием модели обусловливания является проявление эффектов:  . генерализации стимула - перенос реакции с исходного условного стимула на более широкий спектр стимулов с похожими звучаниями (продукция Моя Семья, Главпродукт ).  . дискриминация стимула - отличие исходного стимула от любого другого.  </vt:lpstr>
      <vt:lpstr>В рекламной деятельности важным является усиление запоминаемости стимулов посредством:  •  установление взаимосвязи элементов стимула;  •  использования конкретных слов, которые вызывают в сознании определенный образ;  •  саморефлексация - обращение к собственному я и личному опыту.  •  на рынках, где конкурирующие марки не имеют заметных различий, бывает сложно дифференцировать торговую марку, деля ставку лишь на отличительные возможности.</vt:lpstr>
      <vt:lpstr>Выделяют следующие методы когнитивного обучения:  • традиционное заучивание;  • замещение / моделирование – этот метод обучения объединяет аспекты как когнитивного, так и условно-рефлекторного обучения. Примером служит обещание рекламой вознаграждения за использование конкретного продукта;  • рассуждение - творческое мышление потребителя для реструктурирования и рекомбинации существующей, а также новой информации для формирования новых ассоциаций и понятий. </vt:lpstr>
      <vt:lpstr>Презентация PowerPoint</vt:lpstr>
      <vt:lpstr>Презентация PowerPoint</vt:lpstr>
      <vt:lpstr>                 Основные характеристики обучения 1.  Сила обучения - это прочность и длительность сохранения сильной реакции обученности.  На силу обучения влияют: значимость, разработка, подкрепление, повторение и образность.  2.  Гашение, или забывание - исчезновение реакции при недостатке подкрепления. Строя маркетинговые коммуникации маркетеры стремятся к тому, чтобы потребители помнили и знали достоинства марки, сохраняли чувства и варианты поведения, ассоциируемые с их маркой.  Скорость гашения обратно пропорциональна силе начального обучения.  </vt:lpstr>
      <vt:lpstr>3.  Генерализация, или обобщение, стимулов - это тенденция реагировать одинаково на сходные стимулы.  Генерализация стимулов потребителем имеет место, например, когда потребитель делает вывод о высоком качестве продуктов одной марки, основываясь на известно высоком качестве одного продукта этой марки. Генерализация стимулов лежит в основе переноса положительных характеристик существующей марки на новые продукты. </vt:lpstr>
      <vt:lpstr>Новый продукт должен соответствовать оригинальному продукту по одному из четырех измерений:    - дополнение (два продукта используются вместе),    - замещение (новый продукт может быть использован вместо оригинального),  - перенос (новый продукт рассматривается потребителем как требующий таких же навыков производства, как и оригинальный),   - имидж (новый продукт имеет те же компоненты имиджа, что и оригинальный).  </vt:lpstr>
      <vt:lpstr>4. Дискриминация стимулов - различение стимулов в целях различных реакций на них.  Дискриминация - обратная сторона генерализации.  5. Среда реакции - значимый фактор для получения желаемой реакции наряду с силой начального обучения. </vt:lpstr>
      <vt:lpstr>Когнитивная психология памяти </vt:lpstr>
      <vt:lpstr>                Две формы когнитивной памяти - сенсорно-перцептивная (образная). Образная память является резуль­татом восприятия сенсорной инфор­мации и может проявляться в виде хранения зрительных, слуховых, обонятельных и прочих ощущений. - словесно-логическая (мыслительная). Словесно-логическая память фик­сирует словесную информацию и понятийные обозначения внешних объектов и действий. </vt:lpstr>
      <vt:lpstr>3. Особенности стимулирование потребителей </vt:lpstr>
      <vt:lpstr>Стимулирование не может быть использовано постоянно, а только в момент необходимости повышения продаж товара. Связи с общественностью (пиар) имеют своей целью установление и поддержание благоприятных отношений с общественностью.  Пиар включает в себя программы, направленные на продвижение и защиту имиджа компании в глазах потребителей и контактных аудиторий. </vt:lpstr>
      <vt:lpstr>Когда потребителям не хватает информации о товаре, необходимой для оценки атрибутов товара, они полагаются на определенные сигналы, такие как цена или гарантия, при оценке товара. </vt:lpstr>
      <vt:lpstr>Таким образом, в зависимости от того, на что полагаются потребители при оценке товара, компании могут формировать мнения потребителей либо за счет сильных атрибутов товара, либо за счет сильных сигналов, подаваемых товаром особые элементы, такие как название товара и его упаковка, могут быть мощными источниками влияния для придания формирующимся мнениям потребителей желаемой формы.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Ramil Jabbarov</dc:creator>
  <cp:lastModifiedBy>User</cp:lastModifiedBy>
  <cp:revision>519</cp:revision>
  <dcterms:created xsi:type="dcterms:W3CDTF">2010-03-05T15:34:29Z</dcterms:created>
  <dcterms:modified xsi:type="dcterms:W3CDTF">2016-10-14T12:15:32Z</dcterms:modified>
</cp:coreProperties>
</file>