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4"/>
  </p:notesMasterIdLst>
  <p:handoutMasterIdLst>
    <p:handoutMasterId r:id="rId25"/>
  </p:handoutMasterIdLst>
  <p:sldIdLst>
    <p:sldId id="257" r:id="rId2"/>
    <p:sldId id="292" r:id="rId3"/>
    <p:sldId id="293" r:id="rId4"/>
    <p:sldId id="294" r:id="rId5"/>
    <p:sldId id="295" r:id="rId6"/>
    <p:sldId id="296" r:id="rId7"/>
    <p:sldId id="297" r:id="rId8"/>
    <p:sldId id="298" r:id="rId9"/>
    <p:sldId id="299" r:id="rId10"/>
    <p:sldId id="300" r:id="rId11"/>
    <p:sldId id="301" r:id="rId12"/>
    <p:sldId id="302" r:id="rId13"/>
    <p:sldId id="303" r:id="rId14"/>
    <p:sldId id="304" r:id="rId15"/>
    <p:sldId id="305" r:id="rId16"/>
    <p:sldId id="306" r:id="rId17"/>
    <p:sldId id="307" r:id="rId18"/>
    <p:sldId id="308" r:id="rId19"/>
    <p:sldId id="309" r:id="rId20"/>
    <p:sldId id="310" r:id="rId21"/>
    <p:sldId id="311" r:id="rId22"/>
    <p:sldId id="312" r:id="rId23"/>
  </p:sldIdLst>
  <p:sldSz cx="9144000" cy="6858000" type="screen4x3"/>
  <p:notesSz cx="6692900" cy="98679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CC3300"/>
    <a:srgbClr val="003366"/>
    <a:srgbClr val="003153"/>
    <a:srgbClr val="66FF99"/>
    <a:srgbClr val="F9F670"/>
    <a:srgbClr val="66FF66"/>
    <a:srgbClr val="FF9966"/>
    <a:srgbClr val="8FE2FF"/>
    <a:srgbClr val="2D4F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5" autoAdjust="0"/>
    <p:restoredTop sz="94660"/>
  </p:normalViewPr>
  <p:slideViewPr>
    <p:cSldViewPr>
      <p:cViewPr>
        <p:scale>
          <a:sx n="77" d="100"/>
          <a:sy n="77" d="100"/>
        </p:scale>
        <p:origin x="-99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00257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quarter" idx="1"/>
          </p:nvPr>
        </p:nvSpPr>
        <p:spPr>
          <a:xfrm>
            <a:off x="3791094" y="0"/>
            <a:ext cx="2900257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FEA5DD-3B4C-41C5-9C03-E6F2CAF69530}" type="datetimeFigureOut">
              <a:rPr lang="tr-TR" smtClean="0"/>
              <a:pPr/>
              <a:t>05.09.2016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2"/>
          </p:nvPr>
        </p:nvSpPr>
        <p:spPr>
          <a:xfrm>
            <a:off x="0" y="9372792"/>
            <a:ext cx="2900257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3"/>
          </p:nvPr>
        </p:nvSpPr>
        <p:spPr>
          <a:xfrm>
            <a:off x="3791094" y="9372792"/>
            <a:ext cx="2900257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0241A7-47A4-44DD-861C-D277313BF87B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825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00257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791094" y="0"/>
            <a:ext cx="2900257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4F0C74-2BBF-4B62-9AC9-75A4DD32D037}" type="datetimeFigureOut">
              <a:rPr lang="tr-TR" smtClean="0"/>
              <a:pPr/>
              <a:t>05.09.2016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879475" y="739775"/>
            <a:ext cx="4933950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69290" y="4687253"/>
            <a:ext cx="5354320" cy="44405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9372792"/>
            <a:ext cx="2900257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791094" y="9372792"/>
            <a:ext cx="2900257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37D402-4D2F-4999-97D8-D5D4D08BAC9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75079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B4995-04C6-4270-90E4-FCAD024D3A9A}" type="datetime1">
              <a:rPr lang="tr-TR" smtClean="0"/>
              <a:pPr/>
              <a:t>05.09.2016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BB203-550C-438D-900E-F2D35A683EF6}" type="datetime1">
              <a:rPr lang="tr-TR" smtClean="0"/>
              <a:pPr/>
              <a:t>05.09.2016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E8269-D5C3-4C4E-994A-0260A30CB9EF}" type="datetime1">
              <a:rPr lang="tr-TR" smtClean="0"/>
              <a:pPr/>
              <a:t>05.09.2016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EC7E3-6AD7-4677-8B44-EF7914373A8A}" type="datetime1">
              <a:rPr lang="tr-TR" smtClean="0"/>
              <a:pPr/>
              <a:t>05.09.2016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706E9-5DEE-4A68-86E4-33ADD6ABDE1A}" type="datetime1">
              <a:rPr lang="tr-TR" smtClean="0"/>
              <a:pPr/>
              <a:t>05.09.2016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D1256-62EE-4EFE-B52A-E3CCBFA84C48}" type="datetime1">
              <a:rPr lang="tr-TR" smtClean="0"/>
              <a:pPr/>
              <a:t>05.09.2016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50CAA-051D-42F0-89DD-E6E1F54B7CA1}" type="datetime1">
              <a:rPr lang="tr-TR" smtClean="0"/>
              <a:pPr/>
              <a:t>05.09.2016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91F0C-CF73-4E5C-9665-7B76E92124EC}" type="datetime1">
              <a:rPr lang="tr-TR" smtClean="0"/>
              <a:pPr/>
              <a:t>05.09.2016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ADDA9-130E-4ED8-92DA-15E502B58B95}" type="datetime1">
              <a:rPr lang="tr-TR" smtClean="0"/>
              <a:pPr/>
              <a:t>05.09.2016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3235A-0548-470F-851B-8B76C72F9D5A}" type="datetime1">
              <a:rPr lang="tr-TR" smtClean="0"/>
              <a:pPr/>
              <a:t>05.09.2016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77D4E-494A-4AE1-B98E-DE2F860DB910}" type="datetime1">
              <a:rPr lang="tr-TR" smtClean="0"/>
              <a:pPr/>
              <a:t>05.09.2016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0846FE-2DE8-431B-9AAF-7F72C7ABB34B}" type="datetime1">
              <a:rPr lang="tr-TR" smtClean="0"/>
              <a:pPr/>
              <a:t>05.09.2016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08" y="-8252"/>
            <a:ext cx="9144000" cy="697982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4083" y="6279728"/>
            <a:ext cx="382809" cy="382481"/>
          </a:xfrm>
          <a:prstGeom prst="rect">
            <a:avLst/>
          </a:prstGeom>
        </p:spPr>
      </p:pic>
      <p:sp>
        <p:nvSpPr>
          <p:cNvPr id="4" name="5 Metin kutusu"/>
          <p:cNvSpPr txBox="1"/>
          <p:nvPr/>
        </p:nvSpPr>
        <p:spPr>
          <a:xfrm>
            <a:off x="3995936" y="6237312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smtClean="0">
                <a:latin typeface="Cambria" panose="02040503050406030204" pitchFamily="18" charset="0"/>
              </a:rPr>
              <a:t>Az</a:t>
            </a:r>
            <a:r>
              <a:rPr lang="az-Latn-AZ" b="1" smtClean="0">
                <a:latin typeface="Cambria" panose="02040503050406030204" pitchFamily="18" charset="0"/>
              </a:rPr>
              <a:t>ərbaycan Dövlət İqtisad Universiteti</a:t>
            </a:r>
            <a:endParaRPr lang="tr-TR" b="1" dirty="0">
              <a:latin typeface="Cambria" panose="02040503050406030204" pitchFamily="18" charset="0"/>
            </a:endParaRPr>
          </a:p>
        </p:txBody>
      </p:sp>
      <p:sp>
        <p:nvSpPr>
          <p:cNvPr id="5" name="5 Metin kutusu"/>
          <p:cNvSpPr txBox="1"/>
          <p:nvPr/>
        </p:nvSpPr>
        <p:spPr>
          <a:xfrm>
            <a:off x="6948264" y="6524172"/>
            <a:ext cx="1512168" cy="334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z-Latn-AZ" sz="1500" b="1" smtClean="0">
                <a:latin typeface="Cambria" panose="02040503050406030204" pitchFamily="18" charset="0"/>
              </a:rPr>
              <a:t>Bakı 2016</a:t>
            </a:r>
            <a:endParaRPr lang="tr-TR" sz="1500" b="1" dirty="0">
              <a:latin typeface="Cambria" panose="02040503050406030204" pitchFamily="18" charset="0"/>
            </a:endParaRPr>
          </a:p>
        </p:txBody>
      </p:sp>
      <p:sp>
        <p:nvSpPr>
          <p:cNvPr id="6" name="5 Metin kutusu"/>
          <p:cNvSpPr txBox="1"/>
          <p:nvPr/>
        </p:nvSpPr>
        <p:spPr>
          <a:xfrm>
            <a:off x="2915816" y="2058987"/>
            <a:ext cx="5184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0000"/>
              </a:buClr>
              <a:buSzPct val="100000"/>
            </a:pPr>
            <a:r>
              <a:rPr lang="ru-RU" altLang="az-Latn-AZ" sz="2000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Поведение потребителя </a:t>
            </a:r>
            <a:endParaRPr lang="az-Latn-AZ" altLang="az-Latn-AZ" sz="1000" b="1" dirty="0" smtClean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276365" y="2046793"/>
            <a:ext cx="45719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z-Latn-AZ"/>
          </a:p>
        </p:txBody>
      </p:sp>
      <p:sp>
        <p:nvSpPr>
          <p:cNvPr id="8" name="Прямоугольник 7"/>
          <p:cNvSpPr/>
          <p:nvPr/>
        </p:nvSpPr>
        <p:spPr>
          <a:xfrm>
            <a:off x="8316416" y="3562762"/>
            <a:ext cx="45719" cy="5553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z-Latn-AZ"/>
          </a:p>
        </p:txBody>
      </p:sp>
      <p:sp>
        <p:nvSpPr>
          <p:cNvPr id="9" name="5 Metin kutusu"/>
          <p:cNvSpPr txBox="1"/>
          <p:nvPr/>
        </p:nvSpPr>
        <p:spPr>
          <a:xfrm>
            <a:off x="3070037" y="3492887"/>
            <a:ext cx="5184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z-Latn-AZ" b="1" i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Vəli Həziyev </a:t>
            </a:r>
          </a:p>
          <a:p>
            <a:pPr algn="r"/>
            <a:endParaRPr lang="tr-TR" b="1" i="1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10" name="5 Metin kutusu"/>
          <p:cNvSpPr txBox="1"/>
          <p:nvPr/>
        </p:nvSpPr>
        <p:spPr>
          <a:xfrm>
            <a:off x="3136320" y="4716142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z-Latn-AZ" sz="1600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unec.edu.az</a:t>
            </a:r>
          </a:p>
          <a:p>
            <a:pPr algn="r"/>
            <a:r>
              <a:rPr lang="en-US" sz="1600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veli51@mail.ru</a:t>
            </a:r>
            <a:endParaRPr lang="tr-TR" sz="1600" b="1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11" name="5 Metin kutusu"/>
          <p:cNvSpPr txBox="1"/>
          <p:nvPr/>
        </p:nvSpPr>
        <p:spPr>
          <a:xfrm>
            <a:off x="3034025" y="3815802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z-Latn-AZ" b="1" i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Marketinq  kafedrası </a:t>
            </a:r>
            <a:r>
              <a:rPr lang="ru-RU" b="1" i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 </a:t>
            </a:r>
            <a:endParaRPr lang="tr-TR" b="1" i="1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0573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Описание: http://www.grandars.ru/images/1/review/id/546/6c7b332a5a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836712"/>
            <a:ext cx="8280920" cy="4968552"/>
          </a:xfrm>
          <a:prstGeom prst="rect">
            <a:avLst/>
          </a:prstGeom>
          <a:solidFill>
            <a:srgbClr val="92D050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341739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892480" cy="1362075"/>
          </a:xfrm>
          <a:solidFill>
            <a:srgbClr val="92D050"/>
          </a:solidFill>
        </p:spPr>
        <p:txBody>
          <a:bodyPr>
            <a:noAutofit/>
          </a:bodyPr>
          <a:lstStyle/>
          <a:p>
            <a:r>
              <a:rPr lang="ru-RU" sz="2400" dirty="0"/>
              <a:t>Влияние свойств товара на скорость его принятия</a:t>
            </a:r>
            <a:br>
              <a:rPr lang="ru-RU" sz="2400" dirty="0"/>
            </a:br>
            <a:r>
              <a:rPr lang="ru-RU" sz="2400" dirty="0"/>
              <a:t>На темпы </a:t>
            </a:r>
            <a:r>
              <a:rPr lang="ru-RU" sz="2000" dirty="0"/>
              <a:t>принятия</a:t>
            </a:r>
            <a:r>
              <a:rPr lang="ru-RU" sz="2400" dirty="0"/>
              <a:t> нового товара основное влияние оказывают пять его свойств: </a:t>
            </a:r>
            <a:r>
              <a:rPr lang="ru-RU" sz="2400" i="1" dirty="0"/>
              <a:t/>
            </a:r>
            <a:br>
              <a:rPr lang="ru-RU" sz="2400" i="1" dirty="0"/>
            </a:b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37908" y="5517232"/>
            <a:ext cx="7772400" cy="213002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505" y="1772816"/>
            <a:ext cx="9036493" cy="57606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b="1" dirty="0"/>
              <a:t>Сравнительное </a:t>
            </a:r>
            <a:r>
              <a:rPr lang="ru-RU" sz="2400" b="1" dirty="0" smtClean="0"/>
              <a:t>преимущество</a:t>
            </a:r>
            <a:r>
              <a:rPr lang="ru-RU" sz="2400" dirty="0" smtClean="0"/>
              <a:t>.</a:t>
            </a:r>
            <a:endParaRPr lang="ru-RU" sz="2400" dirty="0"/>
          </a:p>
          <a:p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7506" y="2636912"/>
            <a:ext cx="9036494" cy="100811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b="1" dirty="0"/>
              <a:t>Совместимость</a:t>
            </a:r>
            <a:r>
              <a:rPr lang="ru-RU" sz="2400" dirty="0"/>
              <a:t> — степень соответствия нового товара образу жизни и опыту потенциальных потребителей.</a:t>
            </a:r>
          </a:p>
          <a:p>
            <a:pPr algn="ctr"/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7505" y="3861048"/>
            <a:ext cx="9036494" cy="864096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b="1" dirty="0"/>
              <a:t>Сложность </a:t>
            </a:r>
            <a:r>
              <a:rPr lang="ru-RU" sz="2400" dirty="0"/>
              <a:t>— насколько сложно разобраться с использованием товара-новинки.</a:t>
            </a: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7504" y="4837142"/>
            <a:ext cx="9036495" cy="828092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dirty="0"/>
              <a:t>Делимость — возможность опробовать товар в ограниченных масштабах.</a:t>
            </a:r>
          </a:p>
          <a:p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7505" y="5805264"/>
            <a:ext cx="9036495" cy="57606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400" b="1" dirty="0"/>
              <a:t>Возможность </a:t>
            </a:r>
            <a:r>
              <a:rPr lang="ru-RU" sz="2400" b="1" dirty="0" smtClean="0"/>
              <a:t>демонстрации</a:t>
            </a:r>
            <a:r>
              <a:rPr lang="ru-RU" sz="2400" dirty="0" smtClean="0"/>
              <a:t>.</a:t>
            </a:r>
            <a:endParaRPr lang="ru-RU" sz="2400" dirty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573133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7772400" cy="678284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pPr lvl="3" algn="l" rtl="0">
              <a:spcBef>
                <a:spcPct val="0"/>
              </a:spcBef>
            </a:pPr>
            <a:r>
              <a:rPr lang="ru-RU" sz="2800" b="1" dirty="0" smtClean="0"/>
              <a:t>2. Характеристика </a:t>
            </a:r>
            <a:r>
              <a:rPr lang="ru-RU" sz="2800" b="1" dirty="0"/>
              <a:t>покупателей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340768"/>
            <a:ext cx="8712968" cy="5040559"/>
          </a:xfrm>
        </p:spPr>
        <p:txBody>
          <a:bodyPr>
            <a:noAutofit/>
          </a:bodyPr>
          <a:lstStyle/>
          <a:p>
            <a:pPr marL="457200" indent="-457200">
              <a:buAutoNum type="arabicPeriod"/>
            </a:pPr>
            <a:r>
              <a:rPr lang="ru-RU" sz="2400" dirty="0" smtClean="0"/>
              <a:t>Потребитель </a:t>
            </a:r>
            <a:r>
              <a:rPr lang="ru-RU" sz="2400" dirty="0"/>
              <a:t>является наиболее важной персоной, посещающей фирму. </a:t>
            </a:r>
            <a:endParaRPr lang="ru-RU" sz="2400" dirty="0" smtClean="0"/>
          </a:p>
          <a:p>
            <a:pPr marL="457200" indent="-457200">
              <a:buAutoNum type="arabicPeriod"/>
            </a:pPr>
            <a:r>
              <a:rPr lang="ru-RU" sz="2400" dirty="0" smtClean="0"/>
              <a:t>Фирма </a:t>
            </a:r>
            <a:r>
              <a:rPr lang="ru-RU" sz="2400" dirty="0"/>
              <a:t>зависит от потребителя, а не наоборот. </a:t>
            </a:r>
            <a:endParaRPr lang="ru-RU" sz="2400" dirty="0" smtClean="0"/>
          </a:p>
          <a:p>
            <a:pPr marL="457200" indent="-457200">
              <a:buAutoNum type="arabicPeriod"/>
            </a:pPr>
            <a:r>
              <a:rPr lang="ru-RU" sz="2400" dirty="0" smtClean="0"/>
              <a:t> </a:t>
            </a:r>
            <a:r>
              <a:rPr lang="ru-RU" sz="2400" dirty="0"/>
              <a:t>Потребитель не мешает работе фирмы, он является главной целью и смыслом деятельности предприятия. </a:t>
            </a:r>
            <a:endParaRPr lang="ru-RU" sz="2400" dirty="0" smtClean="0"/>
          </a:p>
          <a:p>
            <a:pPr marL="457200" indent="-457200">
              <a:buAutoNum type="arabicPeriod"/>
            </a:pPr>
            <a:r>
              <a:rPr lang="ru-RU" sz="2400" dirty="0" smtClean="0"/>
              <a:t>Фирма </a:t>
            </a:r>
            <a:r>
              <a:rPr lang="ru-RU" sz="2400" dirty="0"/>
              <a:t>не оказывает услугу потребителю, когда заботится о нем, это потребитель заботится о фирме, когда к ней обращается. </a:t>
            </a:r>
            <a:endParaRPr lang="ru-RU" sz="2400" dirty="0" smtClean="0"/>
          </a:p>
          <a:p>
            <a:pPr marL="457200" indent="-457200">
              <a:buAutoNum type="arabicPeriod"/>
            </a:pPr>
            <a:r>
              <a:rPr lang="ru-RU" sz="2400" dirty="0" smtClean="0"/>
              <a:t>С </a:t>
            </a:r>
            <a:r>
              <a:rPr lang="ru-RU" sz="2400" dirty="0"/>
              <a:t>потребителем никогда нельзя спорить, над ним нельзя подшучивать. </a:t>
            </a:r>
            <a:endParaRPr lang="ru-RU" sz="2400" dirty="0" smtClean="0"/>
          </a:p>
          <a:p>
            <a:pPr marL="457200" indent="-457200">
              <a:buAutoNum type="arabicPeriod"/>
            </a:pPr>
            <a:r>
              <a:rPr lang="ru-RU" sz="2400" dirty="0" smtClean="0"/>
              <a:t>Потребитель </a:t>
            </a:r>
            <a:r>
              <a:rPr lang="ru-RU" sz="2400" dirty="0"/>
              <a:t>- это тот человек, который приносит желания фирме, работа фирмы заключается в том, чтоб выполнить эти желания с выгодой для себя. </a:t>
            </a:r>
          </a:p>
        </p:txBody>
      </p:sp>
    </p:spTree>
    <p:extLst>
      <p:ext uri="{BB962C8B-B14F-4D97-AF65-F5344CB8AC3E}">
        <p14:creationId xmlns:p14="http://schemas.microsoft.com/office/powerpoint/2010/main" val="14291252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5840" y="620688"/>
            <a:ext cx="7772400" cy="750292"/>
          </a:xfrm>
          <a:solidFill>
            <a:srgbClr val="CC3300"/>
          </a:solidFill>
        </p:spPr>
        <p:txBody>
          <a:bodyPr>
            <a:normAutofit fontScale="90000"/>
          </a:bodyPr>
          <a:lstStyle/>
          <a:p>
            <a:r>
              <a:rPr lang="ru-RU" sz="2000" dirty="0"/>
              <a:t>Для того чтобы добиться благоприятной реакции потребителя необходимо: </a:t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556792"/>
            <a:ext cx="8640960" cy="5040560"/>
          </a:xfrm>
        </p:spPr>
        <p:txBody>
          <a:bodyPr/>
          <a:lstStyle/>
          <a:p>
            <a:r>
              <a:rPr lang="ru-RU" dirty="0"/>
              <a:t> 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556792"/>
            <a:ext cx="4320480" cy="2088232"/>
          </a:xfrm>
          <a:prstGeom prst="rect">
            <a:avLst/>
          </a:prstGeom>
          <a:solidFill>
            <a:srgbClr val="CC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/>
              <a:t>1. Предоставлять дополнительные услуги, в том числе бесплатные.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5297" y="3910087"/>
            <a:ext cx="4344695" cy="2223558"/>
          </a:xfrm>
          <a:prstGeom prst="rect">
            <a:avLst/>
          </a:prstGeom>
          <a:solidFill>
            <a:srgbClr val="CC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/>
              <a:t>2. Гарантировать обмен бракованного товара (резерв предприятий доходит до 20% от объема реализации). </a:t>
            </a:r>
          </a:p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932040" y="1556792"/>
            <a:ext cx="4104456" cy="2088232"/>
          </a:xfrm>
          <a:prstGeom prst="rect">
            <a:avLst/>
          </a:prstGeom>
          <a:solidFill>
            <a:srgbClr val="CC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/>
              <a:t>3. Круглосуточные службы для работы с клиентом. </a:t>
            </a:r>
          </a:p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932040" y="3910087"/>
            <a:ext cx="4104456" cy="2223558"/>
          </a:xfrm>
          <a:prstGeom prst="rect">
            <a:avLst/>
          </a:prstGeom>
          <a:solidFill>
            <a:srgbClr val="CC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/>
              <a:t> 4. Скидки для постоянных клиентов. 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39545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1330" y="230436"/>
            <a:ext cx="7772400" cy="822300"/>
          </a:xfrm>
          <a:solidFill>
            <a:srgbClr val="FF5050"/>
          </a:solidFill>
        </p:spPr>
        <p:txBody>
          <a:bodyPr>
            <a:normAutofit fontScale="90000"/>
          </a:bodyPr>
          <a:lstStyle/>
          <a:p>
            <a:r>
              <a:rPr lang="ru-RU" sz="2000" dirty="0"/>
              <a:t>Специалисты по маркетингу на основе изучения поведения покупателей должны знать:  </a:t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052736"/>
            <a:ext cx="8640960" cy="5688632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ru-RU" dirty="0" smtClean="0"/>
              <a:t> </a:t>
            </a:r>
            <a:endParaRPr lang="en-US" dirty="0" smtClean="0"/>
          </a:p>
          <a:p>
            <a:r>
              <a:rPr lang="ru-RU" dirty="0"/>
              <a:t>   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052736"/>
            <a:ext cx="8217880" cy="93610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/>
              <a:t>1</a:t>
            </a:r>
            <a:r>
              <a:rPr lang="ru-RU" sz="2000" dirty="0"/>
              <a:t>. Удовлетворению, каких потребностей служит его товар, и совершенствовать его.</a:t>
            </a:r>
          </a:p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060848"/>
            <a:ext cx="8217880" cy="93610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/>
              <a:t>2</a:t>
            </a:r>
            <a:r>
              <a:rPr lang="ru-RU" sz="2000" dirty="0"/>
              <a:t>. Видеть, куда потребитель обращается за информацией, и помочь ему быстрее ее получать. </a:t>
            </a:r>
          </a:p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3140968"/>
            <a:ext cx="8217880" cy="93610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/>
              <a:t>3</a:t>
            </a:r>
            <a:r>
              <a:rPr lang="ru-RU" sz="2000" dirty="0"/>
              <a:t>. Помочь потребителю принять решение о покупке на основе знания тех мотивов и стимулов, которыми он руководствуется. </a:t>
            </a:r>
          </a:p>
          <a:p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4365104"/>
            <a:ext cx="8216186" cy="864096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/>
              <a:t>4</a:t>
            </a:r>
            <a:r>
              <a:rPr lang="ru-RU" sz="2000" dirty="0"/>
              <a:t>.</a:t>
            </a:r>
            <a:r>
              <a:rPr lang="ru-RU" sz="2000" dirty="0" smtClean="0"/>
              <a:t>Знать </a:t>
            </a:r>
            <a:r>
              <a:rPr lang="ru-RU" sz="2000" dirty="0"/>
              <a:t>оценку потребителя своих товаров и товаров конкурентов.  </a:t>
            </a:r>
          </a:p>
          <a:p>
            <a:endParaRPr lang="en-US" dirty="0"/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5373216"/>
            <a:ext cx="8216186" cy="864096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/>
              <a:t>5</a:t>
            </a:r>
            <a:r>
              <a:rPr lang="ru-RU" sz="2000" dirty="0"/>
              <a:t>. Разработать эффективную систему для поддержки устойчивого спроса на свои товары.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45755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764704"/>
            <a:ext cx="7772400" cy="750292"/>
          </a:xfrm>
        </p:spPr>
        <p:txBody>
          <a:bodyPr>
            <a:normAutofit/>
          </a:bodyPr>
          <a:lstStyle/>
          <a:p>
            <a:r>
              <a:rPr lang="ru-RU" sz="2000" dirty="0"/>
              <a:t>Основные различия между индивидуальной и организационной покупкой: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628800"/>
            <a:ext cx="8784976" cy="5082356"/>
          </a:xfrm>
        </p:spPr>
        <p:txBody>
          <a:bodyPr/>
          <a:lstStyle/>
          <a:p>
            <a:r>
              <a:rPr lang="ru-RU" dirty="0"/>
              <a:t>  </a:t>
            </a:r>
            <a:br>
              <a:rPr lang="ru-RU" dirty="0"/>
            </a:br>
            <a:r>
              <a:rPr lang="ru-RU" sz="2800" dirty="0"/>
              <a:t>  • Покупателей-организаций намного меньше, а покупки, совершенные ими, стоят намного дороже.</a:t>
            </a:r>
          </a:p>
          <a:p>
            <a:r>
              <a:rPr lang="ru-RU" sz="2800" dirty="0"/>
              <a:t> • Покупатель-организация не является конечным покупателем или потребителем продукта. </a:t>
            </a:r>
          </a:p>
          <a:p>
            <a:r>
              <a:rPr lang="ru-RU" sz="2800" dirty="0"/>
              <a:t>• Покупатели-организации и производители образуют более узкий рынок и знают друг друга.  </a:t>
            </a:r>
          </a:p>
          <a:p>
            <a:r>
              <a:rPr lang="ru-RU" sz="2800" dirty="0"/>
              <a:t>• Требования к промышленной продукции в основном зависят от конечного потребителя и являются величиной непостоянной (может, к примеру, зависеть от моды).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85414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908720"/>
            <a:ext cx="7772400" cy="822300"/>
          </a:xfrm>
        </p:spPr>
        <p:txBody>
          <a:bodyPr>
            <a:normAutofit fontScale="90000"/>
          </a:bodyPr>
          <a:lstStyle/>
          <a:p>
            <a:r>
              <a:rPr lang="ru-RU" sz="2000" dirty="0"/>
              <a:t>Основными факторами влияния на решение о покупке внутри магазина являются: </a:t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2276872"/>
            <a:ext cx="7772400" cy="3714204"/>
          </a:xfrm>
        </p:spPr>
        <p:txBody>
          <a:bodyPr>
            <a:noAutofit/>
          </a:bodyPr>
          <a:lstStyle/>
          <a:p>
            <a:pPr marL="342900" lvl="0" indent="-342900">
              <a:buFont typeface="Wingdings" pitchFamily="2" charset="2"/>
              <a:buChar char="v"/>
            </a:pPr>
            <a:r>
              <a:rPr lang="ru-RU" sz="3600" dirty="0" smtClean="0"/>
              <a:t>экспозиция </a:t>
            </a:r>
            <a:r>
              <a:rPr lang="ru-RU" sz="3600" dirty="0"/>
              <a:t>в точке покупки,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3600" dirty="0"/>
              <a:t>снижение цен, планировка магазина,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3600" dirty="0"/>
              <a:t>атмосфера магазина,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3600" dirty="0"/>
              <a:t>ситуации отсутствия товара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3600" dirty="0"/>
              <a:t>торговый персонал.</a:t>
            </a:r>
          </a:p>
        </p:txBody>
      </p:sp>
    </p:spTree>
    <p:extLst>
      <p:ext uri="{BB962C8B-B14F-4D97-AF65-F5344CB8AC3E}">
        <p14:creationId xmlns:p14="http://schemas.microsoft.com/office/powerpoint/2010/main" val="11883891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4395" y="836712"/>
            <a:ext cx="7772400" cy="534268"/>
          </a:xfrm>
        </p:spPr>
        <p:txBody>
          <a:bodyPr>
            <a:normAutofit fontScale="90000"/>
          </a:bodyPr>
          <a:lstStyle/>
          <a:p>
            <a:pPr lvl="3" algn="l" rtl="0">
              <a:spcBef>
                <a:spcPct val="0"/>
              </a:spcBef>
            </a:pPr>
            <a:r>
              <a:rPr lang="en-US" sz="2000" b="1" dirty="0" smtClean="0"/>
              <a:t>3. </a:t>
            </a:r>
            <a:r>
              <a:rPr lang="ru-RU" sz="2000" b="1" dirty="0" smtClean="0"/>
              <a:t>Значение </a:t>
            </a:r>
            <a:r>
              <a:rPr lang="ru-RU" sz="2000" b="1" dirty="0"/>
              <a:t>удовлетворенности потребителя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484785"/>
            <a:ext cx="8352928" cy="4968552"/>
          </a:xfrm>
        </p:spPr>
        <p:txBody>
          <a:bodyPr/>
          <a:lstStyle/>
          <a:p>
            <a:r>
              <a:rPr lang="ru-RU" sz="3200" dirty="0"/>
              <a:t>Работа маркетолога не заканчивается в тот момент, когда покупатель приобретает товар. После покупки потребитель может испытывать либо чувство удовлетворения, либо неудовлетворения.</a:t>
            </a:r>
          </a:p>
          <a:p>
            <a:r>
              <a:rPr lang="ru-RU" sz="3200" dirty="0"/>
              <a:t>Какое из этих чувств будет испытывать покупатель, определяется соотношением между ожиданиями потребителями и тем, как он воспринимает полученный товар.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88369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1720840"/>
            <a:ext cx="842493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Если товар не оправдывает ожиданий, то покупатель не удовлетворён, если товар им соответствует — покупатель удовлетворен, если товар превосходит ожидания, то покупатель доволен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 </a:t>
            </a:r>
            <a:r>
              <a:rPr lang="ru-RU" sz="2800" dirty="0"/>
              <a:t>Чем больше расхождение между ожиданиями и фактическим результатом, тем сильнее разочарование. </a:t>
            </a:r>
            <a:endParaRPr lang="ru-RU" sz="2800" dirty="0" smtClean="0"/>
          </a:p>
          <a:p>
            <a:r>
              <a:rPr lang="ru-RU" sz="2800" dirty="0" smtClean="0"/>
              <a:t>Продавец </a:t>
            </a:r>
            <a:r>
              <a:rPr lang="ru-RU" sz="2800" dirty="0"/>
              <a:t>во время покупки должен предоставлять только достоверную информацию, чтобы не вызывать разочарования покупателя после покупки.</a:t>
            </a:r>
          </a:p>
        </p:txBody>
      </p:sp>
    </p:spTree>
    <p:extLst>
      <p:ext uri="{BB962C8B-B14F-4D97-AF65-F5344CB8AC3E}">
        <p14:creationId xmlns:p14="http://schemas.microsoft.com/office/powerpoint/2010/main" val="20864640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2970" y="1268760"/>
            <a:ext cx="896448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Некоторые компании, зная об </a:t>
            </a:r>
            <a:r>
              <a:rPr lang="ru-RU" sz="3600" dirty="0" smtClean="0"/>
              <a:t> особенностей </a:t>
            </a:r>
            <a:r>
              <a:rPr lang="ru-RU" sz="3600" dirty="0"/>
              <a:t>покупательского восприятия на этапе предоставления информации о преимуществах своего товара, немного преуменьшают достоинства</a:t>
            </a:r>
            <a:r>
              <a:rPr lang="ru-RU" sz="3600" dirty="0" smtClean="0"/>
              <a:t>.</a:t>
            </a:r>
          </a:p>
          <a:p>
            <a:r>
              <a:rPr lang="ru-RU" sz="3600" dirty="0" smtClean="0"/>
              <a:t>После </a:t>
            </a:r>
            <a:r>
              <a:rPr lang="ru-RU" sz="3600" dirty="0"/>
              <a:t>покупки товара покупателя ждет приятный сюрприз, о котором он рассказывает всем своим знакомым и друзьям.</a:t>
            </a:r>
          </a:p>
        </p:txBody>
      </p:sp>
    </p:spTree>
    <p:extLst>
      <p:ext uri="{BB962C8B-B14F-4D97-AF65-F5344CB8AC3E}">
        <p14:creationId xmlns:p14="http://schemas.microsoft.com/office/powerpoint/2010/main" val="23900915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04664"/>
            <a:ext cx="7668344" cy="1584176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ru-RU" b="1" dirty="0"/>
              <a:t>Тема 9. Покупка и процессы после покупки</a:t>
            </a:r>
            <a:r>
              <a:rPr lang="ru-RU" dirty="0"/>
              <a:t/>
            </a:r>
            <a:br>
              <a:rPr lang="ru-RU" dirty="0"/>
            </a:br>
            <a:endParaRPr lang="ru-RU" b="1" dirty="0">
              <a:latin typeface="Cambria" panose="020405030504060302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115616" y="2564904"/>
            <a:ext cx="7668344" cy="3600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b="1" dirty="0">
              <a:solidFill>
                <a:srgbClr val="003366"/>
              </a:solidFill>
              <a:latin typeface="Cambria" panose="020405030504060302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2551837"/>
            <a:ext cx="806489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/>
              <a:t>План</a:t>
            </a:r>
            <a:endParaRPr lang="ru-RU" sz="3600" b="1" dirty="0"/>
          </a:p>
          <a:p>
            <a:pPr lvl="0"/>
            <a:r>
              <a:rPr lang="en-US" sz="3600" dirty="0" smtClean="0"/>
              <a:t>1</a:t>
            </a:r>
            <a:r>
              <a:rPr lang="ru-RU" sz="3600" dirty="0" smtClean="0"/>
              <a:t>. Ситуационные </a:t>
            </a:r>
            <a:r>
              <a:rPr lang="ru-RU" sz="3600" dirty="0"/>
              <a:t>факторы в процессе принятия решения </a:t>
            </a:r>
          </a:p>
          <a:p>
            <a:pPr lvl="0"/>
            <a:r>
              <a:rPr lang="ru-RU" sz="3600" dirty="0" smtClean="0"/>
              <a:t>2. Характеристика </a:t>
            </a:r>
            <a:r>
              <a:rPr lang="ru-RU" sz="3600" dirty="0"/>
              <a:t>покупателей</a:t>
            </a:r>
          </a:p>
          <a:p>
            <a:pPr lvl="0"/>
            <a:r>
              <a:rPr lang="ru-RU" sz="3600" dirty="0" smtClean="0"/>
              <a:t>3. Значение </a:t>
            </a:r>
            <a:r>
              <a:rPr lang="ru-RU" sz="3600" dirty="0"/>
              <a:t>удовлетворенности потребителя</a:t>
            </a:r>
          </a:p>
        </p:txBody>
      </p:sp>
    </p:spTree>
    <p:extLst>
      <p:ext uri="{BB962C8B-B14F-4D97-AF65-F5344CB8AC3E}">
        <p14:creationId xmlns:p14="http://schemas.microsoft.com/office/powerpoint/2010/main" val="12798146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1605" y="1067504"/>
            <a:ext cx="918051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Выбор — это всегда компромисс. </a:t>
            </a:r>
            <a:endParaRPr lang="ru-RU" sz="2800" dirty="0" smtClean="0"/>
          </a:p>
          <a:p>
            <a:r>
              <a:rPr lang="ru-RU" sz="2800" dirty="0" smtClean="0"/>
              <a:t>Почти </a:t>
            </a:r>
            <a:r>
              <a:rPr lang="ru-RU" sz="2800" dirty="0"/>
              <a:t>каждая крупная покупка вызывает </a:t>
            </a:r>
            <a:r>
              <a:rPr lang="ru-RU" sz="2800" b="1" dirty="0"/>
              <a:t>внутренний конфликт</a:t>
            </a:r>
            <a:r>
              <a:rPr lang="ru-RU" sz="2800" dirty="0"/>
              <a:t> — ощущение неудовлетворенности, которое вызвано сомнениями в правильности выбора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 </a:t>
            </a:r>
            <a:r>
              <a:rPr lang="ru-RU" sz="2800" dirty="0"/>
              <a:t>В этот период покупатель удовлетворен преимуществами купленного товара. </a:t>
            </a:r>
            <a:endParaRPr lang="ru-RU" sz="2800" dirty="0" smtClean="0"/>
          </a:p>
          <a:p>
            <a:r>
              <a:rPr lang="ru-RU" sz="2800" dirty="0" smtClean="0"/>
              <a:t>Он </a:t>
            </a:r>
            <a:r>
              <a:rPr lang="ru-RU" sz="2800" dirty="0"/>
              <a:t>понимает, что смог избежать недостатков, которые есть в других марках. </a:t>
            </a:r>
            <a:endParaRPr lang="ru-RU" sz="2800" dirty="0" smtClean="0"/>
          </a:p>
          <a:p>
            <a:r>
              <a:rPr lang="ru-RU" sz="2800" dirty="0" smtClean="0"/>
              <a:t>При </a:t>
            </a:r>
            <a:r>
              <a:rPr lang="ru-RU" sz="2800" dirty="0"/>
              <a:t>этом он понимает, что упустил и преимущества, которые были в остальных марках. </a:t>
            </a:r>
            <a:endParaRPr lang="ru-RU" sz="2800" dirty="0" smtClean="0"/>
          </a:p>
          <a:p>
            <a:r>
              <a:rPr lang="ru-RU" sz="2800" dirty="0" smtClean="0"/>
              <a:t>После </a:t>
            </a:r>
            <a:r>
              <a:rPr lang="ru-RU" sz="2800" dirty="0"/>
              <a:t>каждой покупки потребитель испытывает внутренний конфликт — хотя бы в минимальной степени.</a:t>
            </a:r>
          </a:p>
        </p:txBody>
      </p:sp>
    </p:spTree>
    <p:extLst>
      <p:ext uri="{BB962C8B-B14F-4D97-AF65-F5344CB8AC3E}">
        <p14:creationId xmlns:p14="http://schemas.microsoft.com/office/powerpoint/2010/main" val="21258064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889472"/>
            <a:ext cx="828092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К</a:t>
            </a:r>
            <a:r>
              <a:rPr lang="ru-RU" sz="3200" dirty="0" smtClean="0"/>
              <a:t>омпания </a:t>
            </a:r>
            <a:r>
              <a:rPr lang="ru-RU" sz="3200" dirty="0"/>
              <a:t>продаёт товары двум группам потребителей: </a:t>
            </a:r>
            <a:endParaRPr lang="ru-RU" sz="3200" dirty="0" smtClean="0"/>
          </a:p>
          <a:p>
            <a:r>
              <a:rPr lang="ru-RU" sz="3200" b="1" dirty="0" smtClean="0"/>
              <a:t>новым </a:t>
            </a:r>
            <a:r>
              <a:rPr lang="ru-RU" sz="3200" b="1" dirty="0"/>
              <a:t>покупателям и старым клиентам</a:t>
            </a:r>
            <a:r>
              <a:rPr lang="ru-RU" sz="3200" dirty="0"/>
              <a:t>. </a:t>
            </a:r>
            <a:endParaRPr lang="ru-RU" sz="3200" dirty="0" smtClean="0"/>
          </a:p>
          <a:p>
            <a:r>
              <a:rPr lang="ru-RU" sz="3200" dirty="0" smtClean="0"/>
              <a:t>Привлечь </a:t>
            </a:r>
            <a:r>
              <a:rPr lang="ru-RU" sz="3200" dirty="0"/>
              <a:t>нового покупателя гораздо труднее, чем удержать старого. </a:t>
            </a:r>
            <a:endParaRPr lang="ru-RU" sz="3200" dirty="0" smtClean="0"/>
          </a:p>
          <a:p>
            <a:r>
              <a:rPr lang="ru-RU" sz="3200" dirty="0" smtClean="0"/>
              <a:t> Удовлетворенный </a:t>
            </a:r>
            <a:r>
              <a:rPr lang="ru-RU" sz="3200" dirty="0"/>
              <a:t>клиент рассказывает об удачной покупке минимум трем знакомым, а неудовлетворенный покупатель расскажет о неудачном опыте уже минимум одиннадцати знакомым.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3595359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5048" y="1052736"/>
            <a:ext cx="856895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Для </a:t>
            </a:r>
            <a:r>
              <a:rPr lang="ru-RU" sz="3600" dirty="0"/>
              <a:t>поддержания необходимого уровня спроса компаниям необходимо уделять особое внимание удовлетворенности потребителей. </a:t>
            </a:r>
            <a:endParaRPr lang="ru-RU" sz="3600" dirty="0" smtClean="0"/>
          </a:p>
          <a:p>
            <a:r>
              <a:rPr lang="ru-RU" sz="3600" dirty="0" smtClean="0"/>
              <a:t>Для </a:t>
            </a:r>
            <a:r>
              <a:rPr lang="ru-RU" sz="3600" dirty="0"/>
              <a:t>этого следует исследовать причины неудовлетворенности потребителей и своевременно их устранять.</a:t>
            </a:r>
          </a:p>
        </p:txBody>
      </p:sp>
    </p:spTree>
    <p:extLst>
      <p:ext uri="{BB962C8B-B14F-4D97-AF65-F5344CB8AC3E}">
        <p14:creationId xmlns:p14="http://schemas.microsoft.com/office/powerpoint/2010/main" val="925087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3887" y="476672"/>
            <a:ext cx="8316416" cy="1512168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pPr lvl="0"/>
            <a:r>
              <a:rPr lang="en-US" dirty="0"/>
              <a:t>1</a:t>
            </a:r>
            <a:r>
              <a:rPr lang="ru-RU" dirty="0"/>
              <a:t>. Ситуационные факторы в процессе принятия решения </a:t>
            </a:r>
            <a:br>
              <a:rPr lang="ru-RU" dirty="0"/>
            </a:br>
            <a:endParaRPr lang="ru-RU" b="1" dirty="0">
              <a:latin typeface="Cambria" panose="020405030504060302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9552" y="1484784"/>
            <a:ext cx="8244408" cy="46805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b="1" dirty="0">
              <a:solidFill>
                <a:srgbClr val="003366"/>
              </a:solidFill>
              <a:latin typeface="Cambria" panose="020405030504060302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9268" y="2132856"/>
            <a:ext cx="878497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Типы ситуаций и факторы ситуационного влияния. </a:t>
            </a:r>
            <a:endParaRPr lang="ru-RU" sz="2800" b="1" dirty="0" smtClean="0"/>
          </a:p>
          <a:p>
            <a:r>
              <a:rPr lang="ru-RU" sz="2800" dirty="0" smtClean="0"/>
              <a:t>В </a:t>
            </a:r>
            <a:r>
              <a:rPr lang="ru-RU" sz="2800" dirty="0"/>
              <a:t>потребительских ситуациях участвуют люди и различные объекты (товары, реклама), </a:t>
            </a:r>
            <a:r>
              <a:rPr lang="ru-RU" sz="2800" dirty="0" smtClean="0"/>
              <a:t>необходимо </a:t>
            </a:r>
            <a:r>
              <a:rPr lang="ru-RU" sz="2800" dirty="0"/>
              <a:t>различать влияние, которое они оказывают сами и которое происходит за счет самой ситуации. </a:t>
            </a:r>
          </a:p>
          <a:p>
            <a:r>
              <a:rPr lang="ru-RU" sz="2800" b="1" dirty="0"/>
              <a:t>Ситуационное влияние </a:t>
            </a:r>
            <a:r>
              <a:rPr lang="ru-RU" sz="2800" dirty="0"/>
              <a:t>- это влияние, которое осуществляется за счет различных факторов, происходящих в определенном месте в определенное время, и не зависит от потребителей и объектов. </a:t>
            </a:r>
          </a:p>
        </p:txBody>
      </p:sp>
    </p:spTree>
    <p:extLst>
      <p:ext uri="{BB962C8B-B14F-4D97-AF65-F5344CB8AC3E}">
        <p14:creationId xmlns:p14="http://schemas.microsoft.com/office/powerpoint/2010/main" val="2916961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422" y="692696"/>
            <a:ext cx="8748464" cy="1440160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ru-RU" b="1" dirty="0"/>
              <a:t>Основные характеристики потребительских ситуаций: </a:t>
            </a:r>
            <a:r>
              <a:rPr lang="ru-RU" dirty="0"/>
              <a:t/>
            </a:r>
            <a:br>
              <a:rPr lang="ru-RU" dirty="0"/>
            </a:br>
            <a:endParaRPr lang="ru-RU" b="1" dirty="0">
              <a:latin typeface="Cambria" panose="020405030504060302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95536" y="1556792"/>
            <a:ext cx="8388424" cy="50405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b="1" dirty="0">
              <a:solidFill>
                <a:srgbClr val="003366"/>
              </a:solidFill>
              <a:latin typeface="Cambria" panose="020405030504060302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4166" y="2132856"/>
            <a:ext cx="878497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1</a:t>
            </a:r>
            <a:r>
              <a:rPr lang="ru-RU" sz="2000" dirty="0"/>
              <a:t>) </a:t>
            </a:r>
            <a:r>
              <a:rPr lang="ru-RU" sz="2000" b="1" dirty="0"/>
              <a:t>Физическое окружен</a:t>
            </a:r>
            <a:r>
              <a:rPr lang="ru-RU" sz="2000" dirty="0"/>
              <a:t>ие – материальные составляющие потребительской </a:t>
            </a:r>
            <a:r>
              <a:rPr lang="ru-RU" sz="2000" dirty="0" smtClean="0"/>
              <a:t>ситуации: </a:t>
            </a:r>
            <a:r>
              <a:rPr lang="ru-RU" sz="2000" dirty="0"/>
              <a:t>географическое положение, оформление, звуки, запахи, освещение, погода, внешний вид товара и </a:t>
            </a:r>
            <a:r>
              <a:rPr lang="ru-RU" sz="2000" dirty="0" smtClean="0"/>
              <a:t>прочее.</a:t>
            </a:r>
          </a:p>
          <a:p>
            <a:r>
              <a:rPr lang="ru-RU" sz="2000" dirty="0" smtClean="0"/>
              <a:t>2</a:t>
            </a:r>
            <a:r>
              <a:rPr lang="ru-RU" sz="2000" dirty="0"/>
              <a:t>) </a:t>
            </a:r>
            <a:r>
              <a:rPr lang="ru-RU" sz="2000" b="1" dirty="0"/>
              <a:t>Социальное окружение </a:t>
            </a:r>
            <a:r>
              <a:rPr lang="ru-RU" sz="2000" dirty="0"/>
              <a:t>– присутствие или отсутствие других людей в данной ситуации. </a:t>
            </a:r>
          </a:p>
          <a:p>
            <a:r>
              <a:rPr lang="ru-RU" sz="2000" dirty="0"/>
              <a:t>3) </a:t>
            </a:r>
            <a:r>
              <a:rPr lang="ru-RU" sz="2000" b="1" dirty="0"/>
              <a:t>Время – временные характеристики </a:t>
            </a:r>
            <a:r>
              <a:rPr lang="ru-RU" sz="2000" dirty="0"/>
              <a:t>ситуации, связанные с моментом осуществления поведения (время суток, день недели, месяц, сезон) или относительно какого-то события в прошлом или будущем (например, время осуществления последней покупки). </a:t>
            </a:r>
          </a:p>
          <a:p>
            <a:r>
              <a:rPr lang="ru-RU" sz="2000" dirty="0"/>
              <a:t>4) Цель потребителя – то, что человек должен достичь или выполнить в данной ситуации. </a:t>
            </a:r>
          </a:p>
          <a:p>
            <a:r>
              <a:rPr lang="ru-RU" sz="2000" dirty="0"/>
              <a:t>5) Предшествующее    состояние   –   настроение    или    условия (количество денег), с которыми потребитель входит в ситуацию. </a:t>
            </a:r>
          </a:p>
        </p:txBody>
      </p:sp>
    </p:spTree>
    <p:extLst>
      <p:ext uri="{BB962C8B-B14F-4D97-AF65-F5344CB8AC3E}">
        <p14:creationId xmlns:p14="http://schemas.microsoft.com/office/powerpoint/2010/main" val="37389918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7668344" cy="1296144"/>
          </a:xfrm>
        </p:spPr>
        <p:txBody>
          <a:bodyPr>
            <a:normAutofit fontScale="90000"/>
          </a:bodyPr>
          <a:lstStyle/>
          <a:p>
            <a:r>
              <a:rPr lang="ru-RU" dirty="0"/>
              <a:t>Типы ситуаций. </a:t>
            </a:r>
            <a:br>
              <a:rPr lang="ru-RU" dirty="0"/>
            </a:br>
            <a:endParaRPr lang="ru-RU" b="1" dirty="0">
              <a:latin typeface="Cambria" panose="020405030504060302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51520" y="1124744"/>
            <a:ext cx="8532440" cy="50405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b="1" dirty="0">
              <a:solidFill>
                <a:srgbClr val="003366"/>
              </a:solidFill>
              <a:latin typeface="Cambria" panose="020405030504060302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147392"/>
            <a:ext cx="806489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1.  Ситуация коммуникации </a:t>
            </a:r>
            <a:r>
              <a:rPr lang="ru-RU" sz="2800" dirty="0"/>
              <a:t>– это условия, в которых потребитель участвует в процессе личного и неличного общения. </a:t>
            </a:r>
            <a:endParaRPr lang="ru-RU" sz="2800" dirty="0" smtClean="0"/>
          </a:p>
          <a:p>
            <a:r>
              <a:rPr lang="ru-RU" sz="2800" b="1" dirty="0" smtClean="0"/>
              <a:t>2</a:t>
            </a:r>
            <a:r>
              <a:rPr lang="ru-RU" sz="2800" b="1" dirty="0"/>
              <a:t>.  Ситуация покупки </a:t>
            </a:r>
            <a:r>
              <a:rPr lang="ru-RU" sz="2800" dirty="0"/>
              <a:t>– условия, в которых потребители приобретают товары и услуги.</a:t>
            </a:r>
            <a:r>
              <a:rPr lang="ru-RU" sz="2800" b="1" dirty="0"/>
              <a:t> </a:t>
            </a:r>
            <a:endParaRPr lang="ru-RU" sz="2800" dirty="0"/>
          </a:p>
          <a:p>
            <a:r>
              <a:rPr lang="ru-RU" sz="2800" dirty="0"/>
              <a:t>Все доступные потребителю данные в момент покупки товара и услуги называются информационной средой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 </a:t>
            </a:r>
            <a:r>
              <a:rPr lang="ru-RU" sz="2800" b="1" dirty="0"/>
              <a:t>3.   Ситуация использования </a:t>
            </a:r>
            <a:r>
              <a:rPr lang="ru-RU" sz="2800" dirty="0"/>
              <a:t>– условия при которых происходит</a:t>
            </a:r>
            <a:br>
              <a:rPr lang="ru-RU" sz="2800" dirty="0"/>
            </a:br>
            <a:r>
              <a:rPr lang="ru-RU" sz="2800" dirty="0"/>
              <a:t>потребление. </a:t>
            </a:r>
          </a:p>
        </p:txBody>
      </p:sp>
    </p:spTree>
    <p:extLst>
      <p:ext uri="{BB962C8B-B14F-4D97-AF65-F5344CB8AC3E}">
        <p14:creationId xmlns:p14="http://schemas.microsoft.com/office/powerpoint/2010/main" val="34313212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1" y="-99392"/>
            <a:ext cx="8892480" cy="1800200"/>
          </a:xfrm>
          <a:solidFill>
            <a:srgbClr val="92D050"/>
          </a:solidFill>
        </p:spPr>
        <p:txBody>
          <a:bodyPr>
            <a:normAutofit/>
          </a:bodyPr>
          <a:lstStyle/>
          <a:p>
            <a:pPr algn="l"/>
            <a:r>
              <a:rPr lang="ru-RU" sz="2800" dirty="0"/>
              <a:t>Ситуация использования продукта воздействует на </a:t>
            </a:r>
            <a:r>
              <a:rPr lang="ru-RU" sz="2800" dirty="0" smtClean="0"/>
              <a:t>тактику и </a:t>
            </a:r>
            <a:r>
              <a:rPr lang="ru-RU" sz="2800" dirty="0"/>
              <a:t>стратегию маркетинга различными способами: </a:t>
            </a:r>
            <a:br>
              <a:rPr lang="ru-RU" sz="2800" dirty="0"/>
            </a:br>
            <a:endParaRPr lang="ru-RU" sz="2800" b="1" dirty="0">
              <a:latin typeface="Cambria" panose="020405030504060302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67544" y="980728"/>
            <a:ext cx="8316416" cy="51845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b="1" dirty="0">
              <a:solidFill>
                <a:srgbClr val="003366"/>
              </a:solidFill>
              <a:latin typeface="Cambria" panose="020405030504060302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772816"/>
            <a:ext cx="864096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• </a:t>
            </a:r>
            <a:r>
              <a:rPr lang="ru-RU" sz="2800" dirty="0"/>
              <a:t>важно отразить в сегментировании условия, в которых происходит потребление (одежда для офиса, занятий спортом, повседневная). </a:t>
            </a:r>
          </a:p>
          <a:p>
            <a:r>
              <a:rPr lang="ru-RU" sz="2800" dirty="0"/>
              <a:t>• учет ситуации потребления важно для позиционирования товара. </a:t>
            </a:r>
          </a:p>
          <a:p>
            <a:r>
              <a:rPr lang="ru-RU" sz="2800" dirty="0"/>
              <a:t>• изменение ситуации потребления одного продукта воздействует на потребление другого (запрет на курение в определенных местах – жевательная резинка как альтернатива). </a:t>
            </a:r>
          </a:p>
        </p:txBody>
      </p:sp>
    </p:spTree>
    <p:extLst>
      <p:ext uri="{BB962C8B-B14F-4D97-AF65-F5344CB8AC3E}">
        <p14:creationId xmlns:p14="http://schemas.microsoft.com/office/powerpoint/2010/main" val="28297861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692696"/>
            <a:ext cx="7206201" cy="576064"/>
          </a:xfrm>
        </p:spPr>
        <p:txBody>
          <a:bodyPr>
            <a:normAutofit fontScale="90000"/>
          </a:bodyPr>
          <a:lstStyle/>
          <a:p>
            <a:r>
              <a:rPr lang="ru-RU" sz="2400" dirty="0"/>
              <a:t>Принятие решения о покупке товара-новинки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628800"/>
            <a:ext cx="8784976" cy="4608512"/>
          </a:xfrm>
        </p:spPr>
        <p:txBody>
          <a:bodyPr>
            <a:normAutofit fontScale="92500" lnSpcReduction="10000"/>
          </a:bodyPr>
          <a:lstStyle/>
          <a:p>
            <a:r>
              <a:rPr lang="ru-RU" sz="3000" b="1" dirty="0" smtClean="0"/>
              <a:t>Товар-новинка</a:t>
            </a:r>
            <a:r>
              <a:rPr lang="ru-RU" sz="3000" dirty="0" smtClean="0"/>
              <a:t> </a:t>
            </a:r>
            <a:r>
              <a:rPr lang="ru-RU" sz="3000" dirty="0"/>
              <a:t>— товар, услуга или идея, воспринимаемая потенциальным покупателем как нечто новое.</a:t>
            </a:r>
          </a:p>
          <a:p>
            <a:r>
              <a:rPr lang="ru-RU" sz="3000" dirty="0"/>
              <a:t>Товар-новинка не обязательно новый для рынка товар, это товар новый для покупателя, о котором он раньше не знал. Нас интересует, как потребитель, узнает о нем впервые и каким образом приходит решению о том, что его следует купить. </a:t>
            </a:r>
            <a:endParaRPr lang="ru-RU" sz="3000" dirty="0" smtClean="0"/>
          </a:p>
          <a:p>
            <a:r>
              <a:rPr lang="ru-RU" sz="3000" b="1" dirty="0" smtClean="0"/>
              <a:t>Процесс </a:t>
            </a:r>
            <a:r>
              <a:rPr lang="ru-RU" sz="3000" b="1" dirty="0"/>
              <a:t>принятия</a:t>
            </a:r>
            <a:r>
              <a:rPr lang="ru-RU" sz="3000" dirty="0"/>
              <a:t> — это мыслительный процесс, через который проходит человек от момента, когда впервые услышал о новинке, до момента ее полного принятия.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16507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8387209" cy="1362075"/>
          </a:xfrm>
          <a:solidFill>
            <a:srgbClr val="92D050"/>
          </a:solidFill>
        </p:spPr>
        <p:txBody>
          <a:bodyPr>
            <a:noAutofit/>
          </a:bodyPr>
          <a:lstStyle/>
          <a:p>
            <a:r>
              <a:rPr lang="ru-RU" sz="2400" dirty="0"/>
              <a:t>Чтобы адаптировать к товару-новинке, покупателю нужно пройти пять этапов.</a:t>
            </a:r>
            <a:br>
              <a:rPr lang="ru-RU" sz="2400" dirty="0"/>
            </a:br>
            <a:r>
              <a:rPr lang="ru-RU" sz="2400" dirty="0"/>
              <a:t>Этапы процесса принятия:</a:t>
            </a:r>
            <a:r>
              <a:rPr lang="ru-RU" sz="2400" i="1" dirty="0"/>
              <a:t/>
            </a:r>
            <a:br>
              <a:rPr lang="ru-RU" sz="2400" i="1" dirty="0"/>
            </a:b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7504" y="1844824"/>
            <a:ext cx="8928992" cy="4536504"/>
          </a:xfrm>
        </p:spPr>
        <p:txBody>
          <a:bodyPr>
            <a:normAutofit/>
          </a:bodyPr>
          <a:lstStyle/>
          <a:p>
            <a:pPr marL="342900" lvl="0" indent="-342900">
              <a:buFont typeface="Wingdings" pitchFamily="2" charset="2"/>
              <a:buChar char="v"/>
            </a:pPr>
            <a:r>
              <a:rPr lang="ru-RU" sz="2800" b="1" dirty="0" smtClean="0"/>
              <a:t>Узнавание</a:t>
            </a:r>
            <a:r>
              <a:rPr lang="ru-RU" sz="2800" b="1" dirty="0"/>
              <a:t>.</a:t>
            </a:r>
            <a:r>
              <a:rPr lang="ru-RU" sz="2800" dirty="0"/>
              <a:t> Потребитель узнает о товаре-новинке, но испытывает недостаток информации о ней.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800" b="1" dirty="0"/>
              <a:t>Интерес</a:t>
            </a:r>
            <a:r>
              <a:rPr lang="ru-RU" sz="2800" dirty="0"/>
              <a:t>. Потребитель ищет информацию о новом товаре.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800" b="1" dirty="0"/>
              <a:t>Оценка.</a:t>
            </a:r>
            <a:r>
              <a:rPr lang="ru-RU" sz="2800" dirty="0"/>
              <a:t> Потребитель определяет, стоит ли приобретать товар-новинку.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800" b="1" dirty="0"/>
              <a:t>Проба.</a:t>
            </a:r>
            <a:r>
              <a:rPr lang="ru-RU" sz="2800" dirty="0"/>
              <a:t> Потребитель ближе знакомится с товаром, чтобы составить более полное представление о нем.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800" b="1" dirty="0"/>
              <a:t>Принятие</a:t>
            </a:r>
            <a:r>
              <a:rPr lang="ru-RU" sz="2800" dirty="0"/>
              <a:t>. Потребитель решает купить новый товар.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22333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7596336" cy="966316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ru-RU" sz="2400" dirty="0"/>
              <a:t>По скорости принятия товара-новинки потребителей можно разделить на: 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96" y="1556792"/>
            <a:ext cx="9137104" cy="5184576"/>
          </a:xfrm>
        </p:spPr>
        <p:txBody>
          <a:bodyPr>
            <a:normAutofit/>
          </a:bodyPr>
          <a:lstStyle/>
          <a:p>
            <a:pPr lvl="0"/>
            <a:r>
              <a:rPr lang="ru-RU" sz="2400" b="1" dirty="0" smtClean="0"/>
              <a:t>Новаторов</a:t>
            </a:r>
            <a:r>
              <a:rPr lang="ru-RU" sz="2400" dirty="0" smtClean="0"/>
              <a:t> </a:t>
            </a:r>
            <a:r>
              <a:rPr lang="ru-RU" sz="2400" dirty="0"/>
              <a:t>(2,5%) — склонны к авантюризму, охотно принимают новые идеи.</a:t>
            </a:r>
          </a:p>
          <a:p>
            <a:pPr lvl="0"/>
            <a:r>
              <a:rPr lang="ru-RU" sz="2400" dirty="0"/>
              <a:t>Ранних последователей (13,5%) — принимают новинки быстро, но с осторожностью.</a:t>
            </a:r>
          </a:p>
          <a:p>
            <a:pPr lvl="0"/>
            <a:r>
              <a:rPr lang="ru-RU" sz="2400" b="1" dirty="0"/>
              <a:t>Ранее большинство </a:t>
            </a:r>
            <a:r>
              <a:rPr lang="ru-RU" sz="2400" dirty="0"/>
              <a:t>(34%) — принимают новинки раньше среднего потребителя.</a:t>
            </a:r>
          </a:p>
          <a:p>
            <a:pPr lvl="0"/>
            <a:r>
              <a:rPr lang="ru-RU" sz="2400" b="1" dirty="0"/>
              <a:t>Позднее большинство </a:t>
            </a:r>
            <a:r>
              <a:rPr lang="ru-RU" sz="2400" dirty="0"/>
              <a:t>(34%) — настроены скептически и принимают товар только после того, как большинство их уже опробовало.</a:t>
            </a:r>
          </a:p>
          <a:p>
            <a:pPr lvl="0"/>
            <a:r>
              <a:rPr lang="ru-RU" sz="2400" b="1" dirty="0"/>
              <a:t>Отстающие (</a:t>
            </a:r>
            <a:r>
              <a:rPr lang="ru-RU" sz="2400" dirty="0"/>
              <a:t>16%) — или поздние последователи с подозрением относятся к любым переменам и принимают их только после того, как новое перестает быть слишком новым и становится повседневным.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5405062"/>
      </p:ext>
    </p:extLst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Gri Tonlamalı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2369</TotalTime>
  <Words>1078</Words>
  <Application>Microsoft Office PowerPoint</Application>
  <PresentationFormat>Экран (4:3)</PresentationFormat>
  <Paragraphs>108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Ofis Teması</vt:lpstr>
      <vt:lpstr>Презентация PowerPoint</vt:lpstr>
      <vt:lpstr>Тема 9. Покупка и процессы после покупки </vt:lpstr>
      <vt:lpstr>1. Ситуационные факторы в процессе принятия решения  </vt:lpstr>
      <vt:lpstr>Основные характеристики потребительских ситуаций:  </vt:lpstr>
      <vt:lpstr>Типы ситуаций.  </vt:lpstr>
      <vt:lpstr>Ситуация использования продукта воздействует на тактику и стратегию маркетинга различными способами:  </vt:lpstr>
      <vt:lpstr>Принятие решения о покупке товара-новинки </vt:lpstr>
      <vt:lpstr>Чтобы адаптировать к товару-новинке, покупателю нужно пройти пять этапов. Этапы процесса принятия: </vt:lpstr>
      <vt:lpstr>По скорости принятия товара-новинки потребителей можно разделить на:  </vt:lpstr>
      <vt:lpstr>Презентация PowerPoint</vt:lpstr>
      <vt:lpstr>Влияние свойств товара на скорость его принятия На темпы принятия нового товара основное влияние оказывают пять его свойств:  </vt:lpstr>
      <vt:lpstr>2. Характеристика покупателей </vt:lpstr>
      <vt:lpstr>Для того чтобы добиться благоприятной реакции потребителя необходимо:  </vt:lpstr>
      <vt:lpstr>Специалисты по маркетингу на основе изучения поведения покупателей должны знать:   </vt:lpstr>
      <vt:lpstr>Основные различия между индивидуальной и организационной покупкой:</vt:lpstr>
      <vt:lpstr>Основными факторами влияния на решение о покупке внутри магазина являются:  </vt:lpstr>
      <vt:lpstr>3. Значение удовлетворенности потребителя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Ramil Jabbarov</dc:creator>
  <cp:lastModifiedBy>User</cp:lastModifiedBy>
  <cp:revision>515</cp:revision>
  <dcterms:created xsi:type="dcterms:W3CDTF">2010-03-05T15:34:29Z</dcterms:created>
  <dcterms:modified xsi:type="dcterms:W3CDTF">2016-09-05T14:27:27Z</dcterms:modified>
</cp:coreProperties>
</file>