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34"/>
  </p:notesMasterIdLst>
  <p:handoutMasterIdLst>
    <p:handoutMasterId r:id="rId35"/>
  </p:handoutMasterIdLst>
  <p:sldIdLst>
    <p:sldId id="257" r:id="rId2"/>
    <p:sldId id="292"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6" r:id="rId17"/>
    <p:sldId id="308" r:id="rId18"/>
    <p:sldId id="307" r:id="rId19"/>
    <p:sldId id="309" r:id="rId20"/>
    <p:sldId id="310" r:id="rId21"/>
    <p:sldId id="311" r:id="rId22"/>
    <p:sldId id="312" r:id="rId23"/>
    <p:sldId id="313" r:id="rId24"/>
    <p:sldId id="314" r:id="rId25"/>
    <p:sldId id="315" r:id="rId26"/>
    <p:sldId id="317" r:id="rId27"/>
    <p:sldId id="316" r:id="rId28"/>
    <p:sldId id="318" r:id="rId29"/>
    <p:sldId id="319" r:id="rId30"/>
    <p:sldId id="321" r:id="rId31"/>
    <p:sldId id="322" r:id="rId32"/>
    <p:sldId id="320" r:id="rId33"/>
  </p:sldIdLst>
  <p:sldSz cx="9144000" cy="6858000" type="screen4x3"/>
  <p:notesSz cx="6692900" cy="98679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66"/>
    <a:srgbClr val="003153"/>
    <a:srgbClr val="66FF99"/>
    <a:srgbClr val="F9F670"/>
    <a:srgbClr val="66FF66"/>
    <a:srgbClr val="FF9966"/>
    <a:srgbClr val="8FE2FF"/>
    <a:srgbClr val="FF5050"/>
    <a:srgbClr val="CC3300"/>
    <a:srgbClr val="2D4F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5" autoAdjust="0"/>
    <p:restoredTop sz="94660"/>
  </p:normalViewPr>
  <p:slideViewPr>
    <p:cSldViewPr>
      <p:cViewPr>
        <p:scale>
          <a:sx n="77" d="100"/>
          <a:sy n="77" d="100"/>
        </p:scale>
        <p:origin x="-990"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sz="quarter" idx="1"/>
          </p:nvPr>
        </p:nvSpPr>
        <p:spPr>
          <a:xfrm>
            <a:off x="3791094" y="0"/>
            <a:ext cx="2900257" cy="493395"/>
          </a:xfrm>
          <a:prstGeom prst="rect">
            <a:avLst/>
          </a:prstGeom>
        </p:spPr>
        <p:txBody>
          <a:bodyPr vert="horz" lIns="91440" tIns="45720" rIns="91440" bIns="45720" rtlCol="0"/>
          <a:lstStyle>
            <a:lvl1pPr algn="r">
              <a:defRPr sz="1200"/>
            </a:lvl1pPr>
          </a:lstStyle>
          <a:p>
            <a:fld id="{86FEA5DD-3B4C-41C5-9C03-E6F2CAF69530}" type="datetimeFigureOut">
              <a:rPr lang="tr-TR" smtClean="0"/>
              <a:pPr/>
              <a:t>23.08.2016</a:t>
            </a:fld>
            <a:endParaRPr lang="tr-TR"/>
          </a:p>
        </p:txBody>
      </p:sp>
      <p:sp>
        <p:nvSpPr>
          <p:cNvPr id="4" name="3 Altbilgi Yer Tutucusu"/>
          <p:cNvSpPr>
            <a:spLocks noGrp="1"/>
          </p:cNvSpPr>
          <p:nvPr>
            <p:ph type="ftr" sz="quarter" idx="2"/>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5" name="4 Slayt Numarası Yer Tutucusu"/>
          <p:cNvSpPr>
            <a:spLocks noGrp="1"/>
          </p:cNvSpPr>
          <p:nvPr>
            <p:ph type="sldNum" sz="quarter" idx="3"/>
          </p:nvPr>
        </p:nvSpPr>
        <p:spPr>
          <a:xfrm>
            <a:off x="3791094" y="9372792"/>
            <a:ext cx="2900257" cy="493395"/>
          </a:xfrm>
          <a:prstGeom prst="rect">
            <a:avLst/>
          </a:prstGeom>
        </p:spPr>
        <p:txBody>
          <a:bodyPr vert="horz" lIns="91440" tIns="45720" rIns="91440" bIns="45720" rtlCol="0" anchor="b"/>
          <a:lstStyle>
            <a:lvl1pPr algn="r">
              <a:defRPr sz="1200"/>
            </a:lvl1pPr>
          </a:lstStyle>
          <a:p>
            <a:fld id="{B10241A7-47A4-44DD-861C-D277313BF87B}" type="slidenum">
              <a:rPr lang="tr-TR" smtClean="0"/>
              <a:pPr/>
              <a:t>‹#›</a:t>
            </a:fld>
            <a:endParaRPr lang="tr-TR"/>
          </a:p>
        </p:txBody>
      </p:sp>
    </p:spTree>
    <p:extLst>
      <p:ext uri="{BB962C8B-B14F-4D97-AF65-F5344CB8AC3E}">
        <p14:creationId xmlns:p14="http://schemas.microsoft.com/office/powerpoint/2010/main" val="30825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Üstbilgi Yer Tutucusu"/>
          <p:cNvSpPr>
            <a:spLocks noGrp="1"/>
          </p:cNvSpPr>
          <p:nvPr>
            <p:ph type="hdr" sz="quarter"/>
          </p:nvPr>
        </p:nvSpPr>
        <p:spPr>
          <a:xfrm>
            <a:off x="0" y="0"/>
            <a:ext cx="2900257" cy="493395"/>
          </a:xfrm>
          <a:prstGeom prst="rect">
            <a:avLst/>
          </a:prstGeom>
        </p:spPr>
        <p:txBody>
          <a:bodyPr vert="horz" lIns="91440" tIns="45720" rIns="91440" bIns="45720" rtlCol="0"/>
          <a:lstStyle>
            <a:lvl1pPr algn="l">
              <a:defRPr sz="1200"/>
            </a:lvl1pPr>
          </a:lstStyle>
          <a:p>
            <a:endParaRPr lang="tr-TR"/>
          </a:p>
        </p:txBody>
      </p:sp>
      <p:sp>
        <p:nvSpPr>
          <p:cNvPr id="3" name="2 Veri Yer Tutucusu"/>
          <p:cNvSpPr>
            <a:spLocks noGrp="1"/>
          </p:cNvSpPr>
          <p:nvPr>
            <p:ph type="dt" idx="1"/>
          </p:nvPr>
        </p:nvSpPr>
        <p:spPr>
          <a:xfrm>
            <a:off x="3791094" y="0"/>
            <a:ext cx="2900257" cy="493395"/>
          </a:xfrm>
          <a:prstGeom prst="rect">
            <a:avLst/>
          </a:prstGeom>
        </p:spPr>
        <p:txBody>
          <a:bodyPr vert="horz" lIns="91440" tIns="45720" rIns="91440" bIns="45720" rtlCol="0"/>
          <a:lstStyle>
            <a:lvl1pPr algn="r">
              <a:defRPr sz="1200"/>
            </a:lvl1pPr>
          </a:lstStyle>
          <a:p>
            <a:fld id="{554F0C74-2BBF-4B62-9AC9-75A4DD32D037}" type="datetimeFigureOut">
              <a:rPr lang="tr-TR" smtClean="0"/>
              <a:pPr/>
              <a:t>23.08.2016</a:t>
            </a:fld>
            <a:endParaRPr lang="tr-TR"/>
          </a:p>
        </p:txBody>
      </p:sp>
      <p:sp>
        <p:nvSpPr>
          <p:cNvPr id="4" name="3 Slayt Görüntüsü Yer Tutucusu"/>
          <p:cNvSpPr>
            <a:spLocks noGrp="1" noRot="1" noChangeAspect="1"/>
          </p:cNvSpPr>
          <p:nvPr>
            <p:ph type="sldImg" idx="2"/>
          </p:nvPr>
        </p:nvSpPr>
        <p:spPr>
          <a:xfrm>
            <a:off x="879475" y="739775"/>
            <a:ext cx="4933950" cy="3700463"/>
          </a:xfrm>
          <a:prstGeom prst="rect">
            <a:avLst/>
          </a:prstGeom>
          <a:noFill/>
          <a:ln w="12700">
            <a:solidFill>
              <a:prstClr val="black"/>
            </a:solidFill>
          </a:ln>
        </p:spPr>
        <p:txBody>
          <a:bodyPr vert="horz" lIns="91440" tIns="45720" rIns="91440" bIns="45720" rtlCol="0" anchor="ctr"/>
          <a:lstStyle/>
          <a:p>
            <a:endParaRPr lang="tr-TR"/>
          </a:p>
        </p:txBody>
      </p:sp>
      <p:sp>
        <p:nvSpPr>
          <p:cNvPr id="5" name="4 Not Yer Tutucusu"/>
          <p:cNvSpPr>
            <a:spLocks noGrp="1"/>
          </p:cNvSpPr>
          <p:nvPr>
            <p:ph type="body" sz="quarter" idx="3"/>
          </p:nvPr>
        </p:nvSpPr>
        <p:spPr>
          <a:xfrm>
            <a:off x="669290" y="4687253"/>
            <a:ext cx="5354320" cy="4440555"/>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5 Altbilgi Yer Tutucusu"/>
          <p:cNvSpPr>
            <a:spLocks noGrp="1"/>
          </p:cNvSpPr>
          <p:nvPr>
            <p:ph type="ftr" sz="quarter" idx="4"/>
          </p:nvPr>
        </p:nvSpPr>
        <p:spPr>
          <a:xfrm>
            <a:off x="0" y="9372792"/>
            <a:ext cx="2900257" cy="493395"/>
          </a:xfrm>
          <a:prstGeom prst="rect">
            <a:avLst/>
          </a:prstGeom>
        </p:spPr>
        <p:txBody>
          <a:bodyPr vert="horz" lIns="91440" tIns="45720" rIns="91440" bIns="45720" rtlCol="0" anchor="b"/>
          <a:lstStyle>
            <a:lvl1pPr algn="l">
              <a:defRPr sz="1200"/>
            </a:lvl1pPr>
          </a:lstStyle>
          <a:p>
            <a:endParaRPr lang="tr-TR"/>
          </a:p>
        </p:txBody>
      </p:sp>
      <p:sp>
        <p:nvSpPr>
          <p:cNvPr id="7" name="6 Slayt Numarası Yer Tutucusu"/>
          <p:cNvSpPr>
            <a:spLocks noGrp="1"/>
          </p:cNvSpPr>
          <p:nvPr>
            <p:ph type="sldNum" sz="quarter" idx="5"/>
          </p:nvPr>
        </p:nvSpPr>
        <p:spPr>
          <a:xfrm>
            <a:off x="3791094" y="9372792"/>
            <a:ext cx="2900257" cy="493395"/>
          </a:xfrm>
          <a:prstGeom prst="rect">
            <a:avLst/>
          </a:prstGeom>
        </p:spPr>
        <p:txBody>
          <a:bodyPr vert="horz" lIns="91440" tIns="45720" rIns="91440" bIns="45720" rtlCol="0" anchor="b"/>
          <a:lstStyle>
            <a:lvl1pPr algn="r">
              <a:defRPr sz="1200"/>
            </a:lvl1pPr>
          </a:lstStyle>
          <a:p>
            <a:fld id="{6F37D402-4D2F-4999-97D8-D5D4D08BAC97}" type="slidenum">
              <a:rPr lang="tr-TR" smtClean="0"/>
              <a:pPr/>
              <a:t>‹#›</a:t>
            </a:fld>
            <a:endParaRPr lang="tr-TR"/>
          </a:p>
        </p:txBody>
      </p:sp>
    </p:spTree>
    <p:extLst>
      <p:ext uri="{BB962C8B-B14F-4D97-AF65-F5344CB8AC3E}">
        <p14:creationId xmlns:p14="http://schemas.microsoft.com/office/powerpoint/2010/main" val="2575079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1 Başlık"/>
          <p:cNvSpPr>
            <a:spLocks noGrp="1"/>
          </p:cNvSpPr>
          <p:nvPr>
            <p:ph type="ctrTitle"/>
          </p:nvPr>
        </p:nvSpPr>
        <p:spPr>
          <a:xfrm>
            <a:off x="685800" y="2130425"/>
            <a:ext cx="7772400" cy="1470025"/>
          </a:xfrm>
        </p:spPr>
        <p:txBody>
          <a:bodyPr/>
          <a:lstStyle/>
          <a:p>
            <a:r>
              <a:rPr lang="tr-TR" smtClean="0"/>
              <a:t>Asıl başlık stili için tıklatın</a:t>
            </a:r>
            <a:endParaRPr lang="tr-TR"/>
          </a:p>
        </p:txBody>
      </p:sp>
      <p:sp>
        <p:nvSpPr>
          <p:cNvPr id="3" name="2 Alt Başlık"/>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smtClean="0"/>
              <a:t>Asıl alt başlık stilini düzenlemek için tıklatın</a:t>
            </a:r>
            <a:endParaRPr lang="tr-TR"/>
          </a:p>
        </p:txBody>
      </p:sp>
      <p:sp>
        <p:nvSpPr>
          <p:cNvPr id="4" name="3 Veri Yer Tutucusu"/>
          <p:cNvSpPr>
            <a:spLocks noGrp="1"/>
          </p:cNvSpPr>
          <p:nvPr>
            <p:ph type="dt" sz="half" idx="10"/>
          </p:nvPr>
        </p:nvSpPr>
        <p:spPr/>
        <p:txBody>
          <a:bodyPr/>
          <a:lstStyle/>
          <a:p>
            <a:fld id="{2D1B4995-04C6-4270-90E4-FCAD024D3A9A}" type="datetime1">
              <a:rPr lang="tr-TR" smtClean="0"/>
              <a:pPr/>
              <a:t>23.08.2016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Dikey Metin Yer Tutucusu"/>
          <p:cNvSpPr>
            <a:spLocks noGrp="1"/>
          </p:cNvSpPr>
          <p:nvPr>
            <p:ph type="body" orient="vert" idx="1"/>
          </p:nvPr>
        </p:nvSpPr>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4FDBB203-550C-438D-900E-F2D35A683EF6}" type="datetime1">
              <a:rPr lang="tr-TR" smtClean="0"/>
              <a:pPr/>
              <a:t>23.08.2016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1 Dikey Başlık"/>
          <p:cNvSpPr>
            <a:spLocks noGrp="1"/>
          </p:cNvSpPr>
          <p:nvPr>
            <p:ph type="title" orient="vert"/>
          </p:nvPr>
        </p:nvSpPr>
        <p:spPr>
          <a:xfrm>
            <a:off x="6629400" y="274638"/>
            <a:ext cx="2057400" cy="5851525"/>
          </a:xfrm>
        </p:spPr>
        <p:txBody>
          <a:bodyPr vert="eaVert"/>
          <a:lstStyle/>
          <a:p>
            <a:r>
              <a:rPr lang="tr-TR" smtClean="0"/>
              <a:t>Asıl başlık stili için tıklatın</a:t>
            </a:r>
            <a:endParaRPr lang="tr-TR"/>
          </a:p>
        </p:txBody>
      </p:sp>
      <p:sp>
        <p:nvSpPr>
          <p:cNvPr id="3" name="2 Dikey Metin Yer Tutucusu"/>
          <p:cNvSpPr>
            <a:spLocks noGrp="1"/>
          </p:cNvSpPr>
          <p:nvPr>
            <p:ph type="body" orient="vert" idx="1"/>
          </p:nvPr>
        </p:nvSpPr>
        <p:spPr>
          <a:xfrm>
            <a:off x="457200" y="274638"/>
            <a:ext cx="6019800" cy="5851525"/>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96BE8269-D5C3-4C4E-994A-0260A30CB9EF}" type="datetime1">
              <a:rPr lang="tr-TR" smtClean="0"/>
              <a:pPr/>
              <a:t>23.08.2016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idx="1"/>
          </p:nvPr>
        </p:nvSpPr>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10"/>
          </p:nvPr>
        </p:nvSpPr>
        <p:spPr/>
        <p:txBody>
          <a:bodyPr/>
          <a:lstStyle/>
          <a:p>
            <a:fld id="{DECEC7E3-6AD7-4677-8B44-EF7914373A8A}" type="datetime1">
              <a:rPr lang="tr-TR" smtClean="0"/>
              <a:pPr/>
              <a:t>23.08.2016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2" name="1 Başlık"/>
          <p:cNvSpPr>
            <a:spLocks noGrp="1"/>
          </p:cNvSpPr>
          <p:nvPr>
            <p:ph type="title"/>
          </p:nvPr>
        </p:nvSpPr>
        <p:spPr>
          <a:xfrm>
            <a:off x="722313" y="4406900"/>
            <a:ext cx="7772400" cy="1362075"/>
          </a:xfrm>
        </p:spPr>
        <p:txBody>
          <a:bodyPr anchor="t"/>
          <a:lstStyle>
            <a:lvl1pPr algn="l">
              <a:defRPr sz="4000" b="1" cap="all"/>
            </a:lvl1pPr>
          </a:lstStyle>
          <a:p>
            <a:r>
              <a:rPr lang="tr-TR" smtClean="0"/>
              <a:t>Asıl başlık stili için tıklatın</a:t>
            </a:r>
            <a:endParaRPr lang="tr-TR"/>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smtClean="0"/>
              <a:t>Asıl metin stillerini düzenlemek için tıklatın</a:t>
            </a:r>
          </a:p>
        </p:txBody>
      </p:sp>
      <p:sp>
        <p:nvSpPr>
          <p:cNvPr id="4" name="3 Veri Yer Tutucusu"/>
          <p:cNvSpPr>
            <a:spLocks noGrp="1"/>
          </p:cNvSpPr>
          <p:nvPr>
            <p:ph type="dt" sz="half" idx="10"/>
          </p:nvPr>
        </p:nvSpPr>
        <p:spPr/>
        <p:txBody>
          <a:bodyPr/>
          <a:lstStyle/>
          <a:p>
            <a:fld id="{697706E9-5DEE-4A68-86E4-33ADD6ABDE1A}" type="datetime1">
              <a:rPr lang="tr-TR" smtClean="0"/>
              <a:pPr/>
              <a:t>23.08.2016</a:t>
            </a:fld>
            <a:endParaRPr lang="tr-TR"/>
          </a:p>
        </p:txBody>
      </p:sp>
      <p:sp>
        <p:nvSpPr>
          <p:cNvPr id="5" name="4 Altbilgi Yer Tutucusu"/>
          <p:cNvSpPr>
            <a:spLocks noGrp="1"/>
          </p:cNvSpPr>
          <p:nvPr>
            <p:ph type="ftr" sz="quarter" idx="11"/>
          </p:nvPr>
        </p:nvSpPr>
        <p:spPr/>
        <p:txBody>
          <a:bodyPr/>
          <a:lstStyle/>
          <a:p>
            <a:endParaRPr lang="tr-TR"/>
          </a:p>
        </p:txBody>
      </p:sp>
      <p:sp>
        <p:nvSpPr>
          <p:cNvPr id="6" name="5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İçerik Yer Tutucusu"/>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İçerik Yer Tutucusu"/>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Veri Yer Tutucusu"/>
          <p:cNvSpPr>
            <a:spLocks noGrp="1"/>
          </p:cNvSpPr>
          <p:nvPr>
            <p:ph type="dt" sz="half" idx="10"/>
          </p:nvPr>
        </p:nvSpPr>
        <p:spPr/>
        <p:txBody>
          <a:bodyPr/>
          <a:lstStyle/>
          <a:p>
            <a:fld id="{597D1256-62EE-4EFE-B52A-E3CCBFA84C48}" type="datetime1">
              <a:rPr lang="tr-TR" smtClean="0"/>
              <a:pPr/>
              <a:t>23.08.2016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lvl1pPr>
              <a:defRPr/>
            </a:lvl1pPr>
          </a:lstStyle>
          <a:p>
            <a:r>
              <a:rPr lang="tr-TR" smtClean="0"/>
              <a:t>Asıl başlık stili için tıklatın</a:t>
            </a:r>
            <a:endParaRPr lang="tr-TR"/>
          </a:p>
        </p:txBody>
      </p:sp>
      <p:sp>
        <p:nvSpPr>
          <p:cNvPr id="3" name="2 Metin Yer Tutucusu"/>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4" name="3 İçerik Yer Tutucusu"/>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5" name="4 Metin Yer Tutucusu"/>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smtClean="0"/>
              <a:t>Asıl metin stillerini düzenlemek için tıklatın</a:t>
            </a:r>
          </a:p>
        </p:txBody>
      </p:sp>
      <p:sp>
        <p:nvSpPr>
          <p:cNvPr id="6" name="5 İçerik Yer Tutucusu"/>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7" name="6 Veri Yer Tutucusu"/>
          <p:cNvSpPr>
            <a:spLocks noGrp="1"/>
          </p:cNvSpPr>
          <p:nvPr>
            <p:ph type="dt" sz="half" idx="10"/>
          </p:nvPr>
        </p:nvSpPr>
        <p:spPr/>
        <p:txBody>
          <a:bodyPr/>
          <a:lstStyle/>
          <a:p>
            <a:fld id="{30950CAA-051D-42F0-89DD-E6E1F54B7CA1}" type="datetime1">
              <a:rPr lang="tr-TR" smtClean="0"/>
              <a:pPr/>
              <a:t>23.08.2016</a:t>
            </a:fld>
            <a:endParaRPr lang="tr-TR"/>
          </a:p>
        </p:txBody>
      </p:sp>
      <p:sp>
        <p:nvSpPr>
          <p:cNvPr id="8" name="7 Altbilgi Yer Tutucusu"/>
          <p:cNvSpPr>
            <a:spLocks noGrp="1"/>
          </p:cNvSpPr>
          <p:nvPr>
            <p:ph type="ftr" sz="quarter" idx="11"/>
          </p:nvPr>
        </p:nvSpPr>
        <p:spPr/>
        <p:txBody>
          <a:bodyPr/>
          <a:lstStyle/>
          <a:p>
            <a:endParaRPr lang="tr-TR"/>
          </a:p>
        </p:txBody>
      </p:sp>
      <p:sp>
        <p:nvSpPr>
          <p:cNvPr id="9" name="8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1 Başlık"/>
          <p:cNvSpPr>
            <a:spLocks noGrp="1"/>
          </p:cNvSpPr>
          <p:nvPr>
            <p:ph type="title"/>
          </p:nvPr>
        </p:nvSpPr>
        <p:spPr/>
        <p:txBody>
          <a:bodyPr/>
          <a:lstStyle/>
          <a:p>
            <a:r>
              <a:rPr lang="tr-TR" smtClean="0"/>
              <a:t>Asıl başlık stili için tıklatın</a:t>
            </a:r>
            <a:endParaRPr lang="tr-TR"/>
          </a:p>
        </p:txBody>
      </p:sp>
      <p:sp>
        <p:nvSpPr>
          <p:cNvPr id="3" name="2 Veri Yer Tutucusu"/>
          <p:cNvSpPr>
            <a:spLocks noGrp="1"/>
          </p:cNvSpPr>
          <p:nvPr>
            <p:ph type="dt" sz="half" idx="10"/>
          </p:nvPr>
        </p:nvSpPr>
        <p:spPr/>
        <p:txBody>
          <a:bodyPr/>
          <a:lstStyle/>
          <a:p>
            <a:fld id="{A9A91F0C-CF73-4E5C-9665-7B76E92124EC}" type="datetime1">
              <a:rPr lang="tr-TR" smtClean="0"/>
              <a:pPr/>
              <a:t>23.08.2016</a:t>
            </a:fld>
            <a:endParaRPr lang="tr-TR"/>
          </a:p>
        </p:txBody>
      </p:sp>
      <p:sp>
        <p:nvSpPr>
          <p:cNvPr id="4" name="3 Altbilgi Yer Tutucusu"/>
          <p:cNvSpPr>
            <a:spLocks noGrp="1"/>
          </p:cNvSpPr>
          <p:nvPr>
            <p:ph type="ftr" sz="quarter" idx="11"/>
          </p:nvPr>
        </p:nvSpPr>
        <p:spPr/>
        <p:txBody>
          <a:bodyPr/>
          <a:lstStyle/>
          <a:p>
            <a:endParaRPr lang="tr-TR"/>
          </a:p>
        </p:txBody>
      </p:sp>
      <p:sp>
        <p:nvSpPr>
          <p:cNvPr id="5" name="4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1 Veri Yer Tutucusu"/>
          <p:cNvSpPr>
            <a:spLocks noGrp="1"/>
          </p:cNvSpPr>
          <p:nvPr>
            <p:ph type="dt" sz="half" idx="10"/>
          </p:nvPr>
        </p:nvSpPr>
        <p:spPr/>
        <p:txBody>
          <a:bodyPr/>
          <a:lstStyle/>
          <a:p>
            <a:fld id="{BC6ADDA9-130E-4ED8-92DA-15E502B58B95}" type="datetime1">
              <a:rPr lang="tr-TR" smtClean="0"/>
              <a:pPr/>
              <a:t>23.08.2016</a:t>
            </a:fld>
            <a:endParaRPr lang="tr-TR"/>
          </a:p>
        </p:txBody>
      </p:sp>
      <p:sp>
        <p:nvSpPr>
          <p:cNvPr id="3" name="2 Altbilgi Yer Tutucusu"/>
          <p:cNvSpPr>
            <a:spLocks noGrp="1"/>
          </p:cNvSpPr>
          <p:nvPr>
            <p:ph type="ftr" sz="quarter" idx="11"/>
          </p:nvPr>
        </p:nvSpPr>
        <p:spPr/>
        <p:txBody>
          <a:bodyPr/>
          <a:lstStyle/>
          <a:p>
            <a:endParaRPr lang="tr-TR"/>
          </a:p>
        </p:txBody>
      </p:sp>
      <p:sp>
        <p:nvSpPr>
          <p:cNvPr id="4" name="3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1 Başlık"/>
          <p:cNvSpPr>
            <a:spLocks noGrp="1"/>
          </p:cNvSpPr>
          <p:nvPr>
            <p:ph type="title"/>
          </p:nvPr>
        </p:nvSpPr>
        <p:spPr>
          <a:xfrm>
            <a:off x="457200" y="273050"/>
            <a:ext cx="3008313" cy="1162050"/>
          </a:xfrm>
        </p:spPr>
        <p:txBody>
          <a:bodyPr anchor="b"/>
          <a:lstStyle>
            <a:lvl1pPr algn="l">
              <a:defRPr sz="2000" b="1"/>
            </a:lvl1pPr>
          </a:lstStyle>
          <a:p>
            <a:r>
              <a:rPr lang="tr-TR" smtClean="0"/>
              <a:t>Asıl başlık stili için tıklatın</a:t>
            </a:r>
            <a:endParaRPr lang="tr-TR"/>
          </a:p>
        </p:txBody>
      </p:sp>
      <p:sp>
        <p:nvSpPr>
          <p:cNvPr id="3" name="2 İçerik Yer Tutucusu"/>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Metin Yer Tutucusu"/>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CF03235A-0548-470F-851B-8B76C72F9D5A}" type="datetime1">
              <a:rPr lang="tr-TR" smtClean="0"/>
              <a:pPr/>
              <a:t>23.08.2016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1 Başlık"/>
          <p:cNvSpPr>
            <a:spLocks noGrp="1"/>
          </p:cNvSpPr>
          <p:nvPr>
            <p:ph type="title"/>
          </p:nvPr>
        </p:nvSpPr>
        <p:spPr>
          <a:xfrm>
            <a:off x="1792288" y="4800600"/>
            <a:ext cx="5486400" cy="566738"/>
          </a:xfrm>
        </p:spPr>
        <p:txBody>
          <a:bodyPr anchor="b"/>
          <a:lstStyle>
            <a:lvl1pPr algn="l">
              <a:defRPr sz="2000" b="1"/>
            </a:lvl1pPr>
          </a:lstStyle>
          <a:p>
            <a:r>
              <a:rPr lang="tr-TR" smtClean="0"/>
              <a:t>Asıl başlık stili için tıklatın</a:t>
            </a:r>
            <a:endParaRPr lang="tr-TR"/>
          </a:p>
        </p:txBody>
      </p:sp>
      <p:sp>
        <p:nvSpPr>
          <p:cNvPr id="3" name="2 Resim Yer Tutucusu"/>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3 Metin Yer Tutucusu"/>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5" name="4 Veri Yer Tutucusu"/>
          <p:cNvSpPr>
            <a:spLocks noGrp="1"/>
          </p:cNvSpPr>
          <p:nvPr>
            <p:ph type="dt" sz="half" idx="10"/>
          </p:nvPr>
        </p:nvSpPr>
        <p:spPr/>
        <p:txBody>
          <a:bodyPr/>
          <a:lstStyle/>
          <a:p>
            <a:fld id="{3A177D4E-494A-4AE1-B98E-DE2F860DB910}" type="datetime1">
              <a:rPr lang="tr-TR" smtClean="0"/>
              <a:pPr/>
              <a:t>23.08.2016</a:t>
            </a:fld>
            <a:endParaRPr lang="tr-TR"/>
          </a:p>
        </p:txBody>
      </p:sp>
      <p:sp>
        <p:nvSpPr>
          <p:cNvPr id="6" name="5 Altbilgi Yer Tutucusu"/>
          <p:cNvSpPr>
            <a:spLocks noGrp="1"/>
          </p:cNvSpPr>
          <p:nvPr>
            <p:ph type="ftr" sz="quarter" idx="11"/>
          </p:nvPr>
        </p:nvSpPr>
        <p:spPr/>
        <p:txBody>
          <a:bodyPr/>
          <a:lstStyle/>
          <a:p>
            <a:endParaRPr lang="tr-TR"/>
          </a:p>
        </p:txBody>
      </p:sp>
      <p:sp>
        <p:nvSpPr>
          <p:cNvPr id="7" name="6 Slayt Numarası Yer Tutucusu"/>
          <p:cNvSpPr>
            <a:spLocks noGrp="1"/>
          </p:cNvSpPr>
          <p:nvPr>
            <p:ph type="sldNum" sz="quarter" idx="12"/>
          </p:nvPr>
        </p:nvSpPr>
        <p:spPr/>
        <p:txBody>
          <a:bodyPr/>
          <a:lstStyle/>
          <a:p>
            <a:fld id="{109A9C6F-DE9D-4E2B-B519-8269CDA02580}" type="slidenum">
              <a:rPr lang="tr-TR" smtClean="0"/>
              <a:pPr/>
              <a:t>‹#›</a:t>
            </a:fld>
            <a:endParaRPr lang="tr-T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1 Başlık Yer Tutucusu"/>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tr-TR" smtClean="0"/>
              <a:t>Asıl başlık stili için tıklatın</a:t>
            </a:r>
            <a:endParaRPr lang="tr-TR"/>
          </a:p>
        </p:txBody>
      </p:sp>
      <p:sp>
        <p:nvSpPr>
          <p:cNvPr id="3" name="2 Metin Yer Tutucusu"/>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4" name="3 Veri Yer Tutucusu"/>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0846FE-2DE8-431B-9AAF-7F72C7ABB34B}" type="datetime1">
              <a:rPr lang="tr-TR" smtClean="0"/>
              <a:pPr/>
              <a:t>23.08.2016</a:t>
            </a:fld>
            <a:endParaRPr lang="tr-T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09A9C6F-DE9D-4E2B-B519-8269CDA02580}"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608" y="-8252"/>
            <a:ext cx="9144000" cy="6979828"/>
          </a:xfrm>
          <a:prstGeom prst="rect">
            <a:avLst/>
          </a:prstGeom>
        </p:spPr>
      </p:pic>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94083" y="6279728"/>
            <a:ext cx="382809" cy="382481"/>
          </a:xfrm>
          <a:prstGeom prst="rect">
            <a:avLst/>
          </a:prstGeom>
        </p:spPr>
      </p:pic>
      <p:sp>
        <p:nvSpPr>
          <p:cNvPr id="4" name="5 Metin kutusu"/>
          <p:cNvSpPr txBox="1"/>
          <p:nvPr/>
        </p:nvSpPr>
        <p:spPr>
          <a:xfrm>
            <a:off x="3995936" y="6237312"/>
            <a:ext cx="4320480" cy="369332"/>
          </a:xfrm>
          <a:prstGeom prst="rect">
            <a:avLst/>
          </a:prstGeom>
          <a:noFill/>
        </p:spPr>
        <p:txBody>
          <a:bodyPr wrap="square" rtlCol="0">
            <a:spAutoFit/>
          </a:bodyPr>
          <a:lstStyle/>
          <a:p>
            <a:pPr algn="ctr"/>
            <a:r>
              <a:rPr lang="en-US" b="1" smtClean="0">
                <a:latin typeface="Cambria" panose="02040503050406030204" pitchFamily="18" charset="0"/>
              </a:rPr>
              <a:t>Az</a:t>
            </a:r>
            <a:r>
              <a:rPr lang="az-Latn-AZ" b="1" smtClean="0">
                <a:latin typeface="Cambria" panose="02040503050406030204" pitchFamily="18" charset="0"/>
              </a:rPr>
              <a:t>ərbaycan Dövlət İqtisad Universiteti</a:t>
            </a:r>
            <a:endParaRPr lang="tr-TR" b="1" dirty="0">
              <a:latin typeface="Cambria" panose="02040503050406030204" pitchFamily="18" charset="0"/>
            </a:endParaRPr>
          </a:p>
        </p:txBody>
      </p:sp>
      <p:sp>
        <p:nvSpPr>
          <p:cNvPr id="5" name="5 Metin kutusu"/>
          <p:cNvSpPr txBox="1"/>
          <p:nvPr/>
        </p:nvSpPr>
        <p:spPr>
          <a:xfrm>
            <a:off x="6948264" y="6524172"/>
            <a:ext cx="1512168" cy="334131"/>
          </a:xfrm>
          <a:prstGeom prst="rect">
            <a:avLst/>
          </a:prstGeom>
          <a:noFill/>
        </p:spPr>
        <p:txBody>
          <a:bodyPr wrap="square" rtlCol="0">
            <a:spAutoFit/>
          </a:bodyPr>
          <a:lstStyle/>
          <a:p>
            <a:pPr algn="ctr"/>
            <a:r>
              <a:rPr lang="az-Latn-AZ" sz="1500" b="1" smtClean="0">
                <a:latin typeface="Cambria" panose="02040503050406030204" pitchFamily="18" charset="0"/>
              </a:rPr>
              <a:t>Bakı 2016</a:t>
            </a:r>
            <a:endParaRPr lang="tr-TR" sz="1500" b="1" dirty="0">
              <a:latin typeface="Cambria" panose="02040503050406030204" pitchFamily="18" charset="0"/>
            </a:endParaRPr>
          </a:p>
        </p:txBody>
      </p:sp>
      <p:sp>
        <p:nvSpPr>
          <p:cNvPr id="6" name="5 Metin kutusu"/>
          <p:cNvSpPr txBox="1"/>
          <p:nvPr/>
        </p:nvSpPr>
        <p:spPr>
          <a:xfrm>
            <a:off x="2915816" y="2058987"/>
            <a:ext cx="5184576" cy="707886"/>
          </a:xfrm>
          <a:prstGeom prst="rect">
            <a:avLst/>
          </a:prstGeom>
          <a:noFill/>
        </p:spPr>
        <p:txBody>
          <a:bodyPr wrap="square" rtlCol="0">
            <a:spAutoFit/>
          </a:bodyPr>
          <a:lstStyle/>
          <a:p>
            <a:pPr algn="r">
              <a:buClr>
                <a:srgbClr val="000000"/>
              </a:buClr>
              <a:buSzPct val="100000"/>
            </a:pPr>
            <a:endParaRPr lang="az-Latn-AZ" altLang="az-Latn-AZ" sz="2000" b="1" dirty="0" smtClean="0">
              <a:solidFill>
                <a:schemeClr val="bg1"/>
              </a:solidFill>
              <a:latin typeface="Cambria" panose="02040503050406030204" pitchFamily="18" charset="0"/>
            </a:endParaRPr>
          </a:p>
          <a:p>
            <a:pPr algn="r">
              <a:buClr>
                <a:srgbClr val="000000"/>
              </a:buClr>
              <a:buSzPct val="100000"/>
            </a:pPr>
            <a:r>
              <a:rPr lang="ru-RU" altLang="az-Latn-AZ" sz="2000" b="1" dirty="0" smtClean="0">
                <a:solidFill>
                  <a:schemeClr val="bg1"/>
                </a:solidFill>
                <a:latin typeface="Cambria" panose="02040503050406030204" pitchFamily="18" charset="0"/>
              </a:rPr>
              <a:t>Поведение потребителя</a:t>
            </a:r>
            <a:r>
              <a:rPr lang="az-Latn-AZ" altLang="az-Latn-AZ" sz="2000" b="1" dirty="0" smtClean="0">
                <a:solidFill>
                  <a:schemeClr val="bg1"/>
                </a:solidFill>
                <a:latin typeface="Cambria" panose="02040503050406030204" pitchFamily="18" charset="0"/>
              </a:rPr>
              <a:t>mövzusu</a:t>
            </a:r>
            <a:endParaRPr lang="az-Latn-AZ" altLang="az-Latn-AZ" sz="1000" b="1" dirty="0" smtClean="0">
              <a:solidFill>
                <a:schemeClr val="bg1"/>
              </a:solidFill>
              <a:latin typeface="Cambria" panose="02040503050406030204" pitchFamily="18" charset="0"/>
            </a:endParaRPr>
          </a:p>
        </p:txBody>
      </p:sp>
      <p:sp>
        <p:nvSpPr>
          <p:cNvPr id="7" name="Прямоугольник 6"/>
          <p:cNvSpPr/>
          <p:nvPr/>
        </p:nvSpPr>
        <p:spPr>
          <a:xfrm>
            <a:off x="8276365" y="2046793"/>
            <a:ext cx="45719"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8" name="Прямоугольник 7"/>
          <p:cNvSpPr/>
          <p:nvPr/>
        </p:nvSpPr>
        <p:spPr>
          <a:xfrm>
            <a:off x="8316416" y="3562762"/>
            <a:ext cx="45719" cy="5553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az-Latn-AZ"/>
          </a:p>
        </p:txBody>
      </p:sp>
      <p:sp>
        <p:nvSpPr>
          <p:cNvPr id="9" name="5 Metin kutusu"/>
          <p:cNvSpPr txBox="1"/>
          <p:nvPr/>
        </p:nvSpPr>
        <p:spPr>
          <a:xfrm>
            <a:off x="3070037" y="3492887"/>
            <a:ext cx="5184576" cy="369332"/>
          </a:xfrm>
          <a:prstGeom prst="rect">
            <a:avLst/>
          </a:prstGeom>
          <a:noFill/>
        </p:spPr>
        <p:txBody>
          <a:bodyPr wrap="square" rtlCol="0">
            <a:spAutoFit/>
          </a:bodyPr>
          <a:lstStyle/>
          <a:p>
            <a:pPr algn="r"/>
            <a:r>
              <a:rPr lang="az-Latn-AZ" b="1" i="1" dirty="0" smtClean="0">
                <a:solidFill>
                  <a:schemeClr val="bg1"/>
                </a:solidFill>
                <a:latin typeface="Cambria" panose="02040503050406030204" pitchFamily="18" charset="0"/>
              </a:rPr>
              <a:t>Vəli Həziyev </a:t>
            </a:r>
            <a:endParaRPr lang="tr-TR" b="1" i="1" dirty="0">
              <a:solidFill>
                <a:schemeClr val="bg1"/>
              </a:solidFill>
              <a:latin typeface="Cambria" panose="02040503050406030204" pitchFamily="18" charset="0"/>
            </a:endParaRPr>
          </a:p>
        </p:txBody>
      </p:sp>
      <p:sp>
        <p:nvSpPr>
          <p:cNvPr id="10" name="5 Metin kutusu"/>
          <p:cNvSpPr txBox="1"/>
          <p:nvPr/>
        </p:nvSpPr>
        <p:spPr>
          <a:xfrm>
            <a:off x="3136320" y="4716142"/>
            <a:ext cx="5184576" cy="584775"/>
          </a:xfrm>
          <a:prstGeom prst="rect">
            <a:avLst/>
          </a:prstGeom>
          <a:noFill/>
        </p:spPr>
        <p:txBody>
          <a:bodyPr wrap="square" rtlCol="0">
            <a:spAutoFit/>
          </a:bodyPr>
          <a:lstStyle/>
          <a:p>
            <a:pPr algn="r"/>
            <a:r>
              <a:rPr lang="az-Latn-AZ" sz="1600" b="1" dirty="0" smtClean="0">
                <a:solidFill>
                  <a:schemeClr val="bg1"/>
                </a:solidFill>
                <a:latin typeface="Cambria" panose="02040503050406030204" pitchFamily="18" charset="0"/>
              </a:rPr>
              <a:t>unec.edu.az</a:t>
            </a:r>
          </a:p>
          <a:p>
            <a:pPr algn="r"/>
            <a:r>
              <a:rPr lang="az-Latn-AZ" sz="1600" b="1" dirty="0" smtClean="0">
                <a:solidFill>
                  <a:schemeClr val="bg1"/>
                </a:solidFill>
                <a:latin typeface="Cambria" panose="02040503050406030204" pitchFamily="18" charset="0"/>
              </a:rPr>
              <a:t>veli</a:t>
            </a:r>
            <a:r>
              <a:rPr lang="en-US" sz="1600" b="1" dirty="0" smtClean="0">
                <a:solidFill>
                  <a:schemeClr val="bg1"/>
                </a:solidFill>
                <a:latin typeface="Cambria" panose="02040503050406030204" pitchFamily="18" charset="0"/>
              </a:rPr>
              <a:t>51@mail.ru</a:t>
            </a:r>
            <a:r>
              <a:rPr lang="az-Latn-AZ" sz="1600" b="1" dirty="0" smtClean="0">
                <a:solidFill>
                  <a:schemeClr val="bg1"/>
                </a:solidFill>
                <a:latin typeface="Cambria" panose="02040503050406030204" pitchFamily="18" charset="0"/>
              </a:rPr>
              <a:t>Məruzəçinin </a:t>
            </a:r>
            <a:r>
              <a:rPr lang="az-Latn-AZ" sz="1600" b="1" dirty="0" smtClean="0">
                <a:solidFill>
                  <a:schemeClr val="bg1"/>
                </a:solidFill>
                <a:latin typeface="Cambria" panose="02040503050406030204" pitchFamily="18" charset="0"/>
              </a:rPr>
              <a:t>email ünvanı:</a:t>
            </a:r>
            <a:endParaRPr lang="tr-TR" sz="1600" b="1" dirty="0">
              <a:solidFill>
                <a:schemeClr val="bg1"/>
              </a:solidFill>
              <a:latin typeface="Cambria" panose="02040503050406030204" pitchFamily="18" charset="0"/>
            </a:endParaRPr>
          </a:p>
        </p:txBody>
      </p:sp>
    </p:spTree>
    <p:extLst>
      <p:ext uri="{BB962C8B-B14F-4D97-AF65-F5344CB8AC3E}">
        <p14:creationId xmlns:p14="http://schemas.microsoft.com/office/powerpoint/2010/main" val="2620573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8446" y="764705"/>
            <a:ext cx="7133994" cy="936104"/>
          </a:xfrm>
        </p:spPr>
        <p:txBody>
          <a:bodyPr>
            <a:normAutofit/>
          </a:bodyPr>
          <a:lstStyle/>
          <a:p>
            <a:r>
              <a:rPr lang="ru-RU" sz="2000" dirty="0"/>
              <a:t>П</a:t>
            </a:r>
            <a:r>
              <a:rPr lang="ru-RU" sz="2000" dirty="0" smtClean="0"/>
              <a:t>роцесс </a:t>
            </a:r>
            <a:r>
              <a:rPr lang="ru-RU" sz="2000" dirty="0"/>
              <a:t>восприятия включает этапы </a:t>
            </a:r>
            <a:r>
              <a:rPr lang="ru-RU" sz="2000" dirty="0" smtClean="0"/>
              <a:t>:</a:t>
            </a:r>
            <a:endParaRPr lang="ru-RU" sz="2000" dirty="0"/>
          </a:p>
        </p:txBody>
      </p:sp>
      <p:sp>
        <p:nvSpPr>
          <p:cNvPr id="3" name="Текст 2"/>
          <p:cNvSpPr>
            <a:spLocks noGrp="1"/>
          </p:cNvSpPr>
          <p:nvPr>
            <p:ph type="body" idx="1"/>
          </p:nvPr>
        </p:nvSpPr>
        <p:spPr>
          <a:xfrm>
            <a:off x="107504" y="1844825"/>
            <a:ext cx="9145016" cy="4680520"/>
          </a:xfrm>
        </p:spPr>
        <p:txBody>
          <a:bodyPr/>
          <a:lstStyle/>
          <a:p>
            <a:endParaRPr lang="ru-RU" dirty="0"/>
          </a:p>
        </p:txBody>
      </p:sp>
      <p:sp>
        <p:nvSpPr>
          <p:cNvPr id="4" name="Скругленный прямоугольник 3"/>
          <p:cNvSpPr/>
          <p:nvPr/>
        </p:nvSpPr>
        <p:spPr>
          <a:xfrm>
            <a:off x="179512" y="2420888"/>
            <a:ext cx="2880320" cy="149735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отбора информации из окружающей среды</a:t>
            </a:r>
          </a:p>
        </p:txBody>
      </p:sp>
      <p:sp>
        <p:nvSpPr>
          <p:cNvPr id="5" name="Скругленный прямоугольник 4"/>
          <p:cNvSpPr/>
          <p:nvPr/>
        </p:nvSpPr>
        <p:spPr>
          <a:xfrm>
            <a:off x="3419872" y="2492896"/>
            <a:ext cx="2880320" cy="142534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структурирование полученной информации</a:t>
            </a:r>
          </a:p>
        </p:txBody>
      </p:sp>
      <p:sp>
        <p:nvSpPr>
          <p:cNvPr id="6" name="Скругленный прямоугольник 5"/>
          <p:cNvSpPr/>
          <p:nvPr/>
        </p:nvSpPr>
        <p:spPr>
          <a:xfrm>
            <a:off x="6588224" y="2492896"/>
            <a:ext cx="2376264" cy="1425342"/>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интерпретацию</a:t>
            </a:r>
          </a:p>
        </p:txBody>
      </p:sp>
      <p:sp>
        <p:nvSpPr>
          <p:cNvPr id="7" name="Скругленный прямоугольник 6"/>
          <p:cNvSpPr/>
          <p:nvPr/>
        </p:nvSpPr>
        <p:spPr>
          <a:xfrm>
            <a:off x="4887257" y="4437112"/>
            <a:ext cx="3888432" cy="144016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воспроизведение этой информации</a:t>
            </a:r>
          </a:p>
        </p:txBody>
      </p:sp>
      <p:sp>
        <p:nvSpPr>
          <p:cNvPr id="8" name="Стрелка вправо 7"/>
          <p:cNvSpPr/>
          <p:nvPr/>
        </p:nvSpPr>
        <p:spPr>
          <a:xfrm>
            <a:off x="3059832" y="3032956"/>
            <a:ext cx="360040"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Стрелка вправо 8"/>
          <p:cNvSpPr/>
          <p:nvPr/>
        </p:nvSpPr>
        <p:spPr>
          <a:xfrm>
            <a:off x="6300192" y="3032956"/>
            <a:ext cx="288032"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Стрелка вниз 12"/>
          <p:cNvSpPr/>
          <p:nvPr/>
        </p:nvSpPr>
        <p:spPr>
          <a:xfrm>
            <a:off x="7776356" y="3918238"/>
            <a:ext cx="45719" cy="51887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362498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lstStyle/>
          <a:p>
            <a:pPr algn="l"/>
            <a:r>
              <a:rPr lang="ru-RU" dirty="0" smtClean="0"/>
              <a:t> </a:t>
            </a:r>
            <a:r>
              <a:rPr lang="ru-RU" dirty="0"/>
              <a:t>П</a:t>
            </a:r>
            <a:r>
              <a:rPr lang="ru-RU" dirty="0" smtClean="0"/>
              <a:t>роцесс </a:t>
            </a:r>
            <a:r>
              <a:rPr lang="ru-RU" dirty="0"/>
              <a:t>восприятия зависит не только от внешних факторов (товар), но и </a:t>
            </a:r>
            <a:r>
              <a:rPr lang="ru-RU" dirty="0" smtClean="0"/>
              <a:t>от:</a:t>
            </a:r>
            <a:br>
              <a:rPr lang="ru-RU" dirty="0" smtClean="0"/>
            </a:br>
            <a:r>
              <a:rPr lang="ru-RU" dirty="0" smtClean="0"/>
              <a:t> </a:t>
            </a:r>
            <a:r>
              <a:rPr lang="ru-RU" b="1" dirty="0"/>
              <a:t>внутренних убеждений</a:t>
            </a:r>
            <a:r>
              <a:rPr lang="ru-RU" dirty="0"/>
              <a:t>, </a:t>
            </a:r>
            <a:r>
              <a:rPr lang="ru-RU" b="1" dirty="0"/>
              <a:t>ценностей, </a:t>
            </a:r>
            <a:r>
              <a:rPr lang="ru-RU" dirty="0" smtClean="0"/>
              <a:t/>
            </a:r>
            <a:br>
              <a:rPr lang="ru-RU" dirty="0" smtClean="0"/>
            </a:br>
            <a:r>
              <a:rPr lang="ru-RU" b="1" dirty="0" smtClean="0"/>
              <a:t>взглядов</a:t>
            </a:r>
            <a:r>
              <a:rPr lang="ru-RU" b="1" dirty="0"/>
              <a:t>, </a:t>
            </a:r>
            <a:r>
              <a:rPr lang="ru-RU" dirty="0" smtClean="0"/>
              <a:t/>
            </a:r>
            <a:br>
              <a:rPr lang="ru-RU" dirty="0" smtClean="0"/>
            </a:br>
            <a:r>
              <a:rPr lang="ru-RU" b="1" dirty="0" smtClean="0"/>
              <a:t>прошлого </a:t>
            </a:r>
            <a:r>
              <a:rPr lang="ru-RU" b="1" dirty="0"/>
              <a:t>опыта человека. </a:t>
            </a:r>
            <a:endParaRPr lang="ru-RU" b="1" dirty="0"/>
          </a:p>
        </p:txBody>
      </p:sp>
    </p:spTree>
    <p:extLst>
      <p:ext uri="{BB962C8B-B14F-4D97-AF65-F5344CB8AC3E}">
        <p14:creationId xmlns:p14="http://schemas.microsoft.com/office/powerpoint/2010/main" val="36109144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404664"/>
            <a:ext cx="8229600" cy="6106690"/>
          </a:xfrm>
        </p:spPr>
        <p:txBody>
          <a:bodyPr>
            <a:normAutofit/>
          </a:bodyPr>
          <a:lstStyle/>
          <a:p>
            <a:pPr algn="l"/>
            <a:r>
              <a:rPr lang="ru-RU" sz="3600" dirty="0"/>
              <a:t>На восприятие человеком определенной ситуации влияют три основных фактора:</a:t>
            </a:r>
            <a:br>
              <a:rPr lang="ru-RU" sz="3600" dirty="0"/>
            </a:br>
            <a:r>
              <a:rPr lang="ru-RU" sz="3600" b="1" dirty="0"/>
              <a:t>1) сам человек (его убеждения и взгляды);</a:t>
            </a:r>
            <a:br>
              <a:rPr lang="ru-RU" sz="3600" b="1" dirty="0"/>
            </a:br>
            <a:r>
              <a:rPr lang="ru-RU" sz="3600" b="1" dirty="0"/>
              <a:t>2) ситуация, в которой происходит процесс восприятия;</a:t>
            </a:r>
            <a:br>
              <a:rPr lang="ru-RU" sz="3600" b="1" dirty="0"/>
            </a:br>
            <a:r>
              <a:rPr lang="ru-RU" sz="3600" b="1" dirty="0"/>
              <a:t>3) воспринимаемый объект, его внешний вид, свойства и отличительные особенности. </a:t>
            </a:r>
            <a:endParaRPr lang="ru-RU" sz="3600" b="1" dirty="0"/>
          </a:p>
        </p:txBody>
      </p:sp>
    </p:spTree>
    <p:extLst>
      <p:ext uri="{BB962C8B-B14F-4D97-AF65-F5344CB8AC3E}">
        <p14:creationId xmlns:p14="http://schemas.microsoft.com/office/powerpoint/2010/main" val="1735198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76672"/>
            <a:ext cx="8928992" cy="6106690"/>
          </a:xfrm>
        </p:spPr>
        <p:txBody>
          <a:bodyPr>
            <a:normAutofit/>
          </a:bodyPr>
          <a:lstStyle/>
          <a:p>
            <a:pPr algn="l"/>
            <a:r>
              <a:rPr lang="ru-RU" sz="3200" dirty="0" smtClean="0"/>
              <a:t>     Общие </a:t>
            </a:r>
            <a:r>
              <a:rPr lang="ru-RU" sz="3200" dirty="0"/>
              <a:t>ошибки, возникающие в процессе восприятия:</a:t>
            </a:r>
            <a:br>
              <a:rPr lang="ru-RU" sz="3200" dirty="0"/>
            </a:br>
            <a:r>
              <a:rPr lang="ru-RU" sz="3200" dirty="0"/>
              <a:t>а) стереотипы. Человек склонен объяснять новые явления стереотипами. Выделяют гендерные стереотипы (по полу – женщина должны быть слабой и т. д.), профессиональные стереотипы и этнические;</a:t>
            </a:r>
            <a:br>
              <a:rPr lang="ru-RU" sz="3200" dirty="0"/>
            </a:br>
            <a:r>
              <a:rPr lang="ru-RU" sz="3200" dirty="0"/>
              <a:t>б) мнения других лиц: человек может изменить свое мнение в противоположную сторону только из-за того, что другие люди думают по-другому; в) негативный опыт. </a:t>
            </a:r>
            <a:endParaRPr lang="ru-RU" sz="3200" dirty="0"/>
          </a:p>
        </p:txBody>
      </p:sp>
    </p:spTree>
    <p:extLst>
      <p:ext uri="{BB962C8B-B14F-4D97-AF65-F5344CB8AC3E}">
        <p14:creationId xmlns:p14="http://schemas.microsoft.com/office/powerpoint/2010/main" val="41886400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5008" y="463278"/>
            <a:ext cx="8928992" cy="6394722"/>
          </a:xfrm>
        </p:spPr>
        <p:txBody>
          <a:bodyPr>
            <a:normAutofit/>
          </a:bodyPr>
          <a:lstStyle/>
          <a:p>
            <a:pPr algn="l"/>
            <a:r>
              <a:rPr lang="ru-RU" sz="3600" dirty="0" smtClean="0"/>
              <a:t>                  </a:t>
            </a:r>
            <a:r>
              <a:rPr lang="ru-RU" sz="3600" b="1" dirty="0" smtClean="0"/>
              <a:t>Теории личности, их применение в маркетинге. </a:t>
            </a:r>
            <a:br>
              <a:rPr lang="ru-RU" sz="3600" b="1" dirty="0" smtClean="0"/>
            </a:br>
            <a:r>
              <a:rPr lang="ru-RU" sz="3600" dirty="0" smtClean="0"/>
              <a:t>Существует </a:t>
            </a:r>
            <a:r>
              <a:rPr lang="ru-RU" sz="3600" dirty="0"/>
              <a:t>несколько теорий личности, которые можно применять при исследовании потребительского поведения. Социальная теория говорит о том, что любая личность склонна идентифицировать себя с обществом, что во многом поведение людей, их взгляды зависимы и всегда опираются на те, что навязаны им обществом. </a:t>
            </a:r>
            <a:endParaRPr lang="ru-RU" sz="3600" dirty="0"/>
          </a:p>
        </p:txBody>
      </p:sp>
    </p:spTree>
    <p:extLst>
      <p:ext uri="{BB962C8B-B14F-4D97-AF65-F5344CB8AC3E}">
        <p14:creationId xmlns:p14="http://schemas.microsoft.com/office/powerpoint/2010/main" val="289001081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016" y="795754"/>
            <a:ext cx="8856984" cy="6034682"/>
          </a:xfrm>
        </p:spPr>
        <p:txBody>
          <a:bodyPr>
            <a:noAutofit/>
          </a:bodyPr>
          <a:lstStyle/>
          <a:p>
            <a:pPr algn="l"/>
            <a:r>
              <a:rPr lang="ru-RU" sz="3600" dirty="0" smtClean="0"/>
              <a:t>К. </a:t>
            </a:r>
            <a:r>
              <a:rPr lang="ru-RU" sz="3600" dirty="0" err="1"/>
              <a:t>Хорни</a:t>
            </a:r>
            <a:r>
              <a:rPr lang="ru-RU" sz="3600" dirty="0"/>
              <a:t>, представитель данной теории личности, определила три основных возможных выхода социального человека из состояния дискомфорта и беспокойства. Согласно социальной теории люди, находясь в обществе, могут желать:</a:t>
            </a:r>
            <a:br>
              <a:rPr lang="ru-RU" sz="3600" dirty="0"/>
            </a:br>
            <a:r>
              <a:rPr lang="ru-RU" sz="3600" b="1" dirty="0"/>
              <a:t>1) стремясь к этому обществу;</a:t>
            </a:r>
            <a:br>
              <a:rPr lang="ru-RU" sz="3600" b="1" dirty="0"/>
            </a:br>
            <a:r>
              <a:rPr lang="ru-RU" sz="3600" b="1" dirty="0"/>
              <a:t>2) выступая против общества;</a:t>
            </a:r>
            <a:br>
              <a:rPr lang="ru-RU" sz="3600" b="1" dirty="0"/>
            </a:br>
            <a:r>
              <a:rPr lang="ru-RU" sz="3600" b="1" dirty="0"/>
              <a:t>3) отдаляясь от общества.</a:t>
            </a:r>
            <a:br>
              <a:rPr lang="ru-RU" sz="3600" b="1" dirty="0"/>
            </a:br>
            <a:endParaRPr lang="ru-RU" sz="3600" b="1" dirty="0"/>
          </a:p>
        </p:txBody>
      </p:sp>
    </p:spTree>
    <p:extLst>
      <p:ext uri="{BB962C8B-B14F-4D97-AF65-F5344CB8AC3E}">
        <p14:creationId xmlns:p14="http://schemas.microsoft.com/office/powerpoint/2010/main" val="40172214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928992" cy="6322714"/>
          </a:xfrm>
        </p:spPr>
        <p:txBody>
          <a:bodyPr>
            <a:normAutofit/>
          </a:bodyPr>
          <a:lstStyle/>
          <a:p>
            <a:pPr algn="l"/>
            <a:r>
              <a:rPr lang="ru-RU" sz="3600" b="1" dirty="0"/>
              <a:t>Т</a:t>
            </a:r>
            <a:r>
              <a:rPr lang="ru-RU" sz="3600" b="1" dirty="0" smtClean="0"/>
              <a:t>еория </a:t>
            </a:r>
            <a:r>
              <a:rPr lang="ru-RU" sz="3600" b="1" dirty="0"/>
              <a:t>личности – теория само концепции</a:t>
            </a:r>
            <a:r>
              <a:rPr lang="ru-RU" sz="3600" dirty="0"/>
              <a:t>. Теория говорит, что каждый человек имеет свою само концепцию о том, кто он, каково его место в мире, каково его призвание, его достоинства и недостатки. Само концепция при этом состоит из двух аспектов: частное «Я», говорящее о том, как человек видит себя, и социальное «Я», говорящее о представлении человека о том, как его видят окружающие. </a:t>
            </a:r>
            <a:endParaRPr lang="ru-RU" sz="3600" dirty="0"/>
          </a:p>
        </p:txBody>
      </p:sp>
    </p:spTree>
    <p:extLst>
      <p:ext uri="{BB962C8B-B14F-4D97-AF65-F5344CB8AC3E}">
        <p14:creationId xmlns:p14="http://schemas.microsoft.com/office/powerpoint/2010/main" val="36966179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980728"/>
            <a:ext cx="7772400" cy="1362075"/>
          </a:xfrm>
        </p:spPr>
        <p:txBody>
          <a:bodyPr>
            <a:normAutofit fontScale="90000"/>
          </a:bodyPr>
          <a:lstStyle/>
          <a:p>
            <a:pPr lvl="0"/>
            <a:r>
              <a:rPr lang="ru-RU" sz="3600" dirty="0" smtClean="0"/>
              <a:t>2. Персональные </a:t>
            </a:r>
            <a:r>
              <a:rPr lang="ru-RU" sz="3600" dirty="0"/>
              <a:t>ценности и жизненный стиль потребителей </a:t>
            </a:r>
            <a:r>
              <a:rPr lang="ru-RU" dirty="0"/>
              <a:t/>
            </a:r>
            <a:br>
              <a:rPr lang="ru-RU" dirty="0"/>
            </a:br>
            <a:endParaRPr lang="ru-RU" dirty="0"/>
          </a:p>
        </p:txBody>
      </p:sp>
      <p:sp>
        <p:nvSpPr>
          <p:cNvPr id="3" name="Текст 2"/>
          <p:cNvSpPr>
            <a:spLocks noGrp="1"/>
          </p:cNvSpPr>
          <p:nvPr>
            <p:ph type="body" idx="1"/>
          </p:nvPr>
        </p:nvSpPr>
        <p:spPr>
          <a:xfrm>
            <a:off x="467544" y="2276872"/>
            <a:ext cx="8280920" cy="4293096"/>
          </a:xfrm>
        </p:spPr>
        <p:txBody>
          <a:bodyPr>
            <a:normAutofit fontScale="25000" lnSpcReduction="20000"/>
          </a:bodyPr>
          <a:lstStyle/>
          <a:p>
            <a:endParaRPr lang="ru-RU" sz="3200" dirty="0" smtClean="0"/>
          </a:p>
          <a:p>
            <a:endParaRPr lang="ru-RU" sz="3200" dirty="0"/>
          </a:p>
          <a:p>
            <a:endParaRPr lang="ru-RU" sz="3200" dirty="0" smtClean="0"/>
          </a:p>
          <a:p>
            <a:pPr>
              <a:lnSpc>
                <a:spcPct val="170000"/>
              </a:lnSpc>
            </a:pPr>
            <a:r>
              <a:rPr lang="ru-RU" sz="11200" b="1" dirty="0" smtClean="0">
                <a:latin typeface="Times New Roman" pitchFamily="18" charset="0"/>
                <a:cs typeface="Times New Roman" pitchFamily="18" charset="0"/>
              </a:rPr>
              <a:t>Ценности </a:t>
            </a:r>
            <a:r>
              <a:rPr lang="ru-RU" sz="11200" b="1" dirty="0">
                <a:latin typeface="Times New Roman" pitchFamily="18" charset="0"/>
                <a:cs typeface="Times New Roman" pitchFamily="18" charset="0"/>
              </a:rPr>
              <a:t>бывают персональные (личные) и социальные. </a:t>
            </a:r>
            <a:endParaRPr lang="ru-RU" sz="11200" b="1" dirty="0" smtClean="0">
              <a:latin typeface="Times New Roman" pitchFamily="18" charset="0"/>
              <a:cs typeface="Times New Roman" pitchFamily="18" charset="0"/>
            </a:endParaRPr>
          </a:p>
          <a:p>
            <a:pPr>
              <a:lnSpc>
                <a:spcPct val="170000"/>
              </a:lnSpc>
            </a:pPr>
            <a:r>
              <a:rPr lang="ru-RU" sz="11200" b="1" dirty="0" smtClean="0">
                <a:latin typeface="Times New Roman" pitchFamily="18" charset="0"/>
                <a:cs typeface="Times New Roman" pitchFamily="18" charset="0"/>
              </a:rPr>
              <a:t>Социальные </a:t>
            </a:r>
            <a:r>
              <a:rPr lang="ru-RU" sz="11200" b="1" dirty="0">
                <a:latin typeface="Times New Roman" pitchFamily="18" charset="0"/>
                <a:cs typeface="Times New Roman" pitchFamily="18" charset="0"/>
              </a:rPr>
              <a:t>- определяют нормальное поведение для общества или группы людей, </a:t>
            </a:r>
            <a:endParaRPr lang="ru-RU" sz="11200" b="1" dirty="0" smtClean="0">
              <a:latin typeface="Times New Roman" pitchFamily="18" charset="0"/>
              <a:cs typeface="Times New Roman" pitchFamily="18" charset="0"/>
            </a:endParaRPr>
          </a:p>
          <a:p>
            <a:pPr>
              <a:lnSpc>
                <a:spcPct val="170000"/>
              </a:lnSpc>
            </a:pPr>
            <a:r>
              <a:rPr lang="ru-RU" sz="11200" b="1" dirty="0" smtClean="0">
                <a:latin typeface="Times New Roman" pitchFamily="18" charset="0"/>
                <a:cs typeface="Times New Roman" pitchFamily="18" charset="0"/>
              </a:rPr>
              <a:t>а </a:t>
            </a:r>
            <a:r>
              <a:rPr lang="ru-RU" sz="11200" b="1" dirty="0">
                <a:latin typeface="Times New Roman" pitchFamily="18" charset="0"/>
                <a:cs typeface="Times New Roman" pitchFamily="18" charset="0"/>
              </a:rPr>
              <a:t>личные ценности - для конкретного человека. </a:t>
            </a:r>
            <a:endParaRPr lang="ru-RU" sz="11200" b="1" dirty="0" smtClean="0">
              <a:latin typeface="Times New Roman" pitchFamily="18" charset="0"/>
              <a:cs typeface="Times New Roman" pitchFamily="18" charset="0"/>
            </a:endParaRPr>
          </a:p>
          <a:p>
            <a:endParaRPr lang="ru-RU" sz="11200" dirty="0">
              <a:latin typeface="Times New Roman" pitchFamily="18" charset="0"/>
              <a:cs typeface="Times New Roman" pitchFamily="18" charset="0"/>
            </a:endParaRPr>
          </a:p>
          <a:p>
            <a:endParaRPr lang="ru-RU" dirty="0" smtClean="0"/>
          </a:p>
          <a:p>
            <a:endParaRPr lang="ru-RU" dirty="0"/>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val="14414839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a:solidFill>
            <a:srgbClr val="92D050"/>
          </a:solidFill>
        </p:spPr>
        <p:txBody>
          <a:bodyPr/>
          <a:lstStyle/>
          <a:p>
            <a:endParaRPr lang="ru-RU" dirty="0"/>
          </a:p>
        </p:txBody>
      </p:sp>
      <p:pic>
        <p:nvPicPr>
          <p:cNvPr id="3" name="Рисунок 2" descr="Описание: http://www.market-pages.ru/images/marketing/image055.jpg"/>
          <p:cNvPicPr/>
          <p:nvPr/>
        </p:nvPicPr>
        <p:blipFill>
          <a:blip r:embed="rId2">
            <a:extLst>
              <a:ext uri="{28A0092B-C50C-407E-A947-70E740481C1C}">
                <a14:useLocalDpi xmlns:a14="http://schemas.microsoft.com/office/drawing/2010/main" val="0"/>
              </a:ext>
            </a:extLst>
          </a:blip>
          <a:srcRect/>
          <a:stretch>
            <a:fillRect/>
          </a:stretch>
        </p:blipFill>
        <p:spPr bwMode="auto">
          <a:xfrm>
            <a:off x="611560" y="620688"/>
            <a:ext cx="7992888" cy="5976664"/>
          </a:xfrm>
          <a:prstGeom prst="rect">
            <a:avLst/>
          </a:prstGeom>
          <a:solidFill>
            <a:schemeClr val="accent3">
              <a:lumMod val="75000"/>
            </a:schemeClr>
          </a:solidFill>
          <a:ln>
            <a:noFill/>
          </a:ln>
        </p:spPr>
      </p:pic>
    </p:spTree>
    <p:extLst>
      <p:ext uri="{BB962C8B-B14F-4D97-AF65-F5344CB8AC3E}">
        <p14:creationId xmlns:p14="http://schemas.microsoft.com/office/powerpoint/2010/main" val="16597041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831" y="670054"/>
            <a:ext cx="9036496" cy="6178698"/>
          </a:xfrm>
        </p:spPr>
        <p:txBody>
          <a:bodyPr>
            <a:noAutofit/>
          </a:bodyPr>
          <a:lstStyle/>
          <a:p>
            <a:pPr algn="l"/>
            <a:r>
              <a:rPr lang="ru-RU" sz="3600" dirty="0" smtClean="0"/>
              <a:t>       Использование </a:t>
            </a:r>
            <a:r>
              <a:rPr lang="ru-RU" sz="3600" dirty="0"/>
              <a:t>ценностных ориентации в потребительском поведении привело аналитиков к  комплексной </a:t>
            </a:r>
            <a:r>
              <a:rPr lang="ru-RU" sz="3600" dirty="0" smtClean="0"/>
              <a:t>концепции </a:t>
            </a:r>
            <a:r>
              <a:rPr lang="ru-RU" sz="3600" dirty="0"/>
              <a:t>- жизненному стилю потребителей. </a:t>
            </a:r>
            <a:br>
              <a:rPr lang="ru-RU" sz="3600" dirty="0"/>
            </a:br>
            <a:r>
              <a:rPr lang="ru-RU" sz="3600" dirty="0"/>
              <a:t>Концепция жизненного стиля используется </a:t>
            </a:r>
            <a:r>
              <a:rPr lang="ru-RU" sz="3600" dirty="0" smtClean="0"/>
              <a:t>маркетологами, </a:t>
            </a:r>
            <a:r>
              <a:rPr lang="ru-RU" sz="3600" dirty="0"/>
              <a:t>чтобы связать продукт (через элементы маркетингового комплекса, чаще всего рекламу) с повседневной жизнью целевого рынка. </a:t>
            </a:r>
            <a:br>
              <a:rPr lang="ru-RU" sz="3600" dirty="0"/>
            </a:br>
            <a:endParaRPr lang="ru-RU" sz="3600" dirty="0"/>
          </a:p>
        </p:txBody>
      </p:sp>
    </p:spTree>
    <p:extLst>
      <p:ext uri="{BB962C8B-B14F-4D97-AF65-F5344CB8AC3E}">
        <p14:creationId xmlns:p14="http://schemas.microsoft.com/office/powerpoint/2010/main" val="275875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836712"/>
            <a:ext cx="8028384" cy="2304256"/>
          </a:xfrm>
        </p:spPr>
        <p:txBody>
          <a:bodyPr>
            <a:normAutofit fontScale="90000"/>
          </a:bodyPr>
          <a:lstStyle/>
          <a:p>
            <a:pPr algn="l"/>
            <a:r>
              <a:rPr lang="ru-RU" sz="3100" b="1" dirty="0">
                <a:latin typeface="Times New Roman" pitchFamily="18" charset="0"/>
                <a:cs typeface="Times New Roman" pitchFamily="18" charset="0"/>
              </a:rPr>
              <a:t>Тема 3. Индивидуальные детерминанты потребительского поведения: детерминанты, связанные с личностью, </a:t>
            </a:r>
            <a:r>
              <a:rPr lang="ru-RU" sz="3100" b="1" dirty="0" smtClean="0">
                <a:latin typeface="Times New Roman" pitchFamily="18" charset="0"/>
                <a:cs typeface="Times New Roman" pitchFamily="18" charset="0"/>
              </a:rPr>
              <a:t>псих графические </a:t>
            </a:r>
            <a:r>
              <a:rPr lang="ru-RU" sz="3100" b="1" dirty="0">
                <a:latin typeface="Times New Roman" pitchFamily="18" charset="0"/>
                <a:cs typeface="Times New Roman" pitchFamily="18" charset="0"/>
              </a:rPr>
              <a:t>и демографические</a:t>
            </a:r>
            <a:r>
              <a:rPr lang="ru-RU" dirty="0"/>
              <a:t/>
            </a:r>
            <a:br>
              <a:rPr lang="ru-RU" dirty="0"/>
            </a:br>
            <a:endParaRPr lang="ru-RU" b="1" dirty="0">
              <a:latin typeface="Cambria" panose="02040503050406030204" pitchFamily="18" charset="0"/>
            </a:endParaRPr>
          </a:p>
        </p:txBody>
      </p:sp>
      <p:sp>
        <p:nvSpPr>
          <p:cNvPr id="4" name="Заголовок 1"/>
          <p:cNvSpPr txBox="1">
            <a:spLocks/>
          </p:cNvSpPr>
          <p:nvPr/>
        </p:nvSpPr>
        <p:spPr>
          <a:xfrm>
            <a:off x="827584" y="2636912"/>
            <a:ext cx="7668344" cy="338437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413284" y="2559385"/>
            <a:ext cx="8496944" cy="3539430"/>
          </a:xfrm>
          <a:prstGeom prst="rect">
            <a:avLst/>
          </a:prstGeom>
        </p:spPr>
        <p:txBody>
          <a:bodyPr wrap="square">
            <a:spAutoFit/>
          </a:bodyPr>
          <a:lstStyle/>
          <a:p>
            <a:r>
              <a:rPr lang="ru-RU" sz="3200" dirty="0" smtClean="0"/>
              <a:t>                                         План</a:t>
            </a:r>
            <a:endParaRPr lang="ru-RU" sz="3200" dirty="0"/>
          </a:p>
          <a:p>
            <a:pPr lvl="0"/>
            <a:r>
              <a:rPr lang="en-US" sz="3200" dirty="0" smtClean="0"/>
              <a:t>1. </a:t>
            </a:r>
            <a:r>
              <a:rPr lang="ru-RU" sz="3200" dirty="0" smtClean="0"/>
              <a:t>Анализ </a:t>
            </a:r>
            <a:r>
              <a:rPr lang="ru-RU" sz="3200" dirty="0"/>
              <a:t>и прогнозирование поведения потребителя</a:t>
            </a:r>
          </a:p>
          <a:p>
            <a:pPr lvl="0"/>
            <a:r>
              <a:rPr lang="en-US" sz="3200" dirty="0" smtClean="0"/>
              <a:t>2.</a:t>
            </a:r>
            <a:r>
              <a:rPr lang="ru-RU" sz="3200" dirty="0" smtClean="0"/>
              <a:t>Персональные ценности и жизненный </a:t>
            </a:r>
            <a:r>
              <a:rPr lang="ru-RU" sz="3200" dirty="0"/>
              <a:t>стиль потребителей </a:t>
            </a:r>
          </a:p>
          <a:p>
            <a:pPr lvl="0"/>
            <a:r>
              <a:rPr lang="en-US" sz="3200" dirty="0" smtClean="0"/>
              <a:t>3</a:t>
            </a:r>
            <a:r>
              <a:rPr lang="ru-RU" sz="3200" dirty="0" smtClean="0"/>
              <a:t>.Теория </a:t>
            </a:r>
            <a:r>
              <a:rPr lang="ru-RU" sz="3200" dirty="0"/>
              <a:t>планируемого поведения</a:t>
            </a:r>
          </a:p>
          <a:p>
            <a:r>
              <a:rPr lang="ru-RU" sz="3200" dirty="0"/>
              <a:t>4. Показатели коммуникативного поведения</a:t>
            </a:r>
          </a:p>
        </p:txBody>
      </p:sp>
    </p:spTree>
    <p:extLst>
      <p:ext uri="{BB962C8B-B14F-4D97-AF65-F5344CB8AC3E}">
        <p14:creationId xmlns:p14="http://schemas.microsoft.com/office/powerpoint/2010/main" val="127981460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856984" cy="6583362"/>
          </a:xfrm>
        </p:spPr>
        <p:txBody>
          <a:bodyPr>
            <a:noAutofit/>
          </a:bodyPr>
          <a:lstStyle/>
          <a:p>
            <a:pPr algn="l"/>
            <a:r>
              <a:rPr lang="ru-RU" sz="3200" dirty="0" smtClean="0"/>
              <a:t>       1</a:t>
            </a:r>
            <a:r>
              <a:rPr lang="ru-RU" sz="3200" dirty="0"/>
              <a:t>.</a:t>
            </a:r>
            <a:r>
              <a:rPr lang="ru-RU" sz="3200" b="1" dirty="0"/>
              <a:t>  </a:t>
            </a:r>
            <a:r>
              <a:rPr lang="ru-RU" sz="3200" dirty="0"/>
              <a:t>Модель А</a:t>
            </a:r>
            <a:r>
              <a:rPr lang="en-US" sz="3200" dirty="0"/>
              <a:t>IO</a:t>
            </a:r>
            <a:r>
              <a:rPr lang="en-US" sz="3200" b="1" dirty="0"/>
              <a:t> </a:t>
            </a:r>
            <a:r>
              <a:rPr lang="ru-RU" sz="3200" dirty="0"/>
              <a:t>- описывает </a:t>
            </a:r>
            <a:r>
              <a:rPr lang="ru-RU" sz="3200" dirty="0" smtClean="0"/>
              <a:t>: </a:t>
            </a:r>
            <a:r>
              <a:rPr lang="ru-RU" sz="3200" dirty="0"/>
              <a:t>деятельность, интересы, мнения. </a:t>
            </a:r>
            <a:r>
              <a:rPr lang="ru-RU" sz="3200" dirty="0" smtClean="0"/>
              <a:t/>
            </a:r>
            <a:br>
              <a:rPr lang="ru-RU" sz="3200" dirty="0" smtClean="0"/>
            </a:br>
            <a:r>
              <a:rPr lang="ru-RU" sz="3200" dirty="0" smtClean="0"/>
              <a:t>Цели </a:t>
            </a:r>
            <a:r>
              <a:rPr lang="ru-RU" sz="3200" dirty="0"/>
              <a:t>анализа жизненного стиля потребителей определяют содержание вопросов </a:t>
            </a:r>
            <a:r>
              <a:rPr lang="en-US" sz="3200" dirty="0"/>
              <a:t>AIO</a:t>
            </a:r>
            <a:r>
              <a:rPr lang="ru-RU" sz="3200" dirty="0"/>
              <a:t>. </a:t>
            </a:r>
            <a:r>
              <a:rPr lang="ru-RU" sz="3200" dirty="0" smtClean="0"/>
              <a:t/>
            </a:r>
            <a:br>
              <a:rPr lang="ru-RU" sz="3200" dirty="0" smtClean="0"/>
            </a:br>
            <a:r>
              <a:rPr lang="ru-RU" sz="3200" dirty="0" smtClean="0"/>
              <a:t>Для </a:t>
            </a:r>
            <a:r>
              <a:rPr lang="ru-RU" sz="3200" dirty="0"/>
              <a:t>определения профиля или общего жизненного стиля, потребительского сегмента вопросы носят более общий характер. Основываясь на выявленном профиле потребительского сегмента, рекламодатели разрабатывают идеи </a:t>
            </a:r>
            <a:r>
              <a:rPr lang="ru-RU" sz="3200" dirty="0" smtClean="0"/>
              <a:t> </a:t>
            </a:r>
            <a:r>
              <a:rPr lang="ru-RU" sz="3200" dirty="0"/>
              <a:t>для рекламы и варианты формы, места и времени ее размещения.</a:t>
            </a:r>
            <a:r>
              <a:rPr lang="ru-RU" sz="3200" b="1" dirty="0"/>
              <a:t> </a:t>
            </a:r>
            <a:endParaRPr lang="ru-RU" sz="3200" dirty="0"/>
          </a:p>
        </p:txBody>
      </p:sp>
    </p:spTree>
    <p:extLst>
      <p:ext uri="{BB962C8B-B14F-4D97-AF65-F5344CB8AC3E}">
        <p14:creationId xmlns:p14="http://schemas.microsoft.com/office/powerpoint/2010/main" val="1407405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71271" y="764704"/>
            <a:ext cx="8856984" cy="5962674"/>
          </a:xfrm>
        </p:spPr>
        <p:txBody>
          <a:bodyPr>
            <a:normAutofit fontScale="90000"/>
          </a:bodyPr>
          <a:lstStyle/>
          <a:p>
            <a:pPr algn="l"/>
            <a:r>
              <a:rPr lang="ru-RU" sz="4000" dirty="0" smtClean="0"/>
              <a:t>  2</a:t>
            </a:r>
            <a:r>
              <a:rPr lang="ru-RU" sz="4000" dirty="0"/>
              <a:t>.  Модель VALS и VALS -2.</a:t>
            </a:r>
            <a:r>
              <a:rPr lang="ru-RU" sz="4000" b="1" dirty="0"/>
              <a:t> </a:t>
            </a:r>
            <a:r>
              <a:rPr lang="ru-RU" sz="4000" dirty="0"/>
              <a:t>Модель VALS разработана в 1978г.  Стэндфордским исследовательским институтом (</a:t>
            </a:r>
            <a:r>
              <a:rPr lang="en-US" sz="4000" dirty="0"/>
              <a:t>value and lifestyle system</a:t>
            </a:r>
            <a:r>
              <a:rPr lang="en-US" sz="4000" dirty="0" smtClean="0"/>
              <a:t>.</a:t>
            </a:r>
            <a:r>
              <a:rPr lang="ru-RU" sz="4000" dirty="0" smtClean="0"/>
              <a:t> </a:t>
            </a:r>
            <a:r>
              <a:rPr lang="ru-RU" sz="4000" dirty="0"/>
              <a:t>Калифорния) на основе теории иерархии потребностей </a:t>
            </a:r>
            <a:r>
              <a:rPr lang="ru-RU" sz="4000" dirty="0" err="1"/>
              <a:t>Маслоу</a:t>
            </a:r>
            <a:r>
              <a:rPr lang="ru-RU" sz="4000" dirty="0"/>
              <a:t>. Модель делила американских потребителей на 9 сегментов, объединив их в три группы: ведомые нуждой (11%), направляемые извне (67%) и внутренне направляемые (</a:t>
            </a:r>
            <a:r>
              <a:rPr lang="ru-RU" dirty="0"/>
              <a:t>22%). </a:t>
            </a:r>
            <a:endParaRPr lang="ru-RU" dirty="0"/>
          </a:p>
        </p:txBody>
      </p:sp>
    </p:spTree>
    <p:extLst>
      <p:ext uri="{BB962C8B-B14F-4D97-AF65-F5344CB8AC3E}">
        <p14:creationId xmlns:p14="http://schemas.microsoft.com/office/powerpoint/2010/main" val="10235577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751310"/>
            <a:ext cx="9001000" cy="6106690"/>
          </a:xfrm>
        </p:spPr>
        <p:txBody>
          <a:bodyPr>
            <a:normAutofit/>
          </a:bodyPr>
          <a:lstStyle/>
          <a:p>
            <a:pPr algn="l"/>
            <a:r>
              <a:rPr lang="ru-RU" sz="2800" dirty="0"/>
              <a:t>В 1989 г. </a:t>
            </a:r>
            <a:r>
              <a:rPr lang="ru-RU" sz="2800" dirty="0" smtClean="0"/>
              <a:t>введена </a:t>
            </a:r>
            <a:r>
              <a:rPr lang="ru-RU" sz="2800" dirty="0"/>
              <a:t>модель VALS -2, более психологически базированная. Модель делит американское общество на 8 сегментов по 2-м направлениям. </a:t>
            </a:r>
            <a:r>
              <a:rPr lang="ru-RU" sz="2800" dirty="0" smtClean="0"/>
              <a:t/>
            </a:r>
            <a:br>
              <a:rPr lang="ru-RU" sz="2800" dirty="0" smtClean="0"/>
            </a:br>
            <a:r>
              <a:rPr lang="ru-RU" sz="2800" dirty="0" smtClean="0"/>
              <a:t>Первое </a:t>
            </a:r>
            <a:r>
              <a:rPr lang="ru-RU" sz="2800" dirty="0"/>
              <a:t>направление - ориентация поведения. Потребители ориентированный на принцип, основывают потребительский выбор на своих верованиях, чем на чувствах, событиях или желании </a:t>
            </a:r>
            <a:r>
              <a:rPr lang="ru-RU" sz="2800" dirty="0" smtClean="0"/>
              <a:t>одобрения</a:t>
            </a:r>
            <a:r>
              <a:rPr lang="ru-RU" sz="2800" dirty="0"/>
              <a:t>. </a:t>
            </a:r>
            <a:r>
              <a:rPr lang="ru-RU" sz="2800" dirty="0" smtClean="0"/>
              <a:t/>
            </a:r>
            <a:br>
              <a:rPr lang="ru-RU" sz="2800" dirty="0" smtClean="0"/>
            </a:br>
            <a:r>
              <a:rPr lang="ru-RU" sz="2800" dirty="0"/>
              <a:t>Второе направление сегментации – ресурсы потребителей: финансовые, материальные, информационные, физические и психологические. Модель опирается на устойчивые ценности и отношения потребителей. </a:t>
            </a:r>
            <a:endParaRPr lang="ru-RU" sz="2800" dirty="0"/>
          </a:p>
        </p:txBody>
      </p:sp>
    </p:spTree>
    <p:extLst>
      <p:ext uri="{BB962C8B-B14F-4D97-AF65-F5344CB8AC3E}">
        <p14:creationId xmlns:p14="http://schemas.microsoft.com/office/powerpoint/2010/main" val="282379783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31640" y="692696"/>
            <a:ext cx="7499176" cy="5962674"/>
          </a:xfrm>
        </p:spPr>
        <p:txBody>
          <a:bodyPr>
            <a:normAutofit/>
          </a:bodyPr>
          <a:lstStyle/>
          <a:p>
            <a:pPr algn="l"/>
            <a:r>
              <a:rPr lang="ru-RU" sz="3600" dirty="0"/>
              <a:t>Выделяют следующие сегменты</a:t>
            </a:r>
            <a:r>
              <a:rPr lang="ru-RU" sz="3600" dirty="0" smtClean="0"/>
              <a:t>:</a:t>
            </a:r>
            <a:br>
              <a:rPr lang="ru-RU" sz="3600" dirty="0" smtClean="0"/>
            </a:br>
            <a:r>
              <a:rPr lang="ru-RU" sz="3600" dirty="0" smtClean="0"/>
              <a:t> </a:t>
            </a:r>
            <a:r>
              <a:rPr lang="ru-RU" sz="3600" dirty="0"/>
              <a:t>Само реализовавшиеся</a:t>
            </a:r>
            <a:r>
              <a:rPr lang="ru-RU" sz="3600" dirty="0" smtClean="0"/>
              <a:t>,</a:t>
            </a:r>
            <a:br>
              <a:rPr lang="ru-RU" sz="3600" dirty="0" smtClean="0"/>
            </a:br>
            <a:r>
              <a:rPr lang="ru-RU" sz="3600" dirty="0" smtClean="0"/>
              <a:t> </a:t>
            </a:r>
            <a:r>
              <a:rPr lang="ru-RU" sz="3600" dirty="0"/>
              <a:t>Верящие , </a:t>
            </a:r>
            <a:r>
              <a:rPr lang="ru-RU" sz="3600" dirty="0" smtClean="0"/>
              <a:t/>
            </a:r>
            <a:br>
              <a:rPr lang="ru-RU" sz="3600" dirty="0" smtClean="0"/>
            </a:br>
            <a:r>
              <a:rPr lang="ru-RU" sz="3600" dirty="0" err="1" smtClean="0"/>
              <a:t>Актуалайзер</a:t>
            </a:r>
            <a:r>
              <a:rPr lang="ru-RU" sz="3600" dirty="0" smtClean="0"/>
              <a:t> </a:t>
            </a:r>
            <a:r>
              <a:rPr lang="ru-RU" sz="3600" dirty="0"/>
              <a:t>, </a:t>
            </a:r>
            <a:r>
              <a:rPr lang="ru-RU" sz="3600" dirty="0" smtClean="0"/>
              <a:t/>
            </a:r>
            <a:br>
              <a:rPr lang="ru-RU" sz="3600" dirty="0" smtClean="0"/>
            </a:br>
            <a:r>
              <a:rPr lang="ru-RU" sz="3600" dirty="0" smtClean="0"/>
              <a:t>Достигающий,</a:t>
            </a:r>
            <a:br>
              <a:rPr lang="ru-RU" sz="3600" dirty="0" smtClean="0"/>
            </a:br>
            <a:r>
              <a:rPr lang="ru-RU" sz="3600" dirty="0" smtClean="0"/>
              <a:t> </a:t>
            </a:r>
            <a:r>
              <a:rPr lang="ru-RU" sz="3600" dirty="0"/>
              <a:t>Стремящийся</a:t>
            </a:r>
            <a:r>
              <a:rPr lang="ru-RU" sz="3600" dirty="0" smtClean="0"/>
              <a:t>,</a:t>
            </a:r>
            <a:br>
              <a:rPr lang="ru-RU" sz="3600" dirty="0" smtClean="0"/>
            </a:br>
            <a:r>
              <a:rPr lang="ru-RU" sz="3600" dirty="0" smtClean="0"/>
              <a:t> </a:t>
            </a:r>
            <a:r>
              <a:rPr lang="ru-RU" sz="3600" dirty="0"/>
              <a:t>Выживающий, </a:t>
            </a:r>
            <a:r>
              <a:rPr lang="ru-RU" sz="3600" dirty="0" smtClean="0"/>
              <a:t/>
            </a:r>
            <a:br>
              <a:rPr lang="ru-RU" sz="3600" dirty="0" smtClean="0"/>
            </a:br>
            <a:r>
              <a:rPr lang="ru-RU" sz="3600" dirty="0" smtClean="0"/>
              <a:t>Экспериментатор</a:t>
            </a:r>
            <a:r>
              <a:rPr lang="ru-RU" sz="3600" dirty="0"/>
              <a:t>, </a:t>
            </a:r>
            <a:r>
              <a:rPr lang="ru-RU" sz="3600" dirty="0" smtClean="0"/>
              <a:t/>
            </a:r>
            <a:br>
              <a:rPr lang="ru-RU" sz="3600" dirty="0" smtClean="0"/>
            </a:br>
            <a:r>
              <a:rPr lang="ru-RU" sz="3600" dirty="0" err="1" smtClean="0"/>
              <a:t>Мейкер</a:t>
            </a:r>
            <a:r>
              <a:rPr lang="ru-RU" sz="3600" dirty="0" smtClean="0"/>
              <a:t> </a:t>
            </a:r>
            <a:r>
              <a:rPr lang="ru-RU" sz="3600" dirty="0"/>
              <a:t>. </a:t>
            </a:r>
            <a:br>
              <a:rPr lang="ru-RU" sz="3600" dirty="0"/>
            </a:br>
            <a:endParaRPr lang="ru-RU" sz="3600" dirty="0"/>
          </a:p>
        </p:txBody>
      </p:sp>
    </p:spTree>
    <p:extLst>
      <p:ext uri="{BB962C8B-B14F-4D97-AF65-F5344CB8AC3E}">
        <p14:creationId xmlns:p14="http://schemas.microsoft.com/office/powerpoint/2010/main" val="5059540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620687"/>
            <a:ext cx="8229600" cy="8575347"/>
          </a:xfrm>
        </p:spPr>
        <p:txBody>
          <a:bodyPr/>
          <a:lstStyle/>
          <a:p>
            <a:endParaRPr lang="ru-RU" dirty="0"/>
          </a:p>
        </p:txBody>
      </p:sp>
      <p:sp>
        <p:nvSpPr>
          <p:cNvPr id="3" name="Прямоугольник 2"/>
          <p:cNvSpPr/>
          <p:nvPr/>
        </p:nvSpPr>
        <p:spPr>
          <a:xfrm>
            <a:off x="1060290" y="764704"/>
            <a:ext cx="6984776" cy="5262979"/>
          </a:xfrm>
          <a:prstGeom prst="rect">
            <a:avLst/>
          </a:prstGeom>
        </p:spPr>
        <p:txBody>
          <a:bodyPr wrap="square">
            <a:spAutoFit/>
          </a:bodyPr>
          <a:lstStyle/>
          <a:p>
            <a:r>
              <a:rPr lang="ru-RU" sz="2800" dirty="0"/>
              <a:t>3.</a:t>
            </a:r>
            <a:r>
              <a:rPr lang="ru-RU" sz="2800" b="1" dirty="0"/>
              <a:t> </a:t>
            </a:r>
            <a:r>
              <a:rPr lang="ru-RU" sz="2800" dirty="0"/>
              <a:t>Модель LOV</a:t>
            </a:r>
            <a:r>
              <a:rPr lang="ru-RU" sz="2800" b="1" dirty="0"/>
              <a:t> </a:t>
            </a:r>
            <a:r>
              <a:rPr lang="ru-RU" sz="2800" dirty="0"/>
              <a:t>– </a:t>
            </a:r>
            <a:r>
              <a:rPr lang="en-US" sz="2800" dirty="0"/>
              <a:t>(List of values) </a:t>
            </a:r>
            <a:r>
              <a:rPr lang="ru-RU" sz="2800" dirty="0"/>
              <a:t>содержит перечень    9 ценностей, которые респонденты ранжируют по значимости: </a:t>
            </a:r>
          </a:p>
          <a:p>
            <a:r>
              <a:rPr lang="ru-RU" sz="2800" dirty="0"/>
              <a:t>1.  Самореализация </a:t>
            </a:r>
          </a:p>
          <a:p>
            <a:r>
              <a:rPr lang="ru-RU" sz="2800" dirty="0"/>
              <a:t>2.  Волнение </a:t>
            </a:r>
          </a:p>
          <a:p>
            <a:r>
              <a:rPr lang="ru-RU" sz="2800" dirty="0"/>
              <a:t>3.  Чувство достижения </a:t>
            </a:r>
          </a:p>
          <a:p>
            <a:r>
              <a:rPr lang="ru-RU" sz="2800" dirty="0"/>
              <a:t>4.  Самоуважение </a:t>
            </a:r>
          </a:p>
          <a:p>
            <a:r>
              <a:rPr lang="ru-RU" sz="2800" dirty="0"/>
              <a:t>5.  Чувство принадлежности </a:t>
            </a:r>
          </a:p>
          <a:p>
            <a:r>
              <a:rPr lang="ru-RU" sz="2800" dirty="0"/>
              <a:t>6.  Быть уважаемым </a:t>
            </a:r>
          </a:p>
          <a:p>
            <a:r>
              <a:rPr lang="ru-RU" sz="2800" dirty="0"/>
              <a:t>7.  Безопасность </a:t>
            </a:r>
          </a:p>
          <a:p>
            <a:r>
              <a:rPr lang="ru-RU" sz="2800" dirty="0"/>
              <a:t>8.  Забава и удовольствие </a:t>
            </a:r>
          </a:p>
          <a:p>
            <a:r>
              <a:rPr lang="ru-RU" sz="2800" dirty="0"/>
              <a:t>9.  Теплые отношения с другими. </a:t>
            </a:r>
          </a:p>
        </p:txBody>
      </p:sp>
    </p:spTree>
    <p:extLst>
      <p:ext uri="{BB962C8B-B14F-4D97-AF65-F5344CB8AC3E}">
        <p14:creationId xmlns:p14="http://schemas.microsoft.com/office/powerpoint/2010/main" val="3677903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normAutofit/>
          </a:bodyPr>
          <a:lstStyle/>
          <a:p>
            <a:pPr algn="l"/>
            <a:r>
              <a:rPr lang="ru-RU" sz="3600" dirty="0" smtClean="0"/>
              <a:t>4.Геостили </a:t>
            </a:r>
            <a:r>
              <a:rPr lang="ru-RU" sz="3600" dirty="0"/>
              <a:t>          и          международные     </a:t>
            </a:r>
            <a:r>
              <a:rPr lang="ru-RU" sz="3600" dirty="0" smtClean="0"/>
              <a:t>стили </a:t>
            </a:r>
            <a:r>
              <a:rPr lang="ru-RU" sz="3600" dirty="0"/>
              <a:t>         жизни</a:t>
            </a:r>
            <a:r>
              <a:rPr lang="ru-RU" sz="3600" dirty="0" smtClean="0"/>
              <a:t>.</a:t>
            </a:r>
            <a:br>
              <a:rPr lang="ru-RU" sz="3600" dirty="0" smtClean="0"/>
            </a:br>
            <a:r>
              <a:rPr lang="ru-RU" sz="3600" b="1" dirty="0" smtClean="0"/>
              <a:t> </a:t>
            </a:r>
            <a:r>
              <a:rPr lang="ru-RU" sz="3600" dirty="0" err="1"/>
              <a:t>Геодемографические</a:t>
            </a:r>
            <a:r>
              <a:rPr lang="ru-RU" sz="3600" dirty="0"/>
              <a:t> модели жизненных стилей строятся на объединении географических и демографических критериев оценки жизненного стиля потребителей. </a:t>
            </a:r>
            <a:br>
              <a:rPr lang="ru-RU" sz="3600" dirty="0"/>
            </a:br>
            <a:endParaRPr lang="ru-RU" sz="3600" dirty="0"/>
          </a:p>
        </p:txBody>
      </p:sp>
    </p:spTree>
    <p:extLst>
      <p:ext uri="{BB962C8B-B14F-4D97-AF65-F5344CB8AC3E}">
        <p14:creationId xmlns:p14="http://schemas.microsoft.com/office/powerpoint/2010/main" val="100032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908720"/>
            <a:ext cx="7772400" cy="1362075"/>
          </a:xfrm>
        </p:spPr>
        <p:txBody>
          <a:bodyPr>
            <a:normAutofit fontScale="90000"/>
          </a:bodyPr>
          <a:lstStyle/>
          <a:p>
            <a:pPr lvl="0"/>
            <a:r>
              <a:rPr lang="ru-RU" dirty="0"/>
              <a:t>Теория планируемого поведения</a:t>
            </a:r>
            <a:br>
              <a:rPr lang="ru-RU" dirty="0"/>
            </a:br>
            <a:endParaRPr lang="ru-RU" dirty="0"/>
          </a:p>
        </p:txBody>
      </p:sp>
      <p:sp>
        <p:nvSpPr>
          <p:cNvPr id="3" name="Текст 2"/>
          <p:cNvSpPr>
            <a:spLocks noGrp="1"/>
          </p:cNvSpPr>
          <p:nvPr>
            <p:ph type="body" idx="1"/>
          </p:nvPr>
        </p:nvSpPr>
        <p:spPr>
          <a:xfrm>
            <a:off x="611560" y="1988840"/>
            <a:ext cx="7772400" cy="4680520"/>
          </a:xfrm>
        </p:spPr>
        <p:txBody>
          <a:bodyPr>
            <a:normAutofit fontScale="25000" lnSpcReduction="20000"/>
          </a:bodyPr>
          <a:lstStyle/>
          <a:p>
            <a:endParaRPr lang="ru-RU" sz="3200" dirty="0" smtClean="0"/>
          </a:p>
          <a:p>
            <a:endParaRPr lang="ru-RU" sz="3200" dirty="0"/>
          </a:p>
          <a:p>
            <a:endParaRPr lang="ru-RU" sz="3200" dirty="0" smtClean="0"/>
          </a:p>
          <a:p>
            <a:endParaRPr lang="ru-RU" sz="3200" dirty="0"/>
          </a:p>
          <a:p>
            <a:endParaRPr lang="ru-RU" sz="3200" dirty="0" smtClean="0"/>
          </a:p>
          <a:p>
            <a:pPr>
              <a:lnSpc>
                <a:spcPct val="170000"/>
              </a:lnSpc>
            </a:pPr>
            <a:r>
              <a:rPr lang="ru-RU" sz="9600" dirty="0" smtClean="0"/>
              <a:t>К </a:t>
            </a:r>
            <a:r>
              <a:rPr lang="ru-RU" sz="9600" dirty="0"/>
              <a:t>числу наиболее известных и влиятельных сторонников концепции рационального поведения человека можно отнести американских социальных психологов Айзека </a:t>
            </a:r>
            <a:r>
              <a:rPr lang="ru-RU" sz="9600" dirty="0" err="1"/>
              <a:t>Эйзена</a:t>
            </a:r>
            <a:r>
              <a:rPr lang="ru-RU" sz="9600" dirty="0"/>
              <a:t> и Мартина </a:t>
            </a:r>
            <a:r>
              <a:rPr lang="ru-RU" sz="9600" dirty="0" err="1"/>
              <a:t>Фишбейна</a:t>
            </a:r>
            <a:r>
              <a:rPr lang="ru-RU" sz="9600" dirty="0"/>
              <a:t>. Названные авторы полагают, и это естественно, что установки сознания непосредственно влияют на поведение, и данное влияние может быть выявлено с помощью исследовательских процедур. </a:t>
            </a:r>
            <a:endParaRPr lang="ru-RU" sz="9600" dirty="0" smtClean="0"/>
          </a:p>
          <a:p>
            <a:endParaRPr lang="ru-RU" sz="3200" dirty="0"/>
          </a:p>
          <a:p>
            <a:endParaRPr lang="ru-RU" dirty="0" smtClean="0"/>
          </a:p>
          <a:p>
            <a:endParaRPr lang="ru-RU" dirty="0"/>
          </a:p>
          <a:p>
            <a:endParaRPr lang="ru-RU" dirty="0" smtClean="0"/>
          </a:p>
          <a:p>
            <a:endParaRPr lang="ru-RU" dirty="0"/>
          </a:p>
          <a:p>
            <a:endParaRPr lang="ru-RU" dirty="0"/>
          </a:p>
        </p:txBody>
      </p:sp>
    </p:spTree>
    <p:extLst>
      <p:ext uri="{BB962C8B-B14F-4D97-AF65-F5344CB8AC3E}">
        <p14:creationId xmlns:p14="http://schemas.microsoft.com/office/powerpoint/2010/main" val="8382350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712968" cy="6106690"/>
          </a:xfrm>
        </p:spPr>
        <p:txBody>
          <a:bodyPr>
            <a:noAutofit/>
          </a:bodyPr>
          <a:lstStyle/>
          <a:p>
            <a:pPr algn="l"/>
            <a:r>
              <a:rPr lang="ru-RU" sz="2800" dirty="0" smtClean="0"/>
              <a:t>               Требуется анализ  </a:t>
            </a:r>
            <a:r>
              <a:rPr lang="ru-RU" sz="2800" dirty="0"/>
              <a:t>4 факторов:</a:t>
            </a:r>
            <a:br>
              <a:rPr lang="ru-RU" sz="2800" dirty="0"/>
            </a:br>
            <a:r>
              <a:rPr lang="ru-RU" sz="2800" dirty="0"/>
              <a:t>  1. Действие. Здесь определяется, какой вид поведения осуществляется.</a:t>
            </a:r>
            <a:br>
              <a:rPr lang="ru-RU" sz="2800" dirty="0"/>
            </a:br>
            <a:r>
              <a:rPr lang="ru-RU" sz="2800" dirty="0" smtClean="0"/>
              <a:t>2. Объект</a:t>
            </a:r>
            <a:r>
              <a:rPr lang="ru-RU" sz="2800" dirty="0"/>
              <a:t>. В этом случае определяется, на какой объект направлено поведение </a:t>
            </a:r>
            <a:br>
              <a:rPr lang="ru-RU" sz="2800" dirty="0"/>
            </a:br>
            <a:r>
              <a:rPr lang="ru-RU" sz="2800" dirty="0"/>
              <a:t> </a:t>
            </a:r>
            <a:r>
              <a:rPr lang="ru-RU" sz="2800" dirty="0" smtClean="0"/>
              <a:t>3. Контекст</a:t>
            </a:r>
            <a:r>
              <a:rPr lang="ru-RU" sz="2800" dirty="0"/>
              <a:t>. Речь о том, в каком контексте осуществляется поведение: в какой конкретно политической системе.</a:t>
            </a:r>
            <a:br>
              <a:rPr lang="ru-RU" sz="2800" dirty="0"/>
            </a:br>
            <a:r>
              <a:rPr lang="ru-RU" sz="2800" dirty="0"/>
              <a:t>  4. Временной фактор. Анализируется конкретное время осуществления поведения: например, немедленно, через год, в течение нескольких лет, в определенную дату.</a:t>
            </a:r>
            <a:br>
              <a:rPr lang="ru-RU" sz="2800" dirty="0"/>
            </a:br>
            <a:endParaRPr lang="ru-RU" sz="2800" dirty="0"/>
          </a:p>
        </p:txBody>
      </p:sp>
    </p:spTree>
    <p:extLst>
      <p:ext uri="{BB962C8B-B14F-4D97-AF65-F5344CB8AC3E}">
        <p14:creationId xmlns:p14="http://schemas.microsoft.com/office/powerpoint/2010/main" val="39847855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856984" cy="5962674"/>
          </a:xfrm>
        </p:spPr>
        <p:txBody>
          <a:bodyPr>
            <a:normAutofit/>
          </a:bodyPr>
          <a:lstStyle/>
          <a:p>
            <a:r>
              <a:rPr lang="ru-RU" sz="2400" b="1" dirty="0"/>
              <a:t>Теория анализирует 3 основных компонентов</a:t>
            </a:r>
            <a:r>
              <a:rPr lang="ru-RU" sz="2400" b="1" dirty="0" smtClean="0"/>
              <a:t>:</a:t>
            </a:r>
            <a:br>
              <a:rPr lang="ru-RU" sz="2400" b="1" dirty="0" smtClean="0"/>
            </a:br>
            <a:r>
              <a:rPr lang="ru-RU" sz="2400" b="1" dirty="0"/>
              <a:t/>
            </a:r>
            <a:br>
              <a:rPr lang="ru-RU" sz="2400" b="1" dirty="0"/>
            </a:br>
            <a:r>
              <a:rPr lang="ru-RU" sz="2000" dirty="0" smtClean="0"/>
              <a:t/>
            </a:r>
            <a:br>
              <a:rPr lang="ru-RU" sz="2000" dirty="0" smtClean="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r>
              <a:rPr lang="ru-RU" sz="2000" dirty="0" smtClean="0"/>
              <a:t/>
            </a:r>
            <a:br>
              <a:rPr lang="ru-RU" sz="2000" dirty="0" smtClean="0"/>
            </a:br>
            <a:r>
              <a:rPr lang="ru-RU" sz="2000" dirty="0"/>
              <a:t/>
            </a:r>
            <a:br>
              <a:rPr lang="ru-RU" sz="2000" dirty="0"/>
            </a:br>
            <a:endParaRPr lang="ru-RU" sz="2000" dirty="0"/>
          </a:p>
        </p:txBody>
      </p:sp>
      <p:sp>
        <p:nvSpPr>
          <p:cNvPr id="3" name="Прямоугольник 2"/>
          <p:cNvSpPr/>
          <p:nvPr/>
        </p:nvSpPr>
        <p:spPr>
          <a:xfrm>
            <a:off x="180010" y="1844824"/>
            <a:ext cx="3096344" cy="2952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Установку </a:t>
            </a:r>
            <a:r>
              <a:rPr lang="ru-RU" sz="2400" dirty="0"/>
              <a:t>в отношении конкретного вида поведения</a:t>
            </a:r>
          </a:p>
        </p:txBody>
      </p:sp>
      <p:sp>
        <p:nvSpPr>
          <p:cNvPr id="4" name="Прямоугольник 3"/>
          <p:cNvSpPr/>
          <p:nvPr/>
        </p:nvSpPr>
        <p:spPr>
          <a:xfrm>
            <a:off x="3707904" y="1844824"/>
            <a:ext cx="2376264" cy="2952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Социальные </a:t>
            </a:r>
            <a:r>
              <a:rPr lang="ru-RU" sz="2400" dirty="0"/>
              <a:t>нормы </a:t>
            </a:r>
          </a:p>
        </p:txBody>
      </p:sp>
      <p:sp>
        <p:nvSpPr>
          <p:cNvPr id="5" name="Прямоугольник 4"/>
          <p:cNvSpPr/>
          <p:nvPr/>
        </p:nvSpPr>
        <p:spPr>
          <a:xfrm>
            <a:off x="6444208" y="1844824"/>
            <a:ext cx="2304256" cy="2952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Возможность </a:t>
            </a:r>
            <a:r>
              <a:rPr lang="ru-RU" sz="2400" dirty="0"/>
              <a:t>осуществлять данное поведение</a:t>
            </a:r>
            <a:r>
              <a:rPr lang="ru-RU" dirty="0"/>
              <a:t>. </a:t>
            </a:r>
          </a:p>
        </p:txBody>
      </p:sp>
    </p:spTree>
    <p:extLst>
      <p:ext uri="{BB962C8B-B14F-4D97-AF65-F5344CB8AC3E}">
        <p14:creationId xmlns:p14="http://schemas.microsoft.com/office/powerpoint/2010/main" val="32409542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4276" y="595914"/>
            <a:ext cx="8712968" cy="6250706"/>
          </a:xfrm>
        </p:spPr>
        <p:txBody>
          <a:bodyPr>
            <a:noAutofit/>
          </a:bodyPr>
          <a:lstStyle/>
          <a:p>
            <a:pPr algn="l"/>
            <a:r>
              <a:rPr lang="ru-RU" sz="3200" dirty="0" smtClean="0"/>
              <a:t>          В </a:t>
            </a:r>
            <a:r>
              <a:rPr lang="ru-RU" sz="3200" dirty="0"/>
              <a:t>зависимости от того, как будут сочетаться </a:t>
            </a:r>
            <a:r>
              <a:rPr lang="ru-RU" sz="3200" dirty="0" smtClean="0"/>
              <a:t>    3 </a:t>
            </a:r>
            <a:r>
              <a:rPr lang="ru-RU" sz="3200" dirty="0"/>
              <a:t>этих элемента, предполагаемое поведение может состояться, а может, и нет. Что касается первого компонента, т. е. установки относительного данного поведения, то оно зависит от 2 факторов:</a:t>
            </a:r>
            <a:br>
              <a:rPr lang="ru-RU" sz="3200" dirty="0"/>
            </a:br>
            <a:r>
              <a:rPr lang="ru-RU" sz="3200" dirty="0"/>
              <a:t>     1. </a:t>
            </a:r>
            <a:r>
              <a:rPr lang="ru-RU" sz="3200" dirty="0" smtClean="0"/>
              <a:t>Каких </a:t>
            </a:r>
            <a:r>
              <a:rPr lang="ru-RU" sz="3200" dirty="0"/>
              <a:t>результатов можно достичь посредством данного конкретного поведения.</a:t>
            </a:r>
            <a:br>
              <a:rPr lang="ru-RU" sz="3200" dirty="0"/>
            </a:br>
            <a:r>
              <a:rPr lang="ru-RU" sz="3200" dirty="0"/>
              <a:t> </a:t>
            </a:r>
            <a:r>
              <a:rPr lang="ru-RU" sz="3200" dirty="0" smtClean="0"/>
              <a:t>2. Насколько </a:t>
            </a:r>
            <a:r>
              <a:rPr lang="ru-RU" sz="3200" dirty="0"/>
              <a:t>ценны они для того или иного человека. </a:t>
            </a:r>
            <a:endParaRPr lang="ru-RU" sz="3200" dirty="0"/>
          </a:p>
        </p:txBody>
      </p:sp>
    </p:spTree>
    <p:extLst>
      <p:ext uri="{BB962C8B-B14F-4D97-AF65-F5344CB8AC3E}">
        <p14:creationId xmlns:p14="http://schemas.microsoft.com/office/powerpoint/2010/main" val="3196798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03648" y="692696"/>
            <a:ext cx="7488832" cy="1224136"/>
          </a:xfrm>
        </p:spPr>
        <p:txBody>
          <a:bodyPr>
            <a:noAutofit/>
          </a:bodyPr>
          <a:lstStyle/>
          <a:p>
            <a:pPr lvl="0" algn="l"/>
            <a:r>
              <a:rPr lang="ru-RU" sz="3200" b="1" dirty="0">
                <a:latin typeface="Times New Roman" pitchFamily="18" charset="0"/>
                <a:cs typeface="Times New Roman" pitchFamily="18" charset="0"/>
              </a:rPr>
              <a:t>Анализ и прогнозирование поведения потребителя</a:t>
            </a:r>
            <a:r>
              <a:rPr lang="ru-RU" sz="3200" dirty="0">
                <a:latin typeface="Times New Roman" pitchFamily="18" charset="0"/>
                <a:cs typeface="Times New Roman" pitchFamily="18" charset="0"/>
              </a:rPr>
              <a:t/>
            </a:r>
            <a:br>
              <a:rPr lang="ru-RU" sz="3200" dirty="0">
                <a:latin typeface="Times New Roman" pitchFamily="18" charset="0"/>
                <a:cs typeface="Times New Roman" pitchFamily="18" charset="0"/>
              </a:rPr>
            </a:br>
            <a:endParaRPr lang="ru-RU" sz="3200" b="1" dirty="0">
              <a:latin typeface="Times New Roman" pitchFamily="18" charset="0"/>
              <a:cs typeface="Times New Roman" pitchFamily="18" charset="0"/>
            </a:endParaRPr>
          </a:p>
        </p:txBody>
      </p:sp>
      <p:sp>
        <p:nvSpPr>
          <p:cNvPr id="4" name="Заголовок 1"/>
          <p:cNvSpPr txBox="1">
            <a:spLocks/>
          </p:cNvSpPr>
          <p:nvPr/>
        </p:nvSpPr>
        <p:spPr>
          <a:xfrm>
            <a:off x="179512" y="2132856"/>
            <a:ext cx="8712968" cy="388843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431032" y="1645293"/>
            <a:ext cx="8712968" cy="4832092"/>
          </a:xfrm>
          <a:prstGeom prst="rect">
            <a:avLst/>
          </a:prstGeom>
        </p:spPr>
        <p:txBody>
          <a:bodyPr wrap="square">
            <a:spAutoFit/>
          </a:bodyPr>
          <a:lstStyle/>
          <a:p>
            <a:pPr marL="457200" indent="-457200">
              <a:buFont typeface="Wingdings" pitchFamily="2" charset="2"/>
              <a:buChar char="v"/>
            </a:pPr>
            <a:r>
              <a:rPr lang="ru-RU" sz="2800" dirty="0"/>
              <a:t>В гиперконкурентном глобальном рыночном пространстве возрастает потребность в надежной, доступной </a:t>
            </a:r>
            <a:r>
              <a:rPr lang="ru-RU" sz="2800" dirty="0" smtClean="0"/>
              <a:t> </a:t>
            </a:r>
            <a:r>
              <a:rPr lang="ru-RU" sz="2800" dirty="0"/>
              <a:t>информации о мотивации </a:t>
            </a:r>
            <a:r>
              <a:rPr lang="ru-RU" sz="2800" dirty="0" smtClean="0"/>
              <a:t>потребителей</a:t>
            </a:r>
            <a:r>
              <a:rPr lang="ru-RU" sz="2800" dirty="0"/>
              <a:t>. Вопрос в том, как получить эту информацию, применяя на практике теории, методики обнаружения и решения проблем маркетинга.  За помощью в планировании и создании стратегий </a:t>
            </a:r>
            <a:r>
              <a:rPr lang="ru-RU" sz="2800" dirty="0" smtClean="0"/>
              <a:t> </a:t>
            </a:r>
            <a:r>
              <a:rPr lang="ru-RU" sz="2800" dirty="0"/>
              <a:t>обратились к поведенческим наукам и их методам сбора и интерпретации информации о потребителях, часто с использованием продвинутых информационных технологий. </a:t>
            </a:r>
            <a:endParaRPr lang="ru-RU" sz="2800" dirty="0"/>
          </a:p>
        </p:txBody>
      </p:sp>
    </p:spTree>
    <p:extLst>
      <p:ext uri="{BB962C8B-B14F-4D97-AF65-F5344CB8AC3E}">
        <p14:creationId xmlns:p14="http://schemas.microsoft.com/office/powerpoint/2010/main" val="29169617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764704"/>
            <a:ext cx="8784976" cy="1362075"/>
          </a:xfrm>
        </p:spPr>
        <p:txBody>
          <a:bodyPr>
            <a:normAutofit fontScale="90000"/>
          </a:bodyPr>
          <a:lstStyle/>
          <a:p>
            <a:pPr lvl="0"/>
            <a:r>
              <a:rPr lang="ru-RU" dirty="0" smtClean="0"/>
              <a:t>4. </a:t>
            </a:r>
            <a:r>
              <a:rPr lang="ru-RU" sz="3600" dirty="0" smtClean="0"/>
              <a:t>Показатели </a:t>
            </a:r>
            <a:r>
              <a:rPr lang="ru-RU" sz="3600" dirty="0"/>
              <a:t>коммуникативного поведения</a:t>
            </a:r>
            <a:br>
              <a:rPr lang="ru-RU" sz="3600" dirty="0"/>
            </a:br>
            <a:endParaRPr lang="ru-RU" sz="3600" dirty="0"/>
          </a:p>
        </p:txBody>
      </p:sp>
      <p:sp>
        <p:nvSpPr>
          <p:cNvPr id="3" name="Текст 2"/>
          <p:cNvSpPr>
            <a:spLocks noGrp="1"/>
          </p:cNvSpPr>
          <p:nvPr>
            <p:ph type="body" idx="1"/>
          </p:nvPr>
        </p:nvSpPr>
        <p:spPr>
          <a:xfrm>
            <a:off x="755576" y="2276872"/>
            <a:ext cx="7772400" cy="4104455"/>
          </a:xfrm>
        </p:spPr>
        <p:txBody>
          <a:bodyPr/>
          <a:lstStyle/>
          <a:p>
            <a:r>
              <a:rPr lang="ru-RU" sz="2800" dirty="0"/>
              <a:t>Показатели коммуникативного </a:t>
            </a:r>
            <a:r>
              <a:rPr lang="ru-RU" sz="2800" dirty="0" smtClean="0"/>
              <a:t>поведения </a:t>
            </a:r>
            <a:r>
              <a:rPr lang="ru-RU" sz="2800" dirty="0"/>
              <a:t>включают:</a:t>
            </a:r>
          </a:p>
          <a:p>
            <a:r>
              <a:rPr lang="ru-RU" sz="2800" dirty="0"/>
              <a:t>• социальную активность;</a:t>
            </a:r>
          </a:p>
          <a:p>
            <a:r>
              <a:rPr lang="ru-RU" sz="2800" dirty="0"/>
              <a:t>• связь с социальной системой;</a:t>
            </a:r>
          </a:p>
          <a:p>
            <a:r>
              <a:rPr lang="ru-RU" sz="2800" dirty="0"/>
              <a:t>• космополитизм;</a:t>
            </a:r>
          </a:p>
          <a:p>
            <a:r>
              <a:rPr lang="ru-RU" sz="2800" dirty="0"/>
              <a:t>• контакт со средствами массовой информации;</a:t>
            </a:r>
          </a:p>
          <a:p>
            <a:r>
              <a:rPr lang="ru-RU" sz="2800" dirty="0"/>
              <a:t>• контакт с каналами межличностного общения;</a:t>
            </a:r>
          </a:p>
          <a:p>
            <a:r>
              <a:rPr lang="ru-RU" sz="2800" dirty="0"/>
              <a:t>• знание инноваций.</a:t>
            </a:r>
          </a:p>
          <a:p>
            <a:endParaRPr lang="ru-RU" dirty="0"/>
          </a:p>
        </p:txBody>
      </p:sp>
    </p:spTree>
    <p:extLst>
      <p:ext uri="{BB962C8B-B14F-4D97-AF65-F5344CB8AC3E}">
        <p14:creationId xmlns:p14="http://schemas.microsoft.com/office/powerpoint/2010/main" val="16947934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60828" y="404664"/>
            <a:ext cx="8280920" cy="6250706"/>
          </a:xfrm>
        </p:spPr>
        <p:txBody>
          <a:bodyPr>
            <a:noAutofit/>
          </a:bodyPr>
          <a:lstStyle/>
          <a:p>
            <a:pPr algn="l"/>
            <a:r>
              <a:rPr lang="ru-RU" sz="3200" dirty="0"/>
              <a:t>П</a:t>
            </a:r>
            <a:r>
              <a:rPr lang="ru-RU" sz="3200" dirty="0" smtClean="0"/>
              <a:t>отребители классифицируются:</a:t>
            </a:r>
            <a:r>
              <a:rPr lang="ru-RU" sz="3200" dirty="0"/>
              <a:t/>
            </a:r>
            <a:br>
              <a:rPr lang="ru-RU" sz="3200" dirty="0"/>
            </a:br>
            <a:r>
              <a:rPr lang="ru-RU" sz="3200" b="1" i="1" dirty="0"/>
              <a:t>Покладистые люди </a:t>
            </a:r>
            <a:r>
              <a:rPr lang="ru-RU" sz="3200" b="1" i="1" dirty="0" smtClean="0"/>
              <a:t>- </a:t>
            </a:r>
            <a:r>
              <a:rPr lang="ru-RU" sz="3200" dirty="0" smtClean="0"/>
              <a:t>не </a:t>
            </a:r>
            <a:r>
              <a:rPr lang="ru-RU" sz="3200" dirty="0"/>
              <a:t>любят одиночества, нуждаются в любви, признании, помощи, руководстве. </a:t>
            </a:r>
            <a:r>
              <a:rPr lang="ru-RU" sz="3200" dirty="0" smtClean="0"/>
              <a:t/>
            </a:r>
            <a:br>
              <a:rPr lang="ru-RU" sz="3200" dirty="0" smtClean="0"/>
            </a:br>
            <a:r>
              <a:rPr lang="ru-RU" sz="3200" b="1" i="1" dirty="0" smtClean="0"/>
              <a:t>Агрессивные</a:t>
            </a:r>
            <a:r>
              <a:rPr lang="ru-RU" sz="3200" i="1" dirty="0" smtClean="0"/>
              <a:t> </a:t>
            </a:r>
            <a:r>
              <a:rPr lang="ru-RU" sz="3200" dirty="0"/>
              <a:t>(деятельные) люди </a:t>
            </a:r>
            <a:r>
              <a:rPr lang="ru-RU" sz="3200" dirty="0" smtClean="0"/>
              <a:t>- стремятся </a:t>
            </a:r>
            <a:r>
              <a:rPr lang="ru-RU" sz="3200" dirty="0"/>
              <a:t>к успеху, считают жизнь соперничеством. </a:t>
            </a:r>
            <a:r>
              <a:rPr lang="ru-RU" sz="3200" dirty="0" smtClean="0"/>
              <a:t/>
            </a:r>
            <a:br>
              <a:rPr lang="ru-RU" sz="3200" dirty="0" smtClean="0"/>
            </a:br>
            <a:r>
              <a:rPr lang="ru-RU" sz="3200" b="1" i="1" dirty="0" smtClean="0"/>
              <a:t>Независимые - </a:t>
            </a:r>
            <a:r>
              <a:rPr lang="ru-RU" sz="3200" dirty="0" smtClean="0"/>
              <a:t>не </a:t>
            </a:r>
            <a:r>
              <a:rPr lang="ru-RU" sz="3200" dirty="0"/>
              <a:t>желают брать на себя ответственность или обязатель­ства и не стараются произвести впечатление на окружающих.</a:t>
            </a:r>
            <a:br>
              <a:rPr lang="ru-RU" sz="3200" dirty="0"/>
            </a:br>
            <a:endParaRPr lang="ru-RU" sz="3200" dirty="0"/>
          </a:p>
        </p:txBody>
      </p:sp>
    </p:spTree>
    <p:extLst>
      <p:ext uri="{BB962C8B-B14F-4D97-AF65-F5344CB8AC3E}">
        <p14:creationId xmlns:p14="http://schemas.microsoft.com/office/powerpoint/2010/main" val="17987789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lstStyle/>
          <a:p>
            <a:endParaRPr lang="ru-RU"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2219" y="980727"/>
            <a:ext cx="8593904" cy="52946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75467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968590"/>
            <a:ext cx="8820472" cy="2232248"/>
          </a:xfrm>
        </p:spPr>
        <p:txBody>
          <a:bodyPr>
            <a:noAutofit/>
          </a:bodyPr>
          <a:lstStyle/>
          <a:p>
            <a:pPr algn="l"/>
            <a:r>
              <a:rPr lang="ru-RU" sz="3200" dirty="0"/>
              <a:t>К</a:t>
            </a:r>
            <a:r>
              <a:rPr lang="ru-RU" sz="3200" dirty="0" smtClean="0"/>
              <a:t>акой </a:t>
            </a:r>
            <a:r>
              <a:rPr lang="ru-RU" sz="3200" dirty="0"/>
              <a:t>бы метод мы не избрали для этого, наша задача — понять, как изучать поведение потребителя, и реализовать стратегию, оптимальную для данной ситуации.</a:t>
            </a:r>
            <a:br>
              <a:rPr lang="ru-RU" sz="3200" dirty="0"/>
            </a:br>
            <a:endParaRPr lang="ru-RU" sz="3200" b="1" dirty="0">
              <a:latin typeface="Cambria" panose="02040503050406030204" pitchFamily="18" charset="0"/>
            </a:endParaRPr>
          </a:p>
        </p:txBody>
      </p:sp>
      <p:sp>
        <p:nvSpPr>
          <p:cNvPr id="4" name="Заголовок 1"/>
          <p:cNvSpPr txBox="1">
            <a:spLocks/>
          </p:cNvSpPr>
          <p:nvPr/>
        </p:nvSpPr>
        <p:spPr>
          <a:xfrm>
            <a:off x="971600" y="3200838"/>
            <a:ext cx="7668344" cy="648072"/>
          </a:xfrm>
          <a:prstGeom prst="rect">
            <a:avLst/>
          </a:prstGeom>
        </p:spPr>
        <p:txBody>
          <a:bodyPr vert="horz" lIns="91440" tIns="45720" rIns="91440" bIns="45720" rtlCol="0" anchor="ctr">
            <a:normAutofit fontScale="900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Tree>
    <p:extLst>
      <p:ext uri="{BB962C8B-B14F-4D97-AF65-F5344CB8AC3E}">
        <p14:creationId xmlns:p14="http://schemas.microsoft.com/office/powerpoint/2010/main" val="3738991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251520" y="1196752"/>
            <a:ext cx="8532440" cy="489654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Прямоугольник 2"/>
          <p:cNvSpPr/>
          <p:nvPr/>
        </p:nvSpPr>
        <p:spPr>
          <a:xfrm>
            <a:off x="276293" y="836712"/>
            <a:ext cx="8640960" cy="5016758"/>
          </a:xfrm>
          <a:prstGeom prst="rect">
            <a:avLst/>
          </a:prstGeom>
        </p:spPr>
        <p:txBody>
          <a:bodyPr wrap="square">
            <a:spAutoFit/>
          </a:bodyPr>
          <a:lstStyle/>
          <a:p>
            <a:r>
              <a:rPr lang="ru-RU" sz="3200" dirty="0" smtClean="0"/>
              <a:t>Нет единого </a:t>
            </a:r>
            <a:r>
              <a:rPr lang="ru-RU" sz="3200" dirty="0"/>
              <a:t>универсального метода исследования потребителей; </a:t>
            </a:r>
            <a:endParaRPr lang="ru-RU" sz="3200" dirty="0" smtClean="0"/>
          </a:p>
          <a:p>
            <a:r>
              <a:rPr lang="ru-RU" sz="3200" dirty="0" smtClean="0"/>
              <a:t>≪</a:t>
            </a:r>
            <a:r>
              <a:rPr lang="ru-RU" sz="3200" dirty="0"/>
              <a:t>чтобы проникнуть в мысли потребителей≫, аналитикам требуется множество различных методов. </a:t>
            </a:r>
            <a:endParaRPr lang="ru-RU" sz="3200" dirty="0" smtClean="0"/>
          </a:p>
          <a:p>
            <a:r>
              <a:rPr lang="ru-RU" sz="3200" dirty="0" smtClean="0"/>
              <a:t>Иногда </a:t>
            </a:r>
            <a:r>
              <a:rPr lang="ru-RU" sz="3200" dirty="0"/>
              <a:t>для определения изменений в поведении покупателя необходимо проведение экспериментов, основанных на специальном предложении продукта и купонах, или опросов — интервью или фокус - групп. </a:t>
            </a:r>
            <a:endParaRPr lang="ru-RU" sz="3200" dirty="0"/>
          </a:p>
        </p:txBody>
      </p:sp>
    </p:spTree>
    <p:extLst>
      <p:ext uri="{BB962C8B-B14F-4D97-AF65-F5344CB8AC3E}">
        <p14:creationId xmlns:p14="http://schemas.microsoft.com/office/powerpoint/2010/main" val="34313212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562730"/>
            <a:ext cx="7956376" cy="1354102"/>
          </a:xfrm>
          <a:solidFill>
            <a:srgbClr val="00B050"/>
          </a:solidFill>
        </p:spPr>
        <p:txBody>
          <a:bodyPr>
            <a:normAutofit fontScale="90000"/>
          </a:bodyPr>
          <a:lstStyle/>
          <a:p>
            <a:r>
              <a:rPr lang="ru-RU" sz="3600" dirty="0"/>
              <a:t>Все методы можно разделить на три основных методологических подхода</a:t>
            </a:r>
            <a:r>
              <a:rPr lang="ru-RU" sz="3600" dirty="0" smtClean="0"/>
              <a:t>:</a:t>
            </a:r>
            <a:r>
              <a:rPr lang="ru-RU" sz="3600" dirty="0"/>
              <a:t/>
            </a:r>
            <a:br>
              <a:rPr lang="ru-RU" sz="3600" dirty="0"/>
            </a:br>
            <a:endParaRPr lang="ru-RU" sz="3600" dirty="0"/>
          </a:p>
        </p:txBody>
      </p:sp>
      <p:sp>
        <p:nvSpPr>
          <p:cNvPr id="4" name="Заголовок 1"/>
          <p:cNvSpPr txBox="1">
            <a:spLocks/>
          </p:cNvSpPr>
          <p:nvPr/>
        </p:nvSpPr>
        <p:spPr>
          <a:xfrm>
            <a:off x="107504" y="1916832"/>
            <a:ext cx="8676456" cy="4248472"/>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ru-RU" b="1" dirty="0">
              <a:solidFill>
                <a:srgbClr val="003366"/>
              </a:solidFill>
              <a:latin typeface="Cambria" panose="02040503050406030204" pitchFamily="18" charset="0"/>
            </a:endParaRPr>
          </a:p>
        </p:txBody>
      </p:sp>
      <p:sp>
        <p:nvSpPr>
          <p:cNvPr id="3" name="Овал 2"/>
          <p:cNvSpPr/>
          <p:nvPr/>
        </p:nvSpPr>
        <p:spPr>
          <a:xfrm>
            <a:off x="325523" y="2420888"/>
            <a:ext cx="3022341" cy="194421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t>наблюдение</a:t>
            </a:r>
            <a:endParaRPr lang="ru-RU" sz="2800" dirty="0"/>
          </a:p>
        </p:txBody>
      </p:sp>
      <p:sp>
        <p:nvSpPr>
          <p:cNvPr id="5" name="Овал 4"/>
          <p:cNvSpPr/>
          <p:nvPr/>
        </p:nvSpPr>
        <p:spPr>
          <a:xfrm>
            <a:off x="5276943" y="2420888"/>
            <a:ext cx="3024336" cy="1728192"/>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интервью </a:t>
            </a:r>
            <a:r>
              <a:rPr lang="ru-RU" sz="2400" dirty="0"/>
              <a:t>и </a:t>
            </a:r>
            <a:r>
              <a:rPr lang="ru-RU" sz="2400" dirty="0" smtClean="0"/>
              <a:t>опросы </a:t>
            </a:r>
            <a:endParaRPr lang="ru-RU" sz="2400" dirty="0"/>
          </a:p>
        </p:txBody>
      </p:sp>
      <p:sp>
        <p:nvSpPr>
          <p:cNvPr id="6" name="Овал 5"/>
          <p:cNvSpPr/>
          <p:nvPr/>
        </p:nvSpPr>
        <p:spPr>
          <a:xfrm>
            <a:off x="3203848" y="4293096"/>
            <a:ext cx="2844316" cy="1584176"/>
          </a:xfrm>
          <a:prstGeom prst="ellipse">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smtClean="0"/>
              <a:t>эксперимент</a:t>
            </a:r>
            <a:endParaRPr lang="ru-RU" sz="2400" dirty="0"/>
          </a:p>
        </p:txBody>
      </p:sp>
      <p:sp>
        <p:nvSpPr>
          <p:cNvPr id="7" name="Прямоугольник 6"/>
          <p:cNvSpPr/>
          <p:nvPr/>
        </p:nvSpPr>
        <p:spPr>
          <a:xfrm>
            <a:off x="325523" y="1959223"/>
            <a:ext cx="502061" cy="461665"/>
          </a:xfrm>
          <a:prstGeom prst="rect">
            <a:avLst/>
          </a:prstGeom>
        </p:spPr>
        <p:txBody>
          <a:bodyPr wrap="none">
            <a:spAutoFit/>
          </a:bodyPr>
          <a:lstStyle/>
          <a:p>
            <a:r>
              <a:rPr lang="ru-RU" sz="2400" dirty="0">
                <a:solidFill>
                  <a:prstClr val="black"/>
                </a:solidFill>
                <a:ea typeface="+mj-ea"/>
                <a:cs typeface="+mj-cs"/>
              </a:rPr>
              <a:t>1) </a:t>
            </a:r>
            <a:endParaRPr lang="ru-RU" dirty="0"/>
          </a:p>
        </p:txBody>
      </p:sp>
      <p:sp>
        <p:nvSpPr>
          <p:cNvPr id="8" name="Прямоугольник 7"/>
          <p:cNvSpPr/>
          <p:nvPr/>
        </p:nvSpPr>
        <p:spPr>
          <a:xfrm>
            <a:off x="6218121" y="1920230"/>
            <a:ext cx="570990" cy="461665"/>
          </a:xfrm>
          <a:prstGeom prst="rect">
            <a:avLst/>
          </a:prstGeom>
        </p:spPr>
        <p:txBody>
          <a:bodyPr wrap="none">
            <a:spAutoFit/>
          </a:bodyPr>
          <a:lstStyle/>
          <a:p>
            <a:r>
              <a:rPr lang="ru-RU" sz="2400" dirty="0" smtClean="0">
                <a:solidFill>
                  <a:prstClr val="black"/>
                </a:solidFill>
                <a:ea typeface="+mj-ea"/>
                <a:cs typeface="+mj-cs"/>
              </a:rPr>
              <a:t> </a:t>
            </a:r>
            <a:r>
              <a:rPr lang="ru-RU" sz="2400" dirty="0">
                <a:solidFill>
                  <a:prstClr val="black"/>
                </a:solidFill>
                <a:ea typeface="+mj-ea"/>
                <a:cs typeface="+mj-cs"/>
              </a:rPr>
              <a:t>2) </a:t>
            </a:r>
            <a:endParaRPr lang="ru-RU" dirty="0"/>
          </a:p>
        </p:txBody>
      </p:sp>
      <p:sp>
        <p:nvSpPr>
          <p:cNvPr id="9" name="Прямоугольник 8"/>
          <p:cNvSpPr/>
          <p:nvPr/>
        </p:nvSpPr>
        <p:spPr>
          <a:xfrm>
            <a:off x="4121745" y="3788748"/>
            <a:ext cx="425116" cy="369332"/>
          </a:xfrm>
          <a:prstGeom prst="rect">
            <a:avLst/>
          </a:prstGeom>
        </p:spPr>
        <p:txBody>
          <a:bodyPr wrap="none">
            <a:spAutoFit/>
          </a:bodyPr>
          <a:lstStyle/>
          <a:p>
            <a:r>
              <a:rPr lang="ru-RU" b="1" dirty="0">
                <a:solidFill>
                  <a:prstClr val="white"/>
                </a:solidFill>
              </a:rPr>
              <a:t>3</a:t>
            </a:r>
            <a:r>
              <a:rPr lang="ru-RU" dirty="0">
                <a:solidFill>
                  <a:prstClr val="white"/>
                </a:solidFill>
              </a:rPr>
              <a:t>) </a:t>
            </a:r>
            <a:endParaRPr lang="ru-RU" dirty="0"/>
          </a:p>
        </p:txBody>
      </p:sp>
    </p:spTree>
    <p:extLst>
      <p:ext uri="{BB962C8B-B14F-4D97-AF65-F5344CB8AC3E}">
        <p14:creationId xmlns:p14="http://schemas.microsoft.com/office/powerpoint/2010/main" val="2829786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620688"/>
            <a:ext cx="8964488" cy="5962674"/>
          </a:xfrm>
        </p:spPr>
        <p:txBody>
          <a:bodyPr>
            <a:normAutofit/>
          </a:bodyPr>
          <a:lstStyle/>
          <a:p>
            <a:pPr algn="l"/>
            <a:r>
              <a:rPr lang="ru-RU" sz="3200" dirty="0">
                <a:latin typeface="Times New Roman" pitchFamily="18" charset="0"/>
                <a:cs typeface="Times New Roman" pitchFamily="18" charset="0"/>
              </a:rPr>
              <a:t>На протяжении нескольких десятилетий </a:t>
            </a:r>
            <a:r>
              <a:rPr lang="ru-RU" sz="3200" dirty="0" smtClean="0">
                <a:latin typeface="Times New Roman" pitchFamily="18" charset="0"/>
                <a:cs typeface="Times New Roman" pitchFamily="18" charset="0"/>
              </a:rPr>
              <a:t> прослеживается тенденция </a:t>
            </a:r>
            <a:r>
              <a:rPr lang="ru-RU" sz="3200" dirty="0">
                <a:latin typeface="Times New Roman" pitchFamily="18" charset="0"/>
                <a:cs typeface="Times New Roman" pitchFamily="18" charset="0"/>
              </a:rPr>
              <a:t>изменений в структуре потребительских рынков.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Основное </a:t>
            </a:r>
            <a:r>
              <a:rPr lang="ru-RU" sz="3200" dirty="0">
                <a:latin typeface="Times New Roman" pitchFamily="18" charset="0"/>
                <a:cs typeface="Times New Roman" pitchFamily="18" charset="0"/>
              </a:rPr>
              <a:t>изменение – переход от розничной торговли к оптовой.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Если </a:t>
            </a:r>
            <a:r>
              <a:rPr lang="ru-RU" sz="3200" dirty="0">
                <a:latin typeface="Times New Roman" pitchFamily="18" charset="0"/>
                <a:cs typeface="Times New Roman" pitchFamily="18" charset="0"/>
              </a:rPr>
              <a:t>до 1950-х гг. в рознице было сосредоточено порядка 50 % товара, а остальное – в руках производителей и оптовых посредников, то теперь ситуация значительно изменилась</a:t>
            </a:r>
            <a:r>
              <a:rPr lang="ru-RU" sz="3200" dirty="0" smtClean="0">
                <a:latin typeface="Times New Roman" pitchFamily="18" charset="0"/>
                <a:cs typeface="Times New Roman" pitchFamily="18" charset="0"/>
              </a:rPr>
              <a:t>.</a:t>
            </a:r>
            <a:br>
              <a:rPr lang="ru-RU" sz="3200" dirty="0" smtClean="0">
                <a:latin typeface="Times New Roman" pitchFamily="18" charset="0"/>
                <a:cs typeface="Times New Roman" pitchFamily="18" charset="0"/>
              </a:rPr>
            </a:br>
            <a:r>
              <a:rPr lang="ru-RU" sz="3200" dirty="0" smtClean="0">
                <a:latin typeface="Times New Roman" pitchFamily="18" charset="0"/>
                <a:cs typeface="Times New Roman" pitchFamily="18" charset="0"/>
              </a:rPr>
              <a:t> </a:t>
            </a:r>
            <a:r>
              <a:rPr lang="ru-RU" sz="3200" dirty="0">
                <a:latin typeface="Times New Roman" pitchFamily="18" charset="0"/>
                <a:cs typeface="Times New Roman" pitchFamily="18" charset="0"/>
              </a:rPr>
              <a:t>Теперь 90 % продукции содержится у оптовиков и только 10 % – в розничных точках распределения.</a:t>
            </a:r>
            <a:endParaRPr lang="ru-RU" sz="3200" dirty="0">
              <a:latin typeface="Times New Roman" pitchFamily="18" charset="0"/>
              <a:cs typeface="Times New Roman" pitchFamily="18" charset="0"/>
            </a:endParaRPr>
          </a:p>
        </p:txBody>
      </p:sp>
    </p:spTree>
    <p:extLst>
      <p:ext uri="{BB962C8B-B14F-4D97-AF65-F5344CB8AC3E}">
        <p14:creationId xmlns:p14="http://schemas.microsoft.com/office/powerpoint/2010/main" val="21359286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476672"/>
            <a:ext cx="8435280" cy="6250706"/>
          </a:xfrm>
        </p:spPr>
        <p:txBody>
          <a:bodyPr>
            <a:normAutofit/>
          </a:bodyPr>
          <a:lstStyle/>
          <a:p>
            <a:pPr algn="l"/>
            <a:r>
              <a:rPr lang="ru-RU" sz="3600" dirty="0"/>
              <a:t>Почти 90 % продовольственных товаров в крупных городах покупаются в </a:t>
            </a:r>
            <a:r>
              <a:rPr lang="ru-RU" sz="3600" dirty="0" err="1"/>
              <a:t>гипер</a:t>
            </a:r>
            <a:r>
              <a:rPr lang="ru-RU" sz="3600" dirty="0"/>
              <a:t>– и супермаркетах, оптово-розничная торговля почти полностью сместила мелкорозничный бизнес. </a:t>
            </a:r>
            <a:r>
              <a:rPr lang="ru-RU" sz="3600" dirty="0" smtClean="0"/>
              <a:t/>
            </a:r>
            <a:br>
              <a:rPr lang="ru-RU" sz="3600" dirty="0" smtClean="0"/>
            </a:br>
            <a:r>
              <a:rPr lang="ru-RU" sz="3600" dirty="0" smtClean="0"/>
              <a:t>Еще </a:t>
            </a:r>
            <a:r>
              <a:rPr lang="ru-RU" sz="3600" dirty="0"/>
              <a:t>одним изменением в структуре потребительского рынка является переход от сферы производства к сфере сервиса и обслуживания</a:t>
            </a:r>
            <a:r>
              <a:rPr lang="ru-RU" dirty="0"/>
              <a:t>.</a:t>
            </a:r>
            <a:endParaRPr lang="ru-RU" dirty="0"/>
          </a:p>
        </p:txBody>
      </p:sp>
    </p:spTree>
    <p:extLst>
      <p:ext uri="{BB962C8B-B14F-4D97-AF65-F5344CB8AC3E}">
        <p14:creationId xmlns:p14="http://schemas.microsoft.com/office/powerpoint/2010/main" val="29884043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04664"/>
            <a:ext cx="8229600" cy="6250706"/>
          </a:xfrm>
        </p:spPr>
        <p:txBody>
          <a:bodyPr>
            <a:normAutofit/>
          </a:bodyPr>
          <a:lstStyle/>
          <a:p>
            <a:pPr algn="l"/>
            <a:r>
              <a:rPr lang="ru-RU" sz="3600" dirty="0"/>
              <a:t>П</a:t>
            </a:r>
            <a:r>
              <a:rPr lang="ru-RU" sz="3600" dirty="0" smtClean="0"/>
              <a:t>оведение </a:t>
            </a:r>
            <a:r>
              <a:rPr lang="ru-RU" sz="3600" dirty="0"/>
              <a:t>человека во многом </a:t>
            </a:r>
            <a:r>
              <a:rPr lang="ru-RU" sz="3600" dirty="0" smtClean="0"/>
              <a:t>определяется, </a:t>
            </a:r>
            <a:r>
              <a:rPr lang="ru-RU" sz="3600" dirty="0"/>
              <a:t>как человек воспринимает ситуацию, как понимает ее. </a:t>
            </a:r>
            <a:r>
              <a:rPr lang="ru-RU" sz="3600" dirty="0" smtClean="0"/>
              <a:t/>
            </a:r>
            <a:br>
              <a:rPr lang="ru-RU" sz="3600" dirty="0" smtClean="0"/>
            </a:br>
            <a:r>
              <a:rPr lang="ru-RU" sz="3600" dirty="0" smtClean="0"/>
              <a:t>Для  понимания, </a:t>
            </a:r>
            <a:r>
              <a:rPr lang="ru-RU" sz="3600" dirty="0"/>
              <a:t>как потребитель отвечает на коммуникационные </a:t>
            </a:r>
            <a:r>
              <a:rPr lang="ru-RU" sz="3600" dirty="0" smtClean="0"/>
              <a:t>послания, </a:t>
            </a:r>
            <a:r>
              <a:rPr lang="ru-RU" sz="3600" dirty="0"/>
              <a:t>как он относится к товару, его свойствам, необходимо сначала понять, как человек воспринимает товар.</a:t>
            </a:r>
            <a:endParaRPr lang="ru-RU" sz="3600" dirty="0"/>
          </a:p>
        </p:txBody>
      </p:sp>
    </p:spTree>
    <p:extLst>
      <p:ext uri="{BB962C8B-B14F-4D97-AF65-F5344CB8AC3E}">
        <p14:creationId xmlns:p14="http://schemas.microsoft.com/office/powerpoint/2010/main" val="141644930"/>
      </p:ext>
    </p:extLst>
  </p:cSld>
  <p:clrMapOvr>
    <a:masterClrMapping/>
  </p:clrMapOvr>
</p:sld>
</file>

<file path=ppt/theme/theme1.xml><?xml version="1.0" encoding="utf-8"?>
<a:theme xmlns:a="http://schemas.openxmlformats.org/drawingml/2006/main" name="Ofis Teması">
  <a:themeElements>
    <a:clrScheme name="Gri Tonlamalı">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2455</TotalTime>
  <Words>760</Words>
  <Application>Microsoft Office PowerPoint</Application>
  <PresentationFormat>Экран (4:3)</PresentationFormat>
  <Paragraphs>94</Paragraphs>
  <Slides>32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32</vt:i4>
      </vt:variant>
    </vt:vector>
  </HeadingPairs>
  <TitlesOfParts>
    <vt:vector size="33" baseType="lpstr">
      <vt:lpstr>Ofis Teması</vt:lpstr>
      <vt:lpstr>Презентация PowerPoint</vt:lpstr>
      <vt:lpstr>Тема 3. Индивидуальные детерминанты потребительского поведения: детерминанты, связанные с личностью, псих графические и демографические </vt:lpstr>
      <vt:lpstr>Анализ и прогнозирование поведения потребителя </vt:lpstr>
      <vt:lpstr>Какой бы метод мы не избрали для этого, наша задача — понять, как изучать поведение потребителя, и реализовать стратегию, оптимальную для данной ситуации. </vt:lpstr>
      <vt:lpstr>Презентация PowerPoint</vt:lpstr>
      <vt:lpstr>Все методы можно разделить на три основных методологических подхода: </vt:lpstr>
      <vt:lpstr>На протяжении нескольких десятилетий  прослеживается тенденция изменений в структуре потребительских рынков.  Основное изменение – переход от розничной торговли к оптовой.  Если до 1950-х гг. в рознице было сосредоточено порядка 50 % товара, а остальное – в руках производителей и оптовых посредников, то теперь ситуация значительно изменилась.  Теперь 90 % продукции содержится у оптовиков и только 10 % – в розничных точках распределения.</vt:lpstr>
      <vt:lpstr>Почти 90 % продовольственных товаров в крупных городах покупаются в гипер– и супермаркетах, оптово-розничная торговля почти полностью сместила мелкорозничный бизнес.  Еще одним изменением в структуре потребительского рынка является переход от сферы производства к сфере сервиса и обслуживания.</vt:lpstr>
      <vt:lpstr>Поведение человека во многом определяется, как человек воспринимает ситуацию, как понимает ее.  Для  понимания, как потребитель отвечает на коммуникационные послания, как он относится к товару, его свойствам, необходимо сначала понять, как человек воспринимает товар.</vt:lpstr>
      <vt:lpstr>Процесс восприятия включает этапы :</vt:lpstr>
      <vt:lpstr> Процесс восприятия зависит не только от внешних факторов (товар), но и от:  внутренних убеждений, ценностей,  взглядов,  прошлого опыта человека. </vt:lpstr>
      <vt:lpstr>На восприятие человеком определенной ситуации влияют три основных фактора: 1) сам человек (его убеждения и взгляды); 2) ситуация, в которой происходит процесс восприятия; 3) воспринимаемый объект, его внешний вид, свойства и отличительные особенности. </vt:lpstr>
      <vt:lpstr>     Общие ошибки, возникающие в процессе восприятия: а) стереотипы. Человек склонен объяснять новые явления стереотипами. Выделяют гендерные стереотипы (по полу – женщина должны быть слабой и т. д.), профессиональные стереотипы и этнические; б) мнения других лиц: человек может изменить свое мнение в противоположную сторону только из-за того, что другие люди думают по-другому; в) негативный опыт. </vt:lpstr>
      <vt:lpstr>                  Теории личности, их применение в маркетинге.  Существует несколько теорий личности, которые можно применять при исследовании потребительского поведения. Социальная теория говорит о том, что любая личность склонна идентифицировать себя с обществом, что во многом поведение людей, их взгляды зависимы и всегда опираются на те, что навязаны им обществом. </vt:lpstr>
      <vt:lpstr>К. Хорни, представитель данной теории личности, определила три основных возможных выхода социального человека из состояния дискомфорта и беспокойства. Согласно социальной теории люди, находясь в обществе, могут желать: 1) стремясь к этому обществу; 2) выступая против общества; 3) отдаляясь от общества. </vt:lpstr>
      <vt:lpstr>Теория личности – теория само концепции. Теория говорит, что каждый человек имеет свою само концепцию о том, кто он, каково его место в мире, каково его призвание, его достоинства и недостатки. Само концепция при этом состоит из двух аспектов: частное «Я», говорящее о том, как человек видит себя, и социальное «Я», говорящее о представлении человека о том, как его видят окружающие. </vt:lpstr>
      <vt:lpstr>2. Персональные ценности и жизненный стиль потребителей  </vt:lpstr>
      <vt:lpstr>Презентация PowerPoint</vt:lpstr>
      <vt:lpstr>       Использование ценностных ориентации в потребительском поведении привело аналитиков к  комплексной концепции - жизненному стилю потребителей.  Концепция жизненного стиля используется маркетологами, чтобы связать продукт (через элементы маркетингового комплекса, чаще всего рекламу) с повседневной жизнью целевого рынка.  </vt:lpstr>
      <vt:lpstr>       1.  Модель АIO - описывает : деятельность, интересы, мнения.  Цели анализа жизненного стиля потребителей определяют содержание вопросов AIO.  Для определения профиля или общего жизненного стиля, потребительского сегмента вопросы носят более общий характер. Основываясь на выявленном профиле потребительского сегмента, рекламодатели разрабатывают идеи  для рекламы и варианты формы, места и времени ее размещения. </vt:lpstr>
      <vt:lpstr>  2.  Модель VALS и VALS -2. Модель VALS разработана в 1978г.  Стэндфордским исследовательским институтом (value and lifestyle system. Калифорния) на основе теории иерархии потребностей Маслоу. Модель делила американских потребителей на 9 сегментов, объединив их в три группы: ведомые нуждой (11%), направляемые извне (67%) и внутренне направляемые (22%). </vt:lpstr>
      <vt:lpstr>В 1989 г. введена модель VALS -2, более психологически базированная. Модель делит американское общество на 8 сегментов по 2-м направлениям.  Первое направление - ориентация поведения. Потребители ориентированный на принцип, основывают потребительский выбор на своих верованиях, чем на чувствах, событиях или желании одобрения.  Второе направление сегментации – ресурсы потребителей: финансовые, материальные, информационные, физические и психологические. Модель опирается на устойчивые ценности и отношения потребителей. </vt:lpstr>
      <vt:lpstr>Выделяют следующие сегменты:  Само реализовавшиеся,  Верящие ,  Актуалайзер ,  Достигающий,  Стремящийся,  Выживающий,  Экспериментатор,  Мейкер .  </vt:lpstr>
      <vt:lpstr>Презентация PowerPoint</vt:lpstr>
      <vt:lpstr>4.Геостили           и          международные     стили          жизни.  Геодемографические модели жизненных стилей строятся на объединении географических и демографических критериев оценки жизненного стиля потребителей.  </vt:lpstr>
      <vt:lpstr>Теория планируемого поведения </vt:lpstr>
      <vt:lpstr>               Требуется анализ  4 факторов:   1. Действие. Здесь определяется, какой вид поведения осуществляется. 2. Объект. В этом случае определяется, на какой объект направлено поведение   3. Контекст. Речь о том, в каком контексте осуществляется поведение: в какой конкретно политической системе.   4. Временной фактор. Анализируется конкретное время осуществления поведения: например, немедленно, через год, в течение нескольких лет, в определенную дату. </vt:lpstr>
      <vt:lpstr>Теория анализирует 3 основных компонентов:               </vt:lpstr>
      <vt:lpstr>          В зависимости от того, как будут сочетаться     3 этих элемента, предполагаемое поведение может состояться, а может, и нет. Что касается первого компонента, т. е. установки относительного данного поведения, то оно зависит от 2 факторов:      1. Каких результатов можно достичь посредством данного конкретного поведения.  2. Насколько ценны они для того или иного человека. </vt:lpstr>
      <vt:lpstr>4. Показатели коммуникативного поведения </vt:lpstr>
      <vt:lpstr>Потребители классифицируются: Покладистые люди - не любят одиночества, нуждаются в любви, признании, помощи, руководстве.  Агрессивные (деятельные) люди - стремятся к успеху, считают жизнь соперничеством.  Независимые - не желают брать на себя ответственность или обязатель­ства и не стараются произвести впечатление на окружающих. </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Slayt 1</dc:title>
  <dc:creator>Ramil Jabbarov</dc:creator>
  <cp:lastModifiedBy>User</cp:lastModifiedBy>
  <cp:revision>518</cp:revision>
  <dcterms:created xsi:type="dcterms:W3CDTF">2010-03-05T15:34:29Z</dcterms:created>
  <dcterms:modified xsi:type="dcterms:W3CDTF">2016-08-23T08:40:02Z</dcterms:modified>
</cp:coreProperties>
</file>