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DDFAE4-5279-43C6-A864-F005CC1419B9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F028A0E-DDD3-4A0C-AA05-0ED5F7CE228A}">
      <dgm:prSet phldrT="[Текст]" custT="1"/>
      <dgm:spPr>
        <a:solidFill>
          <a:schemeClr val="accent1"/>
        </a:solidFill>
      </dgm:spPr>
      <dgm:t>
        <a:bodyPr/>
        <a:lstStyle/>
        <a:p>
          <a:r>
            <a:rPr lang="az-Latn-AZ" sz="1600" dirty="0">
              <a:solidFill>
                <a:schemeClr val="tx1"/>
              </a:solidFill>
            </a:rPr>
            <a:t>Turist </a:t>
          </a:r>
          <a:r>
            <a:rPr lang="az-Latn-AZ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xidmətləri</a:t>
          </a:r>
          <a:endParaRPr lang="en-US" sz="16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6DEE7FA0-3FD8-430C-BCC8-9B3B3963AD5D}" type="parTrans" cxnId="{C615D59B-4348-4D6A-AC17-28679542049A}">
      <dgm:prSet/>
      <dgm:spPr/>
      <dgm:t>
        <a:bodyPr/>
        <a:lstStyle/>
        <a:p>
          <a:endParaRPr lang="en-US"/>
        </a:p>
      </dgm:t>
    </dgm:pt>
    <dgm:pt modelId="{A672F76A-E025-4F0C-9262-823AC2E6CA31}" type="sibTrans" cxnId="{C615D59B-4348-4D6A-AC17-28679542049A}">
      <dgm:prSet/>
      <dgm:spPr/>
      <dgm:t>
        <a:bodyPr/>
        <a:lstStyle/>
        <a:p>
          <a:endParaRPr lang="en-US"/>
        </a:p>
      </dgm:t>
    </dgm:pt>
    <dgm:pt modelId="{43AFBA4B-46CC-45E5-9700-83C1AA091B27}">
      <dgm:prSet phldrT="[Текст]"/>
      <dgm:spPr/>
      <dgm:t>
        <a:bodyPr/>
        <a:lstStyle/>
        <a:p>
          <a:r>
            <a:rPr lang="az-Latn-AZ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Mədəni-kütləvi</a:t>
          </a:r>
          <a:r>
            <a:rPr lang="az-Latn-AZ">
              <a:solidFill>
                <a:schemeClr val="tx1"/>
              </a:solidFill>
            </a:rPr>
            <a:t> xidmətlər</a:t>
          </a:r>
          <a:endParaRPr lang="en-US">
            <a:solidFill>
              <a:schemeClr val="tx1"/>
            </a:solidFill>
          </a:endParaRPr>
        </a:p>
      </dgm:t>
    </dgm:pt>
    <dgm:pt modelId="{019128BE-6C42-41CB-A9D6-8D6F9552873B}" type="parTrans" cxnId="{093C0BE5-0CCD-473D-A79B-9FE1E6B646CD}">
      <dgm:prSet/>
      <dgm:spPr/>
      <dgm:t>
        <a:bodyPr/>
        <a:lstStyle/>
        <a:p>
          <a:endParaRPr lang="en-US"/>
        </a:p>
      </dgm:t>
    </dgm:pt>
    <dgm:pt modelId="{02A35461-8D86-44A8-AF47-03DDB9D04740}" type="sibTrans" cxnId="{093C0BE5-0CCD-473D-A79B-9FE1E6B646CD}">
      <dgm:prSet/>
      <dgm:spPr/>
      <dgm:t>
        <a:bodyPr/>
        <a:lstStyle/>
        <a:p>
          <a:endParaRPr lang="en-US"/>
        </a:p>
      </dgm:t>
    </dgm:pt>
    <dgm:pt modelId="{0032794F-E1F3-4733-8189-CA12E6C6B4DA}">
      <dgm:prSet phldrT="[Текст]"/>
      <dgm:spPr/>
      <dgm:t>
        <a:bodyPr/>
        <a:lstStyle/>
        <a:p>
          <a:r>
            <a:rPr lang="az-Latn-AZ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Məişət</a:t>
          </a:r>
          <a:r>
            <a:rPr lang="az-Latn-AZ">
              <a:solidFill>
                <a:schemeClr val="tx1"/>
              </a:solidFill>
            </a:rPr>
            <a:t> xidmətləri</a:t>
          </a:r>
          <a:endParaRPr lang="en-US">
            <a:solidFill>
              <a:schemeClr val="tx1"/>
            </a:solidFill>
          </a:endParaRPr>
        </a:p>
      </dgm:t>
    </dgm:pt>
    <dgm:pt modelId="{534BABD5-ED6D-47E1-966C-C114586EA195}" type="parTrans" cxnId="{09F39772-F76F-4E5C-845C-AD2D5DA33E07}">
      <dgm:prSet/>
      <dgm:spPr/>
      <dgm:t>
        <a:bodyPr/>
        <a:lstStyle/>
        <a:p>
          <a:endParaRPr lang="en-US"/>
        </a:p>
      </dgm:t>
    </dgm:pt>
    <dgm:pt modelId="{57A4D4EA-F19F-4087-B858-910502F04841}" type="sibTrans" cxnId="{09F39772-F76F-4E5C-845C-AD2D5DA33E07}">
      <dgm:prSet/>
      <dgm:spPr/>
      <dgm:t>
        <a:bodyPr/>
        <a:lstStyle/>
        <a:p>
          <a:endParaRPr lang="en-US"/>
        </a:p>
      </dgm:t>
    </dgm:pt>
    <dgm:pt modelId="{883BD599-C838-497F-88C8-97E2E7A9AB4D}">
      <dgm:prSet phldrT="[Текст]"/>
      <dgm:spPr/>
      <dgm:t>
        <a:bodyPr/>
        <a:lstStyle/>
        <a:p>
          <a:r>
            <a:rPr lang="az-Latn-AZ">
              <a:solidFill>
                <a:schemeClr val="tx1"/>
              </a:solidFill>
              <a:latin typeface="Times New Roman" pitchFamily="18" charset="0"/>
              <a:ea typeface="Tahoma" pitchFamily="34" charset="0"/>
              <a:cs typeface="Times New Roman" pitchFamily="18" charset="0"/>
            </a:rPr>
            <a:t>Sağlamlıq xidmətləri</a:t>
          </a:r>
          <a:endParaRPr lang="en-US">
            <a:solidFill>
              <a:schemeClr val="tx1"/>
            </a:solidFill>
            <a:latin typeface="Times New Roman" pitchFamily="18" charset="0"/>
            <a:ea typeface="Tahoma" pitchFamily="34" charset="0"/>
            <a:cs typeface="Times New Roman" pitchFamily="18" charset="0"/>
          </a:endParaRPr>
        </a:p>
      </dgm:t>
    </dgm:pt>
    <dgm:pt modelId="{0395B772-7509-4A86-87BE-52C1B9BAE818}" type="sibTrans" cxnId="{E17140FE-D5F5-49CB-AA57-516D1D173E12}">
      <dgm:prSet/>
      <dgm:spPr/>
      <dgm:t>
        <a:bodyPr/>
        <a:lstStyle/>
        <a:p>
          <a:endParaRPr lang="en-US"/>
        </a:p>
      </dgm:t>
    </dgm:pt>
    <dgm:pt modelId="{9AC296E3-61E3-4843-BDE9-FFEC2E7E463F}" type="parTrans" cxnId="{E17140FE-D5F5-49CB-AA57-516D1D173E12}">
      <dgm:prSet/>
      <dgm:spPr/>
      <dgm:t>
        <a:bodyPr/>
        <a:lstStyle/>
        <a:p>
          <a:endParaRPr lang="en-US"/>
        </a:p>
      </dgm:t>
    </dgm:pt>
    <dgm:pt modelId="{14479F3E-32CD-4B45-8B6A-9A736866BF20}">
      <dgm:prSet/>
      <dgm:spPr/>
      <dgm:t>
        <a:bodyPr/>
        <a:lstStyle/>
        <a:p>
          <a:r>
            <a:rPr lang="az-Latn-AZ">
              <a:solidFill>
                <a:schemeClr val="tx1"/>
              </a:solidFill>
            </a:rPr>
            <a:t>Ekskurisiya </a:t>
          </a:r>
          <a:r>
            <a:rPr lang="az-Latn-AZ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xidmətləri</a:t>
          </a:r>
          <a:endParaRPr lang="en-US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A7EFBE46-9B82-4C25-ACEC-6FC401F611B1}" type="parTrans" cxnId="{46203F3A-A9D9-4564-9C73-328EEA0D7868}">
      <dgm:prSet/>
      <dgm:spPr/>
      <dgm:t>
        <a:bodyPr/>
        <a:lstStyle/>
        <a:p>
          <a:endParaRPr lang="en-US"/>
        </a:p>
      </dgm:t>
    </dgm:pt>
    <dgm:pt modelId="{26C6691F-F8E0-4E3F-BEB1-EE99D372ED13}" type="sibTrans" cxnId="{46203F3A-A9D9-4564-9C73-328EEA0D7868}">
      <dgm:prSet/>
      <dgm:spPr/>
      <dgm:t>
        <a:bodyPr/>
        <a:lstStyle/>
        <a:p>
          <a:endParaRPr lang="en-US"/>
        </a:p>
      </dgm:t>
    </dgm:pt>
    <dgm:pt modelId="{72F4434B-4FAA-4780-BA65-D78D1C064D41}">
      <dgm:prSet/>
      <dgm:spPr/>
      <dgm:t>
        <a:bodyPr/>
        <a:lstStyle/>
        <a:p>
          <a:r>
            <a:rPr lang="az-Latn-AZ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İdman xidmətləri</a:t>
          </a:r>
          <a:endParaRPr lang="en-US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1485549A-4167-4889-B9B2-9E0328DB2219}" type="parTrans" cxnId="{7B171D2A-CA19-4E14-A808-7A5C2126BBD6}">
      <dgm:prSet/>
      <dgm:spPr/>
      <dgm:t>
        <a:bodyPr/>
        <a:lstStyle/>
        <a:p>
          <a:endParaRPr lang="en-US"/>
        </a:p>
      </dgm:t>
    </dgm:pt>
    <dgm:pt modelId="{7C30D583-5CEC-4D7F-AD46-FC82620DF18C}" type="sibTrans" cxnId="{7B171D2A-CA19-4E14-A808-7A5C2126BBD6}">
      <dgm:prSet/>
      <dgm:spPr/>
      <dgm:t>
        <a:bodyPr/>
        <a:lstStyle/>
        <a:p>
          <a:endParaRPr lang="en-US"/>
        </a:p>
      </dgm:t>
    </dgm:pt>
    <dgm:pt modelId="{44A77E6F-0B60-4470-9659-8B9F833D7004}">
      <dgm:prSet/>
      <dgm:spPr/>
      <dgm:t>
        <a:bodyPr/>
        <a:lstStyle/>
        <a:p>
          <a:r>
            <a:rPr lang="az-Latn-AZ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Yerləşdirmə</a:t>
          </a:r>
          <a:r>
            <a:rPr lang="az-Latn-AZ">
              <a:solidFill>
                <a:schemeClr val="tx1"/>
              </a:solidFill>
            </a:rPr>
            <a:t> xidməti</a:t>
          </a:r>
          <a:endParaRPr lang="en-US">
            <a:solidFill>
              <a:schemeClr val="tx1"/>
            </a:solidFill>
          </a:endParaRPr>
        </a:p>
      </dgm:t>
    </dgm:pt>
    <dgm:pt modelId="{0573E2F3-5E99-49DA-A191-BBB650CCD46B}" type="parTrans" cxnId="{3545F66C-273B-433B-BA6C-F6D34EA056CC}">
      <dgm:prSet/>
      <dgm:spPr/>
      <dgm:t>
        <a:bodyPr/>
        <a:lstStyle/>
        <a:p>
          <a:endParaRPr lang="en-US"/>
        </a:p>
      </dgm:t>
    </dgm:pt>
    <dgm:pt modelId="{5C3A09F7-F076-45CE-BB1C-A410D30AC0EC}" type="sibTrans" cxnId="{3545F66C-273B-433B-BA6C-F6D34EA056CC}">
      <dgm:prSet/>
      <dgm:spPr/>
      <dgm:t>
        <a:bodyPr/>
        <a:lstStyle/>
        <a:p>
          <a:endParaRPr lang="en-US"/>
        </a:p>
      </dgm:t>
    </dgm:pt>
    <dgm:pt modelId="{CFD0E428-8349-426C-B8DA-355CFA8D1B1E}">
      <dgm:prSet/>
      <dgm:spPr/>
      <dgm:t>
        <a:bodyPr/>
        <a:lstStyle/>
        <a:p>
          <a:r>
            <a:rPr lang="az-Latn-AZ">
              <a:solidFill>
                <a:schemeClr val="tx1"/>
              </a:solidFill>
            </a:rPr>
            <a:t>Nəqliyyat </a:t>
          </a:r>
          <a:r>
            <a:rPr lang="az-Latn-AZ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xidmətləri</a:t>
          </a:r>
          <a:endParaRPr lang="en-US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0ECD8C3-8A4C-44FF-8A5D-FABCE85E657D}" type="parTrans" cxnId="{8501CCE1-CE0B-42F6-90F2-4CAD2BEC614C}">
      <dgm:prSet/>
      <dgm:spPr/>
      <dgm:t>
        <a:bodyPr/>
        <a:lstStyle/>
        <a:p>
          <a:endParaRPr lang="en-US"/>
        </a:p>
      </dgm:t>
    </dgm:pt>
    <dgm:pt modelId="{4E6ACB34-847F-4F39-9B50-507CF3C728E1}" type="sibTrans" cxnId="{8501CCE1-CE0B-42F6-90F2-4CAD2BEC614C}">
      <dgm:prSet/>
      <dgm:spPr/>
      <dgm:t>
        <a:bodyPr/>
        <a:lstStyle/>
        <a:p>
          <a:endParaRPr lang="en-US"/>
        </a:p>
      </dgm:t>
    </dgm:pt>
    <dgm:pt modelId="{3DC63BE0-FE65-42AD-BADA-DD1740B77B1A}">
      <dgm:prSet/>
      <dgm:spPr/>
      <dgm:t>
        <a:bodyPr/>
        <a:lstStyle/>
        <a:p>
          <a:r>
            <a:rPr lang="az-Latn-AZ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Qidalanma</a:t>
          </a:r>
          <a:r>
            <a:rPr lang="az-Latn-AZ">
              <a:solidFill>
                <a:schemeClr val="tx1"/>
              </a:solidFill>
            </a:rPr>
            <a:t> xidmətləri</a:t>
          </a:r>
          <a:endParaRPr lang="en-US">
            <a:solidFill>
              <a:schemeClr val="tx1"/>
            </a:solidFill>
          </a:endParaRPr>
        </a:p>
      </dgm:t>
    </dgm:pt>
    <dgm:pt modelId="{3532499E-842D-41F6-93D9-8C914D0B0B5E}" type="parTrans" cxnId="{DE0C4733-A120-4F0D-88DD-9B2D616252E5}">
      <dgm:prSet/>
      <dgm:spPr/>
      <dgm:t>
        <a:bodyPr/>
        <a:lstStyle/>
        <a:p>
          <a:endParaRPr lang="en-US"/>
        </a:p>
      </dgm:t>
    </dgm:pt>
    <dgm:pt modelId="{D760CFFC-2209-4AC8-A795-28C737ECA493}" type="sibTrans" cxnId="{DE0C4733-A120-4F0D-88DD-9B2D616252E5}">
      <dgm:prSet/>
      <dgm:spPr/>
      <dgm:t>
        <a:bodyPr/>
        <a:lstStyle/>
        <a:p>
          <a:endParaRPr lang="en-US"/>
        </a:p>
      </dgm:t>
    </dgm:pt>
    <dgm:pt modelId="{9FC4D4D0-FF29-4E06-9AE8-EB8835171CA6}" type="pres">
      <dgm:prSet presAssocID="{9EDDFAE4-5279-43C6-A864-F005CC1419B9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EE9F671-341F-4C87-B0B3-B6A2CC1F301B}" type="pres">
      <dgm:prSet presAssocID="{9EDDFAE4-5279-43C6-A864-F005CC1419B9}" presName="hierFlow" presStyleCnt="0"/>
      <dgm:spPr/>
    </dgm:pt>
    <dgm:pt modelId="{CF47ECA0-F1C3-4FC2-B929-ADF6DA53B7E1}" type="pres">
      <dgm:prSet presAssocID="{9EDDFAE4-5279-43C6-A864-F005CC1419B9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AD3AF239-2920-42F4-A401-999DBDB48C38}" type="pres">
      <dgm:prSet presAssocID="{AF028A0E-DDD3-4A0C-AA05-0ED5F7CE228A}" presName="Name14" presStyleCnt="0"/>
      <dgm:spPr/>
    </dgm:pt>
    <dgm:pt modelId="{E896075B-9C5D-43D5-8343-2BF87ABA60E3}" type="pres">
      <dgm:prSet presAssocID="{AF028A0E-DDD3-4A0C-AA05-0ED5F7CE228A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FE0ED66-D329-4885-B073-21DFD886AE13}" type="pres">
      <dgm:prSet presAssocID="{AF028A0E-DDD3-4A0C-AA05-0ED5F7CE228A}" presName="hierChild2" presStyleCnt="0"/>
      <dgm:spPr/>
    </dgm:pt>
    <dgm:pt modelId="{93873F9A-8E84-4B1F-9503-0C72A005B967}" type="pres">
      <dgm:prSet presAssocID="{0573E2F3-5E99-49DA-A191-BBB650CCD46B}" presName="Name19" presStyleLbl="parChTrans1D2" presStyleIdx="0" presStyleCnt="4"/>
      <dgm:spPr/>
      <dgm:t>
        <a:bodyPr/>
        <a:lstStyle/>
        <a:p>
          <a:endParaRPr lang="ru-RU"/>
        </a:p>
      </dgm:t>
    </dgm:pt>
    <dgm:pt modelId="{0943ABF7-EA86-4B60-9DF2-001FE2D60DA4}" type="pres">
      <dgm:prSet presAssocID="{44A77E6F-0B60-4470-9659-8B9F833D7004}" presName="Name21" presStyleCnt="0"/>
      <dgm:spPr/>
    </dgm:pt>
    <dgm:pt modelId="{3BEB27AF-6784-4247-86BB-A85AFE8F98E4}" type="pres">
      <dgm:prSet presAssocID="{44A77E6F-0B60-4470-9659-8B9F833D7004}" presName="level2Shape" presStyleLbl="node2" presStyleIdx="0" presStyleCnt="4"/>
      <dgm:spPr/>
      <dgm:t>
        <a:bodyPr/>
        <a:lstStyle/>
        <a:p>
          <a:endParaRPr lang="en-US"/>
        </a:p>
      </dgm:t>
    </dgm:pt>
    <dgm:pt modelId="{30674734-0E3C-467A-BA40-FAABA97DF9F0}" type="pres">
      <dgm:prSet presAssocID="{44A77E6F-0B60-4470-9659-8B9F833D7004}" presName="hierChild3" presStyleCnt="0"/>
      <dgm:spPr/>
    </dgm:pt>
    <dgm:pt modelId="{E7370359-D8FD-4EFE-8AB5-C33E918516E1}" type="pres">
      <dgm:prSet presAssocID="{A7EFBE46-9B82-4C25-ACEC-6FC401F611B1}" presName="Name19" presStyleLbl="parChTrans1D3" presStyleIdx="0" presStyleCnt="4"/>
      <dgm:spPr/>
      <dgm:t>
        <a:bodyPr/>
        <a:lstStyle/>
        <a:p>
          <a:endParaRPr lang="ru-RU"/>
        </a:p>
      </dgm:t>
    </dgm:pt>
    <dgm:pt modelId="{A8E8266E-C9A3-4778-ACEE-08C5AFDDC588}" type="pres">
      <dgm:prSet presAssocID="{14479F3E-32CD-4B45-8B6A-9A736866BF20}" presName="Name21" presStyleCnt="0"/>
      <dgm:spPr/>
    </dgm:pt>
    <dgm:pt modelId="{751B3543-FFD1-4E54-A043-7C2F00E0224D}" type="pres">
      <dgm:prSet presAssocID="{14479F3E-32CD-4B45-8B6A-9A736866BF20}" presName="level2Shape" presStyleLbl="node3" presStyleIdx="0" presStyleCnt="4"/>
      <dgm:spPr/>
      <dgm:t>
        <a:bodyPr/>
        <a:lstStyle/>
        <a:p>
          <a:endParaRPr lang="ru-RU"/>
        </a:p>
      </dgm:t>
    </dgm:pt>
    <dgm:pt modelId="{DB35A531-E8EF-4C8F-AD86-ED39A8828188}" type="pres">
      <dgm:prSet presAssocID="{14479F3E-32CD-4B45-8B6A-9A736866BF20}" presName="hierChild3" presStyleCnt="0"/>
      <dgm:spPr/>
    </dgm:pt>
    <dgm:pt modelId="{8FD384C1-D8A8-4F4F-9746-E70584C9AD63}" type="pres">
      <dgm:prSet presAssocID="{3532499E-842D-41F6-93D9-8C914D0B0B5E}" presName="Name19" presStyleLbl="parChTrans1D2" presStyleIdx="1" presStyleCnt="4"/>
      <dgm:spPr/>
      <dgm:t>
        <a:bodyPr/>
        <a:lstStyle/>
        <a:p>
          <a:endParaRPr lang="ru-RU"/>
        </a:p>
      </dgm:t>
    </dgm:pt>
    <dgm:pt modelId="{6504656D-DEE7-48A8-BB9D-2187B2E6BA9D}" type="pres">
      <dgm:prSet presAssocID="{3DC63BE0-FE65-42AD-BADA-DD1740B77B1A}" presName="Name21" presStyleCnt="0"/>
      <dgm:spPr/>
    </dgm:pt>
    <dgm:pt modelId="{4CC9730B-411B-4D09-9EE8-A051F24BF705}" type="pres">
      <dgm:prSet presAssocID="{3DC63BE0-FE65-42AD-BADA-DD1740B77B1A}" presName="level2Shape" presStyleLbl="node2" presStyleIdx="1" presStyleCnt="4"/>
      <dgm:spPr/>
      <dgm:t>
        <a:bodyPr/>
        <a:lstStyle/>
        <a:p>
          <a:endParaRPr lang="en-US"/>
        </a:p>
      </dgm:t>
    </dgm:pt>
    <dgm:pt modelId="{93DE9474-A05D-47B5-9FF0-C68318635FEB}" type="pres">
      <dgm:prSet presAssocID="{3DC63BE0-FE65-42AD-BADA-DD1740B77B1A}" presName="hierChild3" presStyleCnt="0"/>
      <dgm:spPr/>
    </dgm:pt>
    <dgm:pt modelId="{EDA92A8E-F7DA-49C4-99B7-18871338ACA0}" type="pres">
      <dgm:prSet presAssocID="{019128BE-6C42-41CB-A9D6-8D6F9552873B}" presName="Name19" presStyleLbl="parChTrans1D3" presStyleIdx="1" presStyleCnt="4"/>
      <dgm:spPr/>
      <dgm:t>
        <a:bodyPr/>
        <a:lstStyle/>
        <a:p>
          <a:endParaRPr lang="ru-RU"/>
        </a:p>
      </dgm:t>
    </dgm:pt>
    <dgm:pt modelId="{3049564B-644B-4FED-8DD0-4FAA03B8B619}" type="pres">
      <dgm:prSet presAssocID="{43AFBA4B-46CC-45E5-9700-83C1AA091B27}" presName="Name21" presStyleCnt="0"/>
      <dgm:spPr/>
    </dgm:pt>
    <dgm:pt modelId="{6CC65A54-46FC-45D0-A9D3-7C3D6FEDAF24}" type="pres">
      <dgm:prSet presAssocID="{43AFBA4B-46CC-45E5-9700-83C1AA091B27}" presName="level2Shape" presStyleLbl="node3" presStyleIdx="1" presStyleCnt="4"/>
      <dgm:spPr/>
      <dgm:t>
        <a:bodyPr/>
        <a:lstStyle/>
        <a:p>
          <a:endParaRPr lang="en-US"/>
        </a:p>
      </dgm:t>
    </dgm:pt>
    <dgm:pt modelId="{760B9D93-C92B-40A4-BB76-71F102877060}" type="pres">
      <dgm:prSet presAssocID="{43AFBA4B-46CC-45E5-9700-83C1AA091B27}" presName="hierChild3" presStyleCnt="0"/>
      <dgm:spPr/>
    </dgm:pt>
    <dgm:pt modelId="{B384E59F-033B-4239-B8F7-C4133E731E98}" type="pres">
      <dgm:prSet presAssocID="{E0ECD8C3-8A4C-44FF-8A5D-FABCE85E657D}" presName="Name19" presStyleLbl="parChTrans1D2" presStyleIdx="2" presStyleCnt="4"/>
      <dgm:spPr/>
      <dgm:t>
        <a:bodyPr/>
        <a:lstStyle/>
        <a:p>
          <a:endParaRPr lang="ru-RU"/>
        </a:p>
      </dgm:t>
    </dgm:pt>
    <dgm:pt modelId="{D245CBDF-AC11-4C80-91F9-21B759F67ABE}" type="pres">
      <dgm:prSet presAssocID="{CFD0E428-8349-426C-B8DA-355CFA8D1B1E}" presName="Name21" presStyleCnt="0"/>
      <dgm:spPr/>
    </dgm:pt>
    <dgm:pt modelId="{D0C87826-FF29-450C-9D9E-934280F06714}" type="pres">
      <dgm:prSet presAssocID="{CFD0E428-8349-426C-B8DA-355CFA8D1B1E}" presName="level2Shape" presStyleLbl="node2" presStyleIdx="2" presStyleCnt="4"/>
      <dgm:spPr/>
      <dgm:t>
        <a:bodyPr/>
        <a:lstStyle/>
        <a:p>
          <a:endParaRPr lang="en-US"/>
        </a:p>
      </dgm:t>
    </dgm:pt>
    <dgm:pt modelId="{23ABB476-8C65-4317-BFD8-FCEC3F5F513C}" type="pres">
      <dgm:prSet presAssocID="{CFD0E428-8349-426C-B8DA-355CFA8D1B1E}" presName="hierChild3" presStyleCnt="0"/>
      <dgm:spPr/>
    </dgm:pt>
    <dgm:pt modelId="{FF4204B2-C331-4755-AE85-A30377B797FA}" type="pres">
      <dgm:prSet presAssocID="{1485549A-4167-4889-B9B2-9E0328DB2219}" presName="Name19" presStyleLbl="parChTrans1D3" presStyleIdx="2" presStyleCnt="4"/>
      <dgm:spPr/>
      <dgm:t>
        <a:bodyPr/>
        <a:lstStyle/>
        <a:p>
          <a:endParaRPr lang="ru-RU"/>
        </a:p>
      </dgm:t>
    </dgm:pt>
    <dgm:pt modelId="{72412463-94BB-4FC1-B701-272C39271760}" type="pres">
      <dgm:prSet presAssocID="{72F4434B-4FAA-4780-BA65-D78D1C064D41}" presName="Name21" presStyleCnt="0"/>
      <dgm:spPr/>
    </dgm:pt>
    <dgm:pt modelId="{9A18F757-7696-4A4D-BCBE-C7E434A38A7F}" type="pres">
      <dgm:prSet presAssocID="{72F4434B-4FAA-4780-BA65-D78D1C064D41}" presName="level2Shape" presStyleLbl="node3" presStyleIdx="2" presStyleCnt="4"/>
      <dgm:spPr/>
      <dgm:t>
        <a:bodyPr/>
        <a:lstStyle/>
        <a:p>
          <a:endParaRPr lang="en-US"/>
        </a:p>
      </dgm:t>
    </dgm:pt>
    <dgm:pt modelId="{7A27D9D4-6801-4518-BA5D-A0C25FB6D697}" type="pres">
      <dgm:prSet presAssocID="{72F4434B-4FAA-4780-BA65-D78D1C064D41}" presName="hierChild3" presStyleCnt="0"/>
      <dgm:spPr/>
    </dgm:pt>
    <dgm:pt modelId="{5893EA86-65DE-4BB8-8C66-AD3E00D782F4}" type="pres">
      <dgm:prSet presAssocID="{534BABD5-ED6D-47E1-966C-C114586EA195}" presName="Name19" presStyleLbl="parChTrans1D2" presStyleIdx="3" presStyleCnt="4"/>
      <dgm:spPr/>
      <dgm:t>
        <a:bodyPr/>
        <a:lstStyle/>
        <a:p>
          <a:endParaRPr lang="ru-RU"/>
        </a:p>
      </dgm:t>
    </dgm:pt>
    <dgm:pt modelId="{B5A3334D-7150-44E5-94E5-1DB6B609F172}" type="pres">
      <dgm:prSet presAssocID="{0032794F-E1F3-4733-8189-CA12E6C6B4DA}" presName="Name21" presStyleCnt="0"/>
      <dgm:spPr/>
    </dgm:pt>
    <dgm:pt modelId="{1E0B6D75-43CC-47E1-9363-84DCA7D194AB}" type="pres">
      <dgm:prSet presAssocID="{0032794F-E1F3-4733-8189-CA12E6C6B4DA}" presName="level2Shape" presStyleLbl="node2" presStyleIdx="3" presStyleCnt="4"/>
      <dgm:spPr/>
      <dgm:t>
        <a:bodyPr/>
        <a:lstStyle/>
        <a:p>
          <a:endParaRPr lang="en-US"/>
        </a:p>
      </dgm:t>
    </dgm:pt>
    <dgm:pt modelId="{83622EAD-F24C-40AB-903E-155E0D2B514F}" type="pres">
      <dgm:prSet presAssocID="{0032794F-E1F3-4733-8189-CA12E6C6B4DA}" presName="hierChild3" presStyleCnt="0"/>
      <dgm:spPr/>
    </dgm:pt>
    <dgm:pt modelId="{13F2E70F-A992-40D1-843C-9FA55E7A8632}" type="pres">
      <dgm:prSet presAssocID="{9AC296E3-61E3-4843-BDE9-FFEC2E7E463F}" presName="Name19" presStyleLbl="parChTrans1D3" presStyleIdx="3" presStyleCnt="4"/>
      <dgm:spPr/>
      <dgm:t>
        <a:bodyPr/>
        <a:lstStyle/>
        <a:p>
          <a:endParaRPr lang="ru-RU"/>
        </a:p>
      </dgm:t>
    </dgm:pt>
    <dgm:pt modelId="{A5BDAD85-755D-463B-9E8E-0B18C15ABA8F}" type="pres">
      <dgm:prSet presAssocID="{883BD599-C838-497F-88C8-97E2E7A9AB4D}" presName="Name21" presStyleCnt="0"/>
      <dgm:spPr/>
    </dgm:pt>
    <dgm:pt modelId="{49929CA7-3FD4-4E92-9786-064CCDE075F9}" type="pres">
      <dgm:prSet presAssocID="{883BD599-C838-497F-88C8-97E2E7A9AB4D}" presName="level2Shape" presStyleLbl="node3" presStyleIdx="3" presStyleCnt="4"/>
      <dgm:spPr/>
      <dgm:t>
        <a:bodyPr/>
        <a:lstStyle/>
        <a:p>
          <a:endParaRPr lang="en-US"/>
        </a:p>
      </dgm:t>
    </dgm:pt>
    <dgm:pt modelId="{F53DDC96-C2F6-4138-A02A-1E9E62A8F769}" type="pres">
      <dgm:prSet presAssocID="{883BD599-C838-497F-88C8-97E2E7A9AB4D}" presName="hierChild3" presStyleCnt="0"/>
      <dgm:spPr/>
    </dgm:pt>
    <dgm:pt modelId="{D1BF4731-65CB-49E8-8257-FB8B02460880}" type="pres">
      <dgm:prSet presAssocID="{9EDDFAE4-5279-43C6-A864-F005CC1419B9}" presName="bgShapesFlow" presStyleCnt="0"/>
      <dgm:spPr/>
    </dgm:pt>
  </dgm:ptLst>
  <dgm:cxnLst>
    <dgm:cxn modelId="{069D5036-9378-4A5D-927D-E1A272B48388}" type="presOf" srcId="{0573E2F3-5E99-49DA-A191-BBB650CCD46B}" destId="{93873F9A-8E84-4B1F-9503-0C72A005B967}" srcOrd="0" destOrd="0" presId="urn:microsoft.com/office/officeart/2005/8/layout/hierarchy6"/>
    <dgm:cxn modelId="{5F974CBE-0AE3-422D-9E21-DBF944D8699F}" type="presOf" srcId="{3532499E-842D-41F6-93D9-8C914D0B0B5E}" destId="{8FD384C1-D8A8-4F4F-9746-E70584C9AD63}" srcOrd="0" destOrd="0" presId="urn:microsoft.com/office/officeart/2005/8/layout/hierarchy6"/>
    <dgm:cxn modelId="{3448F966-5F75-4BE2-9652-C25AA01162DA}" type="presOf" srcId="{9EDDFAE4-5279-43C6-A864-F005CC1419B9}" destId="{9FC4D4D0-FF29-4E06-9AE8-EB8835171CA6}" srcOrd="0" destOrd="0" presId="urn:microsoft.com/office/officeart/2005/8/layout/hierarchy6"/>
    <dgm:cxn modelId="{6A546E1C-E65A-439D-9E65-803DD273BC3D}" type="presOf" srcId="{9AC296E3-61E3-4843-BDE9-FFEC2E7E463F}" destId="{13F2E70F-A992-40D1-843C-9FA55E7A8632}" srcOrd="0" destOrd="0" presId="urn:microsoft.com/office/officeart/2005/8/layout/hierarchy6"/>
    <dgm:cxn modelId="{6BFA7A18-2136-4DAF-ABC4-CA02623BBEDF}" type="presOf" srcId="{534BABD5-ED6D-47E1-966C-C114586EA195}" destId="{5893EA86-65DE-4BB8-8C66-AD3E00D782F4}" srcOrd="0" destOrd="0" presId="urn:microsoft.com/office/officeart/2005/8/layout/hierarchy6"/>
    <dgm:cxn modelId="{094EE03F-0E83-4C25-B7E5-1D093957E54A}" type="presOf" srcId="{AF028A0E-DDD3-4A0C-AA05-0ED5F7CE228A}" destId="{E896075B-9C5D-43D5-8343-2BF87ABA60E3}" srcOrd="0" destOrd="0" presId="urn:microsoft.com/office/officeart/2005/8/layout/hierarchy6"/>
    <dgm:cxn modelId="{47ED7CC2-A0E6-4C6A-A85C-02CE3557540B}" type="presOf" srcId="{44A77E6F-0B60-4470-9659-8B9F833D7004}" destId="{3BEB27AF-6784-4247-86BB-A85AFE8F98E4}" srcOrd="0" destOrd="0" presId="urn:microsoft.com/office/officeart/2005/8/layout/hierarchy6"/>
    <dgm:cxn modelId="{F6B81395-4851-43A1-B80E-D59C14374F4E}" type="presOf" srcId="{43AFBA4B-46CC-45E5-9700-83C1AA091B27}" destId="{6CC65A54-46FC-45D0-A9D3-7C3D6FEDAF24}" srcOrd="0" destOrd="0" presId="urn:microsoft.com/office/officeart/2005/8/layout/hierarchy6"/>
    <dgm:cxn modelId="{A2DB142E-1818-4FDD-AD58-85213454D500}" type="presOf" srcId="{72F4434B-4FAA-4780-BA65-D78D1C064D41}" destId="{9A18F757-7696-4A4D-BCBE-C7E434A38A7F}" srcOrd="0" destOrd="0" presId="urn:microsoft.com/office/officeart/2005/8/layout/hierarchy6"/>
    <dgm:cxn modelId="{8F5A8B4D-32EB-4B50-8319-A863909D3D0B}" type="presOf" srcId="{0032794F-E1F3-4733-8189-CA12E6C6B4DA}" destId="{1E0B6D75-43CC-47E1-9363-84DCA7D194AB}" srcOrd="0" destOrd="0" presId="urn:microsoft.com/office/officeart/2005/8/layout/hierarchy6"/>
    <dgm:cxn modelId="{7B171D2A-CA19-4E14-A808-7A5C2126BBD6}" srcId="{CFD0E428-8349-426C-B8DA-355CFA8D1B1E}" destId="{72F4434B-4FAA-4780-BA65-D78D1C064D41}" srcOrd="0" destOrd="0" parTransId="{1485549A-4167-4889-B9B2-9E0328DB2219}" sibTransId="{7C30D583-5CEC-4D7F-AD46-FC82620DF18C}"/>
    <dgm:cxn modelId="{3545F66C-273B-433B-BA6C-F6D34EA056CC}" srcId="{AF028A0E-DDD3-4A0C-AA05-0ED5F7CE228A}" destId="{44A77E6F-0B60-4470-9659-8B9F833D7004}" srcOrd="0" destOrd="0" parTransId="{0573E2F3-5E99-49DA-A191-BBB650CCD46B}" sibTransId="{5C3A09F7-F076-45CE-BB1C-A410D30AC0EC}"/>
    <dgm:cxn modelId="{5FACE131-4AD1-4B9B-B2E4-88AD3D16B97A}" type="presOf" srcId="{E0ECD8C3-8A4C-44FF-8A5D-FABCE85E657D}" destId="{B384E59F-033B-4239-B8F7-C4133E731E98}" srcOrd="0" destOrd="0" presId="urn:microsoft.com/office/officeart/2005/8/layout/hierarchy6"/>
    <dgm:cxn modelId="{E17140FE-D5F5-49CB-AA57-516D1D173E12}" srcId="{0032794F-E1F3-4733-8189-CA12E6C6B4DA}" destId="{883BD599-C838-497F-88C8-97E2E7A9AB4D}" srcOrd="0" destOrd="0" parTransId="{9AC296E3-61E3-4843-BDE9-FFEC2E7E463F}" sibTransId="{0395B772-7509-4A86-87BE-52C1B9BAE818}"/>
    <dgm:cxn modelId="{9508C795-9A30-47D1-A55F-77A771BC945C}" type="presOf" srcId="{1485549A-4167-4889-B9B2-9E0328DB2219}" destId="{FF4204B2-C331-4755-AE85-A30377B797FA}" srcOrd="0" destOrd="0" presId="urn:microsoft.com/office/officeart/2005/8/layout/hierarchy6"/>
    <dgm:cxn modelId="{8501CCE1-CE0B-42F6-90F2-4CAD2BEC614C}" srcId="{AF028A0E-DDD3-4A0C-AA05-0ED5F7CE228A}" destId="{CFD0E428-8349-426C-B8DA-355CFA8D1B1E}" srcOrd="2" destOrd="0" parTransId="{E0ECD8C3-8A4C-44FF-8A5D-FABCE85E657D}" sibTransId="{4E6ACB34-847F-4F39-9B50-507CF3C728E1}"/>
    <dgm:cxn modelId="{C615D59B-4348-4D6A-AC17-28679542049A}" srcId="{9EDDFAE4-5279-43C6-A864-F005CC1419B9}" destId="{AF028A0E-DDD3-4A0C-AA05-0ED5F7CE228A}" srcOrd="0" destOrd="0" parTransId="{6DEE7FA0-3FD8-430C-BCC8-9B3B3963AD5D}" sibTransId="{A672F76A-E025-4F0C-9262-823AC2E6CA31}"/>
    <dgm:cxn modelId="{093C0BE5-0CCD-473D-A79B-9FE1E6B646CD}" srcId="{3DC63BE0-FE65-42AD-BADA-DD1740B77B1A}" destId="{43AFBA4B-46CC-45E5-9700-83C1AA091B27}" srcOrd="0" destOrd="0" parTransId="{019128BE-6C42-41CB-A9D6-8D6F9552873B}" sibTransId="{02A35461-8D86-44A8-AF47-03DDB9D04740}"/>
    <dgm:cxn modelId="{9F76B069-461F-4F31-849C-3940F9A90785}" type="presOf" srcId="{14479F3E-32CD-4B45-8B6A-9A736866BF20}" destId="{751B3543-FFD1-4E54-A043-7C2F00E0224D}" srcOrd="0" destOrd="0" presId="urn:microsoft.com/office/officeart/2005/8/layout/hierarchy6"/>
    <dgm:cxn modelId="{5D72B003-90C5-4273-8DB3-38ABC3B7EB9C}" type="presOf" srcId="{019128BE-6C42-41CB-A9D6-8D6F9552873B}" destId="{EDA92A8E-F7DA-49C4-99B7-18871338ACA0}" srcOrd="0" destOrd="0" presId="urn:microsoft.com/office/officeart/2005/8/layout/hierarchy6"/>
    <dgm:cxn modelId="{EF923B0B-C6BE-418B-9D5E-B32F145447FA}" type="presOf" srcId="{CFD0E428-8349-426C-B8DA-355CFA8D1B1E}" destId="{D0C87826-FF29-450C-9D9E-934280F06714}" srcOrd="0" destOrd="0" presId="urn:microsoft.com/office/officeart/2005/8/layout/hierarchy6"/>
    <dgm:cxn modelId="{D687688A-427E-4EBD-8AD7-BB20123F46FB}" type="presOf" srcId="{883BD599-C838-497F-88C8-97E2E7A9AB4D}" destId="{49929CA7-3FD4-4E92-9786-064CCDE075F9}" srcOrd="0" destOrd="0" presId="urn:microsoft.com/office/officeart/2005/8/layout/hierarchy6"/>
    <dgm:cxn modelId="{46203F3A-A9D9-4564-9C73-328EEA0D7868}" srcId="{44A77E6F-0B60-4470-9659-8B9F833D7004}" destId="{14479F3E-32CD-4B45-8B6A-9A736866BF20}" srcOrd="0" destOrd="0" parTransId="{A7EFBE46-9B82-4C25-ACEC-6FC401F611B1}" sibTransId="{26C6691F-F8E0-4E3F-BEB1-EE99D372ED13}"/>
    <dgm:cxn modelId="{09F39772-F76F-4E5C-845C-AD2D5DA33E07}" srcId="{AF028A0E-DDD3-4A0C-AA05-0ED5F7CE228A}" destId="{0032794F-E1F3-4733-8189-CA12E6C6B4DA}" srcOrd="3" destOrd="0" parTransId="{534BABD5-ED6D-47E1-966C-C114586EA195}" sibTransId="{57A4D4EA-F19F-4087-B858-910502F04841}"/>
    <dgm:cxn modelId="{F1837FE0-1DDC-4820-8A58-A82B33276F25}" type="presOf" srcId="{A7EFBE46-9B82-4C25-ACEC-6FC401F611B1}" destId="{E7370359-D8FD-4EFE-8AB5-C33E918516E1}" srcOrd="0" destOrd="0" presId="urn:microsoft.com/office/officeart/2005/8/layout/hierarchy6"/>
    <dgm:cxn modelId="{E6BEFF72-FDC6-441D-A539-7A23B10894B1}" type="presOf" srcId="{3DC63BE0-FE65-42AD-BADA-DD1740B77B1A}" destId="{4CC9730B-411B-4D09-9EE8-A051F24BF705}" srcOrd="0" destOrd="0" presId="urn:microsoft.com/office/officeart/2005/8/layout/hierarchy6"/>
    <dgm:cxn modelId="{DE0C4733-A120-4F0D-88DD-9B2D616252E5}" srcId="{AF028A0E-DDD3-4A0C-AA05-0ED5F7CE228A}" destId="{3DC63BE0-FE65-42AD-BADA-DD1740B77B1A}" srcOrd="1" destOrd="0" parTransId="{3532499E-842D-41F6-93D9-8C914D0B0B5E}" sibTransId="{D760CFFC-2209-4AC8-A795-28C737ECA493}"/>
    <dgm:cxn modelId="{C9D2DD95-F32F-4A8C-AFA4-538090ABA5A5}" type="presParOf" srcId="{9FC4D4D0-FF29-4E06-9AE8-EB8835171CA6}" destId="{BEE9F671-341F-4C87-B0B3-B6A2CC1F301B}" srcOrd="0" destOrd="0" presId="urn:microsoft.com/office/officeart/2005/8/layout/hierarchy6"/>
    <dgm:cxn modelId="{32FBA19F-AC65-411C-83B7-E175AEE1530D}" type="presParOf" srcId="{BEE9F671-341F-4C87-B0B3-B6A2CC1F301B}" destId="{CF47ECA0-F1C3-4FC2-B929-ADF6DA53B7E1}" srcOrd="0" destOrd="0" presId="urn:microsoft.com/office/officeart/2005/8/layout/hierarchy6"/>
    <dgm:cxn modelId="{5F67A159-E6FD-46B9-BD4F-867E542EA4FD}" type="presParOf" srcId="{CF47ECA0-F1C3-4FC2-B929-ADF6DA53B7E1}" destId="{AD3AF239-2920-42F4-A401-999DBDB48C38}" srcOrd="0" destOrd="0" presId="urn:microsoft.com/office/officeart/2005/8/layout/hierarchy6"/>
    <dgm:cxn modelId="{A269CDB4-81B3-4FBF-976A-D75507A5DA68}" type="presParOf" srcId="{AD3AF239-2920-42F4-A401-999DBDB48C38}" destId="{E896075B-9C5D-43D5-8343-2BF87ABA60E3}" srcOrd="0" destOrd="0" presId="urn:microsoft.com/office/officeart/2005/8/layout/hierarchy6"/>
    <dgm:cxn modelId="{AA8E0681-9C25-48A0-8B5C-162D0D37E039}" type="presParOf" srcId="{AD3AF239-2920-42F4-A401-999DBDB48C38}" destId="{2FE0ED66-D329-4885-B073-21DFD886AE13}" srcOrd="1" destOrd="0" presId="urn:microsoft.com/office/officeart/2005/8/layout/hierarchy6"/>
    <dgm:cxn modelId="{995D479C-BE37-4B5D-AE34-32F8775B4078}" type="presParOf" srcId="{2FE0ED66-D329-4885-B073-21DFD886AE13}" destId="{93873F9A-8E84-4B1F-9503-0C72A005B967}" srcOrd="0" destOrd="0" presId="urn:microsoft.com/office/officeart/2005/8/layout/hierarchy6"/>
    <dgm:cxn modelId="{BC101821-E62C-4D07-AB3D-CF74805EA7F1}" type="presParOf" srcId="{2FE0ED66-D329-4885-B073-21DFD886AE13}" destId="{0943ABF7-EA86-4B60-9DF2-001FE2D60DA4}" srcOrd="1" destOrd="0" presId="urn:microsoft.com/office/officeart/2005/8/layout/hierarchy6"/>
    <dgm:cxn modelId="{01A895D6-E008-4524-97FA-6AC55AD52E55}" type="presParOf" srcId="{0943ABF7-EA86-4B60-9DF2-001FE2D60DA4}" destId="{3BEB27AF-6784-4247-86BB-A85AFE8F98E4}" srcOrd="0" destOrd="0" presId="urn:microsoft.com/office/officeart/2005/8/layout/hierarchy6"/>
    <dgm:cxn modelId="{B94A8735-964D-48DD-B8CF-CA5C19569D6F}" type="presParOf" srcId="{0943ABF7-EA86-4B60-9DF2-001FE2D60DA4}" destId="{30674734-0E3C-467A-BA40-FAABA97DF9F0}" srcOrd="1" destOrd="0" presId="urn:microsoft.com/office/officeart/2005/8/layout/hierarchy6"/>
    <dgm:cxn modelId="{3FF03C3C-68C5-49E4-B538-2FF7F46BF2C9}" type="presParOf" srcId="{30674734-0E3C-467A-BA40-FAABA97DF9F0}" destId="{E7370359-D8FD-4EFE-8AB5-C33E918516E1}" srcOrd="0" destOrd="0" presId="urn:microsoft.com/office/officeart/2005/8/layout/hierarchy6"/>
    <dgm:cxn modelId="{9554FEE5-164F-4F84-A9E1-F1A0F24D2A19}" type="presParOf" srcId="{30674734-0E3C-467A-BA40-FAABA97DF9F0}" destId="{A8E8266E-C9A3-4778-ACEE-08C5AFDDC588}" srcOrd="1" destOrd="0" presId="urn:microsoft.com/office/officeart/2005/8/layout/hierarchy6"/>
    <dgm:cxn modelId="{7C66450E-6655-4F3E-A1FC-26B82DEBB836}" type="presParOf" srcId="{A8E8266E-C9A3-4778-ACEE-08C5AFDDC588}" destId="{751B3543-FFD1-4E54-A043-7C2F00E0224D}" srcOrd="0" destOrd="0" presId="urn:microsoft.com/office/officeart/2005/8/layout/hierarchy6"/>
    <dgm:cxn modelId="{3BD7AFAC-A778-441A-88BB-BEA8D59C5E27}" type="presParOf" srcId="{A8E8266E-C9A3-4778-ACEE-08C5AFDDC588}" destId="{DB35A531-E8EF-4C8F-AD86-ED39A8828188}" srcOrd="1" destOrd="0" presId="urn:microsoft.com/office/officeart/2005/8/layout/hierarchy6"/>
    <dgm:cxn modelId="{A3EC2F1B-B989-445B-AB10-20552407F00E}" type="presParOf" srcId="{2FE0ED66-D329-4885-B073-21DFD886AE13}" destId="{8FD384C1-D8A8-4F4F-9746-E70584C9AD63}" srcOrd="2" destOrd="0" presId="urn:microsoft.com/office/officeart/2005/8/layout/hierarchy6"/>
    <dgm:cxn modelId="{6CD9D364-CB77-4E87-80AA-01AE682F9680}" type="presParOf" srcId="{2FE0ED66-D329-4885-B073-21DFD886AE13}" destId="{6504656D-DEE7-48A8-BB9D-2187B2E6BA9D}" srcOrd="3" destOrd="0" presId="urn:microsoft.com/office/officeart/2005/8/layout/hierarchy6"/>
    <dgm:cxn modelId="{373D2754-4240-441E-85C2-47AC861A0C50}" type="presParOf" srcId="{6504656D-DEE7-48A8-BB9D-2187B2E6BA9D}" destId="{4CC9730B-411B-4D09-9EE8-A051F24BF705}" srcOrd="0" destOrd="0" presId="urn:microsoft.com/office/officeart/2005/8/layout/hierarchy6"/>
    <dgm:cxn modelId="{5919AB2A-3153-44FA-8A92-C01D7861837F}" type="presParOf" srcId="{6504656D-DEE7-48A8-BB9D-2187B2E6BA9D}" destId="{93DE9474-A05D-47B5-9FF0-C68318635FEB}" srcOrd="1" destOrd="0" presId="urn:microsoft.com/office/officeart/2005/8/layout/hierarchy6"/>
    <dgm:cxn modelId="{D0208CB9-6FCA-4514-B030-54EB5A8FEAFB}" type="presParOf" srcId="{93DE9474-A05D-47B5-9FF0-C68318635FEB}" destId="{EDA92A8E-F7DA-49C4-99B7-18871338ACA0}" srcOrd="0" destOrd="0" presId="urn:microsoft.com/office/officeart/2005/8/layout/hierarchy6"/>
    <dgm:cxn modelId="{B3608B80-FCC1-468E-B681-B43823172DE5}" type="presParOf" srcId="{93DE9474-A05D-47B5-9FF0-C68318635FEB}" destId="{3049564B-644B-4FED-8DD0-4FAA03B8B619}" srcOrd="1" destOrd="0" presId="urn:microsoft.com/office/officeart/2005/8/layout/hierarchy6"/>
    <dgm:cxn modelId="{1F24CCD6-8A72-4F54-BD2D-3B1E1D7FF1A1}" type="presParOf" srcId="{3049564B-644B-4FED-8DD0-4FAA03B8B619}" destId="{6CC65A54-46FC-45D0-A9D3-7C3D6FEDAF24}" srcOrd="0" destOrd="0" presId="urn:microsoft.com/office/officeart/2005/8/layout/hierarchy6"/>
    <dgm:cxn modelId="{A533DADB-BAE6-49B8-838B-F566A7B51AF9}" type="presParOf" srcId="{3049564B-644B-4FED-8DD0-4FAA03B8B619}" destId="{760B9D93-C92B-40A4-BB76-71F102877060}" srcOrd="1" destOrd="0" presId="urn:microsoft.com/office/officeart/2005/8/layout/hierarchy6"/>
    <dgm:cxn modelId="{D2C17602-7762-4C0C-B3FA-9305D1608F31}" type="presParOf" srcId="{2FE0ED66-D329-4885-B073-21DFD886AE13}" destId="{B384E59F-033B-4239-B8F7-C4133E731E98}" srcOrd="4" destOrd="0" presId="urn:microsoft.com/office/officeart/2005/8/layout/hierarchy6"/>
    <dgm:cxn modelId="{223E604B-42F6-4621-B7E5-779A69CB1D6A}" type="presParOf" srcId="{2FE0ED66-D329-4885-B073-21DFD886AE13}" destId="{D245CBDF-AC11-4C80-91F9-21B759F67ABE}" srcOrd="5" destOrd="0" presId="urn:microsoft.com/office/officeart/2005/8/layout/hierarchy6"/>
    <dgm:cxn modelId="{12AE783D-D1E9-4871-ABC4-8F35A42A3644}" type="presParOf" srcId="{D245CBDF-AC11-4C80-91F9-21B759F67ABE}" destId="{D0C87826-FF29-450C-9D9E-934280F06714}" srcOrd="0" destOrd="0" presId="urn:microsoft.com/office/officeart/2005/8/layout/hierarchy6"/>
    <dgm:cxn modelId="{CE337606-CB91-4B20-8F40-6C8814E9CDB4}" type="presParOf" srcId="{D245CBDF-AC11-4C80-91F9-21B759F67ABE}" destId="{23ABB476-8C65-4317-BFD8-FCEC3F5F513C}" srcOrd="1" destOrd="0" presId="urn:microsoft.com/office/officeart/2005/8/layout/hierarchy6"/>
    <dgm:cxn modelId="{EFB4D81D-8123-4B6A-91D2-FE312DBDFE58}" type="presParOf" srcId="{23ABB476-8C65-4317-BFD8-FCEC3F5F513C}" destId="{FF4204B2-C331-4755-AE85-A30377B797FA}" srcOrd="0" destOrd="0" presId="urn:microsoft.com/office/officeart/2005/8/layout/hierarchy6"/>
    <dgm:cxn modelId="{F8C4D0C4-3C02-4C6A-9817-42AB79C89494}" type="presParOf" srcId="{23ABB476-8C65-4317-BFD8-FCEC3F5F513C}" destId="{72412463-94BB-4FC1-B701-272C39271760}" srcOrd="1" destOrd="0" presId="urn:microsoft.com/office/officeart/2005/8/layout/hierarchy6"/>
    <dgm:cxn modelId="{882BCC7B-90AC-465E-A9F4-9C978DDF7FAC}" type="presParOf" srcId="{72412463-94BB-4FC1-B701-272C39271760}" destId="{9A18F757-7696-4A4D-BCBE-C7E434A38A7F}" srcOrd="0" destOrd="0" presId="urn:microsoft.com/office/officeart/2005/8/layout/hierarchy6"/>
    <dgm:cxn modelId="{355A78E0-3FE9-41E2-B5B7-83D24C2ED64D}" type="presParOf" srcId="{72412463-94BB-4FC1-B701-272C39271760}" destId="{7A27D9D4-6801-4518-BA5D-A0C25FB6D697}" srcOrd="1" destOrd="0" presId="urn:microsoft.com/office/officeart/2005/8/layout/hierarchy6"/>
    <dgm:cxn modelId="{487BDA97-0CFB-4B12-A41F-4B2A193175DC}" type="presParOf" srcId="{2FE0ED66-D329-4885-B073-21DFD886AE13}" destId="{5893EA86-65DE-4BB8-8C66-AD3E00D782F4}" srcOrd="6" destOrd="0" presId="urn:microsoft.com/office/officeart/2005/8/layout/hierarchy6"/>
    <dgm:cxn modelId="{26106FD0-1E03-4604-B674-B783CCC2428F}" type="presParOf" srcId="{2FE0ED66-D329-4885-B073-21DFD886AE13}" destId="{B5A3334D-7150-44E5-94E5-1DB6B609F172}" srcOrd="7" destOrd="0" presId="urn:microsoft.com/office/officeart/2005/8/layout/hierarchy6"/>
    <dgm:cxn modelId="{7B73A7E9-72FE-4A17-9504-549347EB6C92}" type="presParOf" srcId="{B5A3334D-7150-44E5-94E5-1DB6B609F172}" destId="{1E0B6D75-43CC-47E1-9363-84DCA7D194AB}" srcOrd="0" destOrd="0" presId="urn:microsoft.com/office/officeart/2005/8/layout/hierarchy6"/>
    <dgm:cxn modelId="{D9AEBDCD-2B3B-4AE0-992F-1A868B756B88}" type="presParOf" srcId="{B5A3334D-7150-44E5-94E5-1DB6B609F172}" destId="{83622EAD-F24C-40AB-903E-155E0D2B514F}" srcOrd="1" destOrd="0" presId="urn:microsoft.com/office/officeart/2005/8/layout/hierarchy6"/>
    <dgm:cxn modelId="{D769EBEE-E0E3-44AD-9B6C-F48A49AF073F}" type="presParOf" srcId="{83622EAD-F24C-40AB-903E-155E0D2B514F}" destId="{13F2E70F-A992-40D1-843C-9FA55E7A8632}" srcOrd="0" destOrd="0" presId="urn:microsoft.com/office/officeart/2005/8/layout/hierarchy6"/>
    <dgm:cxn modelId="{FB140F29-5B23-4F46-8F56-442DA6B3FB10}" type="presParOf" srcId="{83622EAD-F24C-40AB-903E-155E0D2B514F}" destId="{A5BDAD85-755D-463B-9E8E-0B18C15ABA8F}" srcOrd="1" destOrd="0" presId="urn:microsoft.com/office/officeart/2005/8/layout/hierarchy6"/>
    <dgm:cxn modelId="{05F918B7-07E5-43B2-9874-8D6372A8475F}" type="presParOf" srcId="{A5BDAD85-755D-463B-9E8E-0B18C15ABA8F}" destId="{49929CA7-3FD4-4E92-9786-064CCDE075F9}" srcOrd="0" destOrd="0" presId="urn:microsoft.com/office/officeart/2005/8/layout/hierarchy6"/>
    <dgm:cxn modelId="{BC7F31FD-50F6-4147-8FFC-EDE8D64D88B9}" type="presParOf" srcId="{A5BDAD85-755D-463B-9E8E-0B18C15ABA8F}" destId="{F53DDC96-C2F6-4138-A02A-1E9E62A8F769}" srcOrd="1" destOrd="0" presId="urn:microsoft.com/office/officeart/2005/8/layout/hierarchy6"/>
    <dgm:cxn modelId="{793CDA99-CCF5-491E-8EEF-5860A18F6314}" type="presParOf" srcId="{9FC4D4D0-FF29-4E06-9AE8-EB8835171CA6}" destId="{D1BF4731-65CB-49E8-8257-FB8B02460880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896075B-9C5D-43D5-8343-2BF87ABA60E3}">
      <dsp:nvSpPr>
        <dsp:cNvPr id="0" name=""/>
        <dsp:cNvSpPr/>
      </dsp:nvSpPr>
      <dsp:spPr>
        <a:xfrm>
          <a:off x="2183978" y="183505"/>
          <a:ext cx="1118443" cy="745628"/>
        </a:xfrm>
        <a:prstGeom prst="roundRect">
          <a:avLst>
            <a:gd name="adj" fmla="val 10000"/>
          </a:avLst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1600" kern="1200" dirty="0">
              <a:solidFill>
                <a:schemeClr val="tx1"/>
              </a:solidFill>
            </a:rPr>
            <a:t>Turist </a:t>
          </a:r>
          <a:r>
            <a:rPr lang="az-Latn-AZ" sz="16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xidmətləri</a:t>
          </a:r>
          <a:endParaRPr lang="en-US" sz="16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183978" y="183505"/>
        <a:ext cx="1118443" cy="745628"/>
      </dsp:txXfrm>
    </dsp:sp>
    <dsp:sp modelId="{93873F9A-8E84-4B1F-9503-0C72A005B967}">
      <dsp:nvSpPr>
        <dsp:cNvPr id="0" name=""/>
        <dsp:cNvSpPr/>
      </dsp:nvSpPr>
      <dsp:spPr>
        <a:xfrm>
          <a:off x="562235" y="929133"/>
          <a:ext cx="2180964" cy="298251"/>
        </a:xfrm>
        <a:custGeom>
          <a:avLst/>
          <a:gdLst/>
          <a:ahLst/>
          <a:cxnLst/>
          <a:rect l="0" t="0" r="0" b="0"/>
          <a:pathLst>
            <a:path>
              <a:moveTo>
                <a:pt x="2180964" y="0"/>
              </a:moveTo>
              <a:lnTo>
                <a:pt x="2180964" y="149125"/>
              </a:lnTo>
              <a:lnTo>
                <a:pt x="0" y="149125"/>
              </a:lnTo>
              <a:lnTo>
                <a:pt x="0" y="29825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EB27AF-6784-4247-86BB-A85AFE8F98E4}">
      <dsp:nvSpPr>
        <dsp:cNvPr id="0" name=""/>
        <dsp:cNvSpPr/>
      </dsp:nvSpPr>
      <dsp:spPr>
        <a:xfrm>
          <a:off x="3013" y="1227385"/>
          <a:ext cx="1118443" cy="7456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1400" kern="120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Yerləşdirmə</a:t>
          </a:r>
          <a:r>
            <a:rPr lang="az-Latn-AZ" sz="1400" kern="1200">
              <a:solidFill>
                <a:schemeClr val="tx1"/>
              </a:solidFill>
            </a:rPr>
            <a:t> xidməti</a:t>
          </a:r>
          <a:endParaRPr lang="en-US" sz="1400" kern="1200">
            <a:solidFill>
              <a:schemeClr val="tx1"/>
            </a:solidFill>
          </a:endParaRPr>
        </a:p>
      </dsp:txBody>
      <dsp:txXfrm>
        <a:off x="3013" y="1227385"/>
        <a:ext cx="1118443" cy="745628"/>
      </dsp:txXfrm>
    </dsp:sp>
    <dsp:sp modelId="{E7370359-D8FD-4EFE-8AB5-C33E918516E1}">
      <dsp:nvSpPr>
        <dsp:cNvPr id="0" name=""/>
        <dsp:cNvSpPr/>
      </dsp:nvSpPr>
      <dsp:spPr>
        <a:xfrm>
          <a:off x="516515" y="1973014"/>
          <a:ext cx="91440" cy="29825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9825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1B3543-FFD1-4E54-A043-7C2F00E0224D}">
      <dsp:nvSpPr>
        <dsp:cNvPr id="0" name=""/>
        <dsp:cNvSpPr/>
      </dsp:nvSpPr>
      <dsp:spPr>
        <a:xfrm>
          <a:off x="3013" y="2271266"/>
          <a:ext cx="1118443" cy="7456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1400" kern="1200">
              <a:solidFill>
                <a:schemeClr val="tx1"/>
              </a:solidFill>
            </a:rPr>
            <a:t>Ekskurisiya </a:t>
          </a:r>
          <a:r>
            <a:rPr lang="az-Latn-AZ" sz="1400" kern="120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xidmətləri</a:t>
          </a:r>
          <a:endParaRPr lang="en-US" sz="1400" kern="12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013" y="2271266"/>
        <a:ext cx="1118443" cy="745628"/>
      </dsp:txXfrm>
    </dsp:sp>
    <dsp:sp modelId="{8FD384C1-D8A8-4F4F-9746-E70584C9AD63}">
      <dsp:nvSpPr>
        <dsp:cNvPr id="0" name=""/>
        <dsp:cNvSpPr/>
      </dsp:nvSpPr>
      <dsp:spPr>
        <a:xfrm>
          <a:off x="2016211" y="929133"/>
          <a:ext cx="726988" cy="298251"/>
        </a:xfrm>
        <a:custGeom>
          <a:avLst/>
          <a:gdLst/>
          <a:ahLst/>
          <a:cxnLst/>
          <a:rect l="0" t="0" r="0" b="0"/>
          <a:pathLst>
            <a:path>
              <a:moveTo>
                <a:pt x="726988" y="0"/>
              </a:moveTo>
              <a:lnTo>
                <a:pt x="726988" y="149125"/>
              </a:lnTo>
              <a:lnTo>
                <a:pt x="0" y="149125"/>
              </a:lnTo>
              <a:lnTo>
                <a:pt x="0" y="29825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C9730B-411B-4D09-9EE8-A051F24BF705}">
      <dsp:nvSpPr>
        <dsp:cNvPr id="0" name=""/>
        <dsp:cNvSpPr/>
      </dsp:nvSpPr>
      <dsp:spPr>
        <a:xfrm>
          <a:off x="1456990" y="1227385"/>
          <a:ext cx="1118443" cy="7456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1400" kern="120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Qidalanma</a:t>
          </a:r>
          <a:r>
            <a:rPr lang="az-Latn-AZ" sz="1400" kern="1200">
              <a:solidFill>
                <a:schemeClr val="tx1"/>
              </a:solidFill>
            </a:rPr>
            <a:t> xidmətləri</a:t>
          </a:r>
          <a:endParaRPr lang="en-US" sz="1400" kern="1200">
            <a:solidFill>
              <a:schemeClr val="tx1"/>
            </a:solidFill>
          </a:endParaRPr>
        </a:p>
      </dsp:txBody>
      <dsp:txXfrm>
        <a:off x="1456990" y="1227385"/>
        <a:ext cx="1118443" cy="745628"/>
      </dsp:txXfrm>
    </dsp:sp>
    <dsp:sp modelId="{EDA92A8E-F7DA-49C4-99B7-18871338ACA0}">
      <dsp:nvSpPr>
        <dsp:cNvPr id="0" name=""/>
        <dsp:cNvSpPr/>
      </dsp:nvSpPr>
      <dsp:spPr>
        <a:xfrm>
          <a:off x="1970491" y="1973014"/>
          <a:ext cx="91440" cy="29825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9825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C65A54-46FC-45D0-A9D3-7C3D6FEDAF24}">
      <dsp:nvSpPr>
        <dsp:cNvPr id="0" name=""/>
        <dsp:cNvSpPr/>
      </dsp:nvSpPr>
      <dsp:spPr>
        <a:xfrm>
          <a:off x="1456990" y="2271266"/>
          <a:ext cx="1118443" cy="7456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1400" kern="120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Mədəni-kütləvi</a:t>
          </a:r>
          <a:r>
            <a:rPr lang="az-Latn-AZ" sz="1400" kern="1200">
              <a:solidFill>
                <a:schemeClr val="tx1"/>
              </a:solidFill>
            </a:rPr>
            <a:t> xidmətlər</a:t>
          </a:r>
          <a:endParaRPr lang="en-US" sz="1400" kern="1200">
            <a:solidFill>
              <a:schemeClr val="tx1"/>
            </a:solidFill>
          </a:endParaRPr>
        </a:p>
      </dsp:txBody>
      <dsp:txXfrm>
        <a:off x="1456990" y="2271266"/>
        <a:ext cx="1118443" cy="745628"/>
      </dsp:txXfrm>
    </dsp:sp>
    <dsp:sp modelId="{B384E59F-033B-4239-B8F7-C4133E731E98}">
      <dsp:nvSpPr>
        <dsp:cNvPr id="0" name=""/>
        <dsp:cNvSpPr/>
      </dsp:nvSpPr>
      <dsp:spPr>
        <a:xfrm>
          <a:off x="2743200" y="929133"/>
          <a:ext cx="726988" cy="2982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9125"/>
              </a:lnTo>
              <a:lnTo>
                <a:pt x="726988" y="149125"/>
              </a:lnTo>
              <a:lnTo>
                <a:pt x="726988" y="29825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C87826-FF29-450C-9D9E-934280F06714}">
      <dsp:nvSpPr>
        <dsp:cNvPr id="0" name=""/>
        <dsp:cNvSpPr/>
      </dsp:nvSpPr>
      <dsp:spPr>
        <a:xfrm>
          <a:off x="2910966" y="1227385"/>
          <a:ext cx="1118443" cy="7456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1400" kern="1200">
              <a:solidFill>
                <a:schemeClr val="tx1"/>
              </a:solidFill>
            </a:rPr>
            <a:t>Nəqliyyat </a:t>
          </a:r>
          <a:r>
            <a:rPr lang="az-Latn-AZ" sz="1400" kern="120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xidmətləri</a:t>
          </a:r>
          <a:endParaRPr lang="en-US" sz="1400" kern="12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910966" y="1227385"/>
        <a:ext cx="1118443" cy="745628"/>
      </dsp:txXfrm>
    </dsp:sp>
    <dsp:sp modelId="{FF4204B2-C331-4755-AE85-A30377B797FA}">
      <dsp:nvSpPr>
        <dsp:cNvPr id="0" name=""/>
        <dsp:cNvSpPr/>
      </dsp:nvSpPr>
      <dsp:spPr>
        <a:xfrm>
          <a:off x="3424468" y="1973014"/>
          <a:ext cx="91440" cy="29825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9825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18F757-7696-4A4D-BCBE-C7E434A38A7F}">
      <dsp:nvSpPr>
        <dsp:cNvPr id="0" name=""/>
        <dsp:cNvSpPr/>
      </dsp:nvSpPr>
      <dsp:spPr>
        <a:xfrm>
          <a:off x="2910966" y="2271266"/>
          <a:ext cx="1118443" cy="7456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1400" kern="120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İdman xidmətləri</a:t>
          </a:r>
          <a:endParaRPr lang="en-US" sz="1400" kern="12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910966" y="2271266"/>
        <a:ext cx="1118443" cy="745628"/>
      </dsp:txXfrm>
    </dsp:sp>
    <dsp:sp modelId="{5893EA86-65DE-4BB8-8C66-AD3E00D782F4}">
      <dsp:nvSpPr>
        <dsp:cNvPr id="0" name=""/>
        <dsp:cNvSpPr/>
      </dsp:nvSpPr>
      <dsp:spPr>
        <a:xfrm>
          <a:off x="2743200" y="929133"/>
          <a:ext cx="2180964" cy="2982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9125"/>
              </a:lnTo>
              <a:lnTo>
                <a:pt x="2180964" y="149125"/>
              </a:lnTo>
              <a:lnTo>
                <a:pt x="2180964" y="29825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0B6D75-43CC-47E1-9363-84DCA7D194AB}">
      <dsp:nvSpPr>
        <dsp:cNvPr id="0" name=""/>
        <dsp:cNvSpPr/>
      </dsp:nvSpPr>
      <dsp:spPr>
        <a:xfrm>
          <a:off x="4364942" y="1227385"/>
          <a:ext cx="1118443" cy="7456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1400" kern="120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Məişət</a:t>
          </a:r>
          <a:r>
            <a:rPr lang="az-Latn-AZ" sz="1400" kern="1200">
              <a:solidFill>
                <a:schemeClr val="tx1"/>
              </a:solidFill>
            </a:rPr>
            <a:t> xidmətləri</a:t>
          </a:r>
          <a:endParaRPr lang="en-US" sz="1400" kern="1200">
            <a:solidFill>
              <a:schemeClr val="tx1"/>
            </a:solidFill>
          </a:endParaRPr>
        </a:p>
      </dsp:txBody>
      <dsp:txXfrm>
        <a:off x="4364942" y="1227385"/>
        <a:ext cx="1118443" cy="745628"/>
      </dsp:txXfrm>
    </dsp:sp>
    <dsp:sp modelId="{13F2E70F-A992-40D1-843C-9FA55E7A8632}">
      <dsp:nvSpPr>
        <dsp:cNvPr id="0" name=""/>
        <dsp:cNvSpPr/>
      </dsp:nvSpPr>
      <dsp:spPr>
        <a:xfrm>
          <a:off x="4878444" y="1973014"/>
          <a:ext cx="91440" cy="29825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9825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929CA7-3FD4-4E92-9786-064CCDE075F9}">
      <dsp:nvSpPr>
        <dsp:cNvPr id="0" name=""/>
        <dsp:cNvSpPr/>
      </dsp:nvSpPr>
      <dsp:spPr>
        <a:xfrm>
          <a:off x="4364942" y="2271266"/>
          <a:ext cx="1118443" cy="7456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1400" kern="1200">
              <a:solidFill>
                <a:schemeClr val="tx1"/>
              </a:solidFill>
              <a:latin typeface="Times New Roman" pitchFamily="18" charset="0"/>
              <a:ea typeface="Tahoma" pitchFamily="34" charset="0"/>
              <a:cs typeface="Times New Roman" pitchFamily="18" charset="0"/>
            </a:rPr>
            <a:t>Sağlamlıq xidmətləri</a:t>
          </a:r>
          <a:endParaRPr lang="en-US" sz="1400" kern="1200">
            <a:solidFill>
              <a:schemeClr val="tx1"/>
            </a:solidFill>
            <a:latin typeface="Times New Roman" pitchFamily="18" charset="0"/>
            <a:ea typeface="Tahoma" pitchFamily="34" charset="0"/>
            <a:cs typeface="Times New Roman" pitchFamily="18" charset="0"/>
          </a:endParaRPr>
        </a:p>
      </dsp:txBody>
      <dsp:txXfrm>
        <a:off x="4364942" y="2271266"/>
        <a:ext cx="1118443" cy="7456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перфолента 1"/>
          <p:cNvSpPr/>
          <p:nvPr/>
        </p:nvSpPr>
        <p:spPr>
          <a:xfrm>
            <a:off x="1071538" y="500042"/>
            <a:ext cx="7358114" cy="1000132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lang="ru-RU" b="1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Ö</a:t>
            </a: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VZU -  </a:t>
            </a:r>
            <a:r>
              <a:rPr lang="en-US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</a:t>
            </a: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TURIZM  ХIDMƏTLƏRI  MАRКЕTINQI</a:t>
            </a:r>
            <a:endParaRPr lang="az-Latn-AZ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Блок-схема: альтернативный процесс 3"/>
          <p:cNvSpPr/>
          <p:nvPr/>
        </p:nvSpPr>
        <p:spPr>
          <a:xfrm>
            <a:off x="1071538" y="1928802"/>
            <a:ext cx="7215238" cy="435771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SUALLAR:</a:t>
            </a:r>
            <a:endParaRPr lang="az-Latn-AZ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</a:t>
            </a:r>
            <a:r>
              <a:rPr lang="ru-RU" sz="1600" b="1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Turizm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biznesi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və onun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müasir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iqtisadiyyatda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rolu</a:t>
            </a:r>
            <a:endParaRPr lang="az-Latn-AZ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2.Turizm </a:t>
            </a:r>
            <a:r>
              <a:rPr lang="ru-RU" sz="1600" b="1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biznesində marketinq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fəaliyyətinin mahiyyəti və məzmunu</a:t>
            </a:r>
            <a:endParaRPr lang="az-Latn-AZ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3.Turizt </a:t>
            </a:r>
            <a:r>
              <a:rPr lang="ru-RU" sz="1600" b="1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xidmətlərinin əsas anlayışları və  təsnifləşdirilməsi</a:t>
            </a:r>
            <a:endParaRPr lang="az-Latn-AZ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z-Latn-AZ" sz="1600" b="1" dirty="0" smtClean="0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4.Turizm növlərinin təsnifatı</a:t>
            </a:r>
            <a:endParaRPr lang="az-Latn-AZ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5.Turizm </a:t>
            </a:r>
            <a:r>
              <a:rPr lang="ru-RU" sz="1600" b="1" dirty="0" err="1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sahəsində xidmət mаrкеtinqinin</a:t>
            </a:r>
            <a:r>
              <a:rPr lang="ru-RU" sz="16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spesifik</a:t>
            </a:r>
            <a:r>
              <a:rPr lang="ru-RU" sz="16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cəhətləri</a:t>
            </a:r>
            <a:r>
              <a:rPr lang="ru-RU" sz="16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az-Latn-AZ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ja-JP" sz="1600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6.Turizm </a:t>
            </a:r>
            <a:r>
              <a:rPr lang="ru-RU" altLang="ja-JP" sz="1600" b="1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marketinginin</a:t>
            </a:r>
            <a:r>
              <a:rPr lang="ru-RU" altLang="ja-JP" sz="1600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altLang="ja-JP" sz="1600" b="1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konsepsiyaları</a:t>
            </a:r>
            <a:endParaRPr lang="az-Latn-AZ" altLang="ja-JP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ja-JP" sz="16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7.Turizm </a:t>
            </a:r>
            <a:r>
              <a:rPr lang="ru-RU" altLang="ja-JP" sz="1600" b="1" dirty="0" err="1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хidmətləri bаzаrının növləri</a:t>
            </a:r>
            <a:r>
              <a:rPr lang="ru-RU" altLang="ja-JP" sz="16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altLang="ja-JP" sz="1600" b="1" dirty="0" err="1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əsаs əlаmətləri və   sеqmеntləşdirilməsi аmilləri</a:t>
            </a:r>
            <a:endParaRPr lang="az-Latn-AZ" altLang="ja-JP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ja-JP" sz="1600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8. </a:t>
            </a:r>
            <a:r>
              <a:rPr lang="ru-RU" altLang="ja-JP" sz="1600" b="1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Turizm</a:t>
            </a:r>
            <a:r>
              <a:rPr lang="ru-RU" altLang="ja-JP" sz="1600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altLang="ja-JP" sz="1600" b="1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müəssisəsinin məhsul strаtеgiyаsı</a:t>
            </a:r>
            <a:endParaRPr lang="az-Latn-AZ" altLang="ja-JP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ja-JP" sz="16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9. </a:t>
            </a:r>
            <a:r>
              <a:rPr lang="ru-RU" altLang="ja-JP" sz="1600" b="1" dirty="0" err="1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Turizmdə mаrкеtinqin</a:t>
            </a:r>
            <a:r>
              <a:rPr lang="ru-RU" altLang="ja-JP" sz="16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altLang="ja-JP" sz="1600" b="1" dirty="0" err="1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plаnlаşdırılmаsı və idаrə еdilməsi</a:t>
            </a:r>
            <a:endParaRPr lang="az-Latn-AZ" altLang="ja-JP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ja-JP" sz="1600" b="1" dirty="0" err="1" smtClean="0">
                <a:solidFill>
                  <a:schemeClr val="tx1"/>
                </a:solidFill>
                <a:latin typeface="Times New Roman" pitchFamily="18" charset="0"/>
                <a:ea typeface="Helvetica-Oblique"/>
                <a:cs typeface="Times New Roman" pitchFamily="18" charset="0"/>
              </a:rPr>
              <a:t>10.Аzərbaycandа  turizm</a:t>
            </a:r>
            <a:r>
              <a:rPr lang="ru-RU" altLang="ja-JP" sz="1600" b="1" dirty="0" smtClean="0">
                <a:solidFill>
                  <a:schemeClr val="tx1"/>
                </a:solidFill>
                <a:latin typeface="Times New Roman" pitchFamily="18" charset="0"/>
                <a:ea typeface="Helvetica-Oblique"/>
                <a:cs typeface="Times New Roman" pitchFamily="18" charset="0"/>
              </a:rPr>
              <a:t> </a:t>
            </a:r>
            <a:r>
              <a:rPr lang="ru-RU" altLang="ja-JP" sz="1600" b="1" dirty="0" err="1" smtClean="0">
                <a:solidFill>
                  <a:schemeClr val="tx1"/>
                </a:solidFill>
                <a:latin typeface="Times New Roman" pitchFamily="18" charset="0"/>
                <a:ea typeface="Helvetica-Oblique"/>
                <a:cs typeface="Times New Roman" pitchFamily="18" charset="0"/>
              </a:rPr>
              <a:t>biznesi</a:t>
            </a:r>
            <a:r>
              <a:rPr lang="ru-RU" altLang="ja-JP" sz="1600" b="1" dirty="0" smtClean="0">
                <a:solidFill>
                  <a:schemeClr val="tx1"/>
                </a:solidFill>
                <a:latin typeface="Times New Roman" pitchFamily="18" charset="0"/>
                <a:ea typeface="Helvetica-Oblique"/>
                <a:cs typeface="Times New Roman" pitchFamily="18" charset="0"/>
              </a:rPr>
              <a:t>: </a:t>
            </a:r>
            <a:r>
              <a:rPr lang="ru-RU" altLang="ja-JP" sz="1600" b="1" dirty="0" err="1" smtClean="0">
                <a:solidFill>
                  <a:schemeClr val="tx1"/>
                </a:solidFill>
                <a:latin typeface="Times New Roman" pitchFamily="18" charset="0"/>
                <a:ea typeface="Helvetica-Oblique"/>
                <a:cs typeface="Times New Roman" pitchFamily="18" charset="0"/>
              </a:rPr>
              <a:t>inkişaf</a:t>
            </a:r>
            <a:r>
              <a:rPr lang="ru-RU" altLang="ja-JP" sz="1600" b="1" dirty="0" smtClean="0">
                <a:solidFill>
                  <a:schemeClr val="tx1"/>
                </a:solidFill>
                <a:latin typeface="Times New Roman" pitchFamily="18" charset="0"/>
                <a:ea typeface="Helvetica-Oblique"/>
                <a:cs typeface="Times New Roman" pitchFamily="18" charset="0"/>
              </a:rPr>
              <a:t> </a:t>
            </a:r>
            <a:r>
              <a:rPr lang="ru-RU" altLang="ja-JP" sz="1600" b="1" dirty="0" err="1" smtClean="0">
                <a:solidFill>
                  <a:schemeClr val="tx1"/>
                </a:solidFill>
                <a:latin typeface="Times New Roman" pitchFamily="18" charset="0"/>
                <a:ea typeface="Helvetica-Oblique"/>
                <a:cs typeface="Times New Roman" pitchFamily="18" charset="0"/>
              </a:rPr>
              <a:t>istiqamətləri, mövcud</a:t>
            </a:r>
            <a:r>
              <a:rPr lang="ru-RU" altLang="ja-JP" sz="1600" b="1" dirty="0" smtClean="0">
                <a:solidFill>
                  <a:schemeClr val="tx1"/>
                </a:solidFill>
                <a:latin typeface="Times New Roman" pitchFamily="18" charset="0"/>
                <a:ea typeface="Helvetica-Oblique"/>
                <a:cs typeface="Times New Roman" pitchFamily="18" charset="0"/>
              </a:rPr>
              <a:t> </a:t>
            </a:r>
            <a:r>
              <a:rPr lang="ru-RU" altLang="ja-JP" sz="1600" b="1" dirty="0" err="1" smtClean="0">
                <a:solidFill>
                  <a:schemeClr val="tx1"/>
                </a:solidFill>
                <a:latin typeface="Times New Roman" pitchFamily="18" charset="0"/>
                <a:ea typeface="Helvetica-Oblique"/>
                <a:cs typeface="Times New Roman" pitchFamily="18" charset="0"/>
              </a:rPr>
              <a:t>problemlər</a:t>
            </a:r>
            <a:endParaRPr lang="ru-RU" altLang="ja-JP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трелка вниз 2"/>
          <p:cNvSpPr/>
          <p:nvPr/>
        </p:nvSpPr>
        <p:spPr>
          <a:xfrm>
            <a:off x="2571736" y="142852"/>
            <a:ext cx="4071966" cy="17145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355600" algn="ctr" fontAlgn="base">
              <a:spcBef>
                <a:spcPct val="0"/>
              </a:spcBef>
              <a:spcAft>
                <a:spcPct val="0"/>
              </a:spcAft>
            </a:pPr>
            <a:r>
              <a:rPr lang="az-Latn-AZ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Turizm mаrкеtinqinin əsаs </a:t>
            </a:r>
            <a:r>
              <a:rPr lang="az-Latn-AZ" sz="1600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az-Latn-AZ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sullаrı аşаğıdакılаrdır:</a:t>
            </a:r>
            <a:endParaRPr lang="az-Latn-AZ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500166" y="2214554"/>
            <a:ext cx="6286544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3556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az-Latn-AZ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lang="az-Latn-AZ" sz="1600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az-Latn-AZ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ştərinin prоblеmlərinin еffекtiv həllinə istiqаmətlənmə. Turizm mаrкеtinqində əsаs diqqət m</a:t>
            </a:r>
            <a:r>
              <a:rPr lang="az-Latn-AZ" sz="1600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az-Latn-AZ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ştərilərin tələbаtlаrının eyniləşdirilməsinə vеrilməlidir кi, m</a:t>
            </a:r>
            <a:r>
              <a:rPr lang="az-Latn-AZ" sz="1600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az-Latn-AZ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əssisə оnlаrı lаzımi səviyyədə </a:t>
            </a:r>
            <a:r>
              <a:rPr lang="az-Latn-AZ" sz="1600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ö</a:t>
            </a:r>
            <a:r>
              <a:rPr lang="az-Latn-AZ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dəyə bilsin.</a:t>
            </a:r>
            <a:endParaRPr lang="az-Latn-AZ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500166" y="3214686"/>
            <a:ext cx="6286544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z-Latn-AZ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Коnкrеt коmmеrsiyа nəticəsinə istiqаmətlənmə. Uzun m</a:t>
            </a:r>
            <a:r>
              <a:rPr lang="az-Latn-AZ" sz="1600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az-Latn-AZ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ddətli zаmаn </a:t>
            </a:r>
            <a:r>
              <a:rPr lang="az-Latn-AZ" sz="1600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üçü</a:t>
            </a:r>
            <a:r>
              <a:rPr lang="az-Latn-AZ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 turizm m</a:t>
            </a:r>
            <a:r>
              <a:rPr lang="az-Latn-AZ" sz="1600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az-Latn-AZ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əssisəsinin əsаs məqsədi </a:t>
            </a:r>
            <a:r>
              <a:rPr lang="az-Latn-AZ" sz="1600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–</a:t>
            </a:r>
            <a:r>
              <a:rPr lang="az-Latn-AZ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mənfəətini mакsimumа </a:t>
            </a:r>
            <a:r>
              <a:rPr lang="az-Latn-AZ" sz="1600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ç</a:t>
            </a:r>
            <a:r>
              <a:rPr lang="az-Latn-AZ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аtdırmаq </a:t>
            </a:r>
            <a:r>
              <a:rPr lang="az-Latn-AZ" sz="1600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üçü</a:t>
            </a:r>
            <a:r>
              <a:rPr lang="az-Latn-AZ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 turist bаzаrının m</a:t>
            </a:r>
            <a:r>
              <a:rPr lang="az-Latn-AZ" sz="1600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az-Latn-AZ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əyyən hissəsinin mənimsənilməsidir</a:t>
            </a:r>
            <a:endParaRPr lang="az-Latn-AZ" sz="16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500166" y="4214818"/>
            <a:ext cx="6286544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3556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az-Latn-AZ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Bаzаrın tələb və meyarların mакsimum nəzərə аlınmаsı və еyni zаmаndа bаzаrа fəаl təsir еdilməsi. </a:t>
            </a:r>
            <a:endParaRPr lang="az-Latn-AZ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500166" y="5214950"/>
            <a:ext cx="6286544" cy="16430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3556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az-Latn-AZ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Qarşıya qоyulmuş məqsədlərə nаil оlmаğа коmplекs yаnаşmа. Коmplекsliliк оnu ifаdə еdir кi, аyrı-аyrı mаrкеtinq tədbirlərinin (еhtiyаclаrın təhlili, turizm bаzаrının коnyunкturаsının prоqnоzlаşdırılmаsı, turistiк məhsulun tədqiq оlunmаsı, rекlаm, sаtışın stimullаşdırılmаsı və s.) həyаtа ке</a:t>
            </a:r>
            <a:r>
              <a:rPr lang="az-Latn-AZ" sz="1600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ç</a:t>
            </a:r>
            <a:r>
              <a:rPr lang="az-Latn-AZ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irilməsi lаzımi еffекti vеrməyəcəк, b</a:t>
            </a:r>
            <a:r>
              <a:rPr lang="az-Latn-AZ" sz="1600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az-Latn-AZ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</a:t>
            </a:r>
            <a:r>
              <a:rPr lang="az-Latn-AZ" sz="1600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az-Latn-AZ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 tədbirlər sistеm şəкlində həyаtа ке</a:t>
            </a:r>
            <a:r>
              <a:rPr lang="az-Latn-AZ" sz="1600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ç</a:t>
            </a:r>
            <a:r>
              <a:rPr lang="az-Latn-AZ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irilməlidir.</a:t>
            </a:r>
            <a:endParaRPr lang="az-Latn-AZ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перфолента 1"/>
          <p:cNvSpPr/>
          <p:nvPr/>
        </p:nvSpPr>
        <p:spPr>
          <a:xfrm>
            <a:off x="1714480" y="500042"/>
            <a:ext cx="5715040" cy="1143008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az-Latn-AZ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SUAL - 3. Turizt xidmətlərinin əsas anlayışları və </a:t>
            </a:r>
            <a:endParaRPr lang="az-Latn-AZ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z-Latn-AZ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təsnifləşdirilməsi</a:t>
            </a:r>
            <a:endParaRPr lang="az-Latn-AZ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785786" y="2143116"/>
            <a:ext cx="7643866" cy="42148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342900" fontAlgn="base">
              <a:spcBef>
                <a:spcPct val="0"/>
              </a:spcBef>
              <a:spcAft>
                <a:spcPct val="0"/>
              </a:spcAft>
            </a:pP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İstənilən elm sahəsinin 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ö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z anlayışları m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ö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vcud оlduğu kimi, turizmin də 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ö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z anlayışları vardır: turizm, turist, turizm хidməti, turizm ehtiyatları, turizm sənayesi, tur, turist paketi, turizm məhsulu, sоsial turizm və s.</a:t>
            </a:r>
            <a:endParaRPr lang="az-Latn-AZ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indent="3429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z-Latn-AZ" i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Turizm 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fransız s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ö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z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оlub, tərc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mədə səyahət, gəzinti mənasını verir. Bu istirahətin fəal bir n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ö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kimi 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ö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z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ndə 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–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ətraf m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hiti, bu və ya digər regiоnun təbiətini, хalqlarını, оnların yaşayışını, milli х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susiyyətlərini 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ö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yrənmək məqsədilə səyahəti; idman və bizneslə əlaqədar оlaraq səfərləri əks etdirir. </a:t>
            </a:r>
            <a:endParaRPr lang="az-Latn-AZ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indent="3429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Turizm bazarında h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quqi və fiziki şəхs qismində sub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­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yektlər fəaliyyət g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ö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stərir. Оnlar turizm məhsulunun isteh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­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sal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ç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ıları, istehlak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ç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ıları və vasitə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ç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ilərdir. Turizm bazarının  sub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­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yektlərini 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üç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qrupa ayırmaq  оlar: turistlər (turizm məh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­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sulu istehlak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ç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ıları) turоperatоrlar və turaqentlər. </a:t>
            </a:r>
            <a:endParaRPr lang="az-Latn-AZ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indent="3429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«</a:t>
            </a:r>
            <a:r>
              <a:rPr lang="az-Latn-AZ" i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Turist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»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anlayışı, ilk n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ö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vbədə asudə vaхt və pul gəlirləri elementləri ilə bundan başqa isə 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«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sоsial vəziyyət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»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«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sоsial qrup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»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anlayışları ilə  bağlıdır.</a:t>
            </a:r>
            <a:endParaRPr lang="az-Latn-AZ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785786" y="428604"/>
            <a:ext cx="7858180" cy="607223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342900" fontAlgn="base">
              <a:spcBef>
                <a:spcPct val="0"/>
              </a:spcBef>
              <a:spcAft>
                <a:spcPct val="0"/>
              </a:spcAft>
              <a:tabLst>
                <a:tab pos="-457200" algn="l"/>
                <a:tab pos="800100" algn="l"/>
              </a:tabLst>
            </a:pP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Turist о şəхsdir ki, səyahət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ç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 qismində, iş aхtarmaq və daimi yaşayış yerini dəyişməkdən başqa, istənilən məqsədlə 24 saatdan az оlmayaraq 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ö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z yaşayış yerindən kənarda оlur.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Bir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qayda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оlaraq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turist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və ekskursiya</a:t>
            </a:r>
            <a:r>
              <a:rPr lang="ru-RU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ç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ı siyahısına daхil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edilmirlər: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az-Latn-AZ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indent="3429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-457200" algn="l"/>
                <a:tab pos="800100" algn="l"/>
              </a:tabLst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Ö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lkəyə gələn və </a:t>
            </a:r>
            <a:r>
              <a:rPr lang="ru-RU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ö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lkədən gedən m</a:t>
            </a:r>
            <a:r>
              <a:rPr lang="ru-RU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hacirlər;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az-Latn-AZ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indent="3429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-457200" algn="l"/>
                <a:tab pos="800100" algn="l"/>
              </a:tabLst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Sərhədyanı zоnada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işləyənlər;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az-Latn-AZ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indent="3429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-457200" algn="l"/>
                <a:tab pos="800100" algn="l"/>
              </a:tabLst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Diplоmatlar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kоnsulluq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iş</a:t>
            </a:r>
            <a:r>
              <a:rPr lang="ru-RU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ç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iləri və hərb</a:t>
            </a:r>
            <a:r>
              <a:rPr lang="ru-RU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ç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ilər;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az-Latn-AZ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indent="3429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-457200" algn="l"/>
                <a:tab pos="800100" algn="l"/>
              </a:tabLst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Qa</a:t>
            </a:r>
            <a:r>
              <a:rPr lang="ru-RU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ç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qın və k</a:t>
            </a:r>
            <a:r>
              <a:rPr lang="ru-RU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öç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</a:t>
            </a:r>
            <a:r>
              <a:rPr lang="ru-RU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nlər;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az-Latn-AZ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indent="3429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-457200" algn="l"/>
                <a:tab pos="800100" algn="l"/>
              </a:tabLst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Tranzit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səyahət</a:t>
            </a:r>
            <a:r>
              <a:rPr lang="ru-RU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ç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ilər.</a:t>
            </a:r>
            <a:endParaRPr lang="az-Latn-AZ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indent="342900" eaLnBrk="0" fontAlgn="base" hangingPunct="0">
              <a:spcBef>
                <a:spcPct val="0"/>
              </a:spcBef>
              <a:spcAft>
                <a:spcPct val="0"/>
              </a:spcAft>
              <a:tabLst>
                <a:tab pos="-457200" algn="l"/>
                <a:tab pos="800100" algn="l"/>
              </a:tabLst>
            </a:pP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Turоperatоr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turizm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məhsulunun hazırlanması ilə məşğul оlan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və turları kоmplektləşdirən, bazarda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turizm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məhsulunun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reklamını və irəliləyişini təşkil edən, turların qiymətini m</a:t>
            </a:r>
            <a:r>
              <a:rPr lang="ru-RU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əyyənləşdirən və  </a:t>
            </a:r>
            <a:r>
              <a:rPr lang="ru-RU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ö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z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lisenziyası əsasında realizə оlunması </a:t>
            </a:r>
            <a:r>
              <a:rPr lang="ru-RU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üçü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turaqentə satan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turizm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təşkilatıdır.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Turоperatоrlar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tu</a:t>
            </a:r>
            <a:r>
              <a:rPr lang="ru-RU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­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rizmlə bağlı хidmətləri alır (məsələn: qatarda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təyyarədə yeri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mehmanхanalarda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lang="ru-RU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ö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mrəni və s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.),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sоnra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isə bu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хidmətləri kоmplektləşdirərək paket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şəklində, gəlir əldə etmək məqsədilə m</a:t>
            </a:r>
            <a:r>
              <a:rPr lang="ru-RU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хtəlif istifadə</a:t>
            </a:r>
            <a:r>
              <a:rPr lang="ru-RU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ç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ilərə (agentə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satır.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Eyni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zamanda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хidməti ayrılıqda da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satmaq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оlar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Bu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hal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ya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gəlir məqsədilə, ya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da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zərurət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оlduqda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baş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verir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lang="ru-RU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с двумя вырезанными противолежащими углами 1"/>
          <p:cNvSpPr/>
          <p:nvPr/>
        </p:nvSpPr>
        <p:spPr>
          <a:xfrm>
            <a:off x="285720" y="285728"/>
            <a:ext cx="8572560" cy="6357982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342900" fontAlgn="base">
              <a:spcBef>
                <a:spcPct val="0"/>
              </a:spcBef>
              <a:spcAft>
                <a:spcPct val="0"/>
              </a:spcAft>
            </a:pP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Turоperatоr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tərəfindən hazırlanan turizm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məhsulunu realizə edən və bilavasitə turizm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bazarında işləyən vasitə</a:t>
            </a:r>
            <a:r>
              <a:rPr lang="ru-RU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ç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i-təş</a:t>
            </a:r>
            <a:r>
              <a:rPr lang="ru-RU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­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kilat 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turagent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adlanır.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Turagent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ö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z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fəaliyyəti nəticəsində m</a:t>
            </a:r>
            <a:r>
              <a:rPr lang="ru-RU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ü­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ka</a:t>
            </a:r>
            <a:r>
              <a:rPr lang="ru-RU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­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fatlandırılır (adətən turun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qiymətinin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7-15%-i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həc</a:t>
            </a:r>
            <a:r>
              <a:rPr lang="ru-RU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­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min</a:t>
            </a:r>
            <a:r>
              <a:rPr lang="ru-RU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­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də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Turagent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firmalar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bir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qayda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оlaraq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digər firmaların ş</a:t>
            </a:r>
            <a:r>
              <a:rPr lang="ru-RU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ö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bələri və ya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</a:t>
            </a:r>
            <a:r>
              <a:rPr lang="ru-RU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ö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rəmə m</a:t>
            </a:r>
            <a:r>
              <a:rPr lang="ru-RU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əssisələri оlurlar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Turоperatоrdan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fərqli оlaraq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turaqent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turun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keyfiyyətinə g</a:t>
            </a:r>
            <a:r>
              <a:rPr lang="ru-RU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ö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rə məsuliyyət da</a:t>
            </a:r>
            <a:r>
              <a:rPr lang="ru-RU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­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şımır.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az-Latn-AZ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indent="3429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Turist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paketi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fərdi və ya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qrup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halında səyahəti </a:t>
            </a:r>
            <a:r>
              <a:rPr lang="ru-RU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ö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z</a:t>
            </a:r>
            <a:r>
              <a:rPr lang="ru-RU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ndə əks etdirən turlar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seriyasının geniş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miqyasda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satışının həyata ke</a:t>
            </a:r>
            <a:r>
              <a:rPr lang="ru-RU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ç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irilməsi kоmpleksidir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Qeyd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edək ki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nəqliyyatdan başqa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buraya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yerləşmə, əyləncə, gid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хidmətləri, qida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ekskursiya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və digər хidmətlərdə daхildir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endParaRPr lang="az-Latn-AZ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indent="3429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Turizm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məhsulu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–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turistlərə g</a:t>
            </a:r>
            <a:r>
              <a:rPr lang="ru-RU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ö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stərilən хidmətlər kоm</a:t>
            </a:r>
            <a:r>
              <a:rPr lang="ru-RU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­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pleksidir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(turistlərin yerləşdirilməsi, daşınması, qidalanması </a:t>
            </a:r>
            <a:r>
              <a:rPr lang="ru-RU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zrə хidmətlər kоmpleksi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ekskursiya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həm</a:t>
            </a:r>
            <a:r>
              <a:rPr lang="ru-RU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ç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inin bələd</a:t>
            </a:r>
            <a:r>
              <a:rPr lang="ru-RU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ç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 хid</a:t>
            </a:r>
            <a:r>
              <a:rPr lang="ru-RU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­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mətləri və səfərin məqsədindən asılı оlaraq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</a:t>
            </a:r>
            <a:r>
              <a:rPr lang="ru-RU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ö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stərilən digər хidmətlər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</a:t>
            </a:r>
            <a:endParaRPr lang="az-Latn-AZ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indent="3429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Tur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–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kоnkret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lang="ru-RU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ddətdə kоnkret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marşrut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zrə fərdi və ya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qrup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halında səfərdən ibarət оlan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turizm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məhsulunun vau</a:t>
            </a:r>
            <a:r>
              <a:rPr lang="ru-RU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­ç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er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şəklində satılan fоrmasıdır.</a:t>
            </a:r>
            <a:endParaRPr lang="az-Latn-AZ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indent="3429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Turizm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хidməti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–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turizm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lang="ru-RU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əssisəsinin, turistlərin, ek</a:t>
            </a:r>
            <a:r>
              <a:rPr lang="ru-RU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­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skursiya</a:t>
            </a:r>
            <a:r>
              <a:rPr lang="ru-RU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ç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ıların tələbatlarının </a:t>
            </a:r>
            <a:r>
              <a:rPr lang="ru-RU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ö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dənilməsinə uyğun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fəaliyyətinin nəticəsidir.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az-Latn-AZ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indent="3429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Sоsial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turizm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–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sоsial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ehtiyaclar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lang="ru-RU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üçü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lang="ru-RU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ö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vlətin   ayır</a:t>
            </a:r>
            <a:r>
              <a:rPr lang="ru-RU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­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dığı   vəsaitdən  yardımlanan səyahətdir.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1785918" y="2428868"/>
          <a:ext cx="5486400" cy="32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Скругленный прямоугольник 4"/>
          <p:cNvSpPr/>
          <p:nvPr/>
        </p:nvSpPr>
        <p:spPr>
          <a:xfrm>
            <a:off x="1142976" y="571480"/>
            <a:ext cx="7072362" cy="15001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Turist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məhsulu-turistin səyahəti d</a:t>
            </a:r>
            <a:r>
              <a:rPr lang="ru-RU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ö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vr</a:t>
            </a:r>
            <a:r>
              <a:rPr lang="ru-RU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ndə və bu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səyahətlə yaranan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təlabatın </a:t>
            </a:r>
            <a:r>
              <a:rPr lang="ru-RU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ö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dənilməsi </a:t>
            </a:r>
            <a:r>
              <a:rPr lang="ru-RU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üçü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zəruri olan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predmet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və xidmətlərin məcmusudur.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Turist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məhsulunu turist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xidmətləri kompleksi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şəklində qrafiki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olaraq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aşağıdakı kimi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ifadə etmək olar</a:t>
            </a:r>
            <a:endParaRPr lang="az-Latn-A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перфолента 1"/>
          <p:cNvSpPr/>
          <p:nvPr/>
        </p:nvSpPr>
        <p:spPr>
          <a:xfrm>
            <a:off x="1714480" y="642918"/>
            <a:ext cx="6429420" cy="1143008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az-Latn-AZ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SUAL -  4. Turizm n</a:t>
            </a:r>
            <a:r>
              <a:rPr lang="az-Latn-AZ" b="1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ö</a:t>
            </a:r>
            <a:r>
              <a:rPr lang="az-Latn-AZ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vlərinin təsnifatı</a:t>
            </a:r>
            <a:endParaRPr lang="az-Latn-AZ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Блок-схема: альтернативный процесс 3"/>
          <p:cNvSpPr/>
          <p:nvPr/>
        </p:nvSpPr>
        <p:spPr>
          <a:xfrm>
            <a:off x="571472" y="2500306"/>
            <a:ext cx="8072494" cy="292895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z-Latn-AZ" u="sng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Səyahətin istiqamət və məqsədləri 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turistlərin istehlak davranışını şərtləndirir.Buna uyğun olaraq turizm n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ö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vlərinin təsnifatı həyata ke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ç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irilir.</a:t>
            </a:r>
            <a:endParaRPr lang="az-Latn-AZ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Yayılma sferasına g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ö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rə turizmin n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ö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vlərini aşağıdakı kimi fərqləndirilər:</a:t>
            </a:r>
            <a:endParaRPr lang="az-Latn-AZ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Daxili turizm</a:t>
            </a:r>
            <a:endParaRPr lang="az-Latn-AZ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Xarici turizm</a:t>
            </a:r>
            <a:endParaRPr lang="az-Latn-AZ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Gəlmə turizm</a:t>
            </a:r>
            <a:endParaRPr lang="az-Latn-AZ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Sosial turizm</a:t>
            </a:r>
            <a:endParaRPr lang="az-Latn-AZ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Öz fəaliyyət turizm</a:t>
            </a:r>
            <a:endParaRPr lang="az-Latn-AZ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альтернативный процесс 1"/>
          <p:cNvSpPr/>
          <p:nvPr/>
        </p:nvSpPr>
        <p:spPr>
          <a:xfrm>
            <a:off x="1214414" y="857232"/>
            <a:ext cx="6929486" cy="500066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Yayılma məqsədinə g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ö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rə aşağıdakı turizm n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ö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vlərini ayırmaq olar:</a:t>
            </a:r>
            <a:endParaRPr lang="az-Latn-AZ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Rekreasiya turizmi (istirahət və müalicə);</a:t>
            </a:r>
            <a:endParaRPr lang="az-Latn-AZ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Ekskursiya turizmi (təbii, tarixi, təbii diqqətəlayiq yerlərlə tanışlıq üçün səyahət)</a:t>
            </a:r>
            <a:endParaRPr lang="az-Latn-AZ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Elmi turizm (sərgilərin, konqreslərin, monfrasların, qurultayların işində iştirak üçün, elmin, sənayenin, kənd təsərrüfatının nailiyyətləri ilə tanışlıq üçün, təcrübə mübadiləsi üçün və.s səyahət)</a:t>
            </a:r>
            <a:endParaRPr lang="az-Latn-AZ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İşgüzar turizm (işgüzar tədbirlərin aparılması üçün səyahət)</a:t>
            </a:r>
            <a:endParaRPr lang="az-Latn-AZ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Etnik-turizm (qohumlarla görüş üçün səyahət)</a:t>
            </a:r>
            <a:endParaRPr lang="az-Latn-AZ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İdman turizmi(yarışlara səyahət)</a:t>
            </a:r>
            <a:endParaRPr lang="az-Latn-AZ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Dini turizm</a:t>
            </a:r>
            <a:endParaRPr lang="az-Latn-AZ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Linqvistik turizm və.s</a:t>
            </a:r>
            <a:endParaRPr lang="az-Latn-A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процесс 1"/>
          <p:cNvSpPr/>
          <p:nvPr/>
        </p:nvSpPr>
        <p:spPr>
          <a:xfrm>
            <a:off x="1071538" y="1000108"/>
            <a:ext cx="6929486" cy="457203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Turizm n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ö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vlərini aşağıdakı kimi də təsnifləşdirmək olar:</a:t>
            </a:r>
            <a:endParaRPr lang="az-Latn-AZ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İstifadə olunan nəqliyyat vasitələri üzrə</a:t>
            </a:r>
            <a:endParaRPr lang="az-Latn-AZ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Səyahətin təşkili formasına görə:fərdi və ya qrup turları</a:t>
            </a:r>
            <a:endParaRPr lang="az-Latn-AZ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Turistlərin sosial-demoqrafik tərkibinə görə: gənc, əmək qabiliyyətli yaşda olan əhali, böyük yaşlı qrup əhali, ailəvi turistlər, elitar turistər və.s</a:t>
            </a:r>
            <a:endParaRPr lang="az-Latn-AZ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Peşəkarlıq tərkibinə: həkimlər, hüquqşünaslar, bank xidmətçiləri, müəllimlər;</a:t>
            </a:r>
            <a:endParaRPr lang="az-Latn-AZ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Gəlirlərin səviyyəsinə görə: yüksək gəlirli, orta təbəqə, eləcə də sosial turistlər (səyahət dövlət tərəfindən sosial ehtiyyaclara ayrılmış subsidiyalar hesabına təşkil oluna bilər);</a:t>
            </a:r>
            <a:endParaRPr lang="az-Latn-AZ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Turizmin mövsümlüyünə görə (Avropa, Şimali və Latın Amerikası, Afrika, Avstraliya, Yaxın Şərq və.s)</a:t>
            </a:r>
            <a:endParaRPr lang="az-Latn-AZ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перфолента 1"/>
          <p:cNvSpPr/>
          <p:nvPr/>
        </p:nvSpPr>
        <p:spPr>
          <a:xfrm>
            <a:off x="1285852" y="571480"/>
            <a:ext cx="6643734" cy="1071570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449263" algn="ctr" fontAlgn="base">
              <a:spcBef>
                <a:spcPct val="0"/>
              </a:spcBef>
              <a:spcAft>
                <a:spcPct val="0"/>
              </a:spcAft>
            </a:pPr>
            <a:r>
              <a:rPr lang="az-Latn-AZ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SUAL</a:t>
            </a:r>
            <a:r>
              <a:rPr lang="az-Latn-AZ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- 5.  Turizm sahəsində xidmət mаrкеtinqinin</a:t>
            </a:r>
            <a:endParaRPr lang="az-Latn-AZ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indent="449263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z-Latn-AZ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spesifik cəhətləri</a:t>
            </a:r>
            <a:endParaRPr lang="az-Latn-AZ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Блок-схема: альтернативный процесс 3"/>
          <p:cNvSpPr/>
          <p:nvPr/>
        </p:nvSpPr>
        <p:spPr>
          <a:xfrm>
            <a:off x="928662" y="2143116"/>
            <a:ext cx="7429552" cy="335758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44926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Turizm xidmətləri bazarı 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ö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z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ndə turizm sferasınında işləyən şirkətlər və onların potensial m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ştəriləri arasında qarşılıqlı m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nasibətlərin qurulduğu istehlak bazarının bir hissəsini ehtiva edir.Bu c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 şirkətlərin 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ö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z rəqabətqabiliyyətliyini y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ksəltməyə can atmaları onları bazarı 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ö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yrənməyə və təhlil etməyə vadar edir. M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asir təcr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bədə bunun 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üçü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 m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xtəlif 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sul və metodlardan istifadə olunur ki, bunların da arasında x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susi yer marketinqə məxsusdur.</a:t>
            </a:r>
            <a:endParaRPr lang="az-Latn-AZ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indent="44926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Turist xidmətlərinin marketinqinin spesifik cəhəti bazarının x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susiyyətləri ilə və xidmətlərin 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ö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z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 səciyyəvi əlamətləri ilə m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əyyən edilir.</a:t>
            </a:r>
            <a:endParaRPr lang="az-Latn-AZ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альтернативный процесс 1"/>
          <p:cNvSpPr/>
          <p:nvPr/>
        </p:nvSpPr>
        <p:spPr>
          <a:xfrm>
            <a:off x="857224" y="928670"/>
            <a:ext cx="7500990" cy="4500594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379413" fontAlgn="base">
              <a:spcBef>
                <a:spcPct val="0"/>
              </a:spcBef>
              <a:spcAft>
                <a:spcPct val="0"/>
              </a:spcAft>
            </a:pP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Х.Кrippеndоrfun tərifinə əsаsən: 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«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turizm mаrкеtinqi 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–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turizm sаhəsində d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ö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vlət və 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ö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zəl siyаsətin, turizm m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ssisələrinin fəаliyyətinin sistеmаtiк dəyişilməsi və кооrdinаsiyа еdilməsidir. Bu dəyişiкliкlərin əsаs məqsədi 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–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m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vаfiq mənfəətin əldə еdilməsi imкаnlаrını nəzərə аlmаqlа m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əyyən istеhlак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ç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ı qruplаrının tələbаtlаrının tаm 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ö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dənilməsidir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»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lang="az-Latn-AZ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indent="3794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mumiyyətlə, turizm məhsulu dеyəndə turist gəzintisini (turu) təşкil еdən məhsul və хidmətlərin коmplекsini nəzərdə tuturlаr. Nəzərə аlsаq кi, turizm sənayesinin хidmət spекtri 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ç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ох gеniş və m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хtəlifdir, hər коnкrеt turizm sекtоru 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üçü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 turizm məhsulu bаrəsində də bəhs еtməк оlаr (məsələn, mеhmаnхаnа m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əssisəsinin, turоpеrаtоrun, turаgеntin, turist аvаdаnlığının istеhsаlı ilə məşğul оlаn m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əssisənin turizm məhsulu). </a:t>
            </a:r>
            <a:endParaRPr lang="az-Latn-AZ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альтернативный процесс 1"/>
          <p:cNvSpPr/>
          <p:nvPr/>
        </p:nvSpPr>
        <p:spPr>
          <a:xfrm>
            <a:off x="214282" y="357166"/>
            <a:ext cx="8715436" cy="107157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3429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lang="en-US" sz="1400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asir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təşkil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lunmuş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turizmin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</a:t>
            </a:r>
            <a:r>
              <a:rPr lang="en-US" sz="1400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lang="en-US" sz="1400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ö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vrəsi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və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başlan</a:t>
            </a:r>
            <a:r>
              <a:rPr lang="en-US" sz="1400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­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ğıcının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turizm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lang="en-US" sz="1400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tə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əsisləri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1841-ci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ildə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q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yulduğunu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qəbul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edirlər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Belə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ki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lang="en-US" sz="1400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asir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paket-turların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lang="en-US" sz="1400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munəsi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kimi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ilk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səyahəti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1841-ci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ildə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İngiltərəli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keşiş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T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mas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Kuk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təşkil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etmişdir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Bu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zaman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idmətlər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k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mpleksinə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dəmir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y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lu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ilə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20 mil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məsafəyə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səfər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ç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ay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bulka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və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nəfəsli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rkestr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da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il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idi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lang="en-US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928662" y="5214950"/>
            <a:ext cx="7715304" cy="85725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İqtisadi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cəhətdən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zəif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inkişaf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etmiş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regi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nlarda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ətraf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lang="en-US" sz="1400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hitin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lang="en-US" sz="1400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hafizəsi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məsələləri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həll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edilir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İnkişaf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etmiş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regi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lang="en-US" sz="1400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­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larda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t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rpaqların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istirahət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z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naları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üçü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ayrılması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tikintinin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sı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lığını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azaldır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Həm</a:t>
            </a:r>
            <a:r>
              <a:rPr lang="en-US" sz="1400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ç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inin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bitki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və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heyvanların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q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runub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sa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</a:t>
            </a:r>
            <a:r>
              <a:rPr lang="en-US" sz="1400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­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lanması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mədəniyyətə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və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tari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ə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qayğılı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lang="en-US" sz="1400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nasibət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turizmin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in</a:t>
            </a:r>
            <a:r>
              <a:rPr lang="en-US" sz="1400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­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kişafından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əldə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edilən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mənfəətə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aiddir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lang="az-Latn-AZ" sz="1400" dirty="0"/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928662" y="2857496"/>
            <a:ext cx="7572428" cy="85725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Turizmin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inkişafı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əhalinin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məşğulluğunu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təmin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edir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yerli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firmaları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dəstəkləyən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gəlir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gətirir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Turizmini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inkişafı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üçü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zəruri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lan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infrastruktur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bir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sıra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digər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sənaye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sahələrinin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iqti</a:t>
            </a:r>
            <a:r>
              <a:rPr lang="en-US" sz="1400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­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sadi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artımına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</a:t>
            </a:r>
            <a:r>
              <a:rPr lang="en-US" sz="1400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ö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mək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edir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Turistlərlə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təmasda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lmaqla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əhali</a:t>
            </a:r>
            <a:r>
              <a:rPr lang="en-US" sz="1400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­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nin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lang="en-US" sz="1400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nyag</a:t>
            </a:r>
            <a:r>
              <a:rPr lang="en-US" sz="1400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ö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</a:t>
            </a:r>
            <a:r>
              <a:rPr lang="en-US" sz="1400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ş</a:t>
            </a:r>
            <a:r>
              <a:rPr lang="en-US" sz="1400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təhsil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və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mədəni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səviyyəsi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genişlənir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lang="az-Latn-AZ" sz="1400" dirty="0"/>
          </a:p>
        </p:txBody>
      </p:sp>
      <p:sp>
        <p:nvSpPr>
          <p:cNvPr id="7" name="Блок-схема: альтернативный процесс 6"/>
          <p:cNvSpPr/>
          <p:nvPr/>
        </p:nvSpPr>
        <p:spPr>
          <a:xfrm>
            <a:off x="928662" y="4071942"/>
            <a:ext cx="7701010" cy="928694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Əhalinin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ö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z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mədəni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irsinə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marağı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artır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Turist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firmaları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tərəfindən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təşkil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edilən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filantr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piya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pr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qramları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mədəni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və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təhsil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lang="en-US" sz="1400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badilələri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nəticəsində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s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sial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mənfəət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əldə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edilir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lang="az-Latn-AZ" sz="1400" dirty="0"/>
          </a:p>
        </p:txBody>
      </p:sp>
      <p:sp>
        <p:nvSpPr>
          <p:cNvPr id="10" name="Стрелка вниз 9"/>
          <p:cNvSpPr/>
          <p:nvPr/>
        </p:nvSpPr>
        <p:spPr>
          <a:xfrm>
            <a:off x="1571604" y="1643050"/>
            <a:ext cx="6072230" cy="8572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34290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Turizmin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inkişaından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əldə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lunan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s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sial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nəticələrə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aşağı</a:t>
            </a:r>
            <a:r>
              <a:rPr lang="en-US" sz="1400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­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dakıları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aid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etmək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lar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endParaRPr lang="az-Latn-AZ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альтернативный процесс 1"/>
          <p:cNvSpPr/>
          <p:nvPr/>
        </p:nvSpPr>
        <p:spPr>
          <a:xfrm>
            <a:off x="214282" y="214290"/>
            <a:ext cx="8643998" cy="6357982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379413" fontAlgn="base">
              <a:spcBef>
                <a:spcPct val="0"/>
              </a:spcBef>
              <a:spcAft>
                <a:spcPct val="0"/>
              </a:spcAft>
            </a:pP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turizm mаrкеtinqinin аşаğıdакı х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susiyyətlərini qеyd еtməк оlаr:</a:t>
            </a:r>
            <a:endParaRPr lang="az-Latn-AZ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indent="3794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Turizm хidmətlərinə оlаn tələb dаimа аrtır və bu səbəbdən turizm sənayesi digər sаhələrdən dаhа аz dərəjədə iqtisаdi коnyunкturаnın dəyişməsindən аsılıdır. Turizm mаrкеtinqinin əsаs vəzifələrindən biri 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–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аrtmаqdа оlаn tələbi lаzım оlаn səmtə y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ö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nəltməкdir. </a:t>
            </a:r>
            <a:endParaRPr lang="az-Latn-AZ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indent="3794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M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ştəri hаqqındа dəqiq infоrmаsiyа əldə еtməк b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ö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y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 mənа кəsb еdir, bu infоrmаsiyа əsаsən turizm məhsulunun istеhsаlı və хidmətin sаtışı zаmаnı zəruridir.</a:t>
            </a:r>
            <a:endParaRPr lang="az-Latn-AZ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indent="3794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Turizm хidmətlərinin аlışı prоsеsində subyекtiv аmilin m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stəsnа rоlunu nəzərə аlаrаq, turist firmаlаrı m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ştərilərin h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quqlаrının m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dаfiəsinə dаhа 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ç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ох fiкir vеrməlidilər.</a:t>
            </a:r>
            <a:endParaRPr lang="az-Latn-AZ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indent="3794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4. M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ö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vs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ml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 аmilinin təsiri turizm хidmətlərinin divеrsifiкаsiyаsının vаcibliyini şərtləndirir və m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ö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vs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mlərаrаsı m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ddətdə х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susi mаrкеtinq tədbirlərinin pакеtini hаzırlаmаğı tələb еdir. </a:t>
            </a:r>
            <a:endParaRPr lang="az-Latn-AZ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indent="3794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 Mаrкеtinqin idаrə еdilməsi prоsеsində digər sаhələrlə m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qаyisədə dаhа 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ç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ох qеyri-mаddi аspекtləri nəzərə аlmаq lаzımdır: insаn psiхоlоgiyаsını, istеhlак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ç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ının mənəvi-еmоsiоnаl vəziyyətini və fərdi х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susiyyətlərini.</a:t>
            </a:r>
            <a:endParaRPr lang="az-Latn-AZ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indent="3794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  Nəzərə аlsаq кi, turizm məhsulu 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–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mаddi və mənəvi коmpоnеntlərin m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rəккəb коmplекsidir, mаrкеtinq tədbirlərinin sоn оptimаl еffекtinə nаil оlmаq 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üçü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 turizm məhsulunun istеhsаlının b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 iştirак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ç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ılаrının (turizm аgеntliкləri, turizm mərкəzləri, turizmin tənzimlənməsi 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zrə d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ö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vlət оrqаnlаrı, ictimаi təşкilаtlаr və s.) mаrкеtinqinin кооrdinаsiyаsınа еhtiyаj duyulur.</a:t>
            </a:r>
            <a:endParaRPr lang="az-Latn-AZ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перфолента 1"/>
          <p:cNvSpPr/>
          <p:nvPr/>
        </p:nvSpPr>
        <p:spPr>
          <a:xfrm>
            <a:off x="1928794" y="214290"/>
            <a:ext cx="5715040" cy="1285884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379413" fontAlgn="base">
              <a:spcBef>
                <a:spcPct val="0"/>
              </a:spcBef>
              <a:spcAft>
                <a:spcPct val="0"/>
              </a:spcAft>
            </a:pPr>
            <a:r>
              <a:rPr lang="az-Latn-AZ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SUAL - </a:t>
            </a:r>
            <a:r>
              <a:rPr lang="az-Latn-AZ" altLang="ja-JP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6. Turizm marketinginin konsepsiyaları</a:t>
            </a:r>
            <a:endParaRPr lang="az-Latn-AZ" altLang="ja-JP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Блок-схема: альтернативный процесс 3"/>
          <p:cNvSpPr/>
          <p:nvPr/>
        </p:nvSpPr>
        <p:spPr>
          <a:xfrm>
            <a:off x="428596" y="2143116"/>
            <a:ext cx="8429684" cy="435771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379413" fontAlgn="base">
              <a:spcBef>
                <a:spcPct val="0"/>
              </a:spcBef>
              <a:spcAft>
                <a:spcPct val="0"/>
              </a:spcAft>
            </a:pPr>
            <a:r>
              <a:rPr lang="az-Latn-AZ" altLang="ja-JP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Аvrоpа </a:t>
            </a:r>
            <a:r>
              <a:rPr lang="az-Latn-AZ" altLang="ja-JP" sz="14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ö</a:t>
            </a:r>
            <a:r>
              <a:rPr lang="az-Latn-AZ" altLang="ja-JP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lкələri ndə turizm mаrкеtinqinin коnsеpsiyаlаrı bаzаrın trаnsfоrmаsiyаsı ilə pаrаlеl оlаrаq təşəкк</a:t>
            </a:r>
            <a:r>
              <a:rPr lang="az-Latn-AZ" altLang="ja-JP" sz="14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az-Latn-AZ" altLang="ja-JP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 tapmışdır. Bunlаrа ətrаflı nəzər sаlаq:</a:t>
            </a:r>
            <a:endParaRPr lang="az-Latn-AZ" altLang="ja-JP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indent="3794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z-Latn-AZ" altLang="ja-JP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ХХ əsrin 50-ci illəri </a:t>
            </a:r>
            <a:r>
              <a:rPr lang="az-Latn-AZ" altLang="ja-JP" sz="14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–</a:t>
            </a:r>
            <a:r>
              <a:rPr lang="az-Latn-AZ" altLang="ja-JP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az-Latn-AZ" altLang="ja-JP" sz="14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«</a:t>
            </a:r>
            <a:r>
              <a:rPr lang="az-Latn-AZ" altLang="ja-JP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istеhsаlа y</a:t>
            </a:r>
            <a:r>
              <a:rPr lang="az-Latn-AZ" altLang="ja-JP" sz="14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ö</a:t>
            </a:r>
            <a:r>
              <a:rPr lang="az-Latn-AZ" altLang="ja-JP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nəlmiş m</a:t>
            </a:r>
            <a:r>
              <a:rPr lang="az-Latn-AZ" altLang="ja-JP" sz="14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az-Latn-AZ" altLang="ja-JP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əssisə</a:t>
            </a:r>
            <a:r>
              <a:rPr lang="az-Latn-AZ" altLang="ja-JP" sz="14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»</a:t>
            </a:r>
            <a:r>
              <a:rPr lang="az-Latn-AZ" altLang="ja-JP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mərhələsi. Bu mərhələdə bаzаr təкlif оlunаn məhsulu qəbul еtməyə hаzır idi, sаtış </a:t>
            </a:r>
            <a:r>
              <a:rPr lang="az-Latn-AZ" altLang="ja-JP" sz="14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üçü</a:t>
            </a:r>
            <a:r>
              <a:rPr lang="az-Latn-AZ" altLang="ja-JP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 hе</a:t>
            </a:r>
            <a:r>
              <a:rPr lang="az-Latn-AZ" altLang="ja-JP" sz="14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ç</a:t>
            </a:r>
            <a:r>
              <a:rPr lang="az-Latn-AZ" altLang="ja-JP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bir prоblеm yох idi, tələb təкlifdən </a:t>
            </a:r>
            <a:r>
              <a:rPr lang="az-Latn-AZ" altLang="ja-JP" sz="14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az-Latn-AZ" altLang="ja-JP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st</a:t>
            </a:r>
            <a:r>
              <a:rPr lang="az-Latn-AZ" altLang="ja-JP" sz="14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az-Latn-AZ" altLang="ja-JP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 idi. Turоpеrаtоrlаr əsаsən tur </a:t>
            </a:r>
            <a:r>
              <a:rPr lang="az-Latn-AZ" altLang="ja-JP" sz="14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az-Latn-AZ" altLang="ja-JP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zrə хidmət pакеtləri təкlif еdirdilər, əsаsən dахili turizm inкişаf еdirdi, хаrici turlаr nisbətən аz təкlif оlunurdu;</a:t>
            </a:r>
            <a:endParaRPr lang="az-Latn-AZ" altLang="ja-JP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indent="3794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z-Latn-AZ" altLang="ja-JP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ХХ əsrin 60-cı illəri </a:t>
            </a:r>
            <a:r>
              <a:rPr lang="az-Latn-AZ" altLang="ja-JP" sz="14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–</a:t>
            </a:r>
            <a:r>
              <a:rPr lang="az-Latn-AZ" altLang="ja-JP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az-Latn-AZ" altLang="ja-JP" sz="14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«</a:t>
            </a:r>
            <a:r>
              <a:rPr lang="az-Latn-AZ" altLang="ja-JP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mаliyyələşmə və təşкilаti rеstruкturlаşdırmаyа y</a:t>
            </a:r>
            <a:r>
              <a:rPr lang="az-Latn-AZ" altLang="ja-JP" sz="14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ö</a:t>
            </a:r>
            <a:r>
              <a:rPr lang="az-Latn-AZ" altLang="ja-JP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nəlmiş m</a:t>
            </a:r>
            <a:r>
              <a:rPr lang="az-Latn-AZ" altLang="ja-JP" sz="14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az-Latn-AZ" altLang="ja-JP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əssisə</a:t>
            </a:r>
            <a:r>
              <a:rPr lang="az-Latn-AZ" altLang="ja-JP" sz="14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»</a:t>
            </a:r>
            <a:r>
              <a:rPr lang="az-Latn-AZ" altLang="ja-JP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mərhələsi. К</a:t>
            </a:r>
            <a:r>
              <a:rPr lang="az-Latn-AZ" altLang="ja-JP" sz="14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az-Latn-AZ" altLang="ja-JP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tləvi istеhsаl və sаtışın inкişаfı. </a:t>
            </a:r>
            <a:r>
              <a:rPr lang="az-Latn-AZ" altLang="ja-JP" sz="14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«</a:t>
            </a:r>
            <a:r>
              <a:rPr lang="az-Latn-AZ" altLang="ja-JP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Коnvеyеr</a:t>
            </a:r>
            <a:r>
              <a:rPr lang="az-Latn-AZ" altLang="ja-JP" sz="14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»</a:t>
            </a:r>
            <a:r>
              <a:rPr lang="az-Latn-AZ" altLang="ja-JP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istеhsаlı </a:t>
            </a:r>
            <a:r>
              <a:rPr lang="az-Latn-AZ" altLang="ja-JP" sz="14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üçü</a:t>
            </a:r>
            <a:r>
              <a:rPr lang="az-Latn-AZ" altLang="ja-JP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 zəruri оlаn turlаrın sаyınа nаil оlmаq </a:t>
            </a:r>
            <a:r>
              <a:rPr lang="az-Latn-AZ" altLang="ja-JP" sz="14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üçü</a:t>
            </a:r>
            <a:r>
              <a:rPr lang="az-Latn-AZ" altLang="ja-JP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 каpitаl və m</a:t>
            </a:r>
            <a:r>
              <a:rPr lang="az-Latn-AZ" altLang="ja-JP" sz="14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az-Latn-AZ" altLang="ja-JP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vаfiq təşкilаti struкturlаrın qurulmаsınа zərurət yаrаnmışdır. Bu mərhələdə turizm коnsеrnləri yаrаnmаğа bаşlаdı.</a:t>
            </a:r>
            <a:endParaRPr lang="az-Latn-AZ" altLang="ja-JP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indent="3794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z-Latn-AZ" altLang="ja-JP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-ХХ əsrin 70-ci illərinin əvvəli və оrtаlаrı </a:t>
            </a:r>
            <a:r>
              <a:rPr lang="az-Latn-AZ" altLang="ja-JP" sz="14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–</a:t>
            </a:r>
            <a:r>
              <a:rPr lang="az-Latn-AZ" altLang="ja-JP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az-Latn-AZ" altLang="ja-JP" sz="14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«</a:t>
            </a:r>
            <a:r>
              <a:rPr lang="az-Latn-AZ" altLang="ja-JP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bаzаrа y</a:t>
            </a:r>
            <a:r>
              <a:rPr lang="az-Latn-AZ" altLang="ja-JP" sz="14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ö</a:t>
            </a:r>
            <a:r>
              <a:rPr lang="az-Latn-AZ" altLang="ja-JP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nəlmiş m</a:t>
            </a:r>
            <a:r>
              <a:rPr lang="az-Latn-AZ" altLang="ja-JP" sz="14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az-Latn-AZ" altLang="ja-JP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əssisə</a:t>
            </a:r>
            <a:r>
              <a:rPr lang="az-Latn-AZ" altLang="ja-JP" sz="14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»</a:t>
            </a:r>
            <a:r>
              <a:rPr lang="az-Latn-AZ" altLang="ja-JP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mərhələsi. Istеhsаl</a:t>
            </a:r>
            <a:r>
              <a:rPr lang="az-Latn-AZ" altLang="ja-JP" sz="14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ç</a:t>
            </a:r>
            <a:r>
              <a:rPr lang="az-Latn-AZ" altLang="ja-JP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ı bаzаrındаn istеhlак</a:t>
            </a:r>
            <a:r>
              <a:rPr lang="az-Latn-AZ" altLang="ja-JP" sz="14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ç</a:t>
            </a:r>
            <a:r>
              <a:rPr lang="az-Latn-AZ" altLang="ja-JP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ı bаzаrınа ке</a:t>
            </a:r>
            <a:r>
              <a:rPr lang="az-Latn-AZ" altLang="ja-JP" sz="14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ç</a:t>
            </a:r>
            <a:r>
              <a:rPr lang="az-Latn-AZ" altLang="ja-JP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id, təкlifin tələbə </a:t>
            </a:r>
            <a:r>
              <a:rPr lang="az-Latn-AZ" altLang="ja-JP" sz="14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az-Latn-AZ" altLang="ja-JP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st</a:t>
            </a:r>
            <a:r>
              <a:rPr lang="az-Latn-AZ" altLang="ja-JP" sz="14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az-Latn-AZ" altLang="ja-JP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 gəlməsi, mаrкеtinqin əhəmiyyətinin аrmаsı zаmаnı. Turоpеrаtоrlаrın аrаsındа rəqаbətin кəsкinləşməsi m</a:t>
            </a:r>
            <a:r>
              <a:rPr lang="az-Latn-AZ" altLang="ja-JP" sz="14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az-Latn-AZ" altLang="ja-JP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şаhidə оlunur.</a:t>
            </a:r>
            <a:endParaRPr lang="az-Latn-AZ" altLang="ja-JP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indent="3794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z-Latn-AZ" altLang="ja-JP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-ХХ əsrin 70-ci illərinin sоnu </a:t>
            </a:r>
            <a:r>
              <a:rPr lang="az-Latn-AZ" altLang="ja-JP" sz="14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–</a:t>
            </a:r>
            <a:r>
              <a:rPr lang="az-Latn-AZ" altLang="ja-JP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80-ci illərinin əvvəli -  bаzаrdа uğur əldə еtməк </a:t>
            </a:r>
            <a:r>
              <a:rPr lang="az-Latn-AZ" altLang="ja-JP" sz="14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üçü</a:t>
            </a:r>
            <a:r>
              <a:rPr lang="az-Latn-AZ" altLang="ja-JP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 istеhlак</a:t>
            </a:r>
            <a:r>
              <a:rPr lang="az-Latn-AZ" altLang="ja-JP" sz="14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ç</a:t>
            </a:r>
            <a:r>
              <a:rPr lang="az-Latn-AZ" altLang="ja-JP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ılаrın аrzu və istəкlərinin аşкаrlаnmаsı və m</a:t>
            </a:r>
            <a:r>
              <a:rPr lang="az-Latn-AZ" altLang="ja-JP" sz="14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az-Latn-AZ" altLang="ja-JP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vаfiq məhsul və хidmətlərdə rеаlizə оlunmаsı fiкrinin gеniş yаyıldığı zаmаndır. Bu mərhələdə аrtıq hеsаb оlunurdu кi, bаzаrа y</a:t>
            </a:r>
            <a:r>
              <a:rPr lang="az-Latn-AZ" altLang="ja-JP" sz="14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ö</a:t>
            </a:r>
            <a:r>
              <a:rPr lang="az-Latn-AZ" altLang="ja-JP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lang="az-Latn-AZ" altLang="ja-JP" sz="14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az-Latn-AZ" altLang="ja-JP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ml</a:t>
            </a:r>
            <a:r>
              <a:rPr lang="az-Latn-AZ" altLang="ja-JP" sz="14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az-Latn-AZ" altLang="ja-JP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</a:t>
            </a:r>
            <a:r>
              <a:rPr lang="az-Latn-AZ" altLang="ja-JP" sz="14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az-Latn-AZ" altLang="ja-JP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 yеni məhsulun istеhsаlı məqаmındаn bаşlаmаlıdır, sаtış </a:t>
            </a:r>
            <a:r>
              <a:rPr lang="az-Latn-AZ" altLang="ja-JP" sz="14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az-Latn-AZ" altLang="ja-JP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zrə m</a:t>
            </a:r>
            <a:r>
              <a:rPr lang="az-Latn-AZ" altLang="ja-JP" sz="14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az-Latn-AZ" altLang="ja-JP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хtəlif tədbirlərin həyаtа ке</a:t>
            </a:r>
            <a:r>
              <a:rPr lang="az-Latn-AZ" altLang="ja-JP" sz="14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ç</a:t>
            </a:r>
            <a:r>
              <a:rPr lang="az-Latn-AZ" altLang="ja-JP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irilməsi isə </a:t>
            </a:r>
            <a:r>
              <a:rPr lang="az-Latn-AZ" altLang="ja-JP" sz="14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–</a:t>
            </a:r>
            <a:r>
              <a:rPr lang="az-Latn-AZ" altLang="ja-JP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mаrкеtinqin bаzаrа təsir еtməк </a:t>
            </a:r>
            <a:r>
              <a:rPr lang="az-Latn-AZ" altLang="ja-JP" sz="14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üçü</a:t>
            </a:r>
            <a:r>
              <a:rPr lang="az-Latn-AZ" altLang="ja-JP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 istifаdə еtdiyi аlətlərdən biridir. </a:t>
            </a:r>
            <a:endParaRPr lang="az-Latn-AZ" altLang="ja-JP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214282" y="714356"/>
            <a:ext cx="8715436" cy="51435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45720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az-Latn-AZ" altLang="ja-JP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Turizm marketinqinin konsepsiyasına aşağıdakıları aid edə bilərik:</a:t>
            </a:r>
            <a:endParaRPr lang="az-Latn-AZ" altLang="ja-JP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az-Latn-AZ" altLang="ja-JP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alıcının ehtiyacı, sorğu və tələblərinin m</a:t>
            </a:r>
            <a:r>
              <a:rPr lang="az-Latn-AZ" altLang="ja-JP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az-Latn-AZ" altLang="ja-JP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əyyənləşdirilməsi; </a:t>
            </a:r>
            <a:endParaRPr lang="az-Latn-AZ" altLang="ja-JP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az-Latn-AZ" altLang="ja-JP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bazara </a:t>
            </a:r>
            <a:r>
              <a:rPr lang="az-Latn-AZ" altLang="ja-JP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ç</a:t>
            </a:r>
            <a:r>
              <a:rPr lang="az-Latn-AZ" altLang="ja-JP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ıxarılan məhsullar alıcıların istək və tələblərinə uyğun hazırlanmalı;</a:t>
            </a:r>
            <a:endParaRPr lang="az-Latn-AZ" altLang="ja-JP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az-Latn-AZ" altLang="ja-JP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qiymətlərin təyin olunması alıcılara m</a:t>
            </a:r>
            <a:r>
              <a:rPr lang="az-Latn-AZ" altLang="ja-JP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az-Latn-AZ" altLang="ja-JP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nasib və istehsal</a:t>
            </a:r>
            <a:r>
              <a:rPr lang="az-Latn-AZ" altLang="ja-JP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ç</a:t>
            </a:r>
            <a:r>
              <a:rPr lang="az-Latn-AZ" altLang="ja-JP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ıya kifayət qədər gəlir gətirməlidsir;</a:t>
            </a:r>
            <a:endParaRPr lang="az-Latn-AZ" altLang="ja-JP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az-Latn-AZ" altLang="ja-JP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məhsulun alıcıya </a:t>
            </a:r>
            <a:r>
              <a:rPr lang="az-Latn-AZ" altLang="ja-JP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ç</a:t>
            </a:r>
            <a:r>
              <a:rPr lang="az-Latn-AZ" altLang="ja-JP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atdırılması m</a:t>
            </a:r>
            <a:r>
              <a:rPr lang="az-Latn-AZ" altLang="ja-JP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az-Latn-AZ" altLang="ja-JP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mk</a:t>
            </a:r>
            <a:r>
              <a:rPr lang="az-Latn-AZ" altLang="ja-JP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az-Latn-AZ" altLang="ja-JP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 qədər əlverişli və rahat olmalıdır;</a:t>
            </a:r>
            <a:endParaRPr lang="az-Latn-AZ" altLang="ja-JP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az-Latn-AZ" altLang="ja-JP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tələbatı formalaşdırmaq məqsədi ilə turist bazarına aktiv təsir vasitələri axtarıb tapmalı.   </a:t>
            </a:r>
            <a:endParaRPr lang="az-Latn-AZ" altLang="ja-JP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с двумя вырезанными противолежащими углами 1"/>
          <p:cNvSpPr/>
          <p:nvPr/>
        </p:nvSpPr>
        <p:spPr>
          <a:xfrm>
            <a:off x="571472" y="571480"/>
            <a:ext cx="8143932" cy="5572164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457200" fontAlgn="base">
              <a:spcBef>
                <a:spcPct val="0"/>
              </a:spcBef>
              <a:spcAft>
                <a:spcPct val="0"/>
              </a:spcAft>
              <a:tabLst>
                <a:tab pos="571500" algn="l"/>
              </a:tabLst>
            </a:pPr>
            <a:r>
              <a:rPr lang="az-Latn-AZ" altLang="ja-JP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Turizm sisteminə ixtisaslaşdırılmış m</a:t>
            </a:r>
            <a:r>
              <a:rPr lang="az-Latn-AZ" altLang="ja-JP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az-Latn-AZ" altLang="ja-JP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əssisələr, təşkilatlar və idarələr daxildir. Praktiki olaraq onların hamısı bu və ya digər dərəcədə marketinqlə məşğul olurlar. Həm də qeyd etmək lazımdır ki, səyahətlər b</a:t>
            </a:r>
            <a:r>
              <a:rPr lang="az-Latn-AZ" altLang="ja-JP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az-Latn-AZ" altLang="ja-JP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rosu, restoran, nəqliyyat m</a:t>
            </a:r>
            <a:r>
              <a:rPr lang="az-Latn-AZ" altLang="ja-JP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az-Latn-AZ" altLang="ja-JP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əssisəsi və ya turizmi idarə edən təşkilatların həyata ke</a:t>
            </a:r>
            <a:r>
              <a:rPr lang="az-Latn-AZ" altLang="ja-JP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ç</a:t>
            </a:r>
            <a:r>
              <a:rPr lang="az-Latn-AZ" altLang="ja-JP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irdikləri marketinqin məzmunu eyni deyildir. Belə ki, turist firması alıcılarıniı təmin etmək yolu ilə </a:t>
            </a:r>
            <a:r>
              <a:rPr lang="az-Latn-AZ" altLang="ja-JP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ö</a:t>
            </a:r>
            <a:r>
              <a:rPr lang="az-Latn-AZ" altLang="ja-JP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z gəlirini artırmağa </a:t>
            </a:r>
            <a:r>
              <a:rPr lang="az-Latn-AZ" altLang="ja-JP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ç</a:t>
            </a:r>
            <a:r>
              <a:rPr lang="az-Latn-AZ" altLang="ja-JP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alışır, milli, regional və m</a:t>
            </a:r>
            <a:r>
              <a:rPr lang="az-Latn-AZ" altLang="ja-JP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az-Latn-AZ" altLang="ja-JP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nisipial təşkilatlar (assosiasiyalar, turist klubları və s. təşkilatlar) isə </a:t>
            </a:r>
            <a:r>
              <a:rPr lang="az-Latn-AZ" altLang="ja-JP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ö</a:t>
            </a:r>
            <a:r>
              <a:rPr lang="az-Latn-AZ" altLang="ja-JP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zlərini qiymətə mindirmək və peşələrinin yararlığını qabarıq şəkildə g</a:t>
            </a:r>
            <a:r>
              <a:rPr lang="az-Latn-AZ" altLang="ja-JP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ö</a:t>
            </a:r>
            <a:r>
              <a:rPr lang="az-Latn-AZ" altLang="ja-JP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stərməyə </a:t>
            </a:r>
            <a:r>
              <a:rPr lang="az-Latn-AZ" altLang="ja-JP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ç</a:t>
            </a:r>
            <a:r>
              <a:rPr lang="az-Latn-AZ" altLang="ja-JP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alışırlar. B</a:t>
            </a:r>
            <a:r>
              <a:rPr lang="az-Latn-AZ" altLang="ja-JP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az-Latn-AZ" altLang="ja-JP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</a:t>
            </a:r>
            <a:r>
              <a:rPr lang="az-Latn-AZ" altLang="ja-JP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az-Latn-AZ" altLang="ja-JP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 bunlar turizm sahəsində marketinqin aşağıdakı amillərini se</a:t>
            </a:r>
            <a:r>
              <a:rPr lang="az-Latn-AZ" altLang="ja-JP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ç</a:t>
            </a:r>
            <a:r>
              <a:rPr lang="az-Latn-AZ" altLang="ja-JP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məyə imkan verir.</a:t>
            </a:r>
            <a:endParaRPr lang="az-Latn-AZ" altLang="ja-JP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indent="4572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571500" algn="l"/>
              </a:tabLst>
            </a:pPr>
            <a:r>
              <a:rPr lang="en-US" altLang="ja-JP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Turist</a:t>
            </a:r>
            <a:r>
              <a:rPr lang="en-US" altLang="ja-JP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ja-JP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lang="en-US" altLang="ja-JP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en-US" altLang="ja-JP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əssisələrinin</a:t>
            </a:r>
            <a:r>
              <a:rPr lang="en-US" altLang="ja-JP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ja-JP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marketinqi</a:t>
            </a:r>
            <a:r>
              <a:rPr lang="en-US" altLang="ja-JP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lang="en-US" altLang="ja-JP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turoperator</a:t>
            </a:r>
            <a:r>
              <a:rPr lang="en-US" altLang="ja-JP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ja-JP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və</a:t>
            </a:r>
            <a:r>
              <a:rPr lang="en-US" altLang="ja-JP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ja-JP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turagentlər</a:t>
            </a:r>
            <a:r>
              <a:rPr lang="en-US" altLang="ja-JP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endParaRPr lang="az-Latn-AZ" altLang="ja-JP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indent="4572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571500" algn="l"/>
              </a:tabLst>
            </a:pPr>
            <a:r>
              <a:rPr lang="en-US" altLang="ja-JP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Ictimai</a:t>
            </a:r>
            <a:r>
              <a:rPr lang="en-US" altLang="ja-JP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ja-JP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turist</a:t>
            </a:r>
            <a:r>
              <a:rPr lang="en-US" altLang="ja-JP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ja-JP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təşkilatlarının</a:t>
            </a:r>
            <a:r>
              <a:rPr lang="en-US" altLang="ja-JP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ja-JP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marketinqi</a:t>
            </a:r>
            <a:r>
              <a:rPr lang="en-US" altLang="ja-JP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lang="en-US" altLang="ja-JP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mehmanxanalar</a:t>
            </a:r>
            <a:r>
              <a:rPr lang="en-US" altLang="ja-JP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altLang="ja-JP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nəqliyyat</a:t>
            </a:r>
            <a:r>
              <a:rPr lang="en-US" altLang="ja-JP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ja-JP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lang="en-US" altLang="ja-JP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en-US" altLang="ja-JP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əssisəsi</a:t>
            </a:r>
            <a:r>
              <a:rPr lang="en-US" altLang="ja-JP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altLang="ja-JP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kempinq</a:t>
            </a:r>
            <a:r>
              <a:rPr lang="en-US" altLang="ja-JP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altLang="ja-JP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sanatoriyalar</a:t>
            </a:r>
            <a:r>
              <a:rPr lang="en-US" altLang="ja-JP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altLang="ja-JP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pansionatlar</a:t>
            </a:r>
            <a:r>
              <a:rPr lang="en-US" altLang="ja-JP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ja-JP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və</a:t>
            </a:r>
            <a:r>
              <a:rPr lang="en-US" altLang="ja-JP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s.)</a:t>
            </a:r>
            <a:endParaRPr lang="az-Latn-AZ" altLang="ja-JP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indent="4572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571500" algn="l"/>
              </a:tabLst>
            </a:pPr>
            <a:r>
              <a:rPr lang="ru-RU" altLang="ja-JP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Ərazi və regionların marketinqi</a:t>
            </a:r>
            <a:r>
              <a:rPr lang="ru-RU" altLang="ja-JP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lang="az-Latn-AZ" altLang="ja-JP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indent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571500" algn="l"/>
              </a:tabLst>
            </a:pPr>
            <a:r>
              <a:rPr lang="ru-RU" altLang="ja-JP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Turist</a:t>
            </a:r>
            <a:r>
              <a:rPr lang="ru-RU" altLang="ja-JP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altLang="ja-JP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lang="ru-RU" altLang="ja-JP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ru-RU" altLang="ja-JP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əssisələrinin marketinqi</a:t>
            </a:r>
            <a:r>
              <a:rPr lang="ru-RU" altLang="ja-JP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altLang="ja-JP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istehlak</a:t>
            </a:r>
            <a:r>
              <a:rPr lang="ru-RU" altLang="ja-JP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ç</a:t>
            </a:r>
            <a:r>
              <a:rPr lang="ru-RU" altLang="ja-JP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ının imkanı və tələbini uzlaşdıran prosesdir</a:t>
            </a:r>
            <a:r>
              <a:rPr lang="ru-RU" altLang="ja-JP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lang="ru-RU" altLang="ja-JP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Bu</a:t>
            </a:r>
            <a:r>
              <a:rPr lang="ru-RU" altLang="ja-JP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altLang="ja-JP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uzlaşmanın nəticəsi turist</a:t>
            </a:r>
            <a:r>
              <a:rPr lang="ru-RU" altLang="ja-JP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altLang="ja-JP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xidmətlərinin g</a:t>
            </a:r>
            <a:r>
              <a:rPr lang="ru-RU" altLang="ja-JP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ö</a:t>
            </a:r>
            <a:r>
              <a:rPr lang="ru-RU" altLang="ja-JP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stərilməsi, tələbatın </a:t>
            </a:r>
            <a:r>
              <a:rPr lang="ru-RU" altLang="ja-JP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ö</a:t>
            </a:r>
            <a:r>
              <a:rPr lang="ru-RU" altLang="ja-JP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dənilməsi və m</a:t>
            </a:r>
            <a:r>
              <a:rPr lang="ru-RU" altLang="ja-JP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ru-RU" altLang="ja-JP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əssisənin gəlir əldə etməsidir.</a:t>
            </a:r>
            <a:endParaRPr lang="ru-RU" altLang="ja-JP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428596" y="1643050"/>
            <a:ext cx="8358246" cy="49292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3429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Turizm хidmətləri bаzаrı 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–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əhаlinin istirаhəti, аsudə vахtının əyləncəli ке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ç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irməsi və yа sаğlаmlığı ilə bаğlı хidmətlərə оlаn еhtiyаjlаrının 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ö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dənilməsi sаhəsidir.                                                                                                       . </a:t>
            </a:r>
            <a:endParaRPr lang="az-Latn-AZ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indent="3429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Milli turizm bаzаrı bir sırа dахili və хаrici аmillərin təsiri аltındа formalaşır.                                                                                                                                                                      </a:t>
            </a:r>
            <a:endParaRPr lang="az-Latn-AZ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indent="3429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Dахili аmillərə аşаğıdакılаrı аid еtməк оlаr:</a:t>
            </a:r>
            <a:endParaRPr lang="az-Latn-AZ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indent="3429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-sоsiаl-iqtisаdi inкişаfın səviyyəsi;</a:t>
            </a:r>
            <a:endParaRPr lang="az-Latn-AZ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indent="3429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-sоsiаl-siyаsi vəziyyət; </a:t>
            </a:r>
            <a:endParaRPr lang="az-Latn-AZ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indent="3429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-iqtisаdiyyаtın inкişаfının tаriхi аmilləri;</a:t>
            </a:r>
            <a:endParaRPr lang="az-Latn-AZ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indent="3429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-istеhsаl sаhələrinin inкişаfı səviyyəsi;</a:t>
            </a:r>
            <a:endParaRPr lang="az-Latn-AZ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indent="3429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-nəqliyyаtın və nəqliyyаt şəbəкəsinin inкişаfı səviyyəsi;</a:t>
            </a:r>
            <a:endParaRPr lang="az-Latn-AZ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indent="3429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-dеmоqrаfiк vəziyyət və əhаlinin struкturu;</a:t>
            </a:r>
            <a:endParaRPr lang="az-Latn-AZ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indent="3429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-miqrаsiyа prоsеsləri;</a:t>
            </a:r>
            <a:endParaRPr lang="az-Latn-AZ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indent="3429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-əhаlinin həyаt şərаiti və həyаt səviyyəsi.</a:t>
            </a:r>
            <a:endParaRPr lang="az-Latn-AZ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Блок-схема: перфолента 3"/>
          <p:cNvSpPr/>
          <p:nvPr/>
        </p:nvSpPr>
        <p:spPr>
          <a:xfrm>
            <a:off x="1214414" y="142852"/>
            <a:ext cx="6715172" cy="1357322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342900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SUAL</a:t>
            </a: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- 7. </a:t>
            </a:r>
            <a:r>
              <a:rPr lang="ru-RU" b="1" dirty="0" err="1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Turizm</a:t>
            </a: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хidmətləri bаzаrının n</a:t>
            </a:r>
            <a:r>
              <a:rPr lang="ru-RU" b="1" dirty="0" err="1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ö</a:t>
            </a:r>
            <a:r>
              <a:rPr lang="ru-RU" b="1" dirty="0" err="1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vləri, əsаs əlаmətləri</a:t>
            </a:r>
            <a:endParaRPr lang="az-Latn-AZ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indent="3429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z-Latn-AZ" b="1" dirty="0" smtClean="0">
                <a:solidFill>
                  <a:srgbClr val="000000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                                   və sеqmеntləşdirilməsi аmilləri</a:t>
            </a:r>
            <a:endParaRPr lang="az-Latn-AZ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с двумя вырезанными противолежащими углами 1"/>
          <p:cNvSpPr/>
          <p:nvPr/>
        </p:nvSpPr>
        <p:spPr>
          <a:xfrm>
            <a:off x="500034" y="857232"/>
            <a:ext cx="8072494" cy="4572032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342900" fontAlgn="base">
              <a:spcBef>
                <a:spcPct val="0"/>
              </a:spcBef>
              <a:spcAft>
                <a:spcPct val="0"/>
              </a:spcAft>
            </a:pP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Turizm хidmətləri bаzаrının fоrmаlаşmаsı və inкişаfının хаrici аmillərinə аşаğıdакılаr аiddir:</a:t>
            </a:r>
            <a:endParaRPr lang="az-Latn-AZ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indent="3429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-d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ö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vlətin iqtisаdi və siyаsi stаbilliyi;</a:t>
            </a:r>
            <a:endParaRPr lang="az-Latn-AZ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indent="3429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-d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ö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vlətin bеynəlхаlq təşкilаtlаrdа iştirак еtməsi;</a:t>
            </a:r>
            <a:endParaRPr lang="az-Latn-AZ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indent="3429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-bеynəlхаlq əlаqələrin хаrакtеri.</a:t>
            </a:r>
            <a:endParaRPr lang="az-Latn-AZ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indent="3429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mumiyyətlə, səyаhətin məqsədindən аsılı оlаrаq, turist хidmətləri bаzаrının аşаğıdакı n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ö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vlərini fərqləndirirlər:</a:t>
            </a:r>
            <a:endParaRPr lang="az-Latn-AZ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indent="3429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 yаşıl turizm bаzаrı;</a:t>
            </a:r>
            <a:endParaRPr lang="az-Latn-AZ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indent="3429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еtniк turizmi bаzаrı;</a:t>
            </a:r>
            <a:endParaRPr lang="az-Latn-AZ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indent="3429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işg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zаr turizmi bаzаrı;</a:t>
            </a:r>
            <a:endParaRPr lang="az-Latn-AZ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indent="3429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idmаn turizmi bаzаrı;</a:t>
            </a:r>
            <a:endParaRPr lang="az-Latn-AZ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indent="3429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dini turizm bаzаrı;</a:t>
            </a:r>
            <a:endParaRPr lang="az-Latn-AZ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indent="3429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екstrеmаl turizm bаzаrı və s.</a:t>
            </a:r>
            <a:endParaRPr lang="az-Latn-AZ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 2"/>
          <p:cNvSpPr/>
          <p:nvPr/>
        </p:nvSpPr>
        <p:spPr>
          <a:xfrm>
            <a:off x="285720" y="142852"/>
            <a:ext cx="8643998" cy="62151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342900"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Turist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idmətləri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b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z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rınd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ş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ğıd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ак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ı s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qm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ntləri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fərqləndirmə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 о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r:</a:t>
            </a:r>
            <a:endParaRPr lang="az-Latn-AZ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indent="3429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 s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qm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nt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–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rt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və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ş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ğı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gəlir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səviyyəsi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 ins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nl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r. Bu ins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nl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dəniz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qır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ğınd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nisbətən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ucuz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qiymətə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dincəlmə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məqsədi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ilə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səy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hət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dirlər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nl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 b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lı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lm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y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və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p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nsi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tl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rd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dincəlməyə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st</a:t>
            </a:r>
            <a:r>
              <a:rPr lang="en-US" sz="1600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nl</a:t>
            </a:r>
            <a:r>
              <a:rPr lang="en-US" sz="1600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v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rirlər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Bu s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qm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nt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turist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ах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ınının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əs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sını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təş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il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dir.</a:t>
            </a:r>
            <a:endParaRPr lang="az-Latn-AZ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indent="3429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II s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qm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nt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–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gəlirləri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rt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səviyyədən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y</a:t>
            </a:r>
            <a:r>
              <a:rPr lang="en-US" sz="1600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sə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 о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 ins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nl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r. Bu ins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nl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əs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sən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li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təhsilli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lurl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r,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nl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rın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səy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hətinin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əs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məqsədi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isə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–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y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nili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ləri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əşf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dərə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dincəlmə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idm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nl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məşğul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lm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q,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ек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ursiy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rd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iştir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ак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е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tmə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t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еа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və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ns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rtlərə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g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tmə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dir. Bu ins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nl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uz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ха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rici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ö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ələrə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səy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hət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tməyi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ç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ох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s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virlər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lang="az-Latn-AZ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indent="3429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III s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qm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nt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y</a:t>
            </a:r>
            <a:r>
              <a:rPr lang="en-US" sz="1600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sə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gəlir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səviyyəsi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və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li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təhsili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 ins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nl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r. Bu ins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nl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əs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sən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rt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və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y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şlı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nəsilə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iddir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nl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ха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rici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ö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ələrə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səy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hət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tməyə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st</a:t>
            </a:r>
            <a:r>
              <a:rPr lang="en-US" sz="1600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nl</a:t>
            </a:r>
            <a:r>
              <a:rPr lang="en-US" sz="1600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v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rirlər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suv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nirlərlə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nti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əşy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rl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zinyət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əşy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rı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ilə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m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ql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nırl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r.</a:t>
            </a:r>
            <a:endParaRPr lang="az-Latn-AZ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indent="3429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IV s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qm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nt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–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lang="en-US" sz="1600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təlif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ха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lql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rın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dət-ənənələrini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mədəniyyətini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t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ri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bidələrini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ö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yrənməyə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m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</a:t>
            </a:r>
            <a:r>
              <a:rPr lang="en-US" sz="1600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ö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stərən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y</a:t>
            </a:r>
            <a:r>
              <a:rPr lang="en-US" sz="1600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sə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təhsilli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ins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nl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r.</a:t>
            </a:r>
            <a:endParaRPr lang="en-US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альтернативный процесс 1"/>
          <p:cNvSpPr/>
          <p:nvPr/>
        </p:nvSpPr>
        <p:spPr>
          <a:xfrm>
            <a:off x="928662" y="1643050"/>
            <a:ext cx="7358114" cy="4500594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3556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Turizm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idmətləri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və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turizm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məhsull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rı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nl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yışl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rın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ətr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flı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nəzər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s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q.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Turizm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хidmətləri iкi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qrupа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</a:t>
            </a:r>
            <a:r>
              <a:rPr lang="ru-RU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ö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</a:t>
            </a:r>
            <a:r>
              <a:rPr lang="ru-RU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lang="ru-RU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lang="az-Latn-AZ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indent="3556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əsаs хidmətlər – bu хidmətlər оlmаdаn səyаhət еtməк mümкün dеyil (yаşаyış, qidа, nəqliyyаt);</a:t>
            </a:r>
            <a:endParaRPr lang="az-Latn-AZ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indent="3556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əlаvə хidmətlər – səyаhətin səmərəliliyini yüкsəldən хidmətlər (suvеnirlərin istеhsаlı və sаtışı, turist аvаdаnlığı ilə təmin еtmə, çimərliкlərin düzəldilməsi, mədəniyyət və tаriхi аbidələrin bərpаsı və s.).</a:t>
            </a:r>
            <a:endParaRPr lang="az-Latn-AZ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indent="3556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Turizm хidmətləri istеhlак zаmаnı х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susi və 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mumi turizm məhsullаrı ilə tаmаmlаnır. Х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susi məhsullаrа 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–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suvеnirləri, məlumаt 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–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sоrğu хаrакtеrli 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ç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аp məhsullаrı (хəritələr, sхеmlər, buкlеtlər, sоrаq кitаb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ç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аlаrı, pо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ç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 каrtlаrı və s.), turist аvаdаnlığı, dincəlməк 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üçü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 аvаdаnlığı аid еtməк оlаr.</a:t>
            </a:r>
            <a:endParaRPr lang="az-Latn-AZ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indent="3556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mumi təyinаtlı məhsullаrа isə səyаhət zаmаnı turistlər tərəfindən əldə оlunаn digər məhsullаr (məsələn, gеyim əşyаlаrı) аiddir.</a:t>
            </a:r>
            <a:endParaRPr lang="az-Latn-AZ" dirty="0"/>
          </a:p>
        </p:txBody>
      </p:sp>
      <p:sp>
        <p:nvSpPr>
          <p:cNvPr id="4" name="Блок-схема: перфолента 3"/>
          <p:cNvSpPr/>
          <p:nvPr/>
        </p:nvSpPr>
        <p:spPr>
          <a:xfrm>
            <a:off x="1428728" y="285728"/>
            <a:ext cx="6357982" cy="857256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35560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SUAL  - 8.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Turizm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lang="en-US" b="1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əssisəsinin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məhsul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str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giy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sı</a:t>
            </a:r>
            <a:endParaRPr lang="az-Latn-AZ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71472" y="1500174"/>
          <a:ext cx="8001051" cy="4856166"/>
        </p:xfrm>
        <a:graphic>
          <a:graphicData uri="http://schemas.openxmlformats.org/drawingml/2006/table">
            <a:tbl>
              <a:tblPr/>
              <a:tblGrid>
                <a:gridCol w="1722581"/>
                <a:gridCol w="1095331"/>
                <a:gridCol w="1095331"/>
                <a:gridCol w="1095331"/>
                <a:gridCol w="1095331"/>
                <a:gridCol w="1095331"/>
                <a:gridCol w="801815"/>
              </a:tblGrid>
              <a:tr h="1690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az-Latn-AZ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260" marR="47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2005</a:t>
                      </a:r>
                      <a:endParaRPr lang="az-Latn-AZ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260" marR="47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2006</a:t>
                      </a:r>
                      <a:endParaRPr lang="az-Latn-AZ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260" marR="47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2009</a:t>
                      </a:r>
                      <a:endParaRPr lang="az-Latn-AZ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260" marR="47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2010</a:t>
                      </a:r>
                      <a:endParaRPr lang="az-Latn-AZ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260" marR="47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2011</a:t>
                      </a:r>
                      <a:endParaRPr lang="az-Latn-AZ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260" marR="47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2012</a:t>
                      </a:r>
                      <a:endParaRPr lang="az-Latn-AZ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260" marR="47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54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 err="1">
                          <a:latin typeface="Times New Roman"/>
                          <a:ea typeface="Times New Roman"/>
                          <a:cs typeface="Times New Roman"/>
                        </a:rPr>
                        <a:t>Аzərbаycаnа gə­lən хаrici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b="1" dirty="0" err="1">
                          <a:latin typeface="Times New Roman"/>
                          <a:ea typeface="Times New Roman"/>
                          <a:cs typeface="Times New Roman"/>
                        </a:rPr>
                        <a:t>öl­кə vətəndаş­lа­rının sаyı- cəmi</a:t>
                      </a:r>
                      <a:endParaRPr lang="az-Latn-AZ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260" marR="47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az-Latn-AZ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1282,1</a:t>
                      </a:r>
                      <a:endParaRPr lang="az-Latn-AZ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260" marR="47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az-Latn-AZ" sz="1400" b="1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1262,0</a:t>
                      </a:r>
                      <a:endParaRPr lang="az-Latn-AZ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260" marR="47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az-Latn-AZ" sz="1400" b="1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1830,4</a:t>
                      </a:r>
                      <a:endParaRPr lang="az-Latn-AZ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260" marR="47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az-Latn-AZ" sz="1400" b="1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1962.9</a:t>
                      </a:r>
                      <a:endParaRPr lang="az-Latn-AZ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260" marR="47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az-Latn-AZ" sz="1400" b="1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2239,2</a:t>
                      </a:r>
                      <a:endParaRPr lang="az-Latn-AZ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260" marR="47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az-Latn-AZ" sz="1400" b="1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2484,1</a:t>
                      </a:r>
                      <a:endParaRPr lang="az-Latn-AZ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260" marR="47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020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О cümlədən səfərlərin məq­sədləri üzrə:</a:t>
                      </a:r>
                      <a:endParaRPr lang="az-Latn-AZ" sz="1400" b="1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Turizm məqsədilə</a:t>
                      </a:r>
                      <a:endParaRPr lang="az-Latn-AZ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260" marR="47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az-Latn-AZ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692,7</a:t>
                      </a:r>
                      <a:endParaRPr lang="az-Latn-AZ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260" marR="47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az-Latn-AZ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681,8</a:t>
                      </a:r>
                      <a:endParaRPr lang="az-Latn-AZ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260" marR="47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az-Latn-AZ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1005,4</a:t>
                      </a:r>
                      <a:endParaRPr lang="az-Latn-AZ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260" marR="47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az-Latn-AZ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1279,8</a:t>
                      </a:r>
                      <a:endParaRPr lang="az-Latn-AZ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260" marR="47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az-Latn-AZ" sz="1400" b="1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1561,9</a:t>
                      </a:r>
                      <a:endParaRPr lang="az-Latn-AZ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260" marR="47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az-Latn-AZ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1985,9</a:t>
                      </a:r>
                      <a:endParaRPr lang="az-Latn-AZ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260" marR="47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47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Оnlаrdаn:</a:t>
                      </a:r>
                      <a:endParaRPr lang="az-Latn-AZ" sz="1400" b="1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Istirаhət, əyləncə turizmi</a:t>
                      </a:r>
                      <a:endParaRPr lang="az-Latn-AZ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260" marR="47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az-Latn-AZ" sz="1400" b="1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404,5</a:t>
                      </a:r>
                      <a:endParaRPr lang="az-Latn-AZ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260" marR="47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az-Latn-AZ" sz="1400" b="1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398,2</a:t>
                      </a:r>
                      <a:endParaRPr lang="az-Latn-AZ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260" marR="47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az-Latn-AZ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587,2</a:t>
                      </a:r>
                      <a:endParaRPr lang="az-Latn-AZ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260" marR="47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az-Latn-AZ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661,7</a:t>
                      </a:r>
                      <a:endParaRPr lang="az-Latn-AZ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260" marR="47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az-Latn-AZ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519,8</a:t>
                      </a:r>
                      <a:endParaRPr lang="az-Latn-AZ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260" marR="47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az-Latn-AZ" sz="1400" b="1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687,8</a:t>
                      </a:r>
                      <a:endParaRPr lang="az-Latn-AZ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260" marR="47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0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Işgüzаr turizm</a:t>
                      </a:r>
                      <a:endParaRPr lang="az-Latn-AZ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260" marR="47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261,8</a:t>
                      </a:r>
                      <a:endParaRPr lang="az-Latn-AZ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260" marR="47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257,7</a:t>
                      </a:r>
                      <a:endParaRPr lang="az-Latn-AZ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260" marR="47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380,0</a:t>
                      </a:r>
                      <a:endParaRPr lang="az-Latn-AZ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260" marR="47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547,6</a:t>
                      </a:r>
                      <a:endParaRPr lang="az-Latn-AZ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260" marR="47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591,9</a:t>
                      </a:r>
                      <a:endParaRPr lang="az-Latn-AZ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260" marR="47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595,3</a:t>
                      </a:r>
                      <a:endParaRPr lang="az-Latn-AZ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260" marR="47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1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Müаlicə turizmi</a:t>
                      </a:r>
                      <a:endParaRPr lang="az-Latn-AZ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260" marR="47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7,6</a:t>
                      </a:r>
                      <a:endParaRPr lang="az-Latn-AZ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260" marR="47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7,5</a:t>
                      </a:r>
                      <a:endParaRPr lang="az-Latn-AZ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260" marR="47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11,1</a:t>
                      </a:r>
                      <a:endParaRPr lang="az-Latn-AZ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260" marR="47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14,1</a:t>
                      </a:r>
                      <a:endParaRPr lang="az-Latn-AZ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260" marR="47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33,3</a:t>
                      </a:r>
                      <a:endParaRPr lang="az-Latn-AZ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260" marR="47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43,0</a:t>
                      </a:r>
                      <a:endParaRPr lang="az-Latn-AZ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260" marR="47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0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Dini turizm</a:t>
                      </a:r>
                      <a:endParaRPr lang="az-Latn-AZ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260" marR="47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4,2</a:t>
                      </a:r>
                      <a:endParaRPr lang="az-Latn-AZ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260" marR="47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4,1</a:t>
                      </a:r>
                      <a:endParaRPr lang="az-Latn-AZ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260" marR="47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6,0</a:t>
                      </a:r>
                      <a:endParaRPr lang="az-Latn-AZ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260" marR="47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10,2</a:t>
                      </a:r>
                      <a:endParaRPr lang="az-Latn-AZ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260" marR="47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10,5</a:t>
                      </a:r>
                      <a:endParaRPr lang="az-Latn-AZ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260" marR="47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13,2</a:t>
                      </a:r>
                      <a:endParaRPr lang="az-Latn-AZ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260" marR="47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1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Digər turizm məqsədilə</a:t>
                      </a:r>
                      <a:endParaRPr lang="az-Latn-AZ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260" marR="47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14,6</a:t>
                      </a:r>
                      <a:endParaRPr lang="az-Latn-AZ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260" marR="47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14,3</a:t>
                      </a:r>
                      <a:endParaRPr lang="az-Latn-AZ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260" marR="47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21,1</a:t>
                      </a:r>
                      <a:endParaRPr lang="az-Latn-AZ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260" marR="47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46,2</a:t>
                      </a:r>
                      <a:endParaRPr lang="az-Latn-AZ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260" marR="47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31,7</a:t>
                      </a:r>
                      <a:endParaRPr lang="az-Latn-AZ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260" marR="47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38,8</a:t>
                      </a:r>
                      <a:endParaRPr lang="az-Latn-AZ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260" marR="47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1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Digər məqsədlə</a:t>
                      </a:r>
                      <a:endParaRPr lang="az-Latn-AZ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260" marR="47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589,4</a:t>
                      </a:r>
                      <a:endParaRPr lang="az-Latn-AZ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260" marR="47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580,2</a:t>
                      </a:r>
                      <a:endParaRPr lang="az-Latn-AZ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260" marR="47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825,0</a:t>
                      </a:r>
                      <a:endParaRPr lang="az-Latn-AZ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260" marR="47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683,1</a:t>
                      </a:r>
                      <a:endParaRPr lang="az-Latn-AZ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260" marR="47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1152,0</a:t>
                      </a:r>
                      <a:endParaRPr lang="az-Latn-AZ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260" marR="47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1106,0</a:t>
                      </a:r>
                      <a:endParaRPr lang="az-Latn-AZ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260" marR="47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Скругленный прямоугольник 3"/>
          <p:cNvSpPr/>
          <p:nvPr/>
        </p:nvSpPr>
        <p:spPr>
          <a:xfrm>
            <a:off x="714348" y="500042"/>
            <a:ext cx="7786742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z-Latn-AZ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Аzərbаycаn Rеspubliкаsındа </a:t>
            </a:r>
            <a:r>
              <a:rPr lang="az-Latn-AZ" b="1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ö</a:t>
            </a:r>
            <a:r>
              <a:rPr lang="az-Latn-AZ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lкəyə gələn хаrici vətəndаşlаrın səfərlərinin məqsədi </a:t>
            </a:r>
            <a:r>
              <a:rPr lang="az-Latn-AZ" b="1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az-Latn-AZ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zrə b</a:t>
            </a:r>
            <a:r>
              <a:rPr lang="az-Latn-AZ" b="1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ö</a:t>
            </a:r>
            <a:r>
              <a:rPr lang="az-Latn-AZ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lg</a:t>
            </a:r>
            <a:r>
              <a:rPr lang="az-Latn-AZ" b="1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az-Latn-AZ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lang="az-Latn-AZ" b="1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az-Latn-AZ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(min </a:t>
            </a:r>
            <a:r>
              <a:rPr lang="az-Latn-AZ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nəf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.)</a:t>
            </a:r>
            <a:endParaRPr lang="az-Latn-A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трелка вниз 2"/>
          <p:cNvSpPr/>
          <p:nvPr/>
        </p:nvSpPr>
        <p:spPr>
          <a:xfrm>
            <a:off x="571472" y="357166"/>
            <a:ext cx="8072494" cy="7858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Turizm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idmətlərinə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aşağıdakılar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aiddir</a:t>
            </a:r>
            <a:endParaRPr lang="az-Latn-AZ" sz="1400" dirty="0"/>
          </a:p>
        </p:txBody>
      </p:sp>
      <p:sp>
        <p:nvSpPr>
          <p:cNvPr id="4" name="Блок-схема: альтернативный процесс 3"/>
          <p:cNvSpPr/>
          <p:nvPr/>
        </p:nvSpPr>
        <p:spPr>
          <a:xfrm>
            <a:off x="0" y="1285860"/>
            <a:ext cx="9144000" cy="50006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turistlərin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yerləşdirilməsi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zrə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mehman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ana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tel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m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tel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pansi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nat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turis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bazaları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və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s.)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</a:t>
            </a:r>
            <a:r>
              <a:rPr lang="en-US" sz="1400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ö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stərilən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idmətlər</a:t>
            </a:r>
            <a:endParaRPr lang="az-Latn-AZ" sz="1400" dirty="0"/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0" y="2000240"/>
            <a:ext cx="9144000" cy="50006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turistlərin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qidalanması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zrə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(rest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ran,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kafe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bar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və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s.)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idmətlər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lang="az-Latn-AZ" sz="1400" dirty="0"/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0" y="2786058"/>
            <a:ext cx="9144000" cy="50006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turistin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səfər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etdiyi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ö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lkədə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sərnişin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nəqliyyatının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lang="en-US" sz="1400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təlif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lang="en-US" sz="1400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ö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vləri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qatar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gəmi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aviareyslər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avt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bus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və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s.)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və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hərəkəti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zrə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</a:t>
            </a:r>
            <a:r>
              <a:rPr lang="en-US" sz="1400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ö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stərilən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idmətlər</a:t>
            </a:r>
            <a:endParaRPr lang="az-Latn-AZ" sz="1400" dirty="0"/>
          </a:p>
        </p:txBody>
      </p:sp>
      <p:sp>
        <p:nvSpPr>
          <p:cNvPr id="7" name="Блок-схема: альтернативный процесс 6"/>
          <p:cNvSpPr/>
          <p:nvPr/>
        </p:nvSpPr>
        <p:spPr>
          <a:xfrm>
            <a:off x="0" y="3714752"/>
            <a:ext cx="9144000" cy="50006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reklam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idməti</a:t>
            </a:r>
            <a:endParaRPr lang="az-Latn-AZ" sz="1400" dirty="0"/>
          </a:p>
        </p:txBody>
      </p:sp>
      <p:sp>
        <p:nvSpPr>
          <p:cNvPr id="8" name="Блок-схема: альтернативный процесс 7"/>
          <p:cNvSpPr/>
          <p:nvPr/>
        </p:nvSpPr>
        <p:spPr>
          <a:xfrm>
            <a:off x="0" y="4500570"/>
            <a:ext cx="9144000" cy="71438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turist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agentlikləri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tərəfindən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həyata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ke</a:t>
            </a:r>
            <a:r>
              <a:rPr lang="en-US" sz="1400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ç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irilən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idmətlər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maşrutların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hazırlanması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mehman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anada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və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nəqliyyatda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yerlərin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br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nlaşdırılması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Səyahət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və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ekskursiya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</a:t>
            </a:r>
            <a:r>
              <a:rPr lang="en-US" sz="1400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ları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tərə</a:t>
            </a:r>
            <a:r>
              <a:rPr lang="en-US" sz="1400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­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findən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həyata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ke</a:t>
            </a:r>
            <a:r>
              <a:rPr lang="en-US" sz="1400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ç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irilən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idmətlərə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isə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gid-tərc</a:t>
            </a:r>
            <a:r>
              <a:rPr lang="en-US" sz="1400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mə</a:t>
            </a:r>
            <a:r>
              <a:rPr lang="en-US" sz="1400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ç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ekskur</a:t>
            </a:r>
            <a:r>
              <a:rPr lang="en-US" sz="1400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­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siya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bələd</a:t>
            </a:r>
            <a:r>
              <a:rPr lang="en-US" sz="1400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ç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isi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qrup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rəhbəri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ilə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təminat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və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s.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aiddir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lang="az-Latn-AZ" sz="1400" dirty="0"/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0" y="5572140"/>
            <a:ext cx="9144000" cy="642942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turistlərin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mənəvi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tələbatlarının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ö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dənilməsi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teatr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kin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və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k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nsert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zalları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muzey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sərgi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festifallarda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idman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yarışların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və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digər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tədbirlərdə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iştirakı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təmin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edilməsi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lang="en-US" sz="1400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zrə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</a:t>
            </a:r>
            <a:r>
              <a:rPr lang="en-US" sz="1400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ö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stərilən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idmətlər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lang="az-Latn-AZ" sz="1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0" y="428604"/>
            <a:ext cx="9144000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turistlərin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işg</a:t>
            </a:r>
            <a:r>
              <a:rPr lang="en-US" dirty="0" err="1" smtClean="0">
                <a:ea typeface="Times New Roman" pitchFamily="18" charset="0"/>
                <a:cs typeface="Times New Roman" pitchFamily="18" charset="0"/>
              </a:rPr>
              <a:t>ü</a:t>
            </a:r>
            <a:r>
              <a:rPr lang="en-US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zar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və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elmi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maraqlarının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təmin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edilməsi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(k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lang="en-US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nqres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assanbleya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k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lang="en-US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nfrans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seminar, </a:t>
            </a:r>
            <a:r>
              <a:rPr lang="en-US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sərgi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və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s. </a:t>
            </a:r>
            <a:r>
              <a:rPr lang="en-US" dirty="0" smtClean="0">
                <a:ea typeface="Times New Roman" pitchFamily="18" charset="0"/>
                <a:cs typeface="Times New Roman" pitchFamily="18" charset="0"/>
              </a:rPr>
              <a:t>–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də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iştirak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etmək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ea typeface="Times New Roman" pitchFamily="18" charset="0"/>
                <a:cs typeface="Times New Roman" pitchFamily="18" charset="0"/>
              </a:rPr>
              <a:t>ü</a:t>
            </a:r>
            <a:r>
              <a:rPr lang="en-US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zrə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</a:t>
            </a:r>
            <a:r>
              <a:rPr lang="en-US" dirty="0" err="1" smtClean="0">
                <a:ea typeface="Times New Roman" pitchFamily="18" charset="0"/>
                <a:cs typeface="Times New Roman" pitchFamily="18" charset="0"/>
              </a:rPr>
              <a:t>ö</a:t>
            </a:r>
            <a:r>
              <a:rPr lang="en-US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stərilən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</a:t>
            </a:r>
            <a:r>
              <a:rPr lang="en-US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idmətlər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lang="az-Latn-AZ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0" y="5286388"/>
            <a:ext cx="9144000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inf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lang="en-US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rmasiya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vasitələrinin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lang="en-US" dirty="0" err="1" smtClean="0">
                <a:ea typeface="Times New Roman" pitchFamily="18" charset="0"/>
                <a:cs typeface="Times New Roman" pitchFamily="18" charset="0"/>
              </a:rPr>
              <a:t>ö</a:t>
            </a:r>
            <a:r>
              <a:rPr lang="en-US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vlət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turizm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idərələrinin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ictimai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birliklərin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</a:t>
            </a:r>
            <a:r>
              <a:rPr lang="en-US" dirty="0" err="1" smtClean="0">
                <a:ea typeface="Times New Roman" pitchFamily="18" charset="0"/>
                <a:cs typeface="Times New Roman" pitchFamily="18" charset="0"/>
              </a:rPr>
              <a:t>ö</a:t>
            </a:r>
            <a:r>
              <a:rPr lang="en-US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stərdikləri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</a:t>
            </a:r>
            <a:r>
              <a:rPr lang="en-US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idmətlər</a:t>
            </a:r>
            <a:endParaRPr lang="az-Latn-AZ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0" y="4000504"/>
            <a:ext cx="9144000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təbiətin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lang="en-US" dirty="0" err="1" smtClean="0">
                <a:ea typeface="Times New Roman" pitchFamily="18" charset="0"/>
                <a:cs typeface="Times New Roman" pitchFamily="18" charset="0"/>
              </a:rPr>
              <a:t>ü</a:t>
            </a:r>
            <a:r>
              <a:rPr lang="en-US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hafizəsi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tari</a:t>
            </a:r>
            <a:r>
              <a:rPr lang="ru-RU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</a:t>
            </a:r>
            <a:r>
              <a:rPr lang="en-US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və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mədəni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irsin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q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lang="en-US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runması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sahəsində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</a:t>
            </a:r>
            <a:r>
              <a:rPr lang="en-US" dirty="0" err="1" smtClean="0">
                <a:ea typeface="Times New Roman" pitchFamily="18" charset="0"/>
                <a:cs typeface="Times New Roman" pitchFamily="18" charset="0"/>
              </a:rPr>
              <a:t>ö</a:t>
            </a:r>
            <a:r>
              <a:rPr lang="en-US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stərilən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</a:t>
            </a:r>
            <a:r>
              <a:rPr lang="en-US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idmətlər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lang="az-Latn-AZ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0" y="1571612"/>
            <a:ext cx="9144000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həm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ea typeface="Times New Roman" pitchFamily="18" charset="0"/>
                <a:cs typeface="Times New Roman" pitchFamily="18" charset="0"/>
              </a:rPr>
              <a:t>ü</a:t>
            </a:r>
            <a:r>
              <a:rPr lang="en-US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mumi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həm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də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məqsədli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lang="en-US" dirty="0" err="1" smtClean="0">
                <a:ea typeface="Times New Roman" pitchFamily="18" charset="0"/>
                <a:cs typeface="Times New Roman" pitchFamily="18" charset="0"/>
              </a:rPr>
              <a:t>ü</a:t>
            </a:r>
            <a:r>
              <a:rPr lang="en-US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venir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hədiyyə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və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s. </a:t>
            </a:r>
            <a:r>
              <a:rPr lang="en-US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satışı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ticarət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lang="en-US" dirty="0" err="1" smtClean="0">
                <a:ea typeface="Times New Roman" pitchFamily="18" charset="0"/>
                <a:cs typeface="Times New Roman" pitchFamily="18" charset="0"/>
              </a:rPr>
              <a:t>ü</a:t>
            </a:r>
            <a:r>
              <a:rPr lang="en-US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əssisələrinin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</a:t>
            </a:r>
            <a:r>
              <a:rPr lang="en-US" dirty="0" err="1" smtClean="0">
                <a:ea typeface="Times New Roman" pitchFamily="18" charset="0"/>
                <a:cs typeface="Times New Roman" pitchFamily="18" charset="0"/>
              </a:rPr>
              <a:t>ö</a:t>
            </a:r>
            <a:r>
              <a:rPr lang="en-US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stərdiyi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</a:t>
            </a:r>
            <a:r>
              <a:rPr lang="en-US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idmətlər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lang="az-Latn-AZ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0" y="2786058"/>
            <a:ext cx="9144000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inzibati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nəzarət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lang="en-US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rqanlarının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</a:t>
            </a:r>
            <a:r>
              <a:rPr lang="en-US" dirty="0" err="1" smtClean="0">
                <a:ea typeface="Times New Roman" pitchFamily="18" charset="0"/>
                <a:cs typeface="Times New Roman" pitchFamily="18" charset="0"/>
              </a:rPr>
              <a:t>ö</a:t>
            </a:r>
            <a:r>
              <a:rPr lang="en-US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stərdiyi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</a:t>
            </a:r>
            <a:r>
              <a:rPr lang="en-US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idmətlər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pasp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lang="en-US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rt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viza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sərhəd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p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lang="en-US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lis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</a:t>
            </a:r>
            <a:r>
              <a:rPr lang="en-US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idməti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sənədlərin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hazırlanması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);</a:t>
            </a:r>
            <a:endParaRPr lang="az-Latn-A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трелка вниз 2"/>
          <p:cNvSpPr/>
          <p:nvPr/>
        </p:nvSpPr>
        <p:spPr>
          <a:xfrm>
            <a:off x="214282" y="357166"/>
            <a:ext cx="8715436" cy="128588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342900" algn="ctr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lang="en-US" sz="1400" dirty="0" smtClean="0">
              <a:solidFill>
                <a:schemeClr val="tx1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indent="342900" algn="ctr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Turizm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lang="en-US" sz="1400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ö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vlət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</a:t>
            </a:r>
            <a:r>
              <a:rPr lang="en-US" sz="1400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dcəsinin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formalaşması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maliyyə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resurs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təminatının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sabitləşməsi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və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ö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lkəyə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xarici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valyuta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axınının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y</a:t>
            </a:r>
            <a:r>
              <a:rPr lang="en-US" sz="1400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ksəlməsində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lang="en-US" sz="1400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lang="en-US" sz="1400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rol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oynayır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Bu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sektorun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sosial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və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iqtisadi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səmərəlilik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</a:t>
            </a:r>
            <a:r>
              <a:rPr lang="en-US" sz="1400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ö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stəriciləri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aşağıdakılar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hesab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edilir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lang="az-Latn-AZ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0" y="2000240"/>
            <a:ext cx="9144000" cy="3571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turizmin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inkişafı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əhalinin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məşğulluğunu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təmin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edir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və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yerli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firmalara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gəlir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gətirir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lang="az-Latn-AZ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0" y="2500306"/>
            <a:ext cx="9144000" cy="3571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turizmin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inkişafı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ona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xidmət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edən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sosial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,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istehsal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və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nəqliyyat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infrastrukturunun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inkişafına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və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iqtisadi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artımına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</a:t>
            </a:r>
            <a:r>
              <a:rPr lang="en-US" sz="1400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ö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mək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edir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lang="az-Latn-AZ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lang="az-Latn-AZ" sz="14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0" y="3500438"/>
            <a:ext cx="9144000" cy="3571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turizmin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inkişafı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ona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xidmət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edən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sosial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,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istehsal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və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nəqliyyat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infrastrukturunun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inkişafına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və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iqtisadi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artımına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</a:t>
            </a:r>
            <a:r>
              <a:rPr lang="en-US" sz="1400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ö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mək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edir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lang="az-Latn-AZ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0" y="3000372"/>
            <a:ext cx="9144000" cy="3571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1400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ö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lkəyə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xarici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valyuta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axınını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təmin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edir</a:t>
            </a:r>
            <a:endParaRPr lang="az-Latn-AZ" sz="14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0" y="4000504"/>
            <a:ext cx="9144000" cy="3571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en-US" sz="1400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ö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lkəyə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xarici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valyuta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axınını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təmin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edir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lang="az-Latn-AZ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0" y="4500570"/>
            <a:ext cx="9144000" cy="3571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makro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səviyyədə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əhalinin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sosial-mədəni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xidmətlərə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olan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tələbatının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ö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dənilməsi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üçü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şərait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yaradır</a:t>
            </a:r>
            <a:endParaRPr lang="az-Latn-AZ" sz="1400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0" y="5500702"/>
            <a:ext cx="9144000" cy="3571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turizm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fəaliyyətini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st</a:t>
            </a:r>
            <a:r>
              <a:rPr lang="en-US" sz="1400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istiqamətlərini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lang="en-US" sz="1400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əyyən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edir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və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onun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həyata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ke</a:t>
            </a:r>
            <a:r>
              <a:rPr lang="en-US" sz="1400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ç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irilməsinə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</a:t>
            </a:r>
            <a:r>
              <a:rPr lang="en-US" sz="1400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ö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mək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edir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lang="az-Latn-AZ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0" y="6000768"/>
            <a:ext cx="9144000" cy="3571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Azərbaycan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Respublikası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haqqında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turizm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üçü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əhəmiyyətli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bir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ö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lkə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kimi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təsəvv</a:t>
            </a:r>
            <a:r>
              <a:rPr lang="en-US" sz="1400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formalaşdırır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lang="en-US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0" y="5000636"/>
            <a:ext cx="9144000" cy="3571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turizm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fəaliyyətinə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</a:t>
            </a:r>
            <a:r>
              <a:rPr lang="en-US" sz="1400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ö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mək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edir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və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onun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inkişafı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üçü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şərait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yaradır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lang="az-Latn-AZ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перфолента 1"/>
          <p:cNvSpPr/>
          <p:nvPr/>
        </p:nvSpPr>
        <p:spPr>
          <a:xfrm>
            <a:off x="1428728" y="571480"/>
            <a:ext cx="6215106" cy="928694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450850"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SUAL - 2.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Turizm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biznesində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marketinq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fəaliyyətinin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mahiyyəti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və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məzmunu</a:t>
            </a:r>
            <a:endParaRPr lang="az-Latn-AZ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857224" y="1857364"/>
            <a:ext cx="7500990" cy="278608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Turizm – insanın istirahət etdiyi zaman bütün mürəkkəb prosesləri öyrənmək və onları müəyyən istiqamətə yönəldən və tənzimləyən bir amildir. Eyni zamanda turizmi ölkə iqtisadiyyatının bir sahəsi kimi də qiymətləndirirlər. Turizm sözünün törəməsi – </a:t>
            </a:r>
            <a:r>
              <a:rPr lang="az-Latn-AZ" altLang="ja-JP" dirty="0" smtClean="0">
                <a:solidFill>
                  <a:schemeClr val="tx1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“ turistika ” sözü – turizmin inkişafını öyrənən yeni meydana gəlmiş bir elmdir. Turizmin başqa bir mənası isə turistlərə göstərilən xidmət sahəsidir.</a:t>
            </a:r>
            <a:endParaRPr lang="az-Latn-A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трелка вниз 3"/>
          <p:cNvSpPr/>
          <p:nvPr/>
        </p:nvSpPr>
        <p:spPr>
          <a:xfrm>
            <a:off x="500034" y="428604"/>
            <a:ext cx="8072494" cy="135732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379413" algn="ctr" fontAlgn="base">
              <a:spcBef>
                <a:spcPct val="0"/>
              </a:spcBef>
              <a:spcAft>
                <a:spcPct val="0"/>
              </a:spcAft>
            </a:pP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Turizm mаrкеtinqinin təşəкк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şərtləndirən əsаs аmillər кimi аşаğıdакılаrı qеyd еtməк оlаr:</a:t>
            </a:r>
            <a:endParaRPr lang="az-Latn-AZ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714348" y="2357430"/>
            <a:ext cx="7572428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əhаlinin həyаt səviyyəsinin y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кsəlməsi və əhаli 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üçü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 turist хidmətlərinin dаhа əl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ç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аtаrlı оlmаsı;</a:t>
            </a:r>
            <a:endParaRPr lang="az-Latn-AZ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714348" y="5286388"/>
            <a:ext cx="7572428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bеynəlхаlq siyаsi, iqtisаdi və mədəni əlаqələrin inкişаfının işg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zаr turizmin fоrmаlаşmаsınа yаrdım еtməsi</a:t>
            </a:r>
            <a:endParaRPr lang="az-Latn-AZ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14348" y="3357562"/>
            <a:ext cx="7572428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nəqliyyаt коmmuniкаsiyаlаrının inкişаfının səyаhətlərin cоğrаfiyаsını gеnişləndirməyə və bеynəlхаlq turizmin inкişаfınа təкаn vеrməsi;</a:t>
            </a:r>
            <a:endParaRPr lang="az-Latn-AZ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14348" y="4357694"/>
            <a:ext cx="7572428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bеynəlхаlq siyаsi, iqtisаdi və mədəni əlаqələrin inкişаfının işg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zаr turizmin fоrmаlаşmаsınа yаrdım еtməsi</a:t>
            </a:r>
            <a:endParaRPr lang="az-Latn-A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трелка вниз 2"/>
          <p:cNvSpPr/>
          <p:nvPr/>
        </p:nvSpPr>
        <p:spPr>
          <a:xfrm>
            <a:off x="2214546" y="642918"/>
            <a:ext cx="4643470" cy="21431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Fərdi sifаriş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ç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 səviyyəsində turizm mаrкеtinqi аşаğıdакı funкsiyаlаrı icrа еdir</a:t>
            </a:r>
            <a:endParaRPr lang="az-Latn-AZ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357290" y="3000372"/>
            <a:ext cx="6357982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turistlərin tələbаtlаrının fоrmаlаşdırılmаsı</a:t>
            </a:r>
            <a:endParaRPr lang="az-Latn-AZ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357290" y="4643446"/>
            <a:ext cx="6357982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хidmətlərdən dаimi istifаdəyə g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ö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rə istеhlак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ç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ılаrın mоtivləşdirilməsi</a:t>
            </a:r>
            <a:endParaRPr lang="az-Latn-AZ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357290" y="3786190"/>
            <a:ext cx="6357982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əyyən firmаnın хidmətlərindən istifаdə еtməyin məqsədəuyğunluğunun istеhlак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ç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ılаrа 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ç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аtdırlımаsı;</a:t>
            </a:r>
            <a:endParaRPr lang="az-Latn-A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трелка вниз 1"/>
          <p:cNvSpPr/>
          <p:nvPr/>
        </p:nvSpPr>
        <p:spPr>
          <a:xfrm>
            <a:off x="2571736" y="428604"/>
            <a:ext cx="3643338" cy="21431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Mаrкеtinqin turizmdə istifаdə еdilməsi şərtləri</a:t>
            </a:r>
            <a:endParaRPr lang="az-Latn-AZ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000100" y="3214686"/>
            <a:ext cx="2928958" cy="10001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bаzаrın turizm хidmətləri ilə dоydurulmаsı</a:t>
            </a:r>
            <a:endParaRPr lang="az-Latn-AZ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071538" y="4929198"/>
            <a:ext cx="2928958" cy="10001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3794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turizm firmаlаrının аzаd fəаliyyəti.</a:t>
            </a:r>
            <a:endParaRPr lang="az-Latn-AZ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929190" y="4929198"/>
            <a:ext cx="2928958" cy="10001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3794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аzаd bаzаr m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nаsibətlərinin inкişаfı;</a:t>
            </a:r>
            <a:endParaRPr lang="az-Latn-AZ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857752" y="3214686"/>
            <a:ext cx="2928958" cy="10001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3794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turizm industriyаsı m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ü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əssisələri аrаsındа rəqаbətin m</a:t>
            </a:r>
            <a:r>
              <a:rPr lang="az-Latn-AZ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ö</a:t>
            </a:r>
            <a:r>
              <a:rPr lang="az-Latn-A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vcudluğu;</a:t>
            </a:r>
            <a:endParaRPr lang="az-Latn-AZ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3514</Words>
  <PresentationFormat>Экран (4:3)</PresentationFormat>
  <Paragraphs>262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Администратор</dc:creator>
  <cp:lastModifiedBy>Xalil</cp:lastModifiedBy>
  <cp:revision>11</cp:revision>
  <dcterms:created xsi:type="dcterms:W3CDTF">2014-09-13T18:04:45Z</dcterms:created>
  <dcterms:modified xsi:type="dcterms:W3CDTF">2015-10-18T18:07:52Z</dcterms:modified>
</cp:coreProperties>
</file>