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1B297-E296-4A45-9DEF-51FAA2F175A0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56F7D-7C92-4874-A095-F6F0D3DEF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48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56F7D-7C92-4874-A095-F6F0D3DEF5E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3B94DCC-B4A2-4D44-A89B-AD0B0BBD2022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F81CAF8-470C-4B94-9BC7-8F8C01F750E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 LOGİSTİKA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/>
              <a:t>Tərtib etdi: H.R.Muradova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1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İnformasiyaların toplanması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>
                <a:latin typeface="A1-Lat" pitchFamily="18" charset="0"/>
              </a:rPr>
              <a:t>базарын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мцасир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тящлили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базар </a:t>
            </a:r>
            <a:r>
              <a:rPr lang="ru-RU" dirty="0" err="1">
                <a:latin typeface="A1-Lat" pitchFamily="18" charset="0"/>
              </a:rPr>
              <a:t>конйуктурасынын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дяйишилмяси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динамикасы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базар </a:t>
            </a:r>
            <a:r>
              <a:rPr lang="ru-RU" dirty="0" err="1">
                <a:latin typeface="A1-Lat" pitchFamily="18" charset="0"/>
              </a:rPr>
              <a:t>дяйишкянлийинин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прогнозлашдырылмасы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7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3200" dirty="0" err="1" smtClean="0">
                <a:latin typeface="A1-Lat" pitchFamily="18" charset="0"/>
              </a:rPr>
              <a:t>T</a:t>
            </a:r>
            <a:r>
              <a:rPr lang="ru-RU" sz="3200" dirty="0" err="1" smtClean="0">
                <a:latin typeface="A1-Lat" pitchFamily="18" charset="0"/>
              </a:rPr>
              <a:t>ядарцкат</a:t>
            </a:r>
            <a:r>
              <a:rPr lang="ru-RU" sz="3200" dirty="0" smtClean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лоэистикасынын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функсийаларыны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ашаьыдакы</a:t>
            </a:r>
            <a:r>
              <a:rPr lang="ru-RU" sz="3200" dirty="0">
                <a:latin typeface="A1-Lat" pitchFamily="18" charset="0"/>
              </a:rPr>
              <a:t> кими </a:t>
            </a:r>
            <a:r>
              <a:rPr lang="ru-RU" sz="3200" dirty="0" err="1">
                <a:latin typeface="A1-Lat" pitchFamily="18" charset="0"/>
              </a:rPr>
              <a:t>формалашдырмаг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олар</a:t>
            </a:r>
            <a:r>
              <a:rPr lang="ru-RU" sz="3200" dirty="0">
                <a:latin typeface="A1-Lat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>
                <a:latin typeface="A1-Lat" pitchFamily="18" charset="0"/>
              </a:rPr>
              <a:t>мящсулэюндярянлярля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оптимал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гурулмасы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истещсалын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мадди</a:t>
            </a:r>
            <a:r>
              <a:rPr lang="ru-RU" dirty="0">
                <a:latin typeface="A1-Lat" pitchFamily="18" charset="0"/>
              </a:rPr>
              <a:t> техники </a:t>
            </a:r>
            <a:r>
              <a:rPr lang="ru-RU" dirty="0" err="1">
                <a:latin typeface="A1-Lat" pitchFamily="18" charset="0"/>
              </a:rPr>
              <a:t>тя'минатынын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планлашдырылмасы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i="1" dirty="0" err="1">
                <a:latin typeface="A1-Lat" pitchFamily="18" charset="0"/>
              </a:rPr>
              <a:t>истещсал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цчцн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зярури</a:t>
            </a:r>
            <a:r>
              <a:rPr lang="ru-RU" i="1" dirty="0">
                <a:latin typeface="A1-Lat" pitchFamily="18" charset="0"/>
              </a:rPr>
              <a:t> материал </a:t>
            </a:r>
            <a:r>
              <a:rPr lang="ru-RU" i="1" dirty="0" err="1">
                <a:latin typeface="A1-Lat" pitchFamily="18" charset="0"/>
              </a:rPr>
              <a:t>ресурсларынын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тядарцкатынын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тяшкили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вя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онларын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дашынмасы</a:t>
            </a:r>
            <a:r>
              <a:rPr lang="ru-RU" i="1" dirty="0">
                <a:latin typeface="A1-Lat" pitchFamily="18" charset="0"/>
              </a:rPr>
              <a:t>;</a:t>
            </a:r>
            <a:endParaRPr lang="ru-RU" dirty="0">
              <a:latin typeface="A1-Lat" pitchFamily="18" charset="0"/>
            </a:endParaRPr>
          </a:p>
          <a:p>
            <a:pPr lvl="0"/>
            <a:r>
              <a:rPr lang="ru-RU" i="1" dirty="0" err="1">
                <a:latin typeface="A1-Lat" pitchFamily="18" charset="0"/>
              </a:rPr>
              <a:t>материалларын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анбарлашдырылмасы</a:t>
            </a:r>
            <a:r>
              <a:rPr lang="ru-RU" i="1" dirty="0">
                <a:latin typeface="A1-Lat" pitchFamily="18" charset="0"/>
              </a:rPr>
              <a:t>, </a:t>
            </a:r>
            <a:r>
              <a:rPr lang="ru-RU" i="1" dirty="0" err="1">
                <a:latin typeface="A1-Lat" pitchFamily="18" charset="0"/>
              </a:rPr>
              <a:t>сахланмасы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вя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истещсал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истещлакына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щазырланмасы</a:t>
            </a:r>
            <a:r>
              <a:rPr lang="ru-RU" i="1" dirty="0">
                <a:latin typeface="A1-Lat" pitchFamily="18" charset="0"/>
              </a:rPr>
              <a:t>;</a:t>
            </a:r>
            <a:endParaRPr lang="ru-RU" dirty="0">
              <a:latin typeface="A1-Lat" pitchFamily="18" charset="0"/>
            </a:endParaRPr>
          </a:p>
          <a:p>
            <a:pPr lvl="0"/>
            <a:r>
              <a:rPr lang="ru-RU" i="1" dirty="0" err="1">
                <a:latin typeface="A1-Lat" pitchFamily="18" charset="0"/>
              </a:rPr>
              <a:t>истещсалчы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мцяссисянин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сех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вя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диэяр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бюлмяляринин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мадди</a:t>
            </a:r>
            <a:r>
              <a:rPr lang="ru-RU" i="1" dirty="0">
                <a:latin typeface="A1-Lat" pitchFamily="18" charset="0"/>
              </a:rPr>
              <a:t> техники </a:t>
            </a:r>
            <a:r>
              <a:rPr lang="ru-RU" i="1" dirty="0" err="1">
                <a:latin typeface="A1-Lat" pitchFamily="18" charset="0"/>
              </a:rPr>
              <a:t>тя'минатынын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тяшкили</a:t>
            </a:r>
            <a:r>
              <a:rPr lang="ru-RU" i="1" dirty="0">
                <a:latin typeface="A1-Lat" pitchFamily="18" charset="0"/>
              </a:rPr>
              <a:t>; </a:t>
            </a:r>
            <a:endParaRPr lang="ru-RU" dirty="0">
              <a:latin typeface="A1-Lat" pitchFamily="18" charset="0"/>
            </a:endParaRPr>
          </a:p>
          <a:p>
            <a:pPr lvl="0"/>
            <a:r>
              <a:rPr lang="ru-RU" i="1" dirty="0" err="1">
                <a:latin typeface="A1-Lat" pitchFamily="18" charset="0"/>
              </a:rPr>
              <a:t>мцяссисянин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анбарларында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истещсал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ещтийатларынын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идаря</a:t>
            </a:r>
            <a:r>
              <a:rPr lang="ru-RU" i="1" dirty="0">
                <a:latin typeface="A1-Lat" pitchFamily="18" charset="0"/>
              </a:rPr>
              <a:t> </a:t>
            </a:r>
            <a:r>
              <a:rPr lang="ru-RU" i="1" dirty="0" err="1">
                <a:latin typeface="A1-Lat" pitchFamily="18" charset="0"/>
              </a:rPr>
              <a:t>едилмяси</a:t>
            </a:r>
            <a:r>
              <a:rPr lang="ru-RU" i="1" dirty="0">
                <a:latin typeface="A1-Lat" pitchFamily="18" charset="0"/>
              </a:rPr>
              <a:t>;</a:t>
            </a:r>
            <a:endParaRPr lang="ru-RU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74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ARDI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1-Lat" pitchFamily="18" charset="0"/>
              </a:rPr>
              <a:t>материал </a:t>
            </a:r>
            <a:r>
              <a:rPr lang="ru-RU" dirty="0" err="1" smtClean="0">
                <a:latin typeface="A1-Lat" pitchFamily="18" charset="0"/>
              </a:rPr>
              <a:t>ресурсларына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гянаят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едилмяси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цзря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прог­рамларын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щазырланмасы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онун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йериня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йетирилмясиня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нязарят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иши</a:t>
            </a:r>
            <a:r>
              <a:rPr lang="ru-RU" dirty="0" smtClean="0">
                <a:latin typeface="A1-Lat" pitchFamily="18" charset="0"/>
              </a:rPr>
              <a:t>;</a:t>
            </a:r>
            <a:r>
              <a:rPr lang="ru-RU" b="1" dirty="0" smtClean="0">
                <a:latin typeface="A1-Lat" pitchFamily="18" charset="0"/>
              </a:rPr>
              <a:t> </a:t>
            </a:r>
            <a:endParaRPr lang="az-Latn-AZ" dirty="0">
              <a:latin typeface="A1-Lat" pitchFamily="18" charset="0"/>
            </a:endParaRPr>
          </a:p>
          <a:p>
            <a:r>
              <a:rPr lang="ru-RU" dirty="0" err="1" smtClean="0">
                <a:latin typeface="A1-Lat" pitchFamily="18" charset="0"/>
              </a:rPr>
              <a:t>тяъщизат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цчцн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айрылмыш</a:t>
            </a:r>
            <a:r>
              <a:rPr lang="ru-RU" dirty="0" smtClean="0">
                <a:latin typeface="A1-Lat" pitchFamily="18" charset="0"/>
              </a:rPr>
              <a:t> смета </a:t>
            </a:r>
            <a:r>
              <a:rPr lang="ru-RU" dirty="0" err="1" smtClean="0">
                <a:latin typeface="A1-Lat" pitchFamily="18" charset="0"/>
              </a:rPr>
              <a:t>хяръляринин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дцзэцн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мясряф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едилмясиня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нязарятин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тяшкили</a:t>
            </a:r>
            <a:r>
              <a:rPr lang="ru-RU" dirty="0" smtClean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 smtClean="0">
                <a:latin typeface="A1-Lat" pitchFamily="18" charset="0"/>
              </a:rPr>
              <a:t>мящсулэюндярянляр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цзря</a:t>
            </a:r>
            <a:r>
              <a:rPr lang="ru-RU" dirty="0" smtClean="0">
                <a:latin typeface="A1-Lat" pitchFamily="18" charset="0"/>
              </a:rPr>
              <a:t> кредит </a:t>
            </a:r>
            <a:r>
              <a:rPr lang="ru-RU" dirty="0" err="1" smtClean="0">
                <a:latin typeface="A1-Lat" pitchFamily="18" charset="0"/>
              </a:rPr>
              <a:t>боръларына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нязарят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онларын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азалдылмасы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цчцн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мцвафиг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игтисади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тядбирлярин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щяйата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кечирилмяси</a:t>
            </a:r>
            <a:r>
              <a:rPr lang="ru-RU" dirty="0" smtClean="0">
                <a:latin typeface="A1-Lat" pitchFamily="18" charset="0"/>
              </a:rPr>
              <a:t>; </a:t>
            </a:r>
          </a:p>
          <a:p>
            <a:pPr lvl="0"/>
            <a:r>
              <a:rPr lang="ru-RU" dirty="0" err="1" smtClean="0">
                <a:latin typeface="A1-Lat" pitchFamily="18" charset="0"/>
              </a:rPr>
              <a:t>бцтцн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истещсал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бюлмяляри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иля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разылашмагла</a:t>
            </a:r>
            <a:r>
              <a:rPr lang="ru-RU" dirty="0" smtClean="0">
                <a:latin typeface="A1-Lat" pitchFamily="18" charset="0"/>
              </a:rPr>
              <a:t> материал </a:t>
            </a:r>
            <a:r>
              <a:rPr lang="ru-RU" dirty="0" err="1" smtClean="0">
                <a:latin typeface="A1-Lat" pitchFamily="18" charset="0"/>
              </a:rPr>
              <a:t>ресурсларынын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щярякяти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цзря</a:t>
            </a:r>
            <a:r>
              <a:rPr lang="ru-RU" dirty="0" smtClean="0">
                <a:latin typeface="A1-Lat" pitchFamily="18" charset="0"/>
              </a:rPr>
              <a:t> план-</a:t>
            </a:r>
            <a:r>
              <a:rPr lang="ru-RU" dirty="0" err="1" smtClean="0">
                <a:latin typeface="A1-Lat" pitchFamily="18" charset="0"/>
              </a:rPr>
              <a:t>графиклярин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щазырланмасы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йериня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йетирилмяси</a:t>
            </a:r>
            <a:r>
              <a:rPr lang="ru-RU" dirty="0" smtClean="0">
                <a:latin typeface="A1-Lat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46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KONTRAKT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1-Lat" pitchFamily="18" charset="0"/>
              </a:rPr>
              <a:t>контракт - </a:t>
            </a:r>
            <a:r>
              <a:rPr lang="ru-RU" dirty="0" err="1">
                <a:latin typeface="A1-Lat" pitchFamily="18" charset="0"/>
              </a:rPr>
              <a:t>цмуми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игтисади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субйектляр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щцгуг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вязифялярин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олунмасы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дяйишилмяси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ляьв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щаггында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гаршылыглы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икитярфяли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мцгавиля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сянядидир</a:t>
            </a:r>
            <a:r>
              <a:rPr lang="ru-RU" dirty="0">
                <a:latin typeface="A1-Lat" pitchFamily="18" charset="0"/>
              </a:rPr>
              <a:t>.</a:t>
            </a:r>
            <a:endParaRPr lang="ru-RU" sz="2800" dirty="0">
              <a:latin typeface="A1-Lat" pitchFamily="18" charset="0"/>
            </a:endParaRPr>
          </a:p>
          <a:p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Тяснифетмя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принсипиня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контрактлар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ашаьыдакы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нювляря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бюлцнцр</a:t>
            </a:r>
            <a:r>
              <a:rPr lang="ru-RU" dirty="0">
                <a:latin typeface="A1-Lat" pitchFamily="18" charset="0"/>
              </a:rPr>
              <a:t>:</a:t>
            </a:r>
            <a:endParaRPr lang="ru-RU" sz="2800" dirty="0">
              <a:latin typeface="A1-Lat" pitchFamily="18" charset="0"/>
            </a:endParaRPr>
          </a:p>
          <a:p>
            <a:pPr lvl="6"/>
            <a:r>
              <a:rPr lang="ru-RU" sz="2400" dirty="0" err="1">
                <a:latin typeface="A1-Lat" pitchFamily="18" charset="0"/>
              </a:rPr>
              <a:t>бирдяфялик</a:t>
            </a:r>
            <a:r>
              <a:rPr lang="ru-RU" sz="2400" dirty="0">
                <a:latin typeface="A1-Lat" pitchFamily="18" charset="0"/>
              </a:rPr>
              <a:t>;</a:t>
            </a:r>
          </a:p>
          <a:p>
            <a:pPr lvl="6"/>
            <a:r>
              <a:rPr lang="ru-RU" sz="2400" b="1" dirty="0" err="1">
                <a:latin typeface="A1-Lat" pitchFamily="18" charset="0"/>
              </a:rPr>
              <a:t>дюври</a:t>
            </a:r>
            <a:r>
              <a:rPr lang="ru-RU" sz="2400" b="1" dirty="0">
                <a:latin typeface="A1-Lat" pitchFamily="18" charset="0"/>
              </a:rPr>
              <a:t>;</a:t>
            </a:r>
          </a:p>
          <a:p>
            <a:pPr lvl="6"/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гарышыг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юдяниш</a:t>
            </a:r>
            <a:r>
              <a:rPr lang="ru-RU" sz="2400" dirty="0">
                <a:latin typeface="A1-Lat" pitchFamily="18" charset="0"/>
              </a:rPr>
              <a:t> (пул </a:t>
            </a:r>
            <a:r>
              <a:rPr lang="ru-RU" sz="2400" dirty="0" err="1">
                <a:latin typeface="A1-Lat" pitchFamily="18" charset="0"/>
              </a:rPr>
              <a:t>вя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йа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ямття</a:t>
            </a:r>
            <a:r>
              <a:rPr lang="ru-RU" sz="2400" dirty="0">
                <a:latin typeface="A1-Lat" pitchFamily="18" charset="0"/>
              </a:rPr>
              <a:t>) </a:t>
            </a:r>
            <a:r>
              <a:rPr lang="ru-RU" sz="2400" dirty="0" err="1">
                <a:latin typeface="A1-Lat" pitchFamily="18" charset="0"/>
              </a:rPr>
              <a:t>формалы</a:t>
            </a:r>
            <a:r>
              <a:rPr lang="ru-RU" sz="2400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20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az-Latn-AZ" sz="3600" dirty="0" err="1">
                <a:latin typeface="A1-Lat" pitchFamily="18" charset="0"/>
              </a:rPr>
              <a:t>T</a:t>
            </a:r>
            <a:r>
              <a:rPr lang="ru-RU" sz="3600" dirty="0" err="1" smtClean="0">
                <a:latin typeface="A1-Lat" pitchFamily="18" charset="0"/>
              </a:rPr>
              <a:t>ядарцкат</a:t>
            </a:r>
            <a:r>
              <a:rPr lang="ru-RU" sz="3600" dirty="0" smtClean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планлары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тяртиб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едян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заман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ашаьыдакы</a:t>
            </a:r>
            <a:r>
              <a:rPr lang="ru-RU" sz="3600" dirty="0">
                <a:latin typeface="A1-Lat" pitchFamily="18" charset="0"/>
              </a:rPr>
              <a:t>: </a:t>
            </a:r>
            <a:br>
              <a:rPr lang="ru-RU" sz="3600" dirty="0">
                <a:latin typeface="A1-Lat" pitchFamily="18" charset="0"/>
              </a:rPr>
            </a:br>
            <a:endParaRPr lang="ru-RU" sz="36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>
                <a:latin typeface="A1-Lat" pitchFamily="18" charset="0"/>
              </a:rPr>
              <a:t>сифариш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пакетиня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мясряф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нормаларына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мцяййянляшдирилмяси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игтисади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тящлили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тяфсилляшдирмя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сянядляринин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тяртиби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зярури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материалларын</a:t>
            </a:r>
            <a:r>
              <a:rPr lang="ru-RU" dirty="0">
                <a:latin typeface="A1-Lat" pitchFamily="18" charset="0"/>
              </a:rPr>
              <a:t> техники </a:t>
            </a:r>
            <a:r>
              <a:rPr lang="ru-RU" dirty="0" err="1">
                <a:latin typeface="A1-Lat" pitchFamily="18" charset="0"/>
              </a:rPr>
              <a:t>характерис­тикасынын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щяртяряфли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олунмасы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базарынын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сечилмяси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потенсиал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мящсул­эюндярянлярин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сийащысынын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тяртиб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-техники </a:t>
            </a:r>
            <a:r>
              <a:rPr lang="ru-RU" dirty="0" err="1">
                <a:latin typeface="A1-Lat" pitchFamily="18" charset="0"/>
              </a:rPr>
              <a:t>тя'йинатлы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гиймяти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кейфиййяти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мящсулэюндярянлярин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ъоьрафи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бахымдан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йахынлыьы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мящсулэюндярмялярин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ащянэ­дарлыьы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с. </a:t>
            </a:r>
            <a:r>
              <a:rPr lang="ru-RU" dirty="0" err="1">
                <a:latin typeface="A1-Lat" pitchFamily="18" charset="0"/>
              </a:rPr>
              <a:t>параметрляря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ялверишли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мящсулэюндярянлярин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сечилмяси</a:t>
            </a:r>
            <a:r>
              <a:rPr lang="ru-RU" dirty="0" smtClean="0">
                <a:latin typeface="A1-Lat" pitchFamily="18" charset="0"/>
              </a:rPr>
              <a:t>;</a:t>
            </a:r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74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ARDI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 smtClean="0">
                <a:latin typeface="A1-Lat" pitchFamily="18" charset="0"/>
              </a:rPr>
              <a:t>сечилмиш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мящсулэюндярянлярля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ишэцзар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данышыгларын</a:t>
            </a:r>
            <a:r>
              <a:rPr lang="ru-RU" dirty="0" smtClean="0">
                <a:latin typeface="A1-Lat" pitchFamily="18" charset="0"/>
              </a:rPr>
              <a:t> (</a:t>
            </a:r>
            <a:r>
              <a:rPr lang="ru-RU" dirty="0" err="1" smtClean="0">
                <a:latin typeface="A1-Lat" pitchFamily="18" charset="0"/>
              </a:rPr>
              <a:t>йазышмаларын</a:t>
            </a:r>
            <a:r>
              <a:rPr lang="ru-RU" dirty="0" smtClean="0">
                <a:latin typeface="A1-Lat" pitchFamily="18" charset="0"/>
              </a:rPr>
              <a:t>) </a:t>
            </a:r>
            <a:r>
              <a:rPr lang="ru-RU" dirty="0" err="1" smtClean="0">
                <a:latin typeface="A1-Lat" pitchFamily="18" charset="0"/>
              </a:rPr>
              <a:t>апарылмасы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тядарцкат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мцгавиляляринин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баьланмасы</a:t>
            </a:r>
            <a:r>
              <a:rPr lang="ru-RU" dirty="0" smtClean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 smtClean="0">
                <a:latin typeface="A1-Lat" pitchFamily="18" charset="0"/>
              </a:rPr>
              <a:t>тядарцкат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методунун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мцяййянляшдирилмяси</a:t>
            </a:r>
            <a:r>
              <a:rPr lang="ru-RU" dirty="0" smtClean="0">
                <a:latin typeface="A1-Lat" pitchFamily="18" charset="0"/>
              </a:rPr>
              <a:t>;</a:t>
            </a:r>
          </a:p>
          <a:p>
            <a:pPr lvl="0"/>
            <a:r>
              <a:rPr lang="ru-RU" dirty="0" smtClean="0">
                <a:latin typeface="A1-Lat" pitchFamily="18" charset="0"/>
              </a:rPr>
              <a:t>материал </a:t>
            </a:r>
            <a:r>
              <a:rPr lang="ru-RU" dirty="0" err="1" smtClean="0">
                <a:latin typeface="A1-Lat" pitchFamily="18" charset="0"/>
              </a:rPr>
              <a:t>ресурсларынын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тядарцкаты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иля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баьлы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мящсул­эюндярянлярля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истещлакчылар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арасында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гаршылыглы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фяалиййятин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тя'мин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едилмяси</a:t>
            </a:r>
            <a:r>
              <a:rPr lang="ru-RU" dirty="0" smtClean="0">
                <a:latin typeface="A1-Lat" pitchFamily="18" charset="0"/>
              </a:rPr>
              <a:t>;</a:t>
            </a:r>
          </a:p>
          <a:p>
            <a:r>
              <a:rPr lang="ru-RU" dirty="0" err="1" smtClean="0">
                <a:latin typeface="A1-Lat" pitchFamily="18" charset="0"/>
              </a:rPr>
              <a:t>кямиййят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кейфиййят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параметрляри</a:t>
            </a:r>
            <a:r>
              <a:rPr lang="ru-RU" dirty="0" smtClean="0">
                <a:latin typeface="A1-Lat" pitchFamily="18" charset="0"/>
              </a:rPr>
              <a:t>, </a:t>
            </a:r>
            <a:r>
              <a:rPr lang="ru-RU" dirty="0" err="1" smtClean="0">
                <a:latin typeface="A1-Lat" pitchFamily="18" charset="0"/>
              </a:rPr>
              <a:t>гябул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едилмиш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мящсулларын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анбарларда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йерляшдирилмясинин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тяшкили</a:t>
            </a:r>
            <a:r>
              <a:rPr lang="ru-RU" dirty="0" smtClean="0">
                <a:latin typeface="A1-Lat" pitchFamily="18" charset="0"/>
              </a:rPr>
              <a:t> кими </a:t>
            </a:r>
            <a:r>
              <a:rPr lang="ru-RU" dirty="0" err="1" smtClean="0">
                <a:latin typeface="A1-Lat" pitchFamily="18" charset="0"/>
              </a:rPr>
              <a:t>мясяляляри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бирэя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щялл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етмялидирляр</a:t>
            </a:r>
            <a:r>
              <a:rPr lang="ru-RU" dirty="0" smtClean="0">
                <a:latin typeface="A1-Lat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14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>
                <a:latin typeface="A1-Lat" pitchFamily="18" charset="0"/>
              </a:rPr>
              <a:t>Тялябатын</a:t>
            </a:r>
            <a:r>
              <a:rPr lang="ru-RU" sz="2800" b="1" dirty="0">
                <a:latin typeface="A1-Lat" pitchFamily="18" charset="0"/>
              </a:rPr>
              <a:t> </a:t>
            </a:r>
            <a:r>
              <a:rPr lang="ru-RU" sz="2800" b="1" dirty="0" err="1">
                <a:latin typeface="A1-Lat" pitchFamily="18" charset="0"/>
              </a:rPr>
              <a:t>мцяййянляшдирилмяси</a:t>
            </a:r>
            <a:r>
              <a:rPr lang="ru-RU" sz="2800" b="1" dirty="0">
                <a:latin typeface="A1-Lat" pitchFamily="18" charset="0"/>
              </a:rPr>
              <a:t>, </a:t>
            </a:r>
            <a:r>
              <a:rPr lang="ru-RU" sz="2800" b="1" dirty="0" err="1">
                <a:latin typeface="A1-Lat" pitchFamily="18" charset="0"/>
              </a:rPr>
              <a:t>тящлили</a:t>
            </a:r>
            <a:r>
              <a:rPr lang="ru-RU" sz="2800" b="1" dirty="0">
                <a:latin typeface="A1-Lat" pitchFamily="18" charset="0"/>
              </a:rPr>
              <a:t> </a:t>
            </a:r>
            <a:r>
              <a:rPr lang="ru-RU" sz="2800" b="1" dirty="0" err="1">
                <a:latin typeface="A1-Lat" pitchFamily="18" charset="0"/>
              </a:rPr>
              <a:t>вя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b="1" dirty="0" err="1">
                <a:latin typeface="A1-Lat" pitchFamily="18" charset="0"/>
              </a:rPr>
              <a:t>сифариш</a:t>
            </a:r>
            <a:r>
              <a:rPr lang="ru-RU" sz="2800" b="1" dirty="0">
                <a:latin typeface="A1-Lat" pitchFamily="18" charset="0"/>
              </a:rPr>
              <a:t> </a:t>
            </a:r>
            <a:r>
              <a:rPr lang="ru-RU" sz="2800" b="1" dirty="0" err="1">
                <a:latin typeface="A1-Lat" pitchFamily="18" charset="0"/>
              </a:rPr>
              <a:t>едилян</a:t>
            </a:r>
            <a:r>
              <a:rPr lang="ru-RU" sz="2800" b="1" dirty="0">
                <a:latin typeface="A1-Lat" pitchFamily="18" charset="0"/>
              </a:rPr>
              <a:t> материал </a:t>
            </a:r>
            <a:r>
              <a:rPr lang="ru-RU" sz="2800" b="1" dirty="0" err="1" smtClean="0">
                <a:latin typeface="A1-Lat" pitchFamily="18" charset="0"/>
              </a:rPr>
              <a:t>щя</a:t>
            </a:r>
            <a:r>
              <a:rPr lang="az-Latn-AZ" sz="2800" b="1" dirty="0">
                <a:latin typeface="A1-Lat" pitchFamily="18" charset="0"/>
              </a:rPr>
              <a:t>c</a:t>
            </a:r>
            <a:r>
              <a:rPr lang="ru-RU" sz="2800" b="1" dirty="0" err="1" smtClean="0">
                <a:latin typeface="A1-Lat" pitchFamily="18" charset="0"/>
              </a:rPr>
              <a:t>минин</a:t>
            </a:r>
            <a:r>
              <a:rPr lang="ru-RU" sz="2800" b="1" dirty="0" smtClean="0">
                <a:latin typeface="A1-Lat" pitchFamily="18" charset="0"/>
              </a:rPr>
              <a:t> </a:t>
            </a:r>
            <a:r>
              <a:rPr lang="ru-RU" sz="2800" b="1" dirty="0" err="1">
                <a:latin typeface="A1-Lat" pitchFamily="18" charset="0"/>
              </a:rPr>
              <a:t>щесабланмасы</a:t>
            </a:r>
            <a:r>
              <a:rPr lang="ru-RU" sz="2800" b="1" dirty="0">
                <a:latin typeface="A1-Lat" pitchFamily="18" charset="0"/>
              </a:rPr>
              <a:t>.</a:t>
            </a:r>
            <a:br>
              <a:rPr lang="ru-RU" sz="2800" b="1" dirty="0">
                <a:latin typeface="A1-Lat" pitchFamily="18" charset="0"/>
              </a:rPr>
            </a:br>
            <a:endParaRPr lang="ru-RU" sz="28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програмынын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зярури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тядарцкатынын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планлашдырылмасы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просесиндя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ашаьыдакы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амилляр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мцтляг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нязяря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алынмалыдыр</a:t>
            </a:r>
            <a:r>
              <a:rPr lang="ru-RU" dirty="0">
                <a:latin typeface="A1-Lat" pitchFamily="18" charset="0"/>
              </a:rPr>
              <a:t>:</a:t>
            </a:r>
            <a:endParaRPr lang="ru-RU" b="1" dirty="0">
              <a:latin typeface="A1-Lat" pitchFamily="18" charset="0"/>
            </a:endParaRPr>
          </a:p>
          <a:p>
            <a:pPr lvl="0"/>
            <a:r>
              <a:rPr lang="ru-RU" dirty="0" err="1">
                <a:latin typeface="A1-Lat" pitchFamily="18" charset="0"/>
              </a:rPr>
              <a:t>тяляб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номенклатурасы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синфи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групу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алт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групу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чешиди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лазым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ресурсларынын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щяъми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йерляриндя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йаранмасы</a:t>
            </a:r>
            <a:r>
              <a:rPr lang="ru-RU" dirty="0">
                <a:latin typeface="A1-Lat" pitchFamily="18" charset="0"/>
              </a:rPr>
              <a:t> вахты;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580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ARDI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 smtClean="0">
                <a:latin typeface="A1-Lat" pitchFamily="18" charset="0"/>
              </a:rPr>
              <a:t>мящсулэюндярян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фирмаларын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мящсулэюндярмя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имканлары</a:t>
            </a:r>
            <a:r>
              <a:rPr lang="ru-RU" dirty="0" smtClean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 smtClean="0">
                <a:latin typeface="A1-Lat" pitchFamily="18" charset="0"/>
              </a:rPr>
              <a:t>истещлакчы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фирмаларын</a:t>
            </a:r>
            <a:r>
              <a:rPr lang="ru-RU" dirty="0" smtClean="0">
                <a:latin typeface="A1-Lat" pitchFamily="18" charset="0"/>
              </a:rPr>
              <a:t> мал-материал </a:t>
            </a:r>
            <a:r>
              <a:rPr lang="ru-RU" dirty="0" err="1" smtClean="0">
                <a:latin typeface="A1-Lat" pitchFamily="18" charset="0"/>
              </a:rPr>
              <a:t>гиймятлилярини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сахламаг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цчцн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мювъуд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анбар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сащяляри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анбар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гурьулары</a:t>
            </a:r>
            <a:r>
              <a:rPr lang="ru-RU" dirty="0" smtClean="0">
                <a:latin typeface="A1-Lat" pitchFamily="18" charset="0"/>
              </a:rPr>
              <a:t>;</a:t>
            </a:r>
          </a:p>
          <a:p>
            <a:pPr lvl="0"/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материалларын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тядарцк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едилмяси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иля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баьлы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олан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тядарцкат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хяръляри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онларын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сявиййяси</a:t>
            </a:r>
            <a:r>
              <a:rPr lang="ru-RU" dirty="0" smtClean="0">
                <a:latin typeface="A1-Lat" pitchFamily="18" charset="0"/>
              </a:rPr>
              <a:t>;</a:t>
            </a:r>
          </a:p>
          <a:p>
            <a:pPr lvl="0"/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истещлакчы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фирмаларда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тяляб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олунан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мцвафиг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нюв</a:t>
            </a:r>
            <a:r>
              <a:rPr lang="ru-RU" dirty="0" smtClean="0">
                <a:latin typeface="A1-Lat" pitchFamily="18" charset="0"/>
              </a:rPr>
              <a:t>   </a:t>
            </a:r>
            <a:r>
              <a:rPr lang="ru-RU" dirty="0" err="1" smtClean="0">
                <a:latin typeface="A1-Lat" pitchFamily="18" charset="0"/>
              </a:rPr>
              <a:t>дяс­тляшдириъи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ещтийат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щиссяляринин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дахили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имканлар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щесабына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истещсал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едилмяси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мцмкцнлцйц</a:t>
            </a:r>
            <a:r>
              <a:rPr lang="ru-RU" dirty="0" smtClean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471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az-Latn-AZ" dirty="0" smtClean="0"/>
              <a:t>METODLAR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A1-Lat" pitchFamily="18" charset="0"/>
              </a:rPr>
              <a:t>Лоэистикада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щесабланмасында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детерминяляшдирилмиш</a:t>
            </a:r>
            <a:r>
              <a:rPr lang="ru-RU" b="1" i="1" dirty="0">
                <a:latin typeface="A1-Lat" pitchFamily="18" charset="0"/>
              </a:rPr>
              <a:t>, </a:t>
            </a:r>
            <a:r>
              <a:rPr lang="ru-RU" b="1" i="1" dirty="0" err="1">
                <a:latin typeface="A1-Lat" pitchFamily="18" charset="0"/>
              </a:rPr>
              <a:t>стохастик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евристик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методлардан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dirty="0">
                <a:latin typeface="A1-Lat" pitchFamily="18" charset="0"/>
              </a:rPr>
              <a:t>да </a:t>
            </a:r>
            <a:r>
              <a:rPr lang="ru-RU" dirty="0" err="1">
                <a:latin typeface="A1-Lat" pitchFamily="18" charset="0"/>
              </a:rPr>
              <a:t>истифадя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b="1" i="1" dirty="0" err="1">
                <a:latin typeface="A1-Lat" pitchFamily="18" charset="0"/>
              </a:rPr>
              <a:t>Детерминяляшдирилмиш</a:t>
            </a:r>
            <a:r>
              <a:rPr lang="ru-RU" dirty="0">
                <a:latin typeface="A1-Lat" pitchFamily="18" charset="0"/>
              </a:rPr>
              <a:t> метод </a:t>
            </a:r>
            <a:r>
              <a:rPr lang="ru-RU" dirty="0" err="1">
                <a:latin typeface="A1-Lat" pitchFamily="18" charset="0"/>
              </a:rPr>
              <a:t>сифаришлярин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дюврц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еляъя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щяъми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йаранма</a:t>
            </a:r>
            <a:r>
              <a:rPr lang="ru-RU" dirty="0">
                <a:latin typeface="A1-Lat" pitchFamily="18" charset="0"/>
              </a:rPr>
              <a:t> вахты </a:t>
            </a:r>
            <a:r>
              <a:rPr lang="ru-RU" dirty="0" err="1">
                <a:latin typeface="A1-Lat" pitchFamily="18" charset="0"/>
              </a:rPr>
              <a:t>мялум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олдугда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тятбиг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dirty="0" err="1">
                <a:latin typeface="A1-Lat" pitchFamily="18" charset="0"/>
              </a:rPr>
              <a:t>Эюзлянилян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щесабланмасы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рийази</a:t>
            </a:r>
            <a:r>
              <a:rPr lang="ru-RU" dirty="0">
                <a:latin typeface="A1-Lat" pitchFamily="18" charset="0"/>
              </a:rPr>
              <a:t> – статис­тик </a:t>
            </a:r>
            <a:r>
              <a:rPr lang="ru-RU" dirty="0" err="1">
                <a:latin typeface="A1-Lat" pitchFamily="18" charset="0"/>
              </a:rPr>
              <a:t>методларын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тятбигиня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ещтийаъ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йарандыгда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икинъи</a:t>
            </a:r>
            <a:r>
              <a:rPr lang="ru-RU" dirty="0">
                <a:latin typeface="A1-Lat" pitchFamily="18" charset="0"/>
              </a:rPr>
              <a:t> - </a:t>
            </a:r>
            <a:r>
              <a:rPr lang="ru-RU" b="1" i="1" dirty="0" err="1">
                <a:latin typeface="A1-Lat" pitchFamily="18" charset="0"/>
              </a:rPr>
              <a:t>стохастик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dirty="0">
                <a:latin typeface="A1-Lat" pitchFamily="18" charset="0"/>
              </a:rPr>
              <a:t>метода </a:t>
            </a:r>
            <a:r>
              <a:rPr lang="ru-RU" dirty="0" err="1">
                <a:latin typeface="A1-Lat" pitchFamily="18" charset="0"/>
              </a:rPr>
              <a:t>цстцнлцк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верилир</a:t>
            </a:r>
            <a:r>
              <a:rPr lang="ru-RU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Цчцнъц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мето­дун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тятбиги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щесабланмасында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ишчи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щейятинин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тяърцбясиня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ясасланыр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886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A1-Lat" pitchFamily="18" charset="0"/>
              </a:rPr>
              <a:t>Мящсулэюндярянлярля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мцнасибятлярин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рясмиляшдирилмяси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тялябнамялярдян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сифаришлярдян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истифадя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олунур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b="1" i="1" dirty="0" err="1">
                <a:latin typeface="A1-Lat" pitchFamily="18" charset="0"/>
              </a:rPr>
              <a:t>Тялябнамя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dirty="0">
                <a:latin typeface="A1-Lat" pitchFamily="18" charset="0"/>
              </a:rPr>
              <a:t>–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мцяссисялярля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мцнасибятляриня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эирян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эюндяриляъяк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щансы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конкрет</a:t>
            </a:r>
            <a:r>
              <a:rPr lang="ru-RU" dirty="0">
                <a:latin typeface="A1-Lat" pitchFamily="18" charset="0"/>
              </a:rPr>
              <a:t> вахт </a:t>
            </a:r>
            <a:r>
              <a:rPr lang="ru-RU" dirty="0" err="1">
                <a:latin typeface="A1-Lat" pitchFamily="18" charset="0"/>
              </a:rPr>
              <a:t>кясийиндя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потенсиал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якс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етдирян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сяняддир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b="1" i="1" dirty="0" err="1">
                <a:latin typeface="A1-Lat" pitchFamily="18" charset="0"/>
              </a:rPr>
              <a:t>Сифариш</a:t>
            </a:r>
            <a:r>
              <a:rPr lang="ru-RU" dirty="0">
                <a:latin typeface="A1-Lat" pitchFamily="18" charset="0"/>
              </a:rPr>
              <a:t> – </a:t>
            </a:r>
            <a:r>
              <a:rPr lang="ru-RU" dirty="0" err="1">
                <a:latin typeface="A1-Lat" pitchFamily="18" charset="0"/>
              </a:rPr>
              <a:t>мящсулэюндярянлярдян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зярури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кямиййятдя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разылашдырылмыш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кейфиййятдя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лазыми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олунан</a:t>
            </a:r>
            <a:r>
              <a:rPr lang="ru-RU" dirty="0">
                <a:latin typeface="A1-Lat" pitchFamily="18" charset="0"/>
              </a:rPr>
              <a:t> вахт </a:t>
            </a:r>
            <a:r>
              <a:rPr lang="ru-RU" dirty="0" err="1">
                <a:latin typeface="A1-Lat" pitchFamily="18" charset="0"/>
              </a:rPr>
              <a:t>мцддятиндя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юзцндя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бирляшдирян</a:t>
            </a:r>
            <a:r>
              <a:rPr lang="ru-RU" dirty="0">
                <a:latin typeface="A1-Lat" pitchFamily="18" charset="0"/>
              </a:rPr>
              <a:t> директив </a:t>
            </a:r>
            <a:r>
              <a:rPr lang="ru-RU" dirty="0" err="1">
                <a:latin typeface="A1-Lat" pitchFamily="18" charset="0"/>
              </a:rPr>
              <a:t>сяняддир</a:t>
            </a:r>
            <a:r>
              <a:rPr lang="ru-RU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Беляликля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сифаришя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тялябнамянин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конкретляшдирилмиш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деталлашдырылмыш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щиссяси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бахмаг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олар</a:t>
            </a:r>
            <a:r>
              <a:rPr lang="ru-RU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Алыъы­ла­рын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мящсулэюндярянляря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тягдим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етдийи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мцгави­ляляри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баьланыр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6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TƏDARÜKAT LOGİSTİKASI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latin typeface="A1-Lat" pitchFamily="18" charset="0"/>
              </a:rPr>
              <a:t>ТЯДАРЦКАТЫН МАЩИЙЙЯТИ, МЯЗМУНУ ВЯ ОБЙЕКТИВ ЗЯРУРИЛИЙИ</a:t>
            </a:r>
          </a:p>
          <a:p>
            <a:pPr lvl="0"/>
            <a:r>
              <a:rPr lang="ru-RU" dirty="0">
                <a:latin typeface="A1-Lat" pitchFamily="18" charset="0"/>
              </a:rPr>
              <a:t>ТЯДАРЦКАТЫН  ПЛАНЛАШДЫРЫЛМАСЫ</a:t>
            </a:r>
          </a:p>
          <a:p>
            <a:pPr lvl="0"/>
            <a:r>
              <a:rPr lang="ru-RU" dirty="0">
                <a:latin typeface="A1-Lat" pitchFamily="18" charset="0"/>
              </a:rPr>
              <a:t>МЯЩСУЛЭЮНДЯРЯНЛЯРИН  СЕЧИЛМЯСИ</a:t>
            </a:r>
          </a:p>
          <a:p>
            <a:pPr lvl="0"/>
            <a:r>
              <a:rPr lang="ru-RU" dirty="0">
                <a:latin typeface="A1-Lat" pitchFamily="18" charset="0"/>
              </a:rPr>
              <a:t>ТЯДАРЦКАТ  ЦЗРЯ  ЩЕСАБЛАШМАЛАРЫН  ЯСАС </a:t>
            </a:r>
          </a:p>
          <a:p>
            <a:r>
              <a:rPr lang="ru-RU" dirty="0">
                <a:latin typeface="A1-Lat" pitchFamily="18" charset="0"/>
              </a:rPr>
              <a:t>ФОРМАЛАРЫ  ВЯ  ГАЙДАЛАРЫ</a:t>
            </a:r>
          </a:p>
          <a:p>
            <a:pPr lvl="0"/>
            <a:r>
              <a:rPr lang="ru-RU" dirty="0">
                <a:latin typeface="A1-Lat" pitchFamily="18" charset="0"/>
              </a:rPr>
              <a:t>ТЯДАРЦКАТЫН  ЩЦГУГИ  ЯСАСЛАРЫ</a:t>
            </a:r>
          </a:p>
          <a:p>
            <a:pPr marL="0" indent="0">
              <a:buNone/>
            </a:pPr>
            <a:r>
              <a:rPr lang="ru-RU" dirty="0">
                <a:latin typeface="A1-Lat" pitchFamily="18" charset="0"/>
              </a:rPr>
              <a:t> 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3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A1-Lat" pitchFamily="18" charset="0"/>
              </a:rPr>
              <a:t>Дцнйа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практикасында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мцсабигя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йолу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иля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тижарят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мящ­сул­­­эюндярянлярля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истещсалчылар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арасында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йазылы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данышыглар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мцтярягги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эениш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йайылмыш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едилир</a:t>
            </a:r>
            <a:r>
              <a:rPr lang="ru-RU" dirty="0" smtClean="0">
                <a:latin typeface="A1-Lat" pitchFamily="18" charset="0"/>
              </a:rPr>
              <a:t>.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Мцсабигя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 smtClean="0">
                <a:latin typeface="A1-Lat" pitchFamily="18" charset="0"/>
              </a:rPr>
              <a:t>ти</a:t>
            </a:r>
            <a:r>
              <a:rPr lang="az-Latn-AZ" b="1" i="1" dirty="0" smtClean="0">
                <a:latin typeface="A1-Lat" pitchFamily="18" charset="0"/>
              </a:rPr>
              <a:t>c</a:t>
            </a:r>
            <a:r>
              <a:rPr lang="ru-RU" b="1" i="1" dirty="0" err="1" smtClean="0">
                <a:latin typeface="A1-Lat" pitchFamily="18" charset="0"/>
              </a:rPr>
              <a:t>аряти</a:t>
            </a:r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>
                <a:latin typeface="A1-Lat" pitchFamily="18" charset="0"/>
              </a:rPr>
              <a:t>/тендер/ - </a:t>
            </a:r>
            <a:r>
              <a:rPr lang="ru-RU" dirty="0" err="1">
                <a:latin typeface="A1-Lat" pitchFamily="18" charset="0"/>
              </a:rPr>
              <a:t>потенсиал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мящсулэюндярянлярин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тапылмасы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тятбиг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ящямиййятли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формадыр</a:t>
            </a:r>
            <a:r>
              <a:rPr lang="ru-RU" b="1" i="1" dirty="0">
                <a:latin typeface="A1-Lat" pitchFamily="18" charset="0"/>
              </a:rPr>
              <a:t>. </a:t>
            </a:r>
            <a:r>
              <a:rPr lang="ru-RU" dirty="0" err="1">
                <a:latin typeface="A1-Lat" pitchFamily="18" charset="0"/>
              </a:rPr>
              <a:t>Мцсабигя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тиъаряти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йцксяк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гиймятя</a:t>
            </a:r>
            <a:r>
              <a:rPr lang="ru-RU" dirty="0">
                <a:latin typeface="A1-Lat" pitchFamily="18" charset="0"/>
              </a:rPr>
              <a:t> малик </a:t>
            </a:r>
            <a:r>
              <a:rPr lang="ru-RU" dirty="0" err="1">
                <a:latin typeface="A1-Lat" pitchFamily="18" charset="0"/>
              </a:rPr>
              <a:t>олан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хаммал</a:t>
            </a:r>
            <a:r>
              <a:rPr lang="ru-RU" dirty="0">
                <a:latin typeface="A1-Lat" pitchFamily="18" charset="0"/>
              </a:rPr>
              <a:t>, материал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дястляшдириъи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мямулатларын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базарында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алынмасы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тяклиф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олундугда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мящсулэюндярянлярля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истещлакчылар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узунмцддятли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йаратмаг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лазым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эялдикдя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кечирилир</a:t>
            </a:r>
            <a:r>
              <a:rPr lang="ru-RU" dirty="0">
                <a:latin typeface="A1-Lat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0110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>
                <a:latin typeface="A1-Lat" pitchFamily="18" charset="0"/>
              </a:rPr>
              <a:t>Тендерин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кечирилмяси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ашаьыдакы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ардыъыллыгла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щяйата</a:t>
            </a:r>
            <a:r>
              <a:rPr lang="ru-RU" sz="3600" dirty="0">
                <a:latin typeface="A1-Lat" pitchFamily="18" charset="0"/>
              </a:rPr>
              <a:t> </a:t>
            </a:r>
            <a:r>
              <a:rPr lang="ru-RU" sz="3600" dirty="0" err="1">
                <a:latin typeface="A1-Lat" pitchFamily="18" charset="0"/>
              </a:rPr>
              <a:t>кечирилир</a:t>
            </a:r>
            <a:r>
              <a:rPr lang="ru-RU" sz="3600" dirty="0">
                <a:latin typeface="A1-Lat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>
                <a:latin typeface="A1-Lat" pitchFamily="18" charset="0"/>
              </a:rPr>
              <a:t>реклам;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>
                <a:latin typeface="A1-Lat" pitchFamily="18" charset="0"/>
              </a:rPr>
              <a:t>тендер </a:t>
            </a:r>
            <a:r>
              <a:rPr lang="ru-RU" dirty="0" err="1">
                <a:latin typeface="A1-Lat" pitchFamily="18" charset="0"/>
              </a:rPr>
              <a:t>сянядляринин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щазырланмасы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>
                <a:latin typeface="A1-Lat" pitchFamily="18" charset="0"/>
              </a:rPr>
              <a:t>тендер </a:t>
            </a:r>
            <a:r>
              <a:rPr lang="ru-RU" dirty="0" err="1">
                <a:latin typeface="A1-Lat" pitchFamily="18" charset="0"/>
              </a:rPr>
              <a:t>сянядляринин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кцтляви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информасийа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васитяляриндя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гязет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журналларда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дяръ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>
                <a:latin typeface="A1-Lat" pitchFamily="18" charset="0"/>
              </a:rPr>
              <a:t>тендер </a:t>
            </a:r>
            <a:r>
              <a:rPr lang="ru-RU" dirty="0" err="1">
                <a:latin typeface="A1-Lat" pitchFamily="18" charset="0"/>
              </a:rPr>
              <a:t>тяклифляринин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гябулу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е'лан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>
                <a:latin typeface="A1-Lat" pitchFamily="18" charset="0"/>
              </a:rPr>
              <a:t>тендер </a:t>
            </a:r>
            <a:r>
              <a:rPr lang="ru-RU" dirty="0" err="1">
                <a:latin typeface="A1-Lat" pitchFamily="18" charset="0"/>
              </a:rPr>
              <a:t>тяклифляринин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гиймятляндирилмяси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тиъарят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иштиракчыларынын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ихтисаслашма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дяряъяляринин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тясдиг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тяклифлярин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гябулу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мцгавиляляринин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баьланмасы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65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200" dirty="0" smtClean="0"/>
              <a:t>T</a:t>
            </a:r>
            <a:r>
              <a:rPr lang="ru-RU" sz="3200" dirty="0" err="1" smtClean="0">
                <a:latin typeface="A1-Lat" pitchFamily="18" charset="0"/>
              </a:rPr>
              <a:t>ендер</a:t>
            </a:r>
            <a:r>
              <a:rPr lang="ru-RU" sz="3200" dirty="0" smtClean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сянядляри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бир</a:t>
            </a:r>
            <a:r>
              <a:rPr lang="ru-RU" sz="3200" dirty="0">
                <a:latin typeface="A1-Lat" pitchFamily="18" charset="0"/>
              </a:rPr>
              <a:t> сыра </a:t>
            </a:r>
            <a:r>
              <a:rPr lang="ru-RU" sz="3200" dirty="0" err="1">
                <a:latin typeface="A1-Lat" pitchFamily="18" charset="0"/>
              </a:rPr>
              <a:t>функсийалары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йериня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йетирир</a:t>
            </a:r>
            <a:r>
              <a:rPr lang="ru-RU" sz="3200" dirty="0">
                <a:latin typeface="A1-Lat" pitchFamily="18" charset="0"/>
              </a:rPr>
              <a:t>: </a:t>
            </a:r>
            <a:br>
              <a:rPr lang="ru-RU" sz="3200" dirty="0">
                <a:latin typeface="A1-Lat" pitchFamily="18" charset="0"/>
              </a:rPr>
            </a:br>
            <a:endParaRPr lang="ru-RU" sz="32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err="1">
                <a:latin typeface="A1-Lat" pitchFamily="18" charset="0"/>
              </a:rPr>
              <a:t>тиъарятин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кечирилмяси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щаггында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>
                <a:latin typeface="A1-Lat" pitchFamily="18" charset="0"/>
              </a:rPr>
              <a:t>иштиракчылары</a:t>
            </a:r>
            <a:r>
              <a:rPr lang="ru-RU" sz="2800" dirty="0">
                <a:latin typeface="A1-Lat" pitchFamily="18" charset="0"/>
              </a:rPr>
              <a:t> </a:t>
            </a:r>
            <a:r>
              <a:rPr lang="ru-RU" sz="2800" dirty="0" err="1" smtClean="0">
                <a:latin typeface="A1-Lat" pitchFamily="18" charset="0"/>
              </a:rPr>
              <a:t>тялиматландырыр</a:t>
            </a:r>
            <a:r>
              <a:rPr lang="ru-RU" sz="2800" dirty="0">
                <a:latin typeface="A1-Lat" pitchFamily="18" charset="0"/>
              </a:rPr>
              <a:t>; </a:t>
            </a:r>
          </a:p>
          <a:p>
            <a:pPr lvl="1"/>
            <a:r>
              <a:rPr lang="ru-RU" dirty="0" err="1">
                <a:latin typeface="A1-Lat" pitchFamily="18" charset="0"/>
              </a:rPr>
              <a:t>алынан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хидмятляр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щаггында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гыса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мя'луматлар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верир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тяклифлярин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гиймятляндирилмяси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мейарлары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мцяййянляшдирир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эяляъяк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мцгавилялярин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шяртлярини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тя'йин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едир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27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>
                <a:latin typeface="A1-Lat" pitchFamily="18" charset="0"/>
              </a:rPr>
              <a:t>щесаблашмалар</a:t>
            </a:r>
            <a:r>
              <a:rPr lang="ru-RU" dirty="0">
                <a:latin typeface="A1-Lat" pitchFamily="18" charset="0"/>
              </a:rPr>
              <a:t> материал </a:t>
            </a:r>
            <a:r>
              <a:rPr lang="ru-RU" dirty="0" err="1">
                <a:latin typeface="A1-Lat" pitchFamily="18" charset="0"/>
              </a:rPr>
              <a:t>ресурслары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йцкляниб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эюндярилдикдян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хидмятляр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эюстярилдикдян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сонра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ондан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яввял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онларла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ейни</a:t>
            </a:r>
            <a:r>
              <a:rPr lang="ru-RU" dirty="0">
                <a:latin typeface="A1-Lat" pitchFamily="18" charset="0"/>
              </a:rPr>
              <a:t> вахта </a:t>
            </a:r>
            <a:r>
              <a:rPr lang="ru-RU" dirty="0" err="1">
                <a:latin typeface="A1-Lat" pitchFamily="18" charset="0"/>
              </a:rPr>
              <a:t>апарылмалыдыр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банклар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щаггында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ганунда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банк </a:t>
            </a:r>
            <a:r>
              <a:rPr lang="ru-RU" dirty="0" err="1">
                <a:latin typeface="A1-Lat" pitchFamily="18" charset="0"/>
              </a:rPr>
              <a:t>тялиматларында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нязярдя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тутулмуш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щаллар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истисна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олмагла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тядиййя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юдяйиъинин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разылыьы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апарылмалыдыр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алыъы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истещлакчы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щесаблашма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сянядляри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юдянишлярдян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йалныз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мящсулэюндярмяляри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тянзимляйян</a:t>
            </a:r>
            <a:r>
              <a:rPr lang="ru-RU" dirty="0">
                <a:latin typeface="A1-Lat" pitchFamily="18" charset="0"/>
              </a:rPr>
              <a:t> норматив </a:t>
            </a:r>
            <a:r>
              <a:rPr lang="ru-RU" dirty="0" err="1">
                <a:latin typeface="A1-Lat" pitchFamily="18" charset="0"/>
              </a:rPr>
              <a:t>щцгуги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сянядлярдя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мцгавилялярдя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банк </a:t>
            </a:r>
            <a:r>
              <a:rPr lang="ru-RU" dirty="0" err="1">
                <a:latin typeface="A1-Lat" pitchFamily="18" charset="0"/>
              </a:rPr>
              <a:t>тялиматларында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эюстярилмиш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сябябляря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имтина</a:t>
            </a:r>
            <a:r>
              <a:rPr lang="ru-RU" dirty="0">
                <a:latin typeface="A1-Lat" pitchFamily="18" charset="0"/>
              </a:rPr>
              <a:t> едя </a:t>
            </a:r>
            <a:r>
              <a:rPr lang="ru-RU" dirty="0" err="1">
                <a:latin typeface="A1-Lat" pitchFamily="18" charset="0"/>
              </a:rPr>
              <a:t>биляр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17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PRİNSİPLƏR ardı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err="1" smtClean="0">
                <a:latin typeface="A1-Lat" pitchFamily="18" charset="0"/>
              </a:rPr>
              <a:t>щесаблашма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юдяйиъинин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хцсуси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вясаити</a:t>
            </a:r>
            <a:r>
              <a:rPr lang="ru-RU" dirty="0" smtClean="0">
                <a:latin typeface="A1-Lat" pitchFamily="18" charset="0"/>
              </a:rPr>
              <a:t> (</a:t>
            </a:r>
            <a:r>
              <a:rPr lang="ru-RU" dirty="0" err="1" smtClean="0">
                <a:latin typeface="A1-Lat" pitchFamily="18" charset="0"/>
              </a:rPr>
              <a:t>лимитляшдирилмиш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лимитляшдирилмямиш</a:t>
            </a:r>
            <a:r>
              <a:rPr lang="ru-RU" dirty="0" smtClean="0">
                <a:latin typeface="A1-Lat" pitchFamily="18" charset="0"/>
              </a:rPr>
              <a:t> чек </a:t>
            </a:r>
            <a:r>
              <a:rPr lang="ru-RU" dirty="0" err="1" smtClean="0">
                <a:latin typeface="A1-Lat" pitchFamily="18" charset="0"/>
              </a:rPr>
              <a:t>китабчалары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аккредитивлярля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щесаблашма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апарылмасы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щаллары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истисна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олмагла</a:t>
            </a:r>
            <a:r>
              <a:rPr lang="ru-RU" dirty="0" smtClean="0">
                <a:latin typeface="A1-Lat" pitchFamily="18" charset="0"/>
              </a:rPr>
              <a:t>) </a:t>
            </a:r>
            <a:r>
              <a:rPr lang="ru-RU" dirty="0" err="1" smtClean="0">
                <a:latin typeface="A1-Lat" pitchFamily="18" charset="0"/>
              </a:rPr>
              <a:t>вя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ъялб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едилмиш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вясаитляр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щесабына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апарылмалыдыр</a:t>
            </a:r>
            <a:r>
              <a:rPr lang="ru-RU" dirty="0" smtClean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 smtClean="0">
                <a:latin typeface="A1-Lat" pitchFamily="18" charset="0"/>
              </a:rPr>
              <a:t>тяляб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олунан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малиййя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вясаитляри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мящсулэюндярянин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щесабына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йалныз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щямин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мябляь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юдяйиъинин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щесабындан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силиндикдян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сонра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дахил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едилир</a:t>
            </a:r>
            <a:r>
              <a:rPr lang="ru-RU" dirty="0" smtClean="0">
                <a:latin typeface="A1-Lat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501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>
                <a:latin typeface="A1-Lat" pitchFamily="18" charset="0"/>
              </a:rPr>
              <a:t>Ямтяя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вя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хидмтляр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цзря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гейри</a:t>
            </a:r>
            <a:r>
              <a:rPr lang="ru-RU" sz="2400" dirty="0">
                <a:latin typeface="A1-Lat" pitchFamily="18" charset="0"/>
              </a:rPr>
              <a:t> - </a:t>
            </a:r>
            <a:r>
              <a:rPr lang="ru-RU" sz="2400" dirty="0" err="1">
                <a:latin typeface="A1-Lat" pitchFamily="18" charset="0"/>
              </a:rPr>
              <a:t>няьд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щесаблашмалар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ашаьыдакы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формаларлда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щяйата</a:t>
            </a:r>
            <a:r>
              <a:rPr lang="ru-RU" sz="2400" dirty="0">
                <a:latin typeface="A1-Lat" pitchFamily="18" charset="0"/>
              </a:rPr>
              <a:t> </a:t>
            </a:r>
            <a:r>
              <a:rPr lang="ru-RU" sz="2400" dirty="0" err="1">
                <a:latin typeface="A1-Lat" pitchFamily="18" charset="0"/>
              </a:rPr>
              <a:t>кечирилир</a:t>
            </a:r>
            <a:r>
              <a:rPr lang="ru-RU" sz="2400" dirty="0">
                <a:latin typeface="A1-Lat" pitchFamily="18" charset="0"/>
              </a:rPr>
              <a:t>:</a:t>
            </a:r>
            <a:br>
              <a:rPr lang="ru-RU" sz="2400" dirty="0">
                <a:latin typeface="A1-Lat" pitchFamily="18" charset="0"/>
              </a:rPr>
            </a:br>
            <a:endParaRPr lang="ru-RU" sz="24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err="1">
                <a:latin typeface="A1-Lat" pitchFamily="18" charset="0"/>
              </a:rPr>
              <a:t>тядиййя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тапшырыглары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аккредитив;</a:t>
            </a:r>
          </a:p>
          <a:p>
            <a:pPr lvl="0"/>
            <a:r>
              <a:rPr lang="ru-RU" dirty="0">
                <a:latin typeface="A1-Lat" pitchFamily="18" charset="0"/>
              </a:rPr>
              <a:t>план </a:t>
            </a:r>
            <a:r>
              <a:rPr lang="ru-RU" dirty="0" err="1">
                <a:latin typeface="A1-Lat" pitchFamily="18" charset="0"/>
              </a:rPr>
              <a:t>тядиййяляри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векселляр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чекляр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клиринг;</a:t>
            </a:r>
          </a:p>
          <a:p>
            <a:pPr lvl="0"/>
            <a:r>
              <a:rPr lang="ru-RU" dirty="0" err="1">
                <a:latin typeface="A1-Lat" pitchFamily="18" charset="0"/>
              </a:rPr>
              <a:t>тядиййя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тялябнамяляри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хцсуси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щесаблар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инкасса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тапшырыглары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вясаитляр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сярянъам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васитясиля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мцбащисясиз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силиндикдя</a:t>
            </a:r>
            <a:r>
              <a:rPr lang="ru-RU" dirty="0">
                <a:latin typeface="A1-Lat" pitchFamily="18" charset="0"/>
              </a:rPr>
              <a:t>);</a:t>
            </a:r>
          </a:p>
          <a:p>
            <a:pPr lvl="0"/>
            <a:r>
              <a:rPr lang="ru-RU" dirty="0">
                <a:latin typeface="A1-Lat" pitchFamily="18" charset="0"/>
              </a:rPr>
              <a:t>пластик </a:t>
            </a:r>
            <a:r>
              <a:rPr lang="ru-RU" dirty="0" err="1">
                <a:latin typeface="A1-Lat" pitchFamily="18" charset="0"/>
              </a:rPr>
              <a:t>картларла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273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1-Lat" pitchFamily="18" charset="0"/>
              </a:rPr>
              <a:t> </a:t>
            </a:r>
            <a:r>
              <a:rPr lang="ru-RU" b="1" dirty="0" err="1" smtClean="0">
                <a:latin typeface="A1-Lat" pitchFamily="18" charset="0"/>
              </a:rPr>
              <a:t>Мцгавилянин</a:t>
            </a:r>
            <a:r>
              <a:rPr lang="ru-RU" b="1" dirty="0" smtClean="0">
                <a:latin typeface="A1-Lat" pitchFamily="18" charset="0"/>
              </a:rPr>
              <a:t>  </a:t>
            </a:r>
            <a:r>
              <a:rPr lang="ru-RU" b="1" dirty="0" err="1">
                <a:latin typeface="A1-Lat" pitchFamily="18" charset="0"/>
              </a:rPr>
              <a:t>ясас</a:t>
            </a:r>
            <a:r>
              <a:rPr lang="ru-RU" b="1" dirty="0">
                <a:latin typeface="A1-Lat" pitchFamily="18" charset="0"/>
              </a:rPr>
              <a:t> </a:t>
            </a:r>
            <a:r>
              <a:rPr lang="ru-RU" b="1" dirty="0" err="1">
                <a:latin typeface="A1-Lat" pitchFamily="18" charset="0"/>
              </a:rPr>
              <a:t>елементляри</a:t>
            </a:r>
            <a:r>
              <a:rPr lang="ru-RU" b="1" dirty="0" smtClean="0">
                <a:latin typeface="A1-Lat" pitchFamily="18" charset="0"/>
              </a:rPr>
              <a:t>.</a:t>
            </a:r>
            <a:endParaRPr lang="az-Latn-AZ" b="1" dirty="0" smtClean="0"/>
          </a:p>
          <a:p>
            <a:pPr marL="0" indent="0">
              <a:buNone/>
            </a:pPr>
            <a:r>
              <a:rPr lang="ru-RU" b="1" i="1" dirty="0" err="1" smtClean="0">
                <a:latin typeface="A1-Lat" pitchFamily="18" charset="0"/>
              </a:rPr>
              <a:t>Тяклифлярин</a:t>
            </a:r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верилмяси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вя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гябулу</a:t>
            </a:r>
            <a:r>
              <a:rPr lang="ru-RU" dirty="0">
                <a:latin typeface="A1-Lat" pitchFamily="18" charset="0"/>
              </a:rPr>
              <a:t>. </a:t>
            </a:r>
            <a:endParaRPr lang="az-Latn-AZ" dirty="0" smtClean="0"/>
          </a:p>
          <a:p>
            <a:pPr marL="0" indent="0">
              <a:buNone/>
            </a:pPr>
            <a:r>
              <a:rPr lang="ru-RU" b="1" i="1" dirty="0" err="1">
                <a:latin typeface="A1-Lat" pitchFamily="18" charset="0"/>
              </a:rPr>
              <a:t>Малиййя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шяртляри</a:t>
            </a:r>
            <a:r>
              <a:rPr lang="ru-RU" dirty="0" smtClean="0">
                <a:latin typeface="A1-Lat" pitchFamily="18" charset="0"/>
              </a:rPr>
              <a:t>.</a:t>
            </a:r>
            <a:endParaRPr lang="az-Latn-AZ" dirty="0" smtClean="0"/>
          </a:p>
          <a:p>
            <a:pPr marL="0" indent="0">
              <a:buNone/>
            </a:pPr>
            <a:r>
              <a:rPr lang="ru-RU" b="1" i="1" dirty="0" err="1" smtClean="0">
                <a:latin typeface="A1-Lat" pitchFamily="18" charset="0"/>
              </a:rPr>
              <a:t>Мцгавилянин</a:t>
            </a:r>
            <a:r>
              <a:rPr lang="ru-RU" b="1" i="1" dirty="0" smtClean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баьланмасы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цчцн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сялащиййят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щцгуглу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шяхсляр</a:t>
            </a:r>
            <a:r>
              <a:rPr lang="ru-RU" b="1" i="1" dirty="0" smtClean="0">
                <a:latin typeface="A1-Lat" pitchFamily="18" charset="0"/>
              </a:rPr>
              <a:t>.</a:t>
            </a:r>
            <a:endParaRPr lang="az-Latn-AZ" b="1" i="1" dirty="0" smtClean="0"/>
          </a:p>
          <a:p>
            <a:pPr marL="0" indent="0">
              <a:buNone/>
            </a:pPr>
            <a:r>
              <a:rPr lang="ru-RU" b="1" i="1" dirty="0" err="1">
                <a:latin typeface="A1-Lat" pitchFamily="18" charset="0"/>
              </a:rPr>
              <a:t>Мцгавилянин</a:t>
            </a:r>
            <a:r>
              <a:rPr lang="ru-RU" b="1" i="1" dirty="0">
                <a:latin typeface="A1-Lat" pitchFamily="18" charset="0"/>
              </a:rPr>
              <a:t> </a:t>
            </a:r>
            <a:r>
              <a:rPr lang="ru-RU" b="1" i="1" dirty="0" err="1">
                <a:latin typeface="A1-Lat" pitchFamily="18" charset="0"/>
              </a:rPr>
              <a:t>ганунауйьунлуьу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8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SUAL 1.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йерляринин</a:t>
            </a:r>
            <a:r>
              <a:rPr lang="ru-RU" dirty="0">
                <a:latin typeface="A1-Lat" pitchFamily="18" charset="0"/>
              </a:rPr>
              <a:t> материал </a:t>
            </a:r>
            <a:r>
              <a:rPr lang="ru-RU" dirty="0" err="1">
                <a:latin typeface="A1-Lat" pitchFamily="18" charset="0"/>
              </a:rPr>
              <a:t>ресурслары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зярури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кямиййятдя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вахтда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тя'мин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мцлкиййят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формасындан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табечилик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яламятиндян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асылы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олмайараг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бир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истещсалчы</a:t>
            </a:r>
            <a:r>
              <a:rPr lang="ru-RU" dirty="0">
                <a:latin typeface="A1-Lat" pitchFamily="18" charset="0"/>
              </a:rPr>
              <a:t> фирма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мцяссисянин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сярбяст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сащяси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щесаб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едилмякля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A1-Lat" pitchFamily="18" charset="0"/>
              </a:rPr>
              <a:t>тядарцкат</a:t>
            </a:r>
            <a:r>
              <a:rPr lang="ru-RU" b="1" i="1" dirty="0">
                <a:solidFill>
                  <a:srgbClr val="FF0000"/>
                </a:solidFill>
                <a:latin typeface="A1-Lat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1-Lat" pitchFamily="18" charset="0"/>
              </a:rPr>
              <a:t>иши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адланыр</a:t>
            </a:r>
            <a:r>
              <a:rPr lang="ru-RU" dirty="0">
                <a:latin typeface="A1-Lat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530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Tədarükatın vəzifələri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A1-Lat" pitchFamily="18" charset="0"/>
              </a:rPr>
              <a:t>1. </a:t>
            </a:r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сащяляринин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хаммал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материаллара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йарымфабрикатлара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щабеля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дястляшдириъи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мя'мулатлара</a:t>
            </a:r>
            <a:r>
              <a:rPr lang="ru-RU" dirty="0">
                <a:latin typeface="A1-Lat" pitchFamily="18" charset="0"/>
              </a:rPr>
              <a:t> реал </a:t>
            </a:r>
            <a:r>
              <a:rPr lang="ru-RU" dirty="0" err="1">
                <a:latin typeface="A1-Lat" pitchFamily="18" charset="0"/>
              </a:rPr>
              <a:t>тялябини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мцяййянляшдир­мяк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dirty="0">
                <a:latin typeface="A1-Lat" pitchFamily="18" charset="0"/>
              </a:rPr>
              <a:t>2. </a:t>
            </a:r>
            <a:r>
              <a:rPr lang="ru-RU" dirty="0" err="1">
                <a:latin typeface="A1-Lat" pitchFamily="18" charset="0"/>
              </a:rPr>
              <a:t>Ясас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хаммал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материалларын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дястляшдириъи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мя'му­латларын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зярури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вахтда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тядарцкатыны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щяйата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кечир­мяк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r>
              <a:rPr lang="ru-RU" dirty="0">
                <a:latin typeface="A1-Lat" pitchFamily="18" charset="0"/>
              </a:rPr>
              <a:t>3. </a:t>
            </a:r>
            <a:r>
              <a:rPr lang="ru-RU" dirty="0" err="1">
                <a:latin typeface="A1-Lat" pitchFamily="18" charset="0"/>
              </a:rPr>
              <a:t>Хаммал</a:t>
            </a:r>
            <a:r>
              <a:rPr lang="ru-RU" dirty="0">
                <a:latin typeface="A1-Lat" pitchFamily="18" charset="0"/>
              </a:rPr>
              <a:t>, материал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дястляшдириъи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мя'мулатларын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сифариш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щяъми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эюндярмя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кямиййятъя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гябулу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мцтянасиблийи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уйьун­луьу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тя'мин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98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Prinsiplər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dirty="0" err="1">
                <a:latin typeface="A1-Lat" pitchFamily="18" charset="0"/>
              </a:rPr>
              <a:t>мящсулэюндярянлярля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фирманын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ширкятин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мцштяриляри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давранмалы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ишдя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цмуми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игтисади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мянафелярин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марагларын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цст-цстя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дцшмясиня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наил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олунмалы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мящсулэюндярянляри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фирманын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мягсяд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вязифяляриля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таныш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ишэцзар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фяалиййятляриндян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хябярдар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олмалы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мящсулэюндярянлярдя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алынмасы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эюндярилмясиля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баьлы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проблемляр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йарандыгда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щялл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язмкарлыг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нцмайиш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етдирмяли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фирманын</a:t>
            </a:r>
            <a:r>
              <a:rPr lang="ru-RU" dirty="0">
                <a:latin typeface="A1-Lat" pitchFamily="18" charset="0"/>
              </a:rPr>
              <a:t> (</a:t>
            </a:r>
            <a:r>
              <a:rPr lang="ru-RU" dirty="0" err="1">
                <a:latin typeface="A1-Lat" pitchFamily="18" charset="0"/>
              </a:rPr>
              <a:t>ширкятин</a:t>
            </a:r>
            <a:r>
              <a:rPr lang="ru-RU" dirty="0">
                <a:latin typeface="A1-Lat" pitchFamily="18" charset="0"/>
              </a:rPr>
              <a:t>) </a:t>
            </a:r>
            <a:r>
              <a:rPr lang="ru-RU" dirty="0" err="1">
                <a:latin typeface="A1-Lat" pitchFamily="18" charset="0"/>
              </a:rPr>
              <a:t>гябул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етдийи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мцгавиля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ющдяликляринин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йетирилмясиня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риайят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етмяли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мящсулэюндярянлярин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тясяррцфат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практикасында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мювъуд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марагларыны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нязяря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алмалы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ишэцзар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алямля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имкан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дахилиндя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сабит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йарадылмалы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бунлар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горунуб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сахланмалыдыр</a:t>
            </a:r>
            <a:r>
              <a:rPr lang="ru-RU" dirty="0">
                <a:latin typeface="A1-Lat" pitchFamily="18" charset="0"/>
              </a:rPr>
              <a:t>.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0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Ümumi məqsəd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>
                <a:latin typeface="A1-Lat" pitchFamily="18" charset="0"/>
              </a:rPr>
              <a:t>аз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хярълярля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йцксяк</a:t>
            </a:r>
            <a:r>
              <a:rPr lang="ru-RU" dirty="0">
                <a:latin typeface="A1-Lat" pitchFamily="18" charset="0"/>
              </a:rPr>
              <a:t> базар </a:t>
            </a:r>
            <a:r>
              <a:rPr lang="ru-RU" dirty="0" err="1">
                <a:latin typeface="A1-Lat" pitchFamily="18" charset="0"/>
              </a:rPr>
              <a:t>мянфяяти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етмяк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истещсал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сатыш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щазыр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ещтийатларынын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сявиййясини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оптимал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щяддя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чатдырмаг</a:t>
            </a:r>
            <a:r>
              <a:rPr lang="ru-RU" dirty="0">
                <a:latin typeface="A1-Lat" pitchFamily="18" charset="0"/>
              </a:rPr>
              <a:t>; </a:t>
            </a:r>
          </a:p>
          <a:p>
            <a:pPr lvl="0"/>
            <a:r>
              <a:rPr lang="ru-RU" dirty="0" err="1">
                <a:latin typeface="A1-Lat" pitchFamily="18" charset="0"/>
              </a:rPr>
              <a:t>нормадан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артыг</a:t>
            </a:r>
            <a:r>
              <a:rPr lang="ru-RU" dirty="0">
                <a:latin typeface="A1-Lat" pitchFamily="18" charset="0"/>
              </a:rPr>
              <a:t> материал </a:t>
            </a:r>
            <a:r>
              <a:rPr lang="ru-RU" dirty="0" err="1">
                <a:latin typeface="A1-Lat" pitchFamily="18" charset="0"/>
              </a:rPr>
              <a:t>гиймятлиляринин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йаранмасына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йол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вермямяк</a:t>
            </a:r>
            <a:r>
              <a:rPr lang="ru-RU" dirty="0">
                <a:latin typeface="A1-Lat" pitchFamily="18" charset="0"/>
              </a:rPr>
              <a:t>; </a:t>
            </a:r>
          </a:p>
          <a:p>
            <a:pPr lvl="0"/>
            <a:r>
              <a:rPr lang="ru-RU" dirty="0" err="1">
                <a:latin typeface="A1-Lat" pitchFamily="18" charset="0"/>
              </a:rPr>
              <a:t>сифаришляри</a:t>
            </a:r>
            <a:r>
              <a:rPr lang="ru-RU" dirty="0">
                <a:latin typeface="A1-Lat" pitchFamily="18" charset="0"/>
              </a:rPr>
              <a:t> вахты-</a:t>
            </a:r>
            <a:r>
              <a:rPr lang="ru-RU" dirty="0" err="1">
                <a:latin typeface="A1-Lat" pitchFamily="18" charset="0"/>
              </a:rPr>
              <a:t>вахтында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йериня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йетирмяк</a:t>
            </a:r>
            <a:r>
              <a:rPr lang="ru-RU" dirty="0">
                <a:latin typeface="A1-Lat" pitchFamily="18" charset="0"/>
              </a:rPr>
              <a:t>; </a:t>
            </a:r>
          </a:p>
          <a:p>
            <a:pPr lvl="0"/>
            <a:r>
              <a:rPr lang="ru-RU" dirty="0" err="1">
                <a:latin typeface="A1-Lat" pitchFamily="18" charset="0"/>
              </a:rPr>
              <a:t>фирманын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истещсалчы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мцяссися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имиъини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йцксялтмяк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нормал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сервис </a:t>
            </a:r>
            <a:r>
              <a:rPr lang="ru-RU" dirty="0" err="1">
                <a:latin typeface="A1-Lat" pitchFamily="18" charset="0"/>
              </a:rPr>
              <a:t>хидмятляри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эюстярмяк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цчцн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системин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елементляри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олараг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тамлыг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бцтювлцлцк</a:t>
            </a:r>
            <a:r>
              <a:rPr lang="ru-RU" dirty="0">
                <a:latin typeface="A1-Lat" pitchFamily="18" charset="0"/>
              </a:rPr>
              <a:t>, </a:t>
            </a:r>
            <a:r>
              <a:rPr lang="ru-RU" dirty="0" err="1">
                <a:latin typeface="A1-Lat" pitchFamily="18" charset="0"/>
              </a:rPr>
              <a:t>гаршылыглы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ялагя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кейфиййят</a:t>
            </a:r>
            <a:r>
              <a:rPr lang="ru-RU" dirty="0">
                <a:latin typeface="A1-Lat" pitchFamily="18" charset="0"/>
              </a:rPr>
              <a:t> кими </a:t>
            </a:r>
            <a:r>
              <a:rPr lang="ru-RU" dirty="0" err="1">
                <a:latin typeface="A1-Lat" pitchFamily="18" charset="0"/>
              </a:rPr>
              <a:t>хассяляря</a:t>
            </a:r>
            <a:r>
              <a:rPr lang="ru-RU" dirty="0">
                <a:latin typeface="A1-Lat" pitchFamily="18" charset="0"/>
              </a:rPr>
              <a:t> малик </a:t>
            </a:r>
            <a:r>
              <a:rPr lang="ru-RU" dirty="0" err="1">
                <a:latin typeface="A1-Lat" pitchFamily="18" charset="0"/>
              </a:rPr>
              <a:t>олмалыдырлар</a:t>
            </a:r>
            <a:r>
              <a:rPr lang="ru-RU" dirty="0">
                <a:latin typeface="A1-Lat" pitchFamily="18" charset="0"/>
              </a:rPr>
              <a:t>. 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85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err="1">
                <a:latin typeface="A1-Lat" pitchFamily="18" charset="0"/>
              </a:rPr>
              <a:t>Ба­зарын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тядгиги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мцвафиг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ардыъыллыглар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эюзлянилмякля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щяйата</a:t>
            </a:r>
            <a:r>
              <a:rPr lang="ru-RU" sz="3200" dirty="0">
                <a:latin typeface="A1-Lat" pitchFamily="18" charset="0"/>
              </a:rPr>
              <a:t> </a:t>
            </a:r>
            <a:r>
              <a:rPr lang="ru-RU" sz="3200" dirty="0" err="1">
                <a:latin typeface="A1-Lat" pitchFamily="18" charset="0"/>
              </a:rPr>
              <a:t>кечирил­мялидир</a:t>
            </a:r>
            <a:r>
              <a:rPr lang="ru-RU" sz="3200" dirty="0">
                <a:latin typeface="A1-Lat" pitchFamily="18" charset="0"/>
              </a:rPr>
              <a:t>:</a:t>
            </a:r>
            <a:br>
              <a:rPr lang="ru-RU" sz="3200" dirty="0">
                <a:latin typeface="A1-Lat" pitchFamily="18" charset="0"/>
              </a:rPr>
            </a:br>
            <a:endParaRPr lang="ru-RU" sz="3200" dirty="0">
              <a:latin typeface="A1-Lat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>
                <a:latin typeface="A1-Lat" pitchFamily="18" charset="0"/>
              </a:rPr>
              <a:t>базар </a:t>
            </a:r>
            <a:r>
              <a:rPr lang="ru-RU" dirty="0" err="1">
                <a:latin typeface="A1-Lat" pitchFamily="18" charset="0"/>
              </a:rPr>
              <a:t>проблеминин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мцяййянляшдирилмяси</a:t>
            </a:r>
            <a:r>
              <a:rPr lang="ru-RU" dirty="0">
                <a:latin typeface="A1-Lat" pitchFamily="18" charset="0"/>
              </a:rPr>
              <a:t>; 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мясялянин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гойулушу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тядгигат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планынын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ишлянмяси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информасийайа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тящлили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информасийа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мянбяляринин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ахтарылмасы</a:t>
            </a:r>
            <a:r>
              <a:rPr lang="ru-RU" dirty="0">
                <a:latin typeface="A1-Lat" pitchFamily="18" charset="0"/>
              </a:rPr>
              <a:t>;</a:t>
            </a:r>
            <a:endParaRPr lang="ru-RU" sz="2400" dirty="0">
              <a:latin typeface="A1-Lat" pitchFamily="18" charset="0"/>
            </a:endParaRPr>
          </a:p>
          <a:p>
            <a:pPr lvl="1"/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цзря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гярарларын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гябул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едилмяси</a:t>
            </a:r>
            <a:r>
              <a:rPr lang="ru-RU" dirty="0">
                <a:latin typeface="A1-Lat" pitchFamily="18" charset="0"/>
              </a:rPr>
              <a:t>. </a:t>
            </a:r>
            <a:endParaRPr lang="ru-RU" sz="2400" dirty="0">
              <a:latin typeface="A1-Lat" pitchFamily="18" charset="0"/>
            </a:endParaRP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5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A1-Lat" pitchFamily="18" charset="0"/>
              </a:rPr>
              <a:t>Тядарцкат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лоэистикасында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 smtClean="0">
                <a:latin typeface="A1-Lat" pitchFamily="18" charset="0"/>
              </a:rPr>
              <a:t>базарлар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az-Latn-AZ" dirty="0" smtClean="0"/>
              <a:t>belə </a:t>
            </a:r>
            <a:r>
              <a:rPr lang="ru-RU" dirty="0" err="1" smtClean="0">
                <a:latin typeface="A1-Lat" pitchFamily="18" charset="0"/>
              </a:rPr>
              <a:t>тясниф</a:t>
            </a:r>
            <a:r>
              <a:rPr lang="ru-RU" dirty="0" smtClean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олунур</a:t>
            </a:r>
            <a:r>
              <a:rPr lang="ru-RU" dirty="0">
                <a:latin typeface="A1-Lat" pitchFamily="18" charset="0"/>
              </a:rPr>
              <a:t>: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>
                <a:latin typeface="A1-Lat" pitchFamily="18" charset="0"/>
              </a:rPr>
              <a:t>хаммал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материаллара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тялябаты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юдяйян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базарлар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 err="1">
                <a:latin typeface="A1-Lat" pitchFamily="18" charset="0"/>
              </a:rPr>
              <a:t>мящсулэюндярянляр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тяряфиндян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истифадя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базарлар</a:t>
            </a:r>
            <a:r>
              <a:rPr lang="ru-RU" dirty="0">
                <a:latin typeface="A1-Lat" pitchFamily="18" charset="0"/>
              </a:rPr>
              <a:t>;</a:t>
            </a:r>
          </a:p>
          <a:p>
            <a:pPr lvl="0"/>
            <a:r>
              <a:rPr lang="ru-RU" dirty="0">
                <a:latin typeface="A1-Lat" pitchFamily="18" charset="0"/>
              </a:rPr>
              <a:t>там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гисмян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явяз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мящсуллар</a:t>
            </a:r>
            <a:r>
              <a:rPr lang="ru-RU" dirty="0">
                <a:latin typeface="A1-Lat" pitchFamily="18" charset="0"/>
              </a:rPr>
              <a:t> базары;</a:t>
            </a:r>
          </a:p>
          <a:p>
            <a:pPr lvl="0"/>
            <a:r>
              <a:rPr lang="ru-RU" dirty="0" err="1">
                <a:latin typeface="A1-Lat" pitchFamily="18" charset="0"/>
              </a:rPr>
              <a:t>йени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базарлар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9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Bazarın öyrənilməsi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>
                <a:latin typeface="A1-Lat" pitchFamily="18" charset="0"/>
              </a:rPr>
              <a:t>тядгиг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едилян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базарын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гурулушу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неъядир</a:t>
            </a:r>
            <a:r>
              <a:rPr lang="ru-RU" dirty="0">
                <a:latin typeface="A1-Lat" pitchFamily="18" charset="0"/>
              </a:rPr>
              <a:t>; </a:t>
            </a:r>
          </a:p>
          <a:p>
            <a:pPr lvl="0"/>
            <a:r>
              <a:rPr lang="ru-RU" dirty="0" err="1">
                <a:latin typeface="A1-Lat" pitchFamily="18" charset="0"/>
              </a:rPr>
              <a:t>тядгиг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едилян</a:t>
            </a:r>
            <a:r>
              <a:rPr lang="ru-RU" dirty="0">
                <a:latin typeface="A1-Lat" pitchFamily="18" charset="0"/>
              </a:rPr>
              <a:t> базар </a:t>
            </a:r>
            <a:r>
              <a:rPr lang="ru-RU" dirty="0" err="1">
                <a:latin typeface="A1-Lat" pitchFamily="18" charset="0"/>
              </a:rPr>
              <a:t>неъя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едилмишдир</a:t>
            </a:r>
            <a:r>
              <a:rPr lang="ru-RU" dirty="0">
                <a:latin typeface="A1-Lat" pitchFamily="18" charset="0"/>
              </a:rPr>
              <a:t>; </a:t>
            </a:r>
          </a:p>
          <a:p>
            <a:pPr lvl="0"/>
            <a:r>
              <a:rPr lang="ru-RU" dirty="0" err="1">
                <a:latin typeface="A1-Lat" pitchFamily="18" charset="0"/>
              </a:rPr>
              <a:t>базарын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гурулушу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эяляъякдя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неъя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олаъаг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вя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онун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тяшкили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щансы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принсипляря</a:t>
            </a:r>
            <a:r>
              <a:rPr lang="ru-RU" dirty="0">
                <a:latin typeface="A1-Lat" pitchFamily="18" charset="0"/>
              </a:rPr>
              <a:t> </a:t>
            </a:r>
            <a:r>
              <a:rPr lang="ru-RU" dirty="0" err="1">
                <a:latin typeface="A1-Lat" pitchFamily="18" charset="0"/>
              </a:rPr>
              <a:t>ясасланаъаг</a:t>
            </a:r>
            <a:r>
              <a:rPr lang="ru-RU" dirty="0">
                <a:latin typeface="A1-Lat" pitchFamily="18" charset="0"/>
              </a:rPr>
              <a:t>.</a:t>
            </a:r>
          </a:p>
          <a:p>
            <a:pPr marL="0" indent="0">
              <a:buNone/>
            </a:pPr>
            <a:r>
              <a:rPr lang="az-Latn-AZ" dirty="0" smtClean="0">
                <a:latin typeface="A1-Lat" pitchFamily="18" charset="0"/>
              </a:rPr>
              <a:t> </a:t>
            </a:r>
            <a:endParaRPr lang="ru-RU" dirty="0">
              <a:latin typeface="A1-La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3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241</TotalTime>
  <Words>1252</Words>
  <Application>Microsoft Office PowerPoint</Application>
  <PresentationFormat>Экран (4:3)</PresentationFormat>
  <Paragraphs>137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Главная</vt:lpstr>
      <vt:lpstr> LOGİSTİKA</vt:lpstr>
      <vt:lpstr>TƏDARÜKAT LOGİSTİKASI</vt:lpstr>
      <vt:lpstr>SUAL 1. </vt:lpstr>
      <vt:lpstr>Tədarükatın vəzifələri</vt:lpstr>
      <vt:lpstr>Prinsiplər</vt:lpstr>
      <vt:lpstr>Ümumi məqsəd</vt:lpstr>
      <vt:lpstr>Ба­зарын тядгиги мцвафиг ардыъыллыглар эюзлянилмякля щяйата кечирил­мялидир: </vt:lpstr>
      <vt:lpstr>Тядарцкат лоэистикасында базарлар belə тясниф олунур: </vt:lpstr>
      <vt:lpstr>Bazarın öyrənilməsi</vt:lpstr>
      <vt:lpstr>İnformasiyaların toplanması</vt:lpstr>
      <vt:lpstr>Tядарцкат лоэистикасынын функсийаларыны ашаьыдакы кими формалашдырмаг олар:</vt:lpstr>
      <vt:lpstr>ARDI</vt:lpstr>
      <vt:lpstr>KONTRAKT</vt:lpstr>
      <vt:lpstr>Tядарцкат планлары тяртиб едян заман ашаьыдакы:  </vt:lpstr>
      <vt:lpstr>ARDI</vt:lpstr>
      <vt:lpstr>Тялябатын мцяййянляшдирилмяси, тящлили вя сифариш едилян материал щяcминин щесабланмасы. </vt:lpstr>
      <vt:lpstr>ARDI</vt:lpstr>
      <vt:lpstr>METODLAR</vt:lpstr>
      <vt:lpstr>SUAL 2</vt:lpstr>
      <vt:lpstr>Презентация PowerPoint</vt:lpstr>
      <vt:lpstr>Тендерин кечирилмяси ашаьыдакы ардыъыллыгла щяйата кечирилир:</vt:lpstr>
      <vt:lpstr>Tендер сянядляри бир сыра функсийалары йериня йетирир:  </vt:lpstr>
      <vt:lpstr>SUAL 3</vt:lpstr>
      <vt:lpstr>PRİNSİPLƏR ardı</vt:lpstr>
      <vt:lpstr>Ямтяя вя хидмтляр цзря гейри - няьд щесаблашмалар ашаьыдакы формаларлда щяйата кечирилир: </vt:lpstr>
      <vt:lpstr>SUAL 4.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LOGİSTİKA</dc:title>
  <dc:creator>TOSHIBA</dc:creator>
  <cp:lastModifiedBy>TOSHIBA</cp:lastModifiedBy>
  <cp:revision>9</cp:revision>
  <dcterms:created xsi:type="dcterms:W3CDTF">2013-11-11T16:45:55Z</dcterms:created>
  <dcterms:modified xsi:type="dcterms:W3CDTF">2013-11-11T20:47:51Z</dcterms:modified>
</cp:coreProperties>
</file>