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B2148-F055-4B80-879A-CBAB39100E2F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118FD53-2085-4719-BFCB-6FEA68AE6B6E}">
      <dgm:prSet custT="1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az-Latn-AZ" sz="2800" b="0" i="1" u="sng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rPr>
            <a:t>Mövzunun planı:</a:t>
          </a:r>
          <a:endParaRPr lang="ru-RU" sz="2800" b="0" u="sng" dirty="0">
            <a:solidFill>
              <a:schemeClr val="accent6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BE163F-FD1E-419C-84E9-52FCC95B120A}" type="parTrans" cxnId="{BDC456D7-1D4F-41AD-B1D7-66F7265E3F7D}">
      <dgm:prSet/>
      <dgm:spPr/>
      <dgm:t>
        <a:bodyPr/>
        <a:lstStyle/>
        <a:p>
          <a:endParaRPr lang="ru-RU"/>
        </a:p>
      </dgm:t>
    </dgm:pt>
    <dgm:pt modelId="{99BB400E-30FC-4898-ABC5-357FCBE570EA}" type="sibTrans" cxnId="{BDC456D7-1D4F-41AD-B1D7-66F7265E3F7D}">
      <dgm:prSet/>
      <dgm:spPr/>
      <dgm:t>
        <a:bodyPr/>
        <a:lstStyle/>
        <a:p>
          <a:endParaRPr lang="ru-RU"/>
        </a:p>
      </dgm:t>
    </dgm:pt>
    <dgm:pt modelId="{F813D689-C029-455D-A3EC-6DEF80FF78E5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az-Latn-AZ" b="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Marketinqdə planlaşdırmanın səviyyələri</a:t>
          </a:r>
          <a:endParaRPr lang="ru-RU" b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18F65E-2648-4D68-81D9-FCCA71E95023}" type="parTrans" cxnId="{7575BE5A-A586-4B4E-A4A5-A7C5526217BD}">
      <dgm:prSet/>
      <dgm:spPr/>
      <dgm:t>
        <a:bodyPr/>
        <a:lstStyle/>
        <a:p>
          <a:endParaRPr lang="ru-RU"/>
        </a:p>
      </dgm:t>
    </dgm:pt>
    <dgm:pt modelId="{4011357A-4EFF-4289-BE0B-777C553B6904}" type="sibTrans" cxnId="{7575BE5A-A586-4B4E-A4A5-A7C5526217BD}">
      <dgm:prSet/>
      <dgm:spPr/>
      <dgm:t>
        <a:bodyPr/>
        <a:lstStyle/>
        <a:p>
          <a:endParaRPr lang="ru-RU"/>
        </a:p>
      </dgm:t>
    </dgm:pt>
    <dgm:pt modelId="{F90C99AE-B8D9-49F5-851E-161FBA9AAAF8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az-Latn-AZ" b="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Məhsul səviyyəsində marketinq planlaşdırılması;</a:t>
          </a:r>
          <a:endParaRPr lang="ru-RU" b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F498DB-4787-4483-801B-A48C70AE23B2}" type="parTrans" cxnId="{5AB55C0C-CD28-44A6-B79F-82F727EF6F73}">
      <dgm:prSet/>
      <dgm:spPr/>
      <dgm:t>
        <a:bodyPr/>
        <a:lstStyle/>
        <a:p>
          <a:endParaRPr lang="ru-RU"/>
        </a:p>
      </dgm:t>
    </dgm:pt>
    <dgm:pt modelId="{5B5E3091-D1D5-4EEA-B83B-C0BCB604B0B1}" type="sibTrans" cxnId="{5AB55C0C-CD28-44A6-B79F-82F727EF6F73}">
      <dgm:prSet/>
      <dgm:spPr/>
      <dgm:t>
        <a:bodyPr/>
        <a:lstStyle/>
        <a:p>
          <a:endParaRPr lang="ru-RU"/>
        </a:p>
      </dgm:t>
    </dgm:pt>
    <dgm:pt modelId="{C9F5C9BE-678C-4039-9EB9-DE2497C0D48D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az-Latn-AZ" b="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Strateji marketinq planlarının tərtibi</a:t>
          </a:r>
          <a:endParaRPr lang="ru-RU" b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7A5B-3585-4D26-B070-B79E5C317D11}" type="parTrans" cxnId="{602D3E94-DC24-4117-97EB-4B51E9C3B836}">
      <dgm:prSet/>
      <dgm:spPr/>
      <dgm:t>
        <a:bodyPr/>
        <a:lstStyle/>
        <a:p>
          <a:endParaRPr lang="ru-RU"/>
        </a:p>
      </dgm:t>
    </dgm:pt>
    <dgm:pt modelId="{D5DF080F-2CA5-4380-964D-1C7A3E9BFD4F}" type="sibTrans" cxnId="{602D3E94-DC24-4117-97EB-4B51E9C3B836}">
      <dgm:prSet/>
      <dgm:spPr/>
      <dgm:t>
        <a:bodyPr/>
        <a:lstStyle/>
        <a:p>
          <a:endParaRPr lang="ru-RU"/>
        </a:p>
      </dgm:t>
    </dgm:pt>
    <dgm:pt modelId="{6F564860-8577-4463-91F5-EECF50BD73EC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az-Latn-AZ" b="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Müəssisənin böyümə strategiyaları</a:t>
          </a:r>
          <a:endParaRPr lang="ru-RU" b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0C22D3-6357-4049-94B6-36735DC43608}" type="parTrans" cxnId="{04BD1928-2F48-40EB-BAE2-D0655B38FB11}">
      <dgm:prSet/>
      <dgm:spPr/>
      <dgm:t>
        <a:bodyPr/>
        <a:lstStyle/>
        <a:p>
          <a:endParaRPr lang="ru-RU"/>
        </a:p>
      </dgm:t>
    </dgm:pt>
    <dgm:pt modelId="{32D8CDDC-6BBC-46C4-BA94-A982DB6EC5CF}" type="sibTrans" cxnId="{04BD1928-2F48-40EB-BAE2-D0655B38FB11}">
      <dgm:prSet/>
      <dgm:spPr/>
      <dgm:t>
        <a:bodyPr/>
        <a:lstStyle/>
        <a:p>
          <a:endParaRPr lang="ru-RU"/>
        </a:p>
      </dgm:t>
    </dgm:pt>
    <dgm:pt modelId="{C037ACFC-6BF4-4F89-9EFC-4A7257D1A75B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az-Latn-AZ" b="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Biznes portfelin təhlili metodları</a:t>
          </a:r>
          <a:endParaRPr lang="ru-RU" b="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C16AA3-5119-4CE2-8B7A-4DEC680C13A4}" type="parTrans" cxnId="{FE16E55A-56CD-4762-BCC5-297F6BE5CF08}">
      <dgm:prSet/>
      <dgm:spPr/>
      <dgm:t>
        <a:bodyPr/>
        <a:lstStyle/>
        <a:p>
          <a:endParaRPr lang="ru-RU"/>
        </a:p>
      </dgm:t>
    </dgm:pt>
    <dgm:pt modelId="{D55098DA-788E-4907-A15E-1482C8993ED0}" type="sibTrans" cxnId="{FE16E55A-56CD-4762-BCC5-297F6BE5CF08}">
      <dgm:prSet/>
      <dgm:spPr/>
      <dgm:t>
        <a:bodyPr/>
        <a:lstStyle/>
        <a:p>
          <a:endParaRPr lang="ru-RU"/>
        </a:p>
      </dgm:t>
    </dgm:pt>
    <dgm:pt modelId="{485F99F7-C2C1-4D06-A417-A14A0E05087D}" type="pres">
      <dgm:prSet presAssocID="{ED3B2148-F055-4B80-879A-CBAB39100E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24A9A7-8B1D-4808-BF12-DF493C1FE5F5}" type="pres">
      <dgm:prSet presAssocID="{3118FD53-2085-4719-BFCB-6FEA68AE6B6E}" presName="parentLin" presStyleCnt="0"/>
      <dgm:spPr/>
    </dgm:pt>
    <dgm:pt modelId="{92B5419B-DD64-4075-83EB-9CCEFBC9D612}" type="pres">
      <dgm:prSet presAssocID="{3118FD53-2085-4719-BFCB-6FEA68AE6B6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C7705B9-D090-4C88-A35A-93D00297D38D}" type="pres">
      <dgm:prSet presAssocID="{3118FD53-2085-4719-BFCB-6FEA68AE6B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F131-F52C-4F3A-9D6F-2D5094B890B9}" type="pres">
      <dgm:prSet presAssocID="{3118FD53-2085-4719-BFCB-6FEA68AE6B6E}" presName="negativeSpace" presStyleCnt="0"/>
      <dgm:spPr/>
    </dgm:pt>
    <dgm:pt modelId="{CEDFA7D9-400B-4FD5-A3C7-F0361F942FAF}" type="pres">
      <dgm:prSet presAssocID="{3118FD53-2085-4719-BFCB-6FEA68AE6B6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50F7D-95A5-4E72-8810-CB92011D3081}" type="presOf" srcId="{F813D689-C029-455D-A3EC-6DEF80FF78E5}" destId="{CEDFA7D9-400B-4FD5-A3C7-F0361F942FAF}" srcOrd="0" destOrd="0" presId="urn:microsoft.com/office/officeart/2005/8/layout/list1"/>
    <dgm:cxn modelId="{8826CC70-FA71-41FA-BBF0-610C6E6C0872}" type="presOf" srcId="{6F564860-8577-4463-91F5-EECF50BD73EC}" destId="{CEDFA7D9-400B-4FD5-A3C7-F0361F942FAF}" srcOrd="0" destOrd="4" presId="urn:microsoft.com/office/officeart/2005/8/layout/list1"/>
    <dgm:cxn modelId="{602D3E94-DC24-4117-97EB-4B51E9C3B836}" srcId="{3118FD53-2085-4719-BFCB-6FEA68AE6B6E}" destId="{C9F5C9BE-678C-4039-9EB9-DE2497C0D48D}" srcOrd="2" destOrd="0" parTransId="{60EB7A5B-3585-4D26-B070-B79E5C317D11}" sibTransId="{D5DF080F-2CA5-4380-964D-1C7A3E9BFD4F}"/>
    <dgm:cxn modelId="{F9A5BC8F-DC9F-43B6-9C45-73A8D540E095}" type="presOf" srcId="{ED3B2148-F055-4B80-879A-CBAB39100E2F}" destId="{485F99F7-C2C1-4D06-A417-A14A0E05087D}" srcOrd="0" destOrd="0" presId="urn:microsoft.com/office/officeart/2005/8/layout/list1"/>
    <dgm:cxn modelId="{5AB55C0C-CD28-44A6-B79F-82F727EF6F73}" srcId="{3118FD53-2085-4719-BFCB-6FEA68AE6B6E}" destId="{F90C99AE-B8D9-49F5-851E-161FBA9AAAF8}" srcOrd="1" destOrd="0" parTransId="{ACF498DB-4787-4483-801B-A48C70AE23B2}" sibTransId="{5B5E3091-D1D5-4EEA-B83B-C0BCB604B0B1}"/>
    <dgm:cxn modelId="{108FCFB1-419D-4A4F-A413-5F2FA0C319A9}" type="presOf" srcId="{3118FD53-2085-4719-BFCB-6FEA68AE6B6E}" destId="{92B5419B-DD64-4075-83EB-9CCEFBC9D612}" srcOrd="0" destOrd="0" presId="urn:microsoft.com/office/officeart/2005/8/layout/list1"/>
    <dgm:cxn modelId="{FE16E55A-56CD-4762-BCC5-297F6BE5CF08}" srcId="{3118FD53-2085-4719-BFCB-6FEA68AE6B6E}" destId="{C037ACFC-6BF4-4F89-9EFC-4A7257D1A75B}" srcOrd="3" destOrd="0" parTransId="{C9C16AA3-5119-4CE2-8B7A-4DEC680C13A4}" sibTransId="{D55098DA-788E-4907-A15E-1482C8993ED0}"/>
    <dgm:cxn modelId="{04BD1928-2F48-40EB-BAE2-D0655B38FB11}" srcId="{3118FD53-2085-4719-BFCB-6FEA68AE6B6E}" destId="{6F564860-8577-4463-91F5-EECF50BD73EC}" srcOrd="4" destOrd="0" parTransId="{450C22D3-6357-4049-94B6-36735DC43608}" sibTransId="{32D8CDDC-6BBC-46C4-BA94-A982DB6EC5CF}"/>
    <dgm:cxn modelId="{B4E487BB-5DC8-4B3A-A4EB-54F7FCC8F074}" type="presOf" srcId="{3118FD53-2085-4719-BFCB-6FEA68AE6B6E}" destId="{7C7705B9-D090-4C88-A35A-93D00297D38D}" srcOrd="1" destOrd="0" presId="urn:microsoft.com/office/officeart/2005/8/layout/list1"/>
    <dgm:cxn modelId="{00602274-5951-4FF4-BED5-6136732B6754}" type="presOf" srcId="{F90C99AE-B8D9-49F5-851E-161FBA9AAAF8}" destId="{CEDFA7D9-400B-4FD5-A3C7-F0361F942FAF}" srcOrd="0" destOrd="1" presId="urn:microsoft.com/office/officeart/2005/8/layout/list1"/>
    <dgm:cxn modelId="{BDC456D7-1D4F-41AD-B1D7-66F7265E3F7D}" srcId="{ED3B2148-F055-4B80-879A-CBAB39100E2F}" destId="{3118FD53-2085-4719-BFCB-6FEA68AE6B6E}" srcOrd="0" destOrd="0" parTransId="{62BE163F-FD1E-419C-84E9-52FCC95B120A}" sibTransId="{99BB400E-30FC-4898-ABC5-357FCBE570EA}"/>
    <dgm:cxn modelId="{7575BE5A-A586-4B4E-A4A5-A7C5526217BD}" srcId="{3118FD53-2085-4719-BFCB-6FEA68AE6B6E}" destId="{F813D689-C029-455D-A3EC-6DEF80FF78E5}" srcOrd="0" destOrd="0" parTransId="{BF18F65E-2648-4D68-81D9-FCCA71E95023}" sibTransId="{4011357A-4EFF-4289-BE0B-777C553B6904}"/>
    <dgm:cxn modelId="{062E4696-F59A-4CFC-A93D-1FA91B69607F}" type="presOf" srcId="{C037ACFC-6BF4-4F89-9EFC-4A7257D1A75B}" destId="{CEDFA7D9-400B-4FD5-A3C7-F0361F942FAF}" srcOrd="0" destOrd="3" presId="urn:microsoft.com/office/officeart/2005/8/layout/list1"/>
    <dgm:cxn modelId="{BFB37951-5893-4055-8CD8-A2D6639BF1C4}" type="presOf" srcId="{C9F5C9BE-678C-4039-9EB9-DE2497C0D48D}" destId="{CEDFA7D9-400B-4FD5-A3C7-F0361F942FAF}" srcOrd="0" destOrd="2" presId="urn:microsoft.com/office/officeart/2005/8/layout/list1"/>
    <dgm:cxn modelId="{B9E1B7B5-7A0D-4494-9AB5-11BBF93FDAA7}" type="presParOf" srcId="{485F99F7-C2C1-4D06-A417-A14A0E05087D}" destId="{0424A9A7-8B1D-4808-BF12-DF493C1FE5F5}" srcOrd="0" destOrd="0" presId="urn:microsoft.com/office/officeart/2005/8/layout/list1"/>
    <dgm:cxn modelId="{26556879-EDE9-4668-B392-FAE40D07E917}" type="presParOf" srcId="{0424A9A7-8B1D-4808-BF12-DF493C1FE5F5}" destId="{92B5419B-DD64-4075-83EB-9CCEFBC9D612}" srcOrd="0" destOrd="0" presId="urn:microsoft.com/office/officeart/2005/8/layout/list1"/>
    <dgm:cxn modelId="{E3BAB747-EB96-433D-9A05-CB85045A4CD5}" type="presParOf" srcId="{0424A9A7-8B1D-4808-BF12-DF493C1FE5F5}" destId="{7C7705B9-D090-4C88-A35A-93D00297D38D}" srcOrd="1" destOrd="0" presId="urn:microsoft.com/office/officeart/2005/8/layout/list1"/>
    <dgm:cxn modelId="{7F91B596-600F-41D1-91DD-443C56A465B8}" type="presParOf" srcId="{485F99F7-C2C1-4D06-A417-A14A0E05087D}" destId="{F4AFF131-F52C-4F3A-9D6F-2D5094B890B9}" srcOrd="1" destOrd="0" presId="urn:microsoft.com/office/officeart/2005/8/layout/list1"/>
    <dgm:cxn modelId="{387DD273-3CA3-4EF0-9807-789D35CDDD14}" type="presParOf" srcId="{485F99F7-C2C1-4D06-A417-A14A0E05087D}" destId="{CEDFA7D9-400B-4FD5-A3C7-F0361F942FA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B0B2E-85A1-4475-872A-E2EEAFC2DC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C8A55C-FA12-44F1-8FE0-8EE33B7C814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Marketinqin planlaşdırılmasının birinci mərhələsi situasiyanın təhlilidir. Bu mərhələnin özü aşağıdakı dörd alt mərhələdən ibarətdir: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50C930-F121-4C68-8F83-D2A0AF1B0424}" type="parTrans" cxnId="{EBEE8463-2546-46F3-BC11-C05E29E73D37}">
      <dgm:prSet/>
      <dgm:spPr/>
      <dgm:t>
        <a:bodyPr/>
        <a:lstStyle/>
        <a:p>
          <a:endParaRPr lang="ru-RU"/>
        </a:p>
      </dgm:t>
    </dgm:pt>
    <dgm:pt modelId="{FC43CF62-109A-4925-94D9-CE3B105773D5}" type="sibTrans" cxnId="{EBEE8463-2546-46F3-BC11-C05E29E73D37}">
      <dgm:prSet/>
      <dgm:spPr/>
      <dgm:t>
        <a:bodyPr/>
        <a:lstStyle/>
        <a:p>
          <a:endParaRPr lang="ru-RU"/>
        </a:p>
      </dgm:t>
    </dgm:pt>
    <dgm:pt modelId="{97E6B5C8-E7A6-4A52-9F0E-CAE0FA2B90ED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Bazarın müəyyənləşdirilməsi;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C4A49E-E726-4E47-BCA6-D7A952446F22}" type="parTrans" cxnId="{274E7F95-85F0-467C-8DE0-5330328B6672}">
      <dgm:prSet/>
      <dgm:spPr/>
      <dgm:t>
        <a:bodyPr/>
        <a:lstStyle/>
        <a:p>
          <a:endParaRPr lang="ru-RU"/>
        </a:p>
      </dgm:t>
    </dgm:pt>
    <dgm:pt modelId="{D5920427-3B9F-4B22-AE17-4C54E2726960}" type="sibTrans" cxnId="{274E7F95-85F0-467C-8DE0-5330328B6672}">
      <dgm:prSet/>
      <dgm:spPr/>
      <dgm:t>
        <a:bodyPr/>
        <a:lstStyle/>
        <a:p>
          <a:endParaRPr lang="ru-RU"/>
        </a:p>
      </dgm:t>
    </dgm:pt>
    <dgm:pt modelId="{08643AF2-A782-4DB2-B82E-BD4682D8E750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Bazarın xarakteristikalarının aşkar olunması;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D15C43F-567F-416F-BF32-45CC07296CFB}" type="parTrans" cxnId="{34200651-D749-48F9-AAAD-2936394A8D80}">
      <dgm:prSet/>
      <dgm:spPr/>
      <dgm:t>
        <a:bodyPr/>
        <a:lstStyle/>
        <a:p>
          <a:endParaRPr lang="ru-RU"/>
        </a:p>
      </dgm:t>
    </dgm:pt>
    <dgm:pt modelId="{55241A40-4DFB-4847-AC27-6F47C96F1473}" type="sibTrans" cxnId="{34200651-D749-48F9-AAAD-2936394A8D80}">
      <dgm:prSet/>
      <dgm:spPr/>
      <dgm:t>
        <a:bodyPr/>
        <a:lstStyle/>
        <a:p>
          <a:endParaRPr lang="ru-RU"/>
        </a:p>
      </dgm:t>
    </dgm:pt>
    <dgm:pt modelId="{CCB466A6-736C-487C-B36A-63FD1ADB98DB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Bazarın potensialının qiymətləndirilməsi;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0FBD43-4F6B-4B97-8CD5-73A37385A56F}" type="parTrans" cxnId="{7A012A83-C60D-4122-B09D-DF3BDBEC3F3B}">
      <dgm:prSet/>
      <dgm:spPr/>
      <dgm:t>
        <a:bodyPr/>
        <a:lstStyle/>
        <a:p>
          <a:endParaRPr lang="ru-RU"/>
        </a:p>
      </dgm:t>
    </dgm:pt>
    <dgm:pt modelId="{A53782F3-CAD5-4DA7-9C65-77F8A50F56D5}" type="sibTrans" cxnId="{7A012A83-C60D-4122-B09D-DF3BDBEC3F3B}">
      <dgm:prSet/>
      <dgm:spPr/>
      <dgm:t>
        <a:bodyPr/>
        <a:lstStyle/>
        <a:p>
          <a:endParaRPr lang="ru-RU"/>
        </a:p>
      </dgm:t>
    </dgm:pt>
    <dgm:pt modelId="{3E2766EC-DC12-4B16-805A-54AD465DA412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Bazarın əvvəlcədən qiymətləndirilməsi.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333AD0-9492-4A51-ACB6-ADEB2386DA05}" type="parTrans" cxnId="{BE6DE3AC-96E1-4FB8-9671-ACA68855FD47}">
      <dgm:prSet/>
      <dgm:spPr/>
      <dgm:t>
        <a:bodyPr/>
        <a:lstStyle/>
        <a:p>
          <a:endParaRPr lang="ru-RU"/>
        </a:p>
      </dgm:t>
    </dgm:pt>
    <dgm:pt modelId="{7C4EAE71-25D4-406A-AFE7-D37355685AE5}" type="sibTrans" cxnId="{BE6DE3AC-96E1-4FB8-9671-ACA68855FD47}">
      <dgm:prSet/>
      <dgm:spPr/>
      <dgm:t>
        <a:bodyPr/>
        <a:lstStyle/>
        <a:p>
          <a:endParaRPr lang="ru-RU"/>
        </a:p>
      </dgm:t>
    </dgm:pt>
    <dgm:pt modelId="{3AFABA17-E44D-4558-B3D5-8133D9B4CB1E}" type="pres">
      <dgm:prSet presAssocID="{391B0B2E-85A1-4475-872A-E2EEAFC2DC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015FBD-151A-4F74-BED5-6B9D467B090A}" type="pres">
      <dgm:prSet presAssocID="{B0C8A55C-FA12-44F1-8FE0-8EE33B7C81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E07E8-7CD9-4C95-A647-DA7268C2A3A5}" type="pres">
      <dgm:prSet presAssocID="{B0C8A55C-FA12-44F1-8FE0-8EE33B7C814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9A10A-4A00-4800-9C8A-B91919318578}" type="presOf" srcId="{391B0B2E-85A1-4475-872A-E2EEAFC2DC3C}" destId="{3AFABA17-E44D-4558-B3D5-8133D9B4CB1E}" srcOrd="0" destOrd="0" presId="urn:microsoft.com/office/officeart/2005/8/layout/vList2"/>
    <dgm:cxn modelId="{6D7ACEB5-495A-4878-AE87-76034CF32C78}" type="presOf" srcId="{3E2766EC-DC12-4B16-805A-54AD465DA412}" destId="{3F8E07E8-7CD9-4C95-A647-DA7268C2A3A5}" srcOrd="0" destOrd="3" presId="urn:microsoft.com/office/officeart/2005/8/layout/vList2"/>
    <dgm:cxn modelId="{7A6ECE14-FA8F-4D46-AF60-F5303681CC59}" type="presOf" srcId="{97E6B5C8-E7A6-4A52-9F0E-CAE0FA2B90ED}" destId="{3F8E07E8-7CD9-4C95-A647-DA7268C2A3A5}" srcOrd="0" destOrd="0" presId="urn:microsoft.com/office/officeart/2005/8/layout/vList2"/>
    <dgm:cxn modelId="{34200651-D749-48F9-AAAD-2936394A8D80}" srcId="{B0C8A55C-FA12-44F1-8FE0-8EE33B7C8143}" destId="{08643AF2-A782-4DB2-B82E-BD4682D8E750}" srcOrd="1" destOrd="0" parTransId="{5D15C43F-567F-416F-BF32-45CC07296CFB}" sibTransId="{55241A40-4DFB-4847-AC27-6F47C96F1473}"/>
    <dgm:cxn modelId="{7A012A83-C60D-4122-B09D-DF3BDBEC3F3B}" srcId="{B0C8A55C-FA12-44F1-8FE0-8EE33B7C8143}" destId="{CCB466A6-736C-487C-B36A-63FD1ADB98DB}" srcOrd="2" destOrd="0" parTransId="{D40FBD43-4F6B-4B97-8CD5-73A37385A56F}" sibTransId="{A53782F3-CAD5-4DA7-9C65-77F8A50F56D5}"/>
    <dgm:cxn modelId="{DA2EB307-58F6-44CD-8359-BCEA6CD09CF7}" type="presOf" srcId="{CCB466A6-736C-487C-B36A-63FD1ADB98DB}" destId="{3F8E07E8-7CD9-4C95-A647-DA7268C2A3A5}" srcOrd="0" destOrd="2" presId="urn:microsoft.com/office/officeart/2005/8/layout/vList2"/>
    <dgm:cxn modelId="{274E7F95-85F0-467C-8DE0-5330328B6672}" srcId="{B0C8A55C-FA12-44F1-8FE0-8EE33B7C8143}" destId="{97E6B5C8-E7A6-4A52-9F0E-CAE0FA2B90ED}" srcOrd="0" destOrd="0" parTransId="{92C4A49E-E726-4E47-BCA6-D7A952446F22}" sibTransId="{D5920427-3B9F-4B22-AE17-4C54E2726960}"/>
    <dgm:cxn modelId="{BE6DE3AC-96E1-4FB8-9671-ACA68855FD47}" srcId="{B0C8A55C-FA12-44F1-8FE0-8EE33B7C8143}" destId="{3E2766EC-DC12-4B16-805A-54AD465DA412}" srcOrd="3" destOrd="0" parTransId="{49333AD0-9492-4A51-ACB6-ADEB2386DA05}" sibTransId="{7C4EAE71-25D4-406A-AFE7-D37355685AE5}"/>
    <dgm:cxn modelId="{06E09112-AE35-445E-B89F-0DB232EFA784}" type="presOf" srcId="{08643AF2-A782-4DB2-B82E-BD4682D8E750}" destId="{3F8E07E8-7CD9-4C95-A647-DA7268C2A3A5}" srcOrd="0" destOrd="1" presId="urn:microsoft.com/office/officeart/2005/8/layout/vList2"/>
    <dgm:cxn modelId="{009A82DA-5C0F-4573-B550-1E509839A53B}" type="presOf" srcId="{B0C8A55C-FA12-44F1-8FE0-8EE33B7C8143}" destId="{BF015FBD-151A-4F74-BED5-6B9D467B090A}" srcOrd="0" destOrd="0" presId="urn:microsoft.com/office/officeart/2005/8/layout/vList2"/>
    <dgm:cxn modelId="{EBEE8463-2546-46F3-BC11-C05E29E73D37}" srcId="{391B0B2E-85A1-4475-872A-E2EEAFC2DC3C}" destId="{B0C8A55C-FA12-44F1-8FE0-8EE33B7C8143}" srcOrd="0" destOrd="0" parTransId="{9850C930-F121-4C68-8F83-D2A0AF1B0424}" sibTransId="{FC43CF62-109A-4925-94D9-CE3B105773D5}"/>
    <dgm:cxn modelId="{76CC00D9-A04B-40B7-AF43-789E78E6642E}" type="presParOf" srcId="{3AFABA17-E44D-4558-B3D5-8133D9B4CB1E}" destId="{BF015FBD-151A-4F74-BED5-6B9D467B090A}" srcOrd="0" destOrd="0" presId="urn:microsoft.com/office/officeart/2005/8/layout/vList2"/>
    <dgm:cxn modelId="{3C1D7251-6F21-4CE2-AB5B-83803D2BC6F2}" type="presParOf" srcId="{3AFABA17-E44D-4558-B3D5-8133D9B4CB1E}" destId="{3F8E07E8-7CD9-4C95-A647-DA7268C2A3A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AECF4-37AA-4227-A986-7E810C006A55}" type="doc">
      <dgm:prSet loTypeId="urn:microsoft.com/office/officeart/2005/8/layout/vProcess5" loCatId="process" qsTypeId="urn:microsoft.com/office/officeart/2005/8/quickstyle/simple1" qsCatId="simple" csTypeId="urn:microsoft.com/office/officeart/2005/8/colors/accent4_4" csCatId="accent4"/>
      <dgm:spPr/>
      <dgm:t>
        <a:bodyPr/>
        <a:lstStyle/>
        <a:p>
          <a:endParaRPr lang="ru-RU"/>
        </a:p>
      </dgm:t>
    </dgm:pt>
    <dgm:pt modelId="{035E5EC9-22AA-4862-9376-89D7999437F3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Müəssisənin/ strateji kommersiya bölməsinin missiyasının müəyyənləşdirilməsi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D54F7A93-C56D-42E9-9E17-3C32A4D246CC}" type="parTrans" cxnId="{7A649144-C1F5-44A6-B3AC-92961DA20E5B}">
      <dgm:prSet/>
      <dgm:spPr/>
      <dgm:t>
        <a:bodyPr/>
        <a:lstStyle/>
        <a:p>
          <a:endParaRPr lang="ru-RU"/>
        </a:p>
      </dgm:t>
    </dgm:pt>
    <dgm:pt modelId="{00A1C80D-90C9-4E01-BD77-988BC5417DA4}" type="sibTrans" cxnId="{7A649144-C1F5-44A6-B3AC-92961DA20E5B}">
      <dgm:prSet/>
      <dgm:spPr/>
      <dgm:t>
        <a:bodyPr/>
        <a:lstStyle/>
        <a:p>
          <a:endParaRPr lang="ru-RU"/>
        </a:p>
      </dgm:t>
    </dgm:pt>
    <dgm:pt modelId="{521951CB-A94B-411F-83EB-D94294740233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Müəssisənin/ strateji kommersiya vahidi bölməsinin məqsədlərinin müəyyənləşdirilməsi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A40A9C4D-4347-4F52-AEB5-3554400C665D}" type="parTrans" cxnId="{2CE91FFA-F0AF-4088-BD0F-33AB90C1E5A4}">
      <dgm:prSet/>
      <dgm:spPr/>
      <dgm:t>
        <a:bodyPr/>
        <a:lstStyle/>
        <a:p>
          <a:endParaRPr lang="ru-RU"/>
        </a:p>
      </dgm:t>
    </dgm:pt>
    <dgm:pt modelId="{0DE3C4AF-6519-4A4A-AA8F-05BBE32E74E0}" type="sibTrans" cxnId="{2CE91FFA-F0AF-4088-BD0F-33AB90C1E5A4}">
      <dgm:prSet/>
      <dgm:spPr/>
      <dgm:t>
        <a:bodyPr/>
        <a:lstStyle/>
        <a:p>
          <a:endParaRPr lang="ru-RU"/>
        </a:p>
      </dgm:t>
    </dgm:pt>
    <dgm:pt modelId="{635FACA5-369E-43A2-A583-922FD4979C48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Fəaliyyət növləri kompleksinin/məhsulların nomenklaturasının müəyyənləşdirilməsi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75BC647F-81FE-476F-A9F2-CEF9128A9883}" type="parTrans" cxnId="{F28230C3-FBEF-4A78-AB63-206301CCBBEF}">
      <dgm:prSet/>
      <dgm:spPr/>
      <dgm:t>
        <a:bodyPr/>
        <a:lstStyle/>
        <a:p>
          <a:endParaRPr lang="ru-RU"/>
        </a:p>
      </dgm:t>
    </dgm:pt>
    <dgm:pt modelId="{7E7570FF-1B8B-4740-BC08-31D425CB2440}" type="sibTrans" cxnId="{F28230C3-FBEF-4A78-AB63-206301CCBBEF}">
      <dgm:prSet/>
      <dgm:spPr/>
      <dgm:t>
        <a:bodyPr/>
        <a:lstStyle/>
        <a:p>
          <a:endParaRPr lang="ru-RU"/>
        </a:p>
      </dgm:t>
    </dgm:pt>
    <dgm:pt modelId="{3E47CE3E-693A-4F57-80CE-594B5CB62D62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Müəssisənin(strateji kommersiya vahidi bölməsinin) yüksəliş strategiyalarının işlənib hazırlanması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42922A8C-DCBA-43CE-BFAF-0A5D64F53BB0}" type="parTrans" cxnId="{BCD1D525-3B16-44C4-B2B7-ED25CA1AE065}">
      <dgm:prSet/>
      <dgm:spPr/>
      <dgm:t>
        <a:bodyPr/>
        <a:lstStyle/>
        <a:p>
          <a:endParaRPr lang="ru-RU"/>
        </a:p>
      </dgm:t>
    </dgm:pt>
    <dgm:pt modelId="{BCF6E6EF-796B-46F4-ACB2-103F38955A44}" type="sibTrans" cxnId="{BCD1D525-3B16-44C4-B2B7-ED25CA1AE065}">
      <dgm:prSet/>
      <dgm:spPr/>
      <dgm:t>
        <a:bodyPr/>
        <a:lstStyle/>
        <a:p>
          <a:endParaRPr lang="ru-RU"/>
        </a:p>
      </dgm:t>
    </dgm:pt>
    <dgm:pt modelId="{559C6825-2A99-4064-BA7E-7C902350A592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Strateji planın yerinə yetirilməsinə nəzarət və qiymətləndirmə  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4429F3CF-F3C2-42ED-BF65-6AF49804DE49}" type="parTrans" cxnId="{26F770CA-1E70-40EA-86E7-4D853BE0A465}">
      <dgm:prSet/>
      <dgm:spPr/>
      <dgm:t>
        <a:bodyPr/>
        <a:lstStyle/>
        <a:p>
          <a:endParaRPr lang="ru-RU"/>
        </a:p>
      </dgm:t>
    </dgm:pt>
    <dgm:pt modelId="{95BF0AE5-EC32-4A7D-8D10-95228C2EDD14}" type="sibTrans" cxnId="{26F770CA-1E70-40EA-86E7-4D853BE0A465}">
      <dgm:prSet/>
      <dgm:spPr/>
      <dgm:t>
        <a:bodyPr/>
        <a:lstStyle/>
        <a:p>
          <a:endParaRPr lang="ru-RU"/>
        </a:p>
      </dgm:t>
    </dgm:pt>
    <dgm:pt modelId="{902CC2B4-7570-4C51-8908-CF4AD4A41F72}" type="pres">
      <dgm:prSet presAssocID="{05AAECF4-37AA-4227-A986-7E810C006A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1CC45-2A47-4D18-A11F-F6E438DF8B06}" type="pres">
      <dgm:prSet presAssocID="{05AAECF4-37AA-4227-A986-7E810C006A55}" presName="dummyMaxCanvas" presStyleCnt="0">
        <dgm:presLayoutVars/>
      </dgm:prSet>
      <dgm:spPr/>
    </dgm:pt>
    <dgm:pt modelId="{663692E3-F5AB-43E0-B86B-CA8A0B5D6543}" type="pres">
      <dgm:prSet presAssocID="{05AAECF4-37AA-4227-A986-7E810C006A5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88714-9A54-489A-B73B-37D54A5FA2E9}" type="pres">
      <dgm:prSet presAssocID="{05AAECF4-37AA-4227-A986-7E810C006A5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37E7A-989C-48CD-B8DB-AC9382EBEB54}" type="pres">
      <dgm:prSet presAssocID="{05AAECF4-37AA-4227-A986-7E810C006A5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A30B5-CCAD-40F8-95B1-C67931C410D1}" type="pres">
      <dgm:prSet presAssocID="{05AAECF4-37AA-4227-A986-7E810C006A5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D9550-93AF-43A9-9BE3-437BCA4D253A}" type="pres">
      <dgm:prSet presAssocID="{05AAECF4-37AA-4227-A986-7E810C006A5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9AF2B-BB0A-40F1-931D-9834BBE9123A}" type="pres">
      <dgm:prSet presAssocID="{05AAECF4-37AA-4227-A986-7E810C006A5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A7BB3-A912-43B8-A3BD-A69246A87BD9}" type="pres">
      <dgm:prSet presAssocID="{05AAECF4-37AA-4227-A986-7E810C006A5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CE772-E0A2-4BCA-B2D0-D571E3046978}" type="pres">
      <dgm:prSet presAssocID="{05AAECF4-37AA-4227-A986-7E810C006A5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64647-7B0F-4A04-A713-EA08EEE1ACD0}" type="pres">
      <dgm:prSet presAssocID="{05AAECF4-37AA-4227-A986-7E810C006A5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3E61C-06B8-4179-B16C-616D7F0ABDDB}" type="pres">
      <dgm:prSet presAssocID="{05AAECF4-37AA-4227-A986-7E810C006A5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00876-F9B5-44DE-8671-D390776B59F3}" type="pres">
      <dgm:prSet presAssocID="{05AAECF4-37AA-4227-A986-7E810C006A5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682EA-CA2D-4CCD-BE98-E3566B77FE6E}" type="pres">
      <dgm:prSet presAssocID="{05AAECF4-37AA-4227-A986-7E810C006A5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68C9-D38F-48F5-A802-5BDB9C1F3C2D}" type="pres">
      <dgm:prSet presAssocID="{05AAECF4-37AA-4227-A986-7E810C006A5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4AC90-C5B4-4B8F-A7B2-5D7B9AA3995A}" type="pres">
      <dgm:prSet presAssocID="{05AAECF4-37AA-4227-A986-7E810C006A5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E7353-5D32-4396-91D2-642CEC1D0B23}" type="presOf" srcId="{0DE3C4AF-6519-4A4A-AA8F-05BBE32E74E0}" destId="{E06A7BB3-A912-43B8-A3BD-A69246A87BD9}" srcOrd="0" destOrd="0" presId="urn:microsoft.com/office/officeart/2005/8/layout/vProcess5"/>
    <dgm:cxn modelId="{DF1627E5-0EE5-4863-931A-888B934B57F3}" type="presOf" srcId="{00A1C80D-90C9-4E01-BD77-988BC5417DA4}" destId="{57C9AF2B-BB0A-40F1-931D-9834BBE9123A}" srcOrd="0" destOrd="0" presId="urn:microsoft.com/office/officeart/2005/8/layout/vProcess5"/>
    <dgm:cxn modelId="{BCD1D525-3B16-44C4-B2B7-ED25CA1AE065}" srcId="{05AAECF4-37AA-4227-A986-7E810C006A55}" destId="{3E47CE3E-693A-4F57-80CE-594B5CB62D62}" srcOrd="3" destOrd="0" parTransId="{42922A8C-DCBA-43CE-BFAF-0A5D64F53BB0}" sibTransId="{BCF6E6EF-796B-46F4-ACB2-103F38955A44}"/>
    <dgm:cxn modelId="{BF085C5C-A86C-4799-818B-E9277A7F714E}" type="presOf" srcId="{3E47CE3E-693A-4F57-80CE-594B5CB62D62}" destId="{A06568C9-D38F-48F5-A802-5BDB9C1F3C2D}" srcOrd="1" destOrd="0" presId="urn:microsoft.com/office/officeart/2005/8/layout/vProcess5"/>
    <dgm:cxn modelId="{E8F6DDCE-4CF5-44FE-8956-D050F4013820}" type="presOf" srcId="{635FACA5-369E-43A2-A583-922FD4979C48}" destId="{F2137E7A-989C-48CD-B8DB-AC9382EBEB54}" srcOrd="0" destOrd="0" presId="urn:microsoft.com/office/officeart/2005/8/layout/vProcess5"/>
    <dgm:cxn modelId="{A049F35A-0A7A-4877-A808-2283BE8DC111}" type="presOf" srcId="{521951CB-A94B-411F-83EB-D94294740233}" destId="{C0788714-9A54-489A-B73B-37D54A5FA2E9}" srcOrd="0" destOrd="0" presId="urn:microsoft.com/office/officeart/2005/8/layout/vProcess5"/>
    <dgm:cxn modelId="{07B16E5E-936C-443D-B1DA-6B15B2F90200}" type="presOf" srcId="{559C6825-2A99-4064-BA7E-7C902350A592}" destId="{DC14AC90-C5B4-4B8F-A7B2-5D7B9AA3995A}" srcOrd="1" destOrd="0" presId="urn:microsoft.com/office/officeart/2005/8/layout/vProcess5"/>
    <dgm:cxn modelId="{2CE91FFA-F0AF-4088-BD0F-33AB90C1E5A4}" srcId="{05AAECF4-37AA-4227-A986-7E810C006A55}" destId="{521951CB-A94B-411F-83EB-D94294740233}" srcOrd="1" destOrd="0" parTransId="{A40A9C4D-4347-4F52-AEB5-3554400C665D}" sibTransId="{0DE3C4AF-6519-4A4A-AA8F-05BBE32E74E0}"/>
    <dgm:cxn modelId="{E154A811-D30D-469A-9EA8-F4F7AB12FF45}" type="presOf" srcId="{635FACA5-369E-43A2-A583-922FD4979C48}" destId="{847682EA-CA2D-4CCD-BE98-E3566B77FE6E}" srcOrd="1" destOrd="0" presId="urn:microsoft.com/office/officeart/2005/8/layout/vProcess5"/>
    <dgm:cxn modelId="{C2D800F8-6FA8-4DEF-AFA3-F23F287D4317}" type="presOf" srcId="{3E47CE3E-693A-4F57-80CE-594B5CB62D62}" destId="{750A30B5-CCAD-40F8-95B1-C67931C410D1}" srcOrd="0" destOrd="0" presId="urn:microsoft.com/office/officeart/2005/8/layout/vProcess5"/>
    <dgm:cxn modelId="{7A649144-C1F5-44A6-B3AC-92961DA20E5B}" srcId="{05AAECF4-37AA-4227-A986-7E810C006A55}" destId="{035E5EC9-22AA-4862-9376-89D7999437F3}" srcOrd="0" destOrd="0" parTransId="{D54F7A93-C56D-42E9-9E17-3C32A4D246CC}" sibTransId="{00A1C80D-90C9-4E01-BD77-988BC5417DA4}"/>
    <dgm:cxn modelId="{A54DC243-1093-4E42-AE12-3450B8B604A4}" type="presOf" srcId="{BCF6E6EF-796B-46F4-ACB2-103F38955A44}" destId="{5D964647-7B0F-4A04-A713-EA08EEE1ACD0}" srcOrd="0" destOrd="0" presId="urn:microsoft.com/office/officeart/2005/8/layout/vProcess5"/>
    <dgm:cxn modelId="{F28230C3-FBEF-4A78-AB63-206301CCBBEF}" srcId="{05AAECF4-37AA-4227-A986-7E810C006A55}" destId="{635FACA5-369E-43A2-A583-922FD4979C48}" srcOrd="2" destOrd="0" parTransId="{75BC647F-81FE-476F-A9F2-CEF9128A9883}" sibTransId="{7E7570FF-1B8B-4740-BC08-31D425CB2440}"/>
    <dgm:cxn modelId="{9CF7E527-4E68-4C9F-8A75-9E146226A039}" type="presOf" srcId="{035E5EC9-22AA-4862-9376-89D7999437F3}" destId="{85A3E61C-06B8-4179-B16C-616D7F0ABDDB}" srcOrd="1" destOrd="0" presId="urn:microsoft.com/office/officeart/2005/8/layout/vProcess5"/>
    <dgm:cxn modelId="{26F770CA-1E70-40EA-86E7-4D853BE0A465}" srcId="{05AAECF4-37AA-4227-A986-7E810C006A55}" destId="{559C6825-2A99-4064-BA7E-7C902350A592}" srcOrd="4" destOrd="0" parTransId="{4429F3CF-F3C2-42ED-BF65-6AF49804DE49}" sibTransId="{95BF0AE5-EC32-4A7D-8D10-95228C2EDD14}"/>
    <dgm:cxn modelId="{CB995B53-6A77-42D9-950C-8E9E54836C5A}" type="presOf" srcId="{05AAECF4-37AA-4227-A986-7E810C006A55}" destId="{902CC2B4-7570-4C51-8908-CF4AD4A41F72}" srcOrd="0" destOrd="0" presId="urn:microsoft.com/office/officeart/2005/8/layout/vProcess5"/>
    <dgm:cxn modelId="{3DC15DF6-70A2-4643-BE58-9E6B22CE1ADE}" type="presOf" srcId="{521951CB-A94B-411F-83EB-D94294740233}" destId="{95900876-F9B5-44DE-8671-D390776B59F3}" srcOrd="1" destOrd="0" presId="urn:microsoft.com/office/officeart/2005/8/layout/vProcess5"/>
    <dgm:cxn modelId="{56FAE943-663D-4738-A16F-D53DF5597819}" type="presOf" srcId="{559C6825-2A99-4064-BA7E-7C902350A592}" destId="{70ED9550-93AF-43A9-9BE3-437BCA4D253A}" srcOrd="0" destOrd="0" presId="urn:microsoft.com/office/officeart/2005/8/layout/vProcess5"/>
    <dgm:cxn modelId="{946C0478-587E-4472-BE4A-69928D3D130F}" type="presOf" srcId="{7E7570FF-1B8B-4740-BC08-31D425CB2440}" destId="{5D0CE772-E0A2-4BCA-B2D0-D571E3046978}" srcOrd="0" destOrd="0" presId="urn:microsoft.com/office/officeart/2005/8/layout/vProcess5"/>
    <dgm:cxn modelId="{5A82F09E-4BA8-43A6-BE9A-87EE53071AC9}" type="presOf" srcId="{035E5EC9-22AA-4862-9376-89D7999437F3}" destId="{663692E3-F5AB-43E0-B86B-CA8A0B5D6543}" srcOrd="0" destOrd="0" presId="urn:microsoft.com/office/officeart/2005/8/layout/vProcess5"/>
    <dgm:cxn modelId="{D1317A98-9F0B-4B8F-822B-01123B124D18}" type="presParOf" srcId="{902CC2B4-7570-4C51-8908-CF4AD4A41F72}" destId="{C531CC45-2A47-4D18-A11F-F6E438DF8B06}" srcOrd="0" destOrd="0" presId="urn:microsoft.com/office/officeart/2005/8/layout/vProcess5"/>
    <dgm:cxn modelId="{69C86E9A-47C2-4A41-99DC-88A2B01AD705}" type="presParOf" srcId="{902CC2B4-7570-4C51-8908-CF4AD4A41F72}" destId="{663692E3-F5AB-43E0-B86B-CA8A0B5D6543}" srcOrd="1" destOrd="0" presId="urn:microsoft.com/office/officeart/2005/8/layout/vProcess5"/>
    <dgm:cxn modelId="{E133AC32-3941-481A-8049-47AB74380EF5}" type="presParOf" srcId="{902CC2B4-7570-4C51-8908-CF4AD4A41F72}" destId="{C0788714-9A54-489A-B73B-37D54A5FA2E9}" srcOrd="2" destOrd="0" presId="urn:microsoft.com/office/officeart/2005/8/layout/vProcess5"/>
    <dgm:cxn modelId="{089C6A19-860C-4644-BF67-4607DCFB2F17}" type="presParOf" srcId="{902CC2B4-7570-4C51-8908-CF4AD4A41F72}" destId="{F2137E7A-989C-48CD-B8DB-AC9382EBEB54}" srcOrd="3" destOrd="0" presId="urn:microsoft.com/office/officeart/2005/8/layout/vProcess5"/>
    <dgm:cxn modelId="{73680DFF-5132-413A-BF50-A62A473D9964}" type="presParOf" srcId="{902CC2B4-7570-4C51-8908-CF4AD4A41F72}" destId="{750A30B5-CCAD-40F8-95B1-C67931C410D1}" srcOrd="4" destOrd="0" presId="urn:microsoft.com/office/officeart/2005/8/layout/vProcess5"/>
    <dgm:cxn modelId="{E0F9B447-F142-4239-A248-88A84661197B}" type="presParOf" srcId="{902CC2B4-7570-4C51-8908-CF4AD4A41F72}" destId="{70ED9550-93AF-43A9-9BE3-437BCA4D253A}" srcOrd="5" destOrd="0" presId="urn:microsoft.com/office/officeart/2005/8/layout/vProcess5"/>
    <dgm:cxn modelId="{3EE497E3-C44D-4BDD-B434-140288581547}" type="presParOf" srcId="{902CC2B4-7570-4C51-8908-CF4AD4A41F72}" destId="{57C9AF2B-BB0A-40F1-931D-9834BBE9123A}" srcOrd="6" destOrd="0" presId="urn:microsoft.com/office/officeart/2005/8/layout/vProcess5"/>
    <dgm:cxn modelId="{A9CD6181-79CC-4D71-AF56-CD03F4ED446E}" type="presParOf" srcId="{902CC2B4-7570-4C51-8908-CF4AD4A41F72}" destId="{E06A7BB3-A912-43B8-A3BD-A69246A87BD9}" srcOrd="7" destOrd="0" presId="urn:microsoft.com/office/officeart/2005/8/layout/vProcess5"/>
    <dgm:cxn modelId="{7EB72C33-D4A0-4EF9-9B3A-0C9F2EF4FAC5}" type="presParOf" srcId="{902CC2B4-7570-4C51-8908-CF4AD4A41F72}" destId="{5D0CE772-E0A2-4BCA-B2D0-D571E3046978}" srcOrd="8" destOrd="0" presId="urn:microsoft.com/office/officeart/2005/8/layout/vProcess5"/>
    <dgm:cxn modelId="{D6591FB3-46B9-48D1-94CF-10F07B449DE6}" type="presParOf" srcId="{902CC2B4-7570-4C51-8908-CF4AD4A41F72}" destId="{5D964647-7B0F-4A04-A713-EA08EEE1ACD0}" srcOrd="9" destOrd="0" presId="urn:microsoft.com/office/officeart/2005/8/layout/vProcess5"/>
    <dgm:cxn modelId="{AFB2B6AC-917E-4A68-A459-2ADFBFEE3C2F}" type="presParOf" srcId="{902CC2B4-7570-4C51-8908-CF4AD4A41F72}" destId="{85A3E61C-06B8-4179-B16C-616D7F0ABDDB}" srcOrd="10" destOrd="0" presId="urn:microsoft.com/office/officeart/2005/8/layout/vProcess5"/>
    <dgm:cxn modelId="{097820C3-F4B6-4C97-9BF7-C36507434A3B}" type="presParOf" srcId="{902CC2B4-7570-4C51-8908-CF4AD4A41F72}" destId="{95900876-F9B5-44DE-8671-D390776B59F3}" srcOrd="11" destOrd="0" presId="urn:microsoft.com/office/officeart/2005/8/layout/vProcess5"/>
    <dgm:cxn modelId="{B934235D-EEF5-47D9-A008-E4E1D861C8DB}" type="presParOf" srcId="{902CC2B4-7570-4C51-8908-CF4AD4A41F72}" destId="{847682EA-CA2D-4CCD-BE98-E3566B77FE6E}" srcOrd="12" destOrd="0" presId="urn:microsoft.com/office/officeart/2005/8/layout/vProcess5"/>
    <dgm:cxn modelId="{97478909-91B4-48BE-9E83-4B53364768D0}" type="presParOf" srcId="{902CC2B4-7570-4C51-8908-CF4AD4A41F72}" destId="{A06568C9-D38F-48F5-A802-5BDB9C1F3C2D}" srcOrd="13" destOrd="0" presId="urn:microsoft.com/office/officeart/2005/8/layout/vProcess5"/>
    <dgm:cxn modelId="{B8DFA92D-2808-4630-BBA4-9FA79F326851}" type="presParOf" srcId="{902CC2B4-7570-4C51-8908-CF4AD4A41F72}" destId="{DC14AC90-C5B4-4B8F-A7B2-5D7B9AA3995A}" srcOrd="14" destOrd="0" presId="urn:microsoft.com/office/officeart/2005/8/layout/vProcess5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E639CF-6973-44EE-A974-F93A744CD5F5}" type="doc">
      <dgm:prSet loTypeId="urn:microsoft.com/office/officeart/2005/8/layout/list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51C3000-4302-4DDF-8314-A12E8C7DBF6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Müəssisənin missiyası aşağıdakı funksiyaları yerinə yetirir: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191BCE7-68FD-41AA-A0B8-747841566ACC}" type="parTrans" cxnId="{1D8112F0-79A6-4A38-95AC-4AFFE770F6FA}">
      <dgm:prSet/>
      <dgm:spPr/>
      <dgm:t>
        <a:bodyPr/>
        <a:lstStyle/>
        <a:p>
          <a:endParaRPr lang="ru-RU"/>
        </a:p>
      </dgm:t>
    </dgm:pt>
    <dgm:pt modelId="{BEFBE6BC-3AA6-4ABC-BB3F-6F12DC69BB0E}" type="sibTrans" cxnId="{1D8112F0-79A6-4A38-95AC-4AFFE770F6FA}">
      <dgm:prSet/>
      <dgm:spPr/>
      <dgm:t>
        <a:bodyPr/>
        <a:lstStyle/>
        <a:p>
          <a:endParaRPr lang="ru-RU"/>
        </a:p>
      </dgm:t>
    </dgm:pt>
    <dgm:pt modelId="{47E4857B-6FBF-4F0F-A5D2-AD6D15B3D3A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Əməkdaşların motivasiyasını gücləndirir, onları ümumkorporativ məqsədlərə nail olmaq üçün stimullaşdırır;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A168326-933A-4A91-8724-D80206AD6918}" type="parTrans" cxnId="{484E9A70-B5AD-4C9C-9F88-FA88C42B6BE9}">
      <dgm:prSet/>
      <dgm:spPr/>
      <dgm:t>
        <a:bodyPr/>
        <a:lstStyle/>
        <a:p>
          <a:endParaRPr lang="ru-RU"/>
        </a:p>
      </dgm:t>
    </dgm:pt>
    <dgm:pt modelId="{BB8659BF-CB61-485B-902A-550A4F5C85A0}" type="sibTrans" cxnId="{484E9A70-B5AD-4C9C-9F88-FA88C42B6BE9}">
      <dgm:prSet/>
      <dgm:spPr/>
      <dgm:t>
        <a:bodyPr/>
        <a:lstStyle/>
        <a:p>
          <a:endParaRPr lang="ru-RU"/>
        </a:p>
      </dgm:t>
    </dgm:pt>
    <dgm:pt modelId="{A6E582F7-291B-4816-8123-EEB0A910CFEB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Müxtəlif şöbə və bölmələrdə çalışan əməkdaşlarda vahid ailənin üzvüləri kimi hiss formalaşdırır;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5DC0C4-0F3D-4780-961D-3AC7E6ACA446}" type="parTrans" cxnId="{101540A7-3B88-4050-90A3-04F9699CCF4D}">
      <dgm:prSet/>
      <dgm:spPr/>
      <dgm:t>
        <a:bodyPr/>
        <a:lstStyle/>
        <a:p>
          <a:endParaRPr lang="ru-RU"/>
        </a:p>
      </dgm:t>
    </dgm:pt>
    <dgm:pt modelId="{3E1E2655-BCED-457C-9F49-70D614F02779}" type="sibTrans" cxnId="{101540A7-3B88-4050-90A3-04F9699CCF4D}">
      <dgm:prSet/>
      <dgm:spPr/>
      <dgm:t>
        <a:bodyPr/>
        <a:lstStyle/>
        <a:p>
          <a:endParaRPr lang="ru-RU"/>
        </a:p>
      </dgm:t>
    </dgm:pt>
    <dgm:pt modelId="{B1428FA6-86A8-4201-AB18-DA0BE8AB5D8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Müəssisənin inkişaf istiqaməti haqqında təsəvvür yaradır;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BF78765-0954-40A3-BC53-FD01E88D7DC1}" type="parTrans" cxnId="{A5ECE00F-D9C5-4C2A-B9D5-09550BD92151}">
      <dgm:prSet/>
      <dgm:spPr/>
      <dgm:t>
        <a:bodyPr/>
        <a:lstStyle/>
        <a:p>
          <a:endParaRPr lang="ru-RU"/>
        </a:p>
      </dgm:t>
    </dgm:pt>
    <dgm:pt modelId="{04864709-8249-43B9-8A19-5AAAD8A32544}" type="sibTrans" cxnId="{A5ECE00F-D9C5-4C2A-B9D5-09550BD92151}">
      <dgm:prSet/>
      <dgm:spPr/>
      <dgm:t>
        <a:bodyPr/>
        <a:lstStyle/>
        <a:p>
          <a:endParaRPr lang="ru-RU"/>
        </a:p>
      </dgm:t>
    </dgm:pt>
    <dgm:pt modelId="{87F50369-1A01-4E4F-8B60-7F58778DE72B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Müəssisənin əsas iş prinsiplərini müəyyənləşdirir.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FD53E1-E35F-4650-99F9-ED407AE99B4D}" type="parTrans" cxnId="{B2E17DB7-092F-44EC-859D-98A63BC8A5EC}">
      <dgm:prSet/>
      <dgm:spPr/>
      <dgm:t>
        <a:bodyPr/>
        <a:lstStyle/>
        <a:p>
          <a:endParaRPr lang="ru-RU"/>
        </a:p>
      </dgm:t>
    </dgm:pt>
    <dgm:pt modelId="{A46BD76F-8435-4471-ABF3-44EE6F108FE0}" type="sibTrans" cxnId="{B2E17DB7-092F-44EC-859D-98A63BC8A5EC}">
      <dgm:prSet/>
      <dgm:spPr/>
      <dgm:t>
        <a:bodyPr/>
        <a:lstStyle/>
        <a:p>
          <a:endParaRPr lang="ru-RU"/>
        </a:p>
      </dgm:t>
    </dgm:pt>
    <dgm:pt modelId="{C00DD741-A09D-4C32-A2D9-654ED7956BC7}" type="pres">
      <dgm:prSet presAssocID="{3AE639CF-6973-44EE-A974-F93A744CD5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FC9A6E-7DEE-489C-B3D1-9CB89C078571}" type="pres">
      <dgm:prSet presAssocID="{D51C3000-4302-4DDF-8314-A12E8C7DBF67}" presName="parentLin" presStyleCnt="0"/>
      <dgm:spPr/>
    </dgm:pt>
    <dgm:pt modelId="{CFA368B3-5AB7-4067-86E1-9D9CF84A38AC}" type="pres">
      <dgm:prSet presAssocID="{D51C3000-4302-4DDF-8314-A12E8C7DBF6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67A9B0D-B60B-41E1-98FB-CCB3302E3EF3}" type="pres">
      <dgm:prSet presAssocID="{D51C3000-4302-4DDF-8314-A12E8C7DBF67}" presName="parentText" presStyleLbl="node1" presStyleIdx="0" presStyleCnt="1" custScaleX="130391" custScaleY="114894" custLinFactNeighborX="22512" custLinFactNeighborY="-757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A2306-7AD8-4D07-8AA9-9A90E7B49C0F}" type="pres">
      <dgm:prSet presAssocID="{D51C3000-4302-4DDF-8314-A12E8C7DBF67}" presName="negativeSpace" presStyleCnt="0"/>
      <dgm:spPr/>
    </dgm:pt>
    <dgm:pt modelId="{2682B9A7-57F3-43B7-B163-5015556E027B}" type="pres">
      <dgm:prSet presAssocID="{D51C3000-4302-4DDF-8314-A12E8C7DBF67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ECE00F-D9C5-4C2A-B9D5-09550BD92151}" srcId="{D51C3000-4302-4DDF-8314-A12E8C7DBF67}" destId="{B1428FA6-86A8-4201-AB18-DA0BE8AB5D8C}" srcOrd="2" destOrd="0" parTransId="{5BF78765-0954-40A3-BC53-FD01E88D7DC1}" sibTransId="{04864709-8249-43B9-8A19-5AAAD8A32544}"/>
    <dgm:cxn modelId="{B2E17DB7-092F-44EC-859D-98A63BC8A5EC}" srcId="{D51C3000-4302-4DDF-8314-A12E8C7DBF67}" destId="{87F50369-1A01-4E4F-8B60-7F58778DE72B}" srcOrd="3" destOrd="0" parTransId="{ECFD53E1-E35F-4650-99F9-ED407AE99B4D}" sibTransId="{A46BD76F-8435-4471-ABF3-44EE6F108FE0}"/>
    <dgm:cxn modelId="{484E9A70-B5AD-4C9C-9F88-FA88C42B6BE9}" srcId="{D51C3000-4302-4DDF-8314-A12E8C7DBF67}" destId="{47E4857B-6FBF-4F0F-A5D2-AD6D15B3D3A0}" srcOrd="0" destOrd="0" parTransId="{0A168326-933A-4A91-8724-D80206AD6918}" sibTransId="{BB8659BF-CB61-485B-902A-550A4F5C85A0}"/>
    <dgm:cxn modelId="{1D8112F0-79A6-4A38-95AC-4AFFE770F6FA}" srcId="{3AE639CF-6973-44EE-A974-F93A744CD5F5}" destId="{D51C3000-4302-4DDF-8314-A12E8C7DBF67}" srcOrd="0" destOrd="0" parTransId="{4191BCE7-68FD-41AA-A0B8-747841566ACC}" sibTransId="{BEFBE6BC-3AA6-4ABC-BB3F-6F12DC69BB0E}"/>
    <dgm:cxn modelId="{19FEC0C2-7BD5-47E5-91FB-3F7BCA8295F0}" type="presOf" srcId="{47E4857B-6FBF-4F0F-A5D2-AD6D15B3D3A0}" destId="{2682B9A7-57F3-43B7-B163-5015556E027B}" srcOrd="0" destOrd="0" presId="urn:microsoft.com/office/officeart/2005/8/layout/list1"/>
    <dgm:cxn modelId="{4F04524C-7406-4C97-B427-199547C16A56}" type="presOf" srcId="{A6E582F7-291B-4816-8123-EEB0A910CFEB}" destId="{2682B9A7-57F3-43B7-B163-5015556E027B}" srcOrd="0" destOrd="1" presId="urn:microsoft.com/office/officeart/2005/8/layout/list1"/>
    <dgm:cxn modelId="{66D45BB7-5E2C-4D11-8C9C-9FF472646B9F}" type="presOf" srcId="{B1428FA6-86A8-4201-AB18-DA0BE8AB5D8C}" destId="{2682B9A7-57F3-43B7-B163-5015556E027B}" srcOrd="0" destOrd="2" presId="urn:microsoft.com/office/officeart/2005/8/layout/list1"/>
    <dgm:cxn modelId="{8CC96BDD-165C-4AD1-8953-E919ADBADD94}" type="presOf" srcId="{3AE639CF-6973-44EE-A974-F93A744CD5F5}" destId="{C00DD741-A09D-4C32-A2D9-654ED7956BC7}" srcOrd="0" destOrd="0" presId="urn:microsoft.com/office/officeart/2005/8/layout/list1"/>
    <dgm:cxn modelId="{5C8977CC-76C2-4309-8304-AA776962D6B2}" type="presOf" srcId="{D51C3000-4302-4DDF-8314-A12E8C7DBF67}" destId="{667A9B0D-B60B-41E1-98FB-CCB3302E3EF3}" srcOrd="1" destOrd="0" presId="urn:microsoft.com/office/officeart/2005/8/layout/list1"/>
    <dgm:cxn modelId="{101540A7-3B88-4050-90A3-04F9699CCF4D}" srcId="{D51C3000-4302-4DDF-8314-A12E8C7DBF67}" destId="{A6E582F7-291B-4816-8123-EEB0A910CFEB}" srcOrd="1" destOrd="0" parTransId="{035DC0C4-0F3D-4780-961D-3AC7E6ACA446}" sibTransId="{3E1E2655-BCED-457C-9F49-70D614F02779}"/>
    <dgm:cxn modelId="{F8E3D147-646A-4D48-B7FF-71CBB0DEF87E}" type="presOf" srcId="{87F50369-1A01-4E4F-8B60-7F58778DE72B}" destId="{2682B9A7-57F3-43B7-B163-5015556E027B}" srcOrd="0" destOrd="3" presId="urn:microsoft.com/office/officeart/2005/8/layout/list1"/>
    <dgm:cxn modelId="{DFE084F5-6945-435C-B45C-95F09C41C945}" type="presOf" srcId="{D51C3000-4302-4DDF-8314-A12E8C7DBF67}" destId="{CFA368B3-5AB7-4067-86E1-9D9CF84A38AC}" srcOrd="0" destOrd="0" presId="urn:microsoft.com/office/officeart/2005/8/layout/list1"/>
    <dgm:cxn modelId="{747EE1EE-FBAD-4E42-85DD-D8D0E1F054B0}" type="presParOf" srcId="{C00DD741-A09D-4C32-A2D9-654ED7956BC7}" destId="{F6FC9A6E-7DEE-489C-B3D1-9CB89C078571}" srcOrd="0" destOrd="0" presId="urn:microsoft.com/office/officeart/2005/8/layout/list1"/>
    <dgm:cxn modelId="{F71FF6C9-C4F8-4D21-BE27-FC0AA92389AB}" type="presParOf" srcId="{F6FC9A6E-7DEE-489C-B3D1-9CB89C078571}" destId="{CFA368B3-5AB7-4067-86E1-9D9CF84A38AC}" srcOrd="0" destOrd="0" presId="urn:microsoft.com/office/officeart/2005/8/layout/list1"/>
    <dgm:cxn modelId="{36FD38E4-1E4F-464C-BD89-F132F8D2BEC3}" type="presParOf" srcId="{F6FC9A6E-7DEE-489C-B3D1-9CB89C078571}" destId="{667A9B0D-B60B-41E1-98FB-CCB3302E3EF3}" srcOrd="1" destOrd="0" presId="urn:microsoft.com/office/officeart/2005/8/layout/list1"/>
    <dgm:cxn modelId="{1BDB906F-F08E-4167-8B1F-344E6435A982}" type="presParOf" srcId="{C00DD741-A09D-4C32-A2D9-654ED7956BC7}" destId="{16AA2306-7AD8-4D07-8AA9-9A90E7B49C0F}" srcOrd="1" destOrd="0" presId="urn:microsoft.com/office/officeart/2005/8/layout/list1"/>
    <dgm:cxn modelId="{1A308148-E5C3-4315-AF73-A6F16B587601}" type="presParOf" srcId="{C00DD741-A09D-4C32-A2D9-654ED7956BC7}" destId="{2682B9A7-57F3-43B7-B163-5015556E02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FA7D9-400B-4FD5-A3C7-F0361F942FAF}">
      <dsp:nvSpPr>
        <dsp:cNvPr id="0" name=""/>
        <dsp:cNvSpPr/>
      </dsp:nvSpPr>
      <dsp:spPr>
        <a:xfrm>
          <a:off x="0" y="566143"/>
          <a:ext cx="6400800" cy="2797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773" tIns="499872" rIns="49677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b="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Marketinqdə planlaşdırmanın səviyyələri</a:t>
          </a:r>
          <a:endParaRPr lang="ru-RU" sz="2400" b="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b="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Məhsul səviyyəsində marketinq planlaşdırılması;</a:t>
          </a:r>
          <a:endParaRPr lang="ru-RU" sz="2400" b="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b="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Strateji marketinq planlarının tərtibi</a:t>
          </a:r>
          <a:endParaRPr lang="ru-RU" sz="2400" b="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b="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Biznes portfelin təhlili metodları</a:t>
          </a:r>
          <a:endParaRPr lang="ru-RU" sz="2400" b="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400" b="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Müəssisənin böyümə strategiyaları</a:t>
          </a:r>
          <a:endParaRPr lang="ru-RU" sz="2400" b="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66143"/>
        <a:ext cx="6400800" cy="2797200"/>
      </dsp:txXfrm>
    </dsp:sp>
    <dsp:sp modelId="{7C7705B9-D090-4C88-A35A-93D00297D38D}">
      <dsp:nvSpPr>
        <dsp:cNvPr id="0" name=""/>
        <dsp:cNvSpPr/>
      </dsp:nvSpPr>
      <dsp:spPr>
        <a:xfrm>
          <a:off x="320040" y="211903"/>
          <a:ext cx="4480560" cy="7084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285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b="0" i="1" u="sng" kern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rPr>
            <a:t>Mövzunun planı:</a:t>
          </a:r>
          <a:endParaRPr lang="ru-RU" sz="2800" b="0" u="sng" kern="1200" dirty="0">
            <a:solidFill>
              <a:schemeClr val="accent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625" y="246488"/>
        <a:ext cx="441139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15FBD-151A-4F74-BED5-6B9D467B090A}">
      <dsp:nvSpPr>
        <dsp:cNvPr id="0" name=""/>
        <dsp:cNvSpPr/>
      </dsp:nvSpPr>
      <dsp:spPr>
        <a:xfrm>
          <a:off x="0" y="122584"/>
          <a:ext cx="6400800" cy="131625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latin typeface="Times New Roman" pitchFamily="18" charset="0"/>
              <a:cs typeface="Times New Roman" pitchFamily="18" charset="0"/>
            </a:rPr>
            <a:t>Marketinqin planlaşdırılmasının birinci mərhələsi situasiyanın təhlilidir. Bu mərhələnin özü aşağıdakı dörd alt mərhələdən ibarətdir: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54" y="186838"/>
        <a:ext cx="6272292" cy="1187742"/>
      </dsp:txXfrm>
    </dsp:sp>
    <dsp:sp modelId="{3F8E07E8-7CD9-4C95-A647-DA7268C2A3A5}">
      <dsp:nvSpPr>
        <dsp:cNvPr id="0" name=""/>
        <dsp:cNvSpPr/>
      </dsp:nvSpPr>
      <dsp:spPr>
        <a:xfrm>
          <a:off x="0" y="1438834"/>
          <a:ext cx="6400800" cy="129375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25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Bazarın müəyyənləşdirilməsi;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Bazarın xarakteristikalarının aşkar olunması;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Bazarın potensialının qiymətləndirilməsi;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Bazarın əvvəlcədən qiymətləndirilməsi.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38834"/>
        <a:ext cx="6400800" cy="1293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692E3-F5AB-43E0-B86B-CA8A0B5D6543}">
      <dsp:nvSpPr>
        <dsp:cNvPr id="0" name=""/>
        <dsp:cNvSpPr/>
      </dsp:nvSpPr>
      <dsp:spPr>
        <a:xfrm>
          <a:off x="0" y="0"/>
          <a:ext cx="5544616" cy="86841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Müəssisənin/ strateji kommersiya bölməsinin missiyasının müəyyənləşdirilməsi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35" y="25435"/>
        <a:ext cx="4505922" cy="817546"/>
      </dsp:txXfrm>
    </dsp:sp>
    <dsp:sp modelId="{C0788714-9A54-489A-B73B-37D54A5FA2E9}">
      <dsp:nvSpPr>
        <dsp:cNvPr id="0" name=""/>
        <dsp:cNvSpPr/>
      </dsp:nvSpPr>
      <dsp:spPr>
        <a:xfrm>
          <a:off x="414046" y="989029"/>
          <a:ext cx="5544616" cy="86841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98299"/>
            <a:satOff val="2212"/>
            <a:lumOff val="1584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Müəssisənin/ strateji kommersiya vahidi bölməsinin məqsədlərinin müəyyənləşdirilməsi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9481" y="1014464"/>
        <a:ext cx="4515229" cy="817546"/>
      </dsp:txXfrm>
    </dsp:sp>
    <dsp:sp modelId="{F2137E7A-989C-48CD-B8DB-AC9382EBEB54}">
      <dsp:nvSpPr>
        <dsp:cNvPr id="0" name=""/>
        <dsp:cNvSpPr/>
      </dsp:nvSpPr>
      <dsp:spPr>
        <a:xfrm>
          <a:off x="828091" y="1978059"/>
          <a:ext cx="5544616" cy="86841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96598"/>
            <a:satOff val="4424"/>
            <a:lumOff val="3169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Fəaliyyət növləri kompleksinin/məhsulların nomenklaturasının müəyyənləşdirilməsi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3526" y="2003494"/>
        <a:ext cx="4515229" cy="817546"/>
      </dsp:txXfrm>
    </dsp:sp>
    <dsp:sp modelId="{750A30B5-CCAD-40F8-95B1-C67931C410D1}">
      <dsp:nvSpPr>
        <dsp:cNvPr id="0" name=""/>
        <dsp:cNvSpPr/>
      </dsp:nvSpPr>
      <dsp:spPr>
        <a:xfrm>
          <a:off x="1242137" y="2967089"/>
          <a:ext cx="5544616" cy="86841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96598"/>
            <a:satOff val="4424"/>
            <a:lumOff val="3169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Müəssisənin(strateji kommersiya vahidi bölməsinin) yüksəliş strategiyalarının işlənib hazırlanması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1267572" y="2992524"/>
        <a:ext cx="4515229" cy="817546"/>
      </dsp:txXfrm>
    </dsp:sp>
    <dsp:sp modelId="{70ED9550-93AF-43A9-9BE3-437BCA4D253A}">
      <dsp:nvSpPr>
        <dsp:cNvPr id="0" name=""/>
        <dsp:cNvSpPr/>
      </dsp:nvSpPr>
      <dsp:spPr>
        <a:xfrm>
          <a:off x="1656183" y="3956119"/>
          <a:ext cx="5544616" cy="86841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98299"/>
            <a:satOff val="2212"/>
            <a:lumOff val="1584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Strateji planın yerinə yetirilməsinə nəzarət və qiymətləndirmə  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1681618" y="3981554"/>
        <a:ext cx="4515229" cy="817546"/>
      </dsp:txXfrm>
    </dsp:sp>
    <dsp:sp modelId="{57C9AF2B-BB0A-40F1-931D-9834BBE9123A}">
      <dsp:nvSpPr>
        <dsp:cNvPr id="0" name=""/>
        <dsp:cNvSpPr/>
      </dsp:nvSpPr>
      <dsp:spPr>
        <a:xfrm>
          <a:off x="4980145" y="63442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107151" y="634426"/>
        <a:ext cx="310458" cy="424764"/>
      </dsp:txXfrm>
    </dsp:sp>
    <dsp:sp modelId="{E06A7BB3-A912-43B8-A3BD-A69246A87BD9}">
      <dsp:nvSpPr>
        <dsp:cNvPr id="0" name=""/>
        <dsp:cNvSpPr/>
      </dsp:nvSpPr>
      <dsp:spPr>
        <a:xfrm>
          <a:off x="5394191" y="162345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521197" y="1623456"/>
        <a:ext cx="310458" cy="424764"/>
      </dsp:txXfrm>
    </dsp:sp>
    <dsp:sp modelId="{5D0CE772-E0A2-4BCA-B2D0-D571E3046978}">
      <dsp:nvSpPr>
        <dsp:cNvPr id="0" name=""/>
        <dsp:cNvSpPr/>
      </dsp:nvSpPr>
      <dsp:spPr>
        <a:xfrm>
          <a:off x="5808237" y="2598012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935243" y="2598012"/>
        <a:ext cx="310458" cy="424764"/>
      </dsp:txXfrm>
    </dsp:sp>
    <dsp:sp modelId="{5D964647-7B0F-4A04-A713-EA08EEE1ACD0}">
      <dsp:nvSpPr>
        <dsp:cNvPr id="0" name=""/>
        <dsp:cNvSpPr/>
      </dsp:nvSpPr>
      <dsp:spPr>
        <a:xfrm>
          <a:off x="6222283" y="3596691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349289" y="3596691"/>
        <a:ext cx="310458" cy="424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2B9A7-57F3-43B7-B163-5015556E027B}">
      <dsp:nvSpPr>
        <dsp:cNvPr id="0" name=""/>
        <dsp:cNvSpPr/>
      </dsp:nvSpPr>
      <dsp:spPr>
        <a:xfrm>
          <a:off x="0" y="697967"/>
          <a:ext cx="8208912" cy="368550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41528" rIns="637103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600" i="1" kern="1200" dirty="0" smtClean="0">
              <a:latin typeface="Times New Roman" pitchFamily="18" charset="0"/>
              <a:cs typeface="Times New Roman" pitchFamily="18" charset="0"/>
            </a:rPr>
            <a:t>Əməkdaşların motivasiyasını gücləndirir, onları ümumkorporativ məqsədlərə nail olmaq üçün stimullaşdırır;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600" i="1" kern="1200" dirty="0" smtClean="0">
              <a:latin typeface="Times New Roman" pitchFamily="18" charset="0"/>
              <a:cs typeface="Times New Roman" pitchFamily="18" charset="0"/>
            </a:rPr>
            <a:t>Müxtəlif şöbə və bölmələrdə çalışan əməkdaşlarda vahid ailənin üzvüləri kimi hiss formalaşdırır;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600" i="1" kern="1200" dirty="0" smtClean="0">
              <a:latin typeface="Times New Roman" pitchFamily="18" charset="0"/>
              <a:cs typeface="Times New Roman" pitchFamily="18" charset="0"/>
            </a:rPr>
            <a:t>Müəssisənin inkişaf istiqaməti haqqında təsəvvür yaradır;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600" i="1" kern="1200" dirty="0" smtClean="0">
              <a:latin typeface="Times New Roman" pitchFamily="18" charset="0"/>
              <a:cs typeface="Times New Roman" pitchFamily="18" charset="0"/>
            </a:rPr>
            <a:t>Müəssisənin əsas iş prinsiplərini müəyyənləşdirir.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97967"/>
        <a:ext cx="8208912" cy="3685500"/>
      </dsp:txXfrm>
    </dsp:sp>
    <dsp:sp modelId="{667A9B0D-B60B-41E1-98FB-CCB3302E3EF3}">
      <dsp:nvSpPr>
        <dsp:cNvPr id="0" name=""/>
        <dsp:cNvSpPr/>
      </dsp:nvSpPr>
      <dsp:spPr>
        <a:xfrm>
          <a:off x="502845" y="0"/>
          <a:ext cx="7492577" cy="88183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600" i="1" kern="1200" dirty="0" smtClean="0">
              <a:latin typeface="Times New Roman" pitchFamily="18" charset="0"/>
              <a:cs typeface="Times New Roman" pitchFamily="18" charset="0"/>
            </a:rPr>
            <a:t>Müəssisənin missiyası aşağıdakı funksiyaları yerinə yetirir: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893" y="43048"/>
        <a:ext cx="7406481" cy="79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5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Mövzu: Marketinqin strategiyası və planlaşdırılması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6150236"/>
              </p:ext>
            </p:extLst>
          </p:nvPr>
        </p:nvGraphicFramePr>
        <p:xfrm>
          <a:off x="1331640" y="1844824"/>
          <a:ext cx="6400800" cy="3575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1392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272808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Satışın həcminin proqnozlaşdırılması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8136904" cy="38164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Marketinqin planlaşdırılması prosesinin ənmühüm mərhələlərindən biri satışın həcminin proqnozlaşdırılmasıdır. Bu məqsədlə aşağıdakı metodlardan istifadə edilir: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Rəhbərliyin mühakiməsi;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Ticarət işçilərinin fikirlərinin ümumiləşdirilməsi;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Keçmiş dövrlərdə olan satışın həcminin təhlili;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İstehlakçıların məhsulları əldə etmələrinə dair  istəklərinin öyrənilməsi;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Sınaq marketinqi;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az-Latn-AZ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Statistik modellər.</a:t>
            </a:r>
          </a:p>
          <a:p>
            <a:pPr algn="l"/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864096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 – cü sual. Strateji marketinq planlarının tərtibi</a:t>
            </a:r>
            <a:endParaRPr lang="ru-RU" sz="28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8064896" cy="285516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Müəssisənin məqsədi, onun potensial imkanları və bazar şansları arasında strateji uyğunluğun yarddılması və qorunub saxlanılması strateji idarəetmədir.</a:t>
            </a:r>
          </a:p>
          <a:p>
            <a:pPr algn="just"/>
            <a:r>
              <a:rPr lang="az-Latn-AZ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Strateji idarəetmənin funksiyakarından biri strateji planlaşdırmadır. Strateji marketinq planlaçdırılması proses kimi aşağıdakı şəkildəki kimidir.</a:t>
            </a:r>
          </a:p>
          <a:p>
            <a:pPr algn="just"/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2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4162224"/>
              </p:ext>
            </p:extLst>
          </p:nvPr>
        </p:nvGraphicFramePr>
        <p:xfrm>
          <a:off x="1475656" y="548680"/>
          <a:ext cx="72008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661248"/>
            <a:ext cx="777686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Strateji marketinq planlaşdırılması prosesi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00811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Strateji marketinq planlaşdırılması prosesinin mərhələlərinin izahı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az-Latn-A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Strateji marketinq planlaşdırılmasının prosesinin birinci mərhələsində müəssisənin missiyası müəyyənləşdirilir.</a:t>
            </a:r>
          </a:p>
          <a:p>
            <a:pPr algn="just"/>
            <a:r>
              <a:rPr lang="az-Latn-AZ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z-Latn-AZ" sz="2000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Müəssisənin missiyası onun fəıaliyyəti haqqında geniş proqram bəyannaməsidir</a:t>
            </a:r>
            <a:r>
              <a:rPr lang="az-Latn-AZ" sz="20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az-Latn-AZ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Müəssisənin məqsədindən fərqli olaraq, missiyanın kəmiyyət ifadəsi yoxdur, o, ancaq sözlərlə ifadə olunur.</a:t>
            </a:r>
          </a:p>
          <a:p>
            <a:pPr algn="just"/>
            <a:r>
              <a:rPr lang="az-Latn-AZ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Müəssisənin missiyası müəyyənləşdirildikdən sonra strateji kommersiya vahidi bölmələri formalaşdırılır. Strateji kommersiya vahidi bölmələri müəssisə daxilində bu və ya digər məhsul istehsalına cavabdeh olan sərbəst şöbələrdir. Bu şöbələr aşağıdakı xarakteristikalara malikdir:</a:t>
            </a:r>
          </a:p>
          <a:p>
            <a:pPr algn="just"/>
            <a:r>
              <a:rPr lang="az-Latn-AZ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Növbəti mərhələdə müəssisənin  fəaliyyətlər kompleksi təhlil olunur. Bu təhlili aparmaq üçün müəssisənin iqtisadi vəziyyəti/ marketinq imkanları matris modelindən istifadə edilir. Model  aşağıdakı şəkilə malikdir.</a:t>
            </a:r>
          </a:p>
          <a:p>
            <a:pPr algn="just"/>
            <a:endParaRPr lang="az-Latn-AZ" sz="20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sz="20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44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864096"/>
          </a:xfrm>
          <a:pattFill prst="pct8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Müəssisənin  missiyasının  funksiyaları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4156956"/>
              </p:ext>
            </p:extLst>
          </p:nvPr>
        </p:nvGraphicFramePr>
        <p:xfrm>
          <a:off x="683568" y="2060848"/>
          <a:ext cx="8208912" cy="458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11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85167"/>
              </p:ext>
            </p:extLst>
          </p:nvPr>
        </p:nvGraphicFramePr>
        <p:xfrm>
          <a:off x="1524000" y="1397000"/>
          <a:ext cx="6096000" cy="4120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2060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60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88640"/>
            <a:ext cx="54726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İqtisadi vəziyyət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980728"/>
            <a:ext cx="273630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Güclü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980728"/>
            <a:ext cx="295232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Zəif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6" y="2276872"/>
            <a:ext cx="461665" cy="21364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Marketinq imkanları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350060"/>
            <a:ext cx="55399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Əhəmiiyyətli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429000"/>
            <a:ext cx="55399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Az əhəmiyyətli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008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Artım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170080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İnkişaf və yaxud  yaxaqurtarma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645024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«Biçim» və yaxud «yaxaqurtarma»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736" y="364502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Saxlanma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562" y="5863520"/>
            <a:ext cx="819090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Şəkil. Müəssisənin biznes – portfelini təhlil etmək üçün istifadə olunan iqtisadi vəziyyət/marketinq imkanları matris modeli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04448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4- cü sual. Biznes portfelin təhlili metodları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68952" cy="453650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Biznes – portfelin təhlilin məqsədi fəaliyyət növləri kompleksinin optimallığına nail olmaqdır. Bunun üçün bir sıra metodlardan istifadə edilir. Bu təhlilin aparılması üçün geniş şəkildə istifadə olunan metodlara misal olaraq </a:t>
            </a:r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«Bostan Konsulting Group» (BCG)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«McKinsey» 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 «General </a:t>
            </a:r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Elektrik»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kompaniyasının mütəxəssisləri tərəfindən birgə işlənib hazırlanmış </a:t>
            </a:r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bazarın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cəlbediciliyinin təhlili/firmanın vəziyyəti 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metodlarını göstərmək olar. Bu iki metod fəaliyyət növlərinin seçimi prosesinin müxtəlif üsullarını və vəsaitlərin həmin fəaliyyət növləri arasında bölüşdürülməsini əks etdirir. Bu metodların mahiyyəti növbəti slaydlarda əks etdirilir.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38539"/>
              </p:ext>
            </p:extLst>
          </p:nvPr>
        </p:nvGraphicFramePr>
        <p:xfrm>
          <a:off x="1524000" y="1397000"/>
          <a:ext cx="6096000" cy="36881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1844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4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583264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Nisbi bazar payı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980728"/>
            <a:ext cx="30603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Yuxarı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8004" y="980728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Aşağı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380838"/>
            <a:ext cx="492443" cy="3632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Bazarın artım tempi</a:t>
            </a:r>
            <a:r>
              <a:rPr lang="az-Latn-AZ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380838"/>
            <a:ext cx="492443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Yuxarı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197006"/>
            <a:ext cx="492443" cy="18161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Aşağı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2627784" y="2132855"/>
            <a:ext cx="576064" cy="57606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91680" y="155679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«Ulduzlar»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174145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«Çətin uşaqlar»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392042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«İtlər»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386104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«Sağmal inəklər»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9947" y="5517232"/>
            <a:ext cx="786048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BCG – nin «Bazarın artım tempi/nisbi bazar payı»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38722"/>
              </p:ext>
            </p:extLst>
          </p:nvPr>
        </p:nvGraphicFramePr>
        <p:xfrm>
          <a:off x="1524000" y="1052735"/>
          <a:ext cx="6096000" cy="45365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1512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0"/>
            <a:ext cx="619268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Firmanın vəziyyəti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620688"/>
            <a:ext cx="20162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Möhkəm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620688"/>
            <a:ext cx="20162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Orta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620688"/>
            <a:ext cx="20162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Zəif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90020"/>
            <a:ext cx="492443" cy="4599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Bazarın cəlbediciliyi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990020"/>
            <a:ext cx="461665" cy="15028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Yuxarı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2636912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Orta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4077072"/>
            <a:ext cx="461665" cy="9233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Aşağı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134076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«Artım»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134076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«İnkişaf»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8092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«Möhkəmləndirmə»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436510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«Biçim»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27809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«Yaxa qurtarma»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5936" y="453873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«Yaxa qurtarma»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43651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296007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8184" y="15408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1680" y="5692606"/>
            <a:ext cx="309634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* - müdafiə olunma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442" y="6061938"/>
            <a:ext cx="803999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Şəkil. GE – nin bazarın cəlbediciliyinin təhlili / firmanın vəziyyəti metodu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33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424936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       GE – nin təklif etdiyi bazarın cəlbediciliyinin təhlili / firmanın vəziyyəti metoduna əsasən strateji kommersiya vahidi bölmələrinin vəziyyətini çoxsaylı meyarlardan ( kriteriyalardan ) istifadə olunmaqla müəyyənləşdirilir. Bu meyarlara aşağıdakılar aid edilir: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3888432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Bazarın cəlbediciliyi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Bazarın ölçüsü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Artım tempi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Tələbin tsiklliyi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Tələbin mövsümiliyi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Rəqabətin kəskinliyi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Texnologiyanın dəyişkənlik tempi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Bazara əlyetərlilik yolunda maneələr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İstehsalın miqyasları ilə şərtlənən qənaət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Tələb olunan kapitallaşma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Qanunvericilik tənzimlənməsi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2020" y="1916832"/>
            <a:ext cx="4212468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Firmanın vəziyyəti</a:t>
            </a:r>
            <a:endParaRPr lang="az-Latn-A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Bazar payı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Məhsulun keyfiyyəti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Qiymətlərin rəqabətqabiliyyətliliyi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Marketinq imkanları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İstehsal potensialı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Maliyyə resursları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Bölüşdürmə imkanları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Satışın səmərəliliyi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Güclərdən istifadə</a:t>
            </a:r>
          </a:p>
          <a:p>
            <a:pPr marL="457200" indent="-457200">
              <a:buFont typeface="+mj-lt"/>
              <a:buAutoNum type="arabicParenR"/>
            </a:pP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Texnoloji səviyyə</a:t>
            </a:r>
          </a:p>
          <a:p>
            <a:pPr marL="457200" indent="-457200">
              <a:buFont typeface="+mj-lt"/>
              <a:buAutoNum type="arabicParenR"/>
            </a:pPr>
            <a:endParaRPr lang="az-Latn-AZ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az-Latn-AZ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7920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1- ci sual. Marketinqdə planlaşdırmanın səviyyələri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32872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az-Latn-A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Marketinqin planlaşdırılmasının üç səviyyəsini fərqləndirirlər:  </a:t>
            </a:r>
            <a:r>
              <a:rPr lang="az-Latn-A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1) kompaniya səviyyəsində marketinqin planlaşdırılması;2) strateji kommersiya səviyyəsində marketinqin planlaşdırılması; 3) ayırıca məhsul səviyyəsində marketinqin planlaşdırılması.</a:t>
            </a:r>
          </a:p>
          <a:p>
            <a:pPr algn="just"/>
            <a:r>
              <a:rPr lang="az-Latn-AZ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Yuxarıda sadalanan səviyyələrdə marketinqin planlaşdırılmasının xarakteristikalarını aşağıdakı şəkildəki kimi ümumiləşdirmək olar :</a:t>
            </a:r>
          </a:p>
          <a:p>
            <a:pPr algn="just"/>
            <a:endParaRPr lang="az-Latn-AZ" sz="24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86409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5 – ci sual. Müəssisənin böyümə imkanları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2592"/>
            <a:ext cx="8424936" cy="42507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az-Latn-AZ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Müəssisə və yaxud strateji kommersiya vahidi səviyyəsində strateji marketinq planının əsas elementi həmin müəssisənin və yaxud strateji kommersiya vahidi bölməsinin yüksəliş / və yaxud böyümə startegiyasını işləyib hazırlamaqdan ibarətdir. Bu startegiyanı missiya, məqsədlər və biznes – portfel müəyyənləşdirildikdən sonra işləyib hazırlamaq mümkündür.</a:t>
            </a:r>
          </a:p>
          <a:p>
            <a:pPr algn="just"/>
            <a:r>
              <a:rPr lang="az-Latn-AZ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Müəssisənin daxili və xarici inkişaf imkanlarını fərqləndirirlər və bu strategiyalar  da matris modellərə əsaslanmaqla işlənib hazırlanır.</a:t>
            </a:r>
            <a:endParaRPr lang="ru-RU" sz="24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75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14014"/>
              </p:ext>
            </p:extLst>
          </p:nvPr>
        </p:nvGraphicFramePr>
        <p:xfrm>
          <a:off x="1524000" y="1397000"/>
          <a:ext cx="6096000" cy="3112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1556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560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260648"/>
            <a:ext cx="619268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Əmtəə aspekti</a:t>
            </a:r>
            <a:endParaRPr lang="ru-RU" sz="20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9087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Mövcud əmtəələr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087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Yeni əmtəələr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78052"/>
            <a:ext cx="492443" cy="32310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0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Bazar aspekti</a:t>
            </a:r>
            <a:endParaRPr lang="ru-RU" sz="20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093386"/>
            <a:ext cx="461665" cy="19035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Mövcud  bazarlar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671" y="2996953"/>
            <a:ext cx="461665" cy="20882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Yeni bazarlar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77281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Bazara dərindən nüfuz etmə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177281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Əmtəənin işlənib hazırlanması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328498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Bazar hüdudlarının genişləndirilməsi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32849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Biznesin inkişafı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22768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393131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393131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4869160"/>
            <a:ext cx="309634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1, 2, 3 – daxili inkişaf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5445224"/>
            <a:ext cx="30963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4- xarici əldəetmələr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443" y="6021288"/>
            <a:ext cx="832802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Kompaniyanın daxili inkişaf əsasında yüksəliş strategiyaları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73216"/>
              </p:ext>
            </p:extLst>
          </p:nvPr>
        </p:nvGraphicFramePr>
        <p:xfrm>
          <a:off x="1524000" y="1397000"/>
          <a:ext cx="6096000" cy="3184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592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92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116632"/>
            <a:ext cx="604867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Strategiyanın tipləri</a:t>
            </a:r>
            <a:endParaRPr lang="ru-RU" sz="2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68760"/>
            <a:ext cx="553998" cy="3600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Fəaliyyət növləri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83671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Diversifikasiya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1563" y="8367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İnteqrasiya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412776"/>
            <a:ext cx="553998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068960"/>
            <a:ext cx="553998" cy="151216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Oxşar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177281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Divergensiya əldəetmələri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177281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Şaquli inteqrasiya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736" y="342900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Konvergensiaya əldəetmələri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342900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Üfiqi inteqrasiya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5229200"/>
            <a:ext cx="885698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Xarici əldəetmələr hesabına kompaniyanın yüksəliş strategiyaları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237312"/>
            <a:ext cx="828092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Fənn müəllimi: i.e.n., dos. İ.M.Xeyirxəbərov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6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712968" cy="1067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80928"/>
            <a:ext cx="8712968" cy="1067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25143"/>
            <a:ext cx="871296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6" name="TextBox 5"/>
          <p:cNvSpPr txBox="1"/>
          <p:nvPr/>
        </p:nvSpPr>
        <p:spPr>
          <a:xfrm>
            <a:off x="251520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Kompaniya</a:t>
            </a:r>
            <a:endParaRPr lang="ru-RU" i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19675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Ali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rəhbərlik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19675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Biznesin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strukturu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196752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Kompaniyanın böyümə strategiyası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SKB üçün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8183" y="11967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5 il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11663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İdarəetmə səviyyəsi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1166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Planın məzmunu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Strategiyalar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18864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Resursların bölüşdürülməsi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2320" y="37330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Vaxt müddəti</a:t>
            </a:r>
            <a:endParaRPr lang="ru-RU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278092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Strateji kommersiya bölməsi (SKB)</a:t>
            </a:r>
            <a:endParaRPr lang="ru-RU" i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29249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Bölmənin rəhbərliyi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29249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Məhsulların nomenklaturası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1960" y="292494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SKB –nin böyümə stra.-yası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Məhsullar üçün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52320" y="2996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5 il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86916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Əmtəənin marketinqi üzrə şöbə</a:t>
            </a:r>
            <a:endParaRPr lang="ru-RU" i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5656" y="4869160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Əmtəələr üzrə menecerlər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27784" y="4725143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Əmtəələrin marketinq kompleksi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4725143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Bazarın seqment. – si  və əmtəələrin mövqeləşdirilməsi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80112" y="4869160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Əmtəələrin marketinq kompleksi üçün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336" y="48691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1 il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6381328"/>
            <a:ext cx="871296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Şəkil. Marketinq planlaşdırılmasının üç səviyyəsinin xarakteristikası</a:t>
            </a:r>
            <a:endParaRPr lang="ru-RU" sz="20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2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6904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2 ci sual. Məhsul səviyyəsində marketinqin planlaşdırılması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92088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Müəssisə istehsal etdiyi hər bir məhsul üzrə marketinq planına malik olmalıdır. Məhsul sıviyyəsində planın işlənib hazırlanması marketinqin planlaşdırılması adlanır və aşağıdakı səkkiz mərhələdən ibarətdir: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6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5615" y="262696"/>
            <a:ext cx="7056785" cy="5865495"/>
            <a:chOff x="1115616" y="262696"/>
            <a:chExt cx="7056785" cy="5612526"/>
          </a:xfrm>
        </p:grpSpPr>
        <p:sp>
          <p:nvSpPr>
            <p:cNvPr id="9" name="Полилиния 8"/>
            <p:cNvSpPr/>
            <p:nvPr/>
          </p:nvSpPr>
          <p:spPr>
            <a:xfrm>
              <a:off x="1115616" y="5393915"/>
              <a:ext cx="7056784" cy="481307"/>
            </a:xfrm>
            <a:custGeom>
              <a:avLst/>
              <a:gdLst>
                <a:gd name="connsiteX0" fmla="*/ 0 w 7056784"/>
                <a:gd name="connsiteY0" fmla="*/ 0 h 481307"/>
                <a:gd name="connsiteX1" fmla="*/ 7056784 w 7056784"/>
                <a:gd name="connsiteY1" fmla="*/ 0 h 481307"/>
                <a:gd name="connsiteX2" fmla="*/ 7056784 w 7056784"/>
                <a:gd name="connsiteY2" fmla="*/ 481307 h 481307"/>
                <a:gd name="connsiteX3" fmla="*/ 0 w 7056784"/>
                <a:gd name="connsiteY3" fmla="*/ 481307 h 481307"/>
                <a:gd name="connsiteX4" fmla="*/ 0 w 7056784"/>
                <a:gd name="connsiteY4" fmla="*/ 0 h 4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56784" h="481307">
                  <a:moveTo>
                    <a:pt x="0" y="0"/>
                  </a:moveTo>
                  <a:lnTo>
                    <a:pt x="7056784" y="0"/>
                  </a:lnTo>
                  <a:lnTo>
                    <a:pt x="7056784" y="481307"/>
                  </a:lnTo>
                  <a:lnTo>
                    <a:pt x="0" y="481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Marketinq fəaliyyətinin qiymətləndirilməsi və nəzarər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 rot="21600000">
              <a:off x="1115616" y="4660883"/>
              <a:ext cx="7056785" cy="740251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128017" rIns="128017" bIns="38727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Mənfəətin qiymətləndirilməsi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 rot="21600000">
              <a:off x="1115616" y="3927852"/>
              <a:ext cx="7056785" cy="740251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7" rIns="128017" bIns="38727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Satışın proqnozunun işlənib hazırlanması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 rot="21600000">
              <a:off x="1115616" y="3194820"/>
              <a:ext cx="7056784" cy="740251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7" rIns="128016" bIns="38727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Marketinq kompleksinin işlənib hazırlanması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 rot="21600000">
              <a:off x="1115616" y="2461789"/>
              <a:ext cx="7056784" cy="740251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7" rIns="128016" bIns="38727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Marketinqin strategiyalarının formalaşdırılması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 rot="21600000">
              <a:off x="1115616" y="1728758"/>
              <a:ext cx="7056784" cy="740252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7" rIns="128016" bIns="387275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Əmtəə üzrə məqsədlərin dəqiqləşdirilməsi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 rot="21600000">
              <a:off x="1115616" y="995727"/>
              <a:ext cx="7056784" cy="740252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6" rIns="128016" bIns="387275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Marketinq imkanlarının qiymətləndirilməsi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 rot="21600000">
              <a:off x="1115616" y="262696"/>
              <a:ext cx="7056784" cy="740252"/>
            </a:xfrm>
            <a:custGeom>
              <a:avLst/>
              <a:gdLst>
                <a:gd name="connsiteX0" fmla="*/ 0 w 7056784"/>
                <a:gd name="connsiteY0" fmla="*/ 259258 h 740250"/>
                <a:gd name="connsiteX1" fmla="*/ 3435861 w 7056784"/>
                <a:gd name="connsiteY1" fmla="*/ 259258 h 740250"/>
                <a:gd name="connsiteX2" fmla="*/ 3435861 w 7056784"/>
                <a:gd name="connsiteY2" fmla="*/ 185063 h 740250"/>
                <a:gd name="connsiteX3" fmla="*/ 3343330 w 7056784"/>
                <a:gd name="connsiteY3" fmla="*/ 185063 h 740250"/>
                <a:gd name="connsiteX4" fmla="*/ 3528392 w 7056784"/>
                <a:gd name="connsiteY4" fmla="*/ 0 h 740250"/>
                <a:gd name="connsiteX5" fmla="*/ 3713455 w 7056784"/>
                <a:gd name="connsiteY5" fmla="*/ 185063 h 740250"/>
                <a:gd name="connsiteX6" fmla="*/ 3620923 w 7056784"/>
                <a:gd name="connsiteY6" fmla="*/ 185063 h 740250"/>
                <a:gd name="connsiteX7" fmla="*/ 3620923 w 7056784"/>
                <a:gd name="connsiteY7" fmla="*/ 259258 h 740250"/>
                <a:gd name="connsiteX8" fmla="*/ 7056784 w 7056784"/>
                <a:gd name="connsiteY8" fmla="*/ 259258 h 740250"/>
                <a:gd name="connsiteX9" fmla="*/ 7056784 w 7056784"/>
                <a:gd name="connsiteY9" fmla="*/ 740250 h 740250"/>
                <a:gd name="connsiteX10" fmla="*/ 0 w 7056784"/>
                <a:gd name="connsiteY10" fmla="*/ 740250 h 740250"/>
                <a:gd name="connsiteX11" fmla="*/ 0 w 7056784"/>
                <a:gd name="connsiteY11" fmla="*/ 259258 h 74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6784" h="740250">
                  <a:moveTo>
                    <a:pt x="7056784" y="480992"/>
                  </a:moveTo>
                  <a:lnTo>
                    <a:pt x="3620923" y="480992"/>
                  </a:lnTo>
                  <a:lnTo>
                    <a:pt x="3620923" y="555187"/>
                  </a:lnTo>
                  <a:lnTo>
                    <a:pt x="3713454" y="555187"/>
                  </a:lnTo>
                  <a:lnTo>
                    <a:pt x="3528392" y="740249"/>
                  </a:lnTo>
                  <a:lnTo>
                    <a:pt x="3343329" y="555187"/>
                  </a:lnTo>
                  <a:lnTo>
                    <a:pt x="3435861" y="555187"/>
                  </a:lnTo>
                  <a:lnTo>
                    <a:pt x="3435861" y="480992"/>
                  </a:lnTo>
                  <a:lnTo>
                    <a:pt x="0" y="480992"/>
                  </a:lnTo>
                  <a:lnTo>
                    <a:pt x="0" y="1"/>
                  </a:lnTo>
                  <a:lnTo>
                    <a:pt x="7056784" y="1"/>
                  </a:lnTo>
                  <a:lnTo>
                    <a:pt x="7056784" y="4809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5" tIns="128017" rIns="128016" bIns="387275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z-Latn-AZ" sz="2400" i="1" kern="1200" dirty="0" smtClean="0">
                  <a:latin typeface="Times New Roman" pitchFamily="18" charset="0"/>
                  <a:cs typeface="Times New Roman" pitchFamily="18" charset="0"/>
                </a:rPr>
                <a:t>Situasiyalı təhlilin aparılması</a:t>
              </a:r>
              <a:endParaRPr lang="ru-RU" sz="24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11560" y="6453336"/>
            <a:ext cx="784887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Marketinqin planlaşdırılması prosesi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0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408712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400" i="1" u="sng" dirty="0" smtClean="0">
                <a:latin typeface="Times New Roman" pitchFamily="18" charset="0"/>
                <a:cs typeface="Times New Roman" pitchFamily="18" charset="0"/>
              </a:rPr>
              <a:t>Situasiyalı təhlilin aparılması</a:t>
            </a:r>
            <a:endParaRPr lang="ru-RU" sz="2400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55805492"/>
              </p:ext>
            </p:extLst>
          </p:nvPr>
        </p:nvGraphicFramePr>
        <p:xfrm>
          <a:off x="1475656" y="2060848"/>
          <a:ext cx="6400800" cy="285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89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408712" cy="7920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Bazarın xarakteristikalarının aşkarlanması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2565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az-Latn-AZ" sz="2400" i="1" dirty="0" smtClean="0">
                <a:solidFill>
                  <a:schemeClr val="tx2"/>
                </a:solidFill>
              </a:rPr>
              <a:t>      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Yeni məhsulların buraxılması və əvvələr buraxılmış məhsulların satışının fəallaşdırılması üçün müəssisə bazarın xarakteristikalarını müəyyənləşdirməlidir. Bazarın aşağıdakı yeddi arzuolunan xarakteristikaları vardır: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Bazarın böyüdülməsi üçün yetərli potensial;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Bazara daxil olmaq üçün baryerlərin sayının azlığı;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Rəqiblərlə müqayisədə üstün mövqelərə yiyələnmə imkanları;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Alıcı tələbinin stabilliyi;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Əhəmiyyətli dərəcədə kapital qoyuluşlarına ehtiytacın olmaması;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Bazar payının artırılması üçün yaxşı perspektivlərin olması;</a:t>
            </a:r>
          </a:p>
          <a:p>
            <a:pPr marL="457200" indent="-457200" algn="l">
              <a:buFont typeface="+mj-lt"/>
              <a:buAutoNum type="arabicParenR"/>
            </a:pPr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Başqa bazarlarla müqayisədə investisiya verimlərinin yüksək olması.</a:t>
            </a:r>
          </a:p>
          <a:p>
            <a:pPr marL="457200" indent="-457200" algn="l">
              <a:buFont typeface="+mj-lt"/>
              <a:buAutoNum type="arabicParenR"/>
            </a:pPr>
            <a:endParaRPr lang="az-Latn-AZ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arenR"/>
            </a:pPr>
            <a:endParaRPr lang="ru-RU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1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Əmtəə üzrə məqsədlərin müəyyənləşdirilməsi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52928" cy="46805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Əmtəə üzrə aşağıdakı məqsədlər qarşıya qoyulur: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Satışın həcmi;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Bazar payı;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Mənfəətlilik.</a:t>
            </a:r>
          </a:p>
          <a:p>
            <a:pPr algn="just"/>
            <a:r>
              <a:rPr lang="az-Latn-A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Marketinqin planlaşdırılması zamanı marketinq kompleksinin hər bir elementi üzrə də qarşıya məqsədlər qoyula bilər.</a:t>
            </a:r>
          </a:p>
          <a:p>
            <a:pPr algn="just"/>
            <a:r>
              <a:rPr lang="az-Latn-AZ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Marketinqin planlaşdırılmasının növbəti mərhələsi marketinqin strategiyalarının işlənib hazırlabmasıdır. Marketinqin strategiyalarının işlənib hazırlanması məqsəd bazarının müəyyənləşdirilməsini və əmtəənin mövqeləşdirilməsini tələb edir.</a:t>
            </a:r>
            <a:endParaRPr lang="az-Latn-AZ" sz="24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9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H="1">
            <a:off x="1619672" y="76470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644008" y="764704"/>
            <a:ext cx="338437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3828" y="188640"/>
            <a:ext cx="331236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Əmtəənin mövqeləşdirilməsi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132856"/>
            <a:ext cx="273630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İstehlak mövqeləşdirilməsi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7" idx="2"/>
          </p:cNvCxnSpPr>
          <p:nvPr/>
        </p:nvCxnSpPr>
        <p:spPr>
          <a:xfrm flipH="1">
            <a:off x="539552" y="2840742"/>
            <a:ext cx="1224136" cy="1452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51720" y="2840742"/>
            <a:ext cx="5616624" cy="1020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36196" y="2486799"/>
            <a:ext cx="248427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Rəqabət mövqeləşdirilməsi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4293096"/>
            <a:ext cx="208823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İnformasiya mövqeləşdirilməsi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3861048"/>
            <a:ext cx="259228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Obrazın yaradılması yolu ilə mövqeləşdirmə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5589240"/>
            <a:ext cx="82089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Əmtəənin mövqeləşdirilməsi strategiyası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51520" y="5229200"/>
            <a:ext cx="8208912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1155</Words>
  <Application>Microsoft Office PowerPoint</Application>
  <PresentationFormat>Экран (4:3)</PresentationFormat>
  <Paragraphs>205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Mövzu: Marketinqin strategiyası və planlaşdırılması</vt:lpstr>
      <vt:lpstr>1- ci sual. Marketinqdə planlaşdırmanın səviyyələri</vt:lpstr>
      <vt:lpstr>Презентация PowerPoint</vt:lpstr>
      <vt:lpstr>2 ci sual. Məhsul səviyyəsində marketinqin planlaşdırılması</vt:lpstr>
      <vt:lpstr>Презентация PowerPoint</vt:lpstr>
      <vt:lpstr>Situasiyalı təhlilin aparılması</vt:lpstr>
      <vt:lpstr>Bazarın xarakteristikalarının aşkarlanması</vt:lpstr>
      <vt:lpstr>Əmtəə üzrə məqsədlərin müəyyənləşdirilməsi</vt:lpstr>
      <vt:lpstr>Презентация PowerPoint</vt:lpstr>
      <vt:lpstr>Satışın həcminin proqnozlaşdırılması</vt:lpstr>
      <vt:lpstr>3 – cü sual. Strateji marketinq planlarının tərtibi</vt:lpstr>
      <vt:lpstr>Презентация PowerPoint</vt:lpstr>
      <vt:lpstr>Strateji marketinq planlaşdırılması prosesinin mərhələlərinin izahı</vt:lpstr>
      <vt:lpstr>Müəssisənin  missiyasının  funksiyaları</vt:lpstr>
      <vt:lpstr>Презентация PowerPoint</vt:lpstr>
      <vt:lpstr>4- cü sual. Biznes portfelin təhlili metodları</vt:lpstr>
      <vt:lpstr>Презентация PowerPoint</vt:lpstr>
      <vt:lpstr>Презентация PowerPoint</vt:lpstr>
      <vt:lpstr>Презентация PowerPoint</vt:lpstr>
      <vt:lpstr>5 – ci sual. Müəssisənin böyümə imkanları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Mövzu: Marketinqin strategiyası və planlaşdırılması</dc:title>
  <dc:creator>User</dc:creator>
  <cp:lastModifiedBy>User</cp:lastModifiedBy>
  <cp:revision>82</cp:revision>
  <dcterms:created xsi:type="dcterms:W3CDTF">2013-11-29T06:27:18Z</dcterms:created>
  <dcterms:modified xsi:type="dcterms:W3CDTF">2015-10-16T12:54:45Z</dcterms:modified>
</cp:coreProperties>
</file>