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66" r:id="rId6"/>
    <p:sldId id="264" r:id="rId7"/>
    <p:sldId id="259" r:id="rId8"/>
    <p:sldId id="263" r:id="rId9"/>
    <p:sldId id="260" r:id="rId10"/>
    <p:sldId id="262" r:id="rId11"/>
    <p:sldId id="261"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A6A452-6FD5-4D85-9D27-171E4D4A713B}" type="doc">
      <dgm:prSet loTypeId="urn:microsoft.com/office/officeart/2005/8/layout/vList2" loCatId="list" qsTypeId="urn:microsoft.com/office/officeart/2005/8/quickstyle/simple1" qsCatId="simple" csTypeId="urn:microsoft.com/office/officeart/2005/8/colors/accent3_5" csCatId="accent3" phldr="1"/>
      <dgm:spPr/>
      <dgm:t>
        <a:bodyPr/>
        <a:lstStyle/>
        <a:p>
          <a:endParaRPr lang="ru-RU"/>
        </a:p>
      </dgm:t>
    </dgm:pt>
    <dgm:pt modelId="{F319F2F0-6A7D-4007-94CB-EE340362A4FE}">
      <dgm:prSet>
        <dgm:style>
          <a:lnRef idx="1">
            <a:schemeClr val="accent5"/>
          </a:lnRef>
          <a:fillRef idx="2">
            <a:schemeClr val="accent5"/>
          </a:fillRef>
          <a:effectRef idx="1">
            <a:schemeClr val="accent5"/>
          </a:effectRef>
          <a:fontRef idx="minor">
            <a:schemeClr val="dk1"/>
          </a:fontRef>
        </dgm:style>
      </dgm:prSet>
      <dgm:spPr/>
      <dgm:t>
        <a:bodyPr/>
        <a:lstStyle/>
        <a:p>
          <a:pPr rtl="0"/>
          <a:r>
            <a:rPr lang="az-Latn-AZ" i="1" dirty="0" smtClean="0">
              <a:latin typeface="Times New Roman" pitchFamily="18" charset="0"/>
              <a:cs typeface="Times New Roman" pitchFamily="18" charset="0"/>
            </a:rPr>
            <a:t>Seqmentin kəmiyyət və keyfiyyət xarakteristikalarıqiymətləndirilə bilən, ölçülə bilən olmalıdır;</a:t>
          </a:r>
          <a:endParaRPr lang="ru-RU" dirty="0">
            <a:latin typeface="Times New Roman" pitchFamily="18" charset="0"/>
            <a:cs typeface="Times New Roman" pitchFamily="18" charset="0"/>
          </a:endParaRPr>
        </a:p>
      </dgm:t>
    </dgm:pt>
    <dgm:pt modelId="{3ADFD91A-8CA3-4A13-972D-5FF242561FC4}" type="parTrans" cxnId="{EC27DBB1-5162-4D45-B0ED-36D493D03782}">
      <dgm:prSet/>
      <dgm:spPr/>
      <dgm:t>
        <a:bodyPr/>
        <a:lstStyle/>
        <a:p>
          <a:endParaRPr lang="ru-RU"/>
        </a:p>
      </dgm:t>
    </dgm:pt>
    <dgm:pt modelId="{9C166960-5598-4932-BE81-8751AD3F183F}" type="sibTrans" cxnId="{EC27DBB1-5162-4D45-B0ED-36D493D03782}">
      <dgm:prSet/>
      <dgm:spPr/>
      <dgm:t>
        <a:bodyPr/>
        <a:lstStyle/>
        <a:p>
          <a:endParaRPr lang="ru-RU"/>
        </a:p>
      </dgm:t>
    </dgm:pt>
    <dgm:pt modelId="{A1A900C9-F9F2-4E74-9268-D58881ACBF00}">
      <dgm:prSet>
        <dgm:style>
          <a:lnRef idx="1">
            <a:schemeClr val="accent5"/>
          </a:lnRef>
          <a:fillRef idx="2">
            <a:schemeClr val="accent5"/>
          </a:fillRef>
          <a:effectRef idx="1">
            <a:schemeClr val="accent5"/>
          </a:effectRef>
          <a:fontRef idx="minor">
            <a:schemeClr val="dk1"/>
          </a:fontRef>
        </dgm:style>
      </dgm:prSet>
      <dgm:spPr/>
      <dgm:t>
        <a:bodyPr/>
        <a:lstStyle/>
        <a:p>
          <a:pPr rtl="0"/>
          <a:r>
            <a:rPr lang="az-Latn-AZ" i="1" dirty="0" smtClean="0">
              <a:latin typeface="Times New Roman" pitchFamily="18" charset="0"/>
              <a:cs typeface="Times New Roman" pitchFamily="18" charset="0"/>
            </a:rPr>
            <a:t>Hər bir seqment kifayət qədər stabil, tutumlu və inkişaf perspektivinə malik olmalıdır;</a:t>
          </a:r>
          <a:endParaRPr lang="ru-RU" dirty="0">
            <a:latin typeface="Times New Roman" pitchFamily="18" charset="0"/>
            <a:cs typeface="Times New Roman" pitchFamily="18" charset="0"/>
          </a:endParaRPr>
        </a:p>
      </dgm:t>
    </dgm:pt>
    <dgm:pt modelId="{86263A60-FDC3-442A-AFFF-A2773F2DA505}" type="parTrans" cxnId="{180DCE8B-AE53-44D6-8433-E0422A7DE940}">
      <dgm:prSet/>
      <dgm:spPr/>
      <dgm:t>
        <a:bodyPr/>
        <a:lstStyle/>
        <a:p>
          <a:endParaRPr lang="ru-RU"/>
        </a:p>
      </dgm:t>
    </dgm:pt>
    <dgm:pt modelId="{EF350206-7AA4-4378-AED9-7B74F7DA1255}" type="sibTrans" cxnId="{180DCE8B-AE53-44D6-8433-E0422A7DE940}">
      <dgm:prSet/>
      <dgm:spPr/>
      <dgm:t>
        <a:bodyPr/>
        <a:lstStyle/>
        <a:p>
          <a:endParaRPr lang="ru-RU"/>
        </a:p>
      </dgm:t>
    </dgm:pt>
    <dgm:pt modelId="{ADD0FE45-D917-4D15-BEF7-B3ECB241AA33}">
      <dgm:prSet>
        <dgm:style>
          <a:lnRef idx="1">
            <a:schemeClr val="accent5"/>
          </a:lnRef>
          <a:fillRef idx="2">
            <a:schemeClr val="accent5"/>
          </a:fillRef>
          <a:effectRef idx="1">
            <a:schemeClr val="accent5"/>
          </a:effectRef>
          <a:fontRef idx="minor">
            <a:schemeClr val="dk1"/>
          </a:fontRef>
        </dgm:style>
      </dgm:prSet>
      <dgm:spPr/>
      <dgm:t>
        <a:bodyPr/>
        <a:lstStyle/>
        <a:p>
          <a:pPr rtl="0"/>
          <a:r>
            <a:rPr lang="az-Latn-AZ" i="1" dirty="0" smtClean="0">
              <a:latin typeface="Times New Roman" pitchFamily="18" charset="0"/>
              <a:cs typeface="Times New Roman" pitchFamily="18" charset="0"/>
            </a:rPr>
            <a:t>Hər bir seqment kifayət qədər təsvir edilə bilən olmalı və onu xarakterizə edən məlumatları toplamaq mümkün olmalıdır;</a:t>
          </a:r>
          <a:endParaRPr lang="ru-RU" dirty="0">
            <a:latin typeface="Times New Roman" pitchFamily="18" charset="0"/>
            <a:cs typeface="Times New Roman" pitchFamily="18" charset="0"/>
          </a:endParaRPr>
        </a:p>
      </dgm:t>
    </dgm:pt>
    <dgm:pt modelId="{BA58077E-D822-4E0E-AF35-B3C8FFE5B436}" type="parTrans" cxnId="{30CCE1A6-8DC1-4519-9E52-85CC6B3BE667}">
      <dgm:prSet/>
      <dgm:spPr/>
      <dgm:t>
        <a:bodyPr/>
        <a:lstStyle/>
        <a:p>
          <a:endParaRPr lang="ru-RU"/>
        </a:p>
      </dgm:t>
    </dgm:pt>
    <dgm:pt modelId="{BD289707-CE83-42C0-AE90-ADEF2070F7C2}" type="sibTrans" cxnId="{30CCE1A6-8DC1-4519-9E52-85CC6B3BE667}">
      <dgm:prSet/>
      <dgm:spPr/>
      <dgm:t>
        <a:bodyPr/>
        <a:lstStyle/>
        <a:p>
          <a:endParaRPr lang="ru-RU"/>
        </a:p>
      </dgm:t>
    </dgm:pt>
    <dgm:pt modelId="{177C5946-EB4F-479B-A233-31FAA0702836}">
      <dgm:prSet>
        <dgm:style>
          <a:lnRef idx="1">
            <a:schemeClr val="accent5"/>
          </a:lnRef>
          <a:fillRef idx="2">
            <a:schemeClr val="accent5"/>
          </a:fillRef>
          <a:effectRef idx="1">
            <a:schemeClr val="accent5"/>
          </a:effectRef>
          <a:fontRef idx="minor">
            <a:schemeClr val="dk1"/>
          </a:fontRef>
        </dgm:style>
      </dgm:prSet>
      <dgm:spPr/>
      <dgm:t>
        <a:bodyPr/>
        <a:lstStyle/>
        <a:p>
          <a:pPr rtl="0"/>
          <a:r>
            <a:rPr lang="az-Latn-AZ" i="1" dirty="0" smtClean="0">
              <a:latin typeface="Times New Roman" pitchFamily="18" charset="0"/>
              <a:cs typeface="Times New Roman" pitchFamily="18" charset="0"/>
            </a:rPr>
            <a:t>Müəssisənin marketinq kompleksini(məhsul, qiymət, Məhsulun satışı, satışın stimullaşdırılması) differensiallaşdırmaq imkanı olmalıdır;</a:t>
          </a:r>
          <a:endParaRPr lang="ru-RU" dirty="0">
            <a:latin typeface="Times New Roman" pitchFamily="18" charset="0"/>
            <a:cs typeface="Times New Roman" pitchFamily="18" charset="0"/>
          </a:endParaRPr>
        </a:p>
      </dgm:t>
    </dgm:pt>
    <dgm:pt modelId="{D13E050F-BAC3-40EF-9451-38123419D820}" type="parTrans" cxnId="{CA693165-155E-4FB3-95F5-02BE14710D89}">
      <dgm:prSet/>
      <dgm:spPr/>
      <dgm:t>
        <a:bodyPr/>
        <a:lstStyle/>
        <a:p>
          <a:endParaRPr lang="ru-RU"/>
        </a:p>
      </dgm:t>
    </dgm:pt>
    <dgm:pt modelId="{3DB85ADA-9397-4FA4-81C6-338EC163614A}" type="sibTrans" cxnId="{CA693165-155E-4FB3-95F5-02BE14710D89}">
      <dgm:prSet/>
      <dgm:spPr/>
      <dgm:t>
        <a:bodyPr/>
        <a:lstStyle/>
        <a:p>
          <a:endParaRPr lang="ru-RU"/>
        </a:p>
      </dgm:t>
    </dgm:pt>
    <dgm:pt modelId="{1249F274-0418-4894-8521-502BFB8BA64F}">
      <dgm:prSet>
        <dgm:style>
          <a:lnRef idx="1">
            <a:schemeClr val="accent5"/>
          </a:lnRef>
          <a:fillRef idx="2">
            <a:schemeClr val="accent5"/>
          </a:fillRef>
          <a:effectRef idx="1">
            <a:schemeClr val="accent5"/>
          </a:effectRef>
          <a:fontRef idx="minor">
            <a:schemeClr val="dk1"/>
          </a:fontRef>
        </dgm:style>
      </dgm:prSet>
      <dgm:spPr/>
      <dgm:t>
        <a:bodyPr/>
        <a:lstStyle/>
        <a:p>
          <a:pPr rtl="0"/>
          <a:r>
            <a:rPr lang="az-Latn-AZ" i="1" dirty="0" smtClean="0">
              <a:latin typeface="Times New Roman" pitchFamily="18" charset="0"/>
              <a:cs typeface="Times New Roman" pitchFamily="18" charset="0"/>
            </a:rPr>
            <a:t>Müəssisə seqmentlə əlaqə yaratmaq(məsələn, şəxsi və ya kütləvi kommunukasiya kanallrı vasitəsilə) imkanına malik olmalıdır;</a:t>
          </a:r>
          <a:endParaRPr lang="ru-RU" dirty="0">
            <a:latin typeface="Times New Roman" pitchFamily="18" charset="0"/>
            <a:cs typeface="Times New Roman" pitchFamily="18" charset="0"/>
          </a:endParaRPr>
        </a:p>
      </dgm:t>
    </dgm:pt>
    <dgm:pt modelId="{2B08A874-B3D9-4EC4-AB9D-CC6C7DFC445C}" type="parTrans" cxnId="{AAFA1CB5-B82E-4FAC-93F0-A28BD5C022A0}">
      <dgm:prSet/>
      <dgm:spPr/>
      <dgm:t>
        <a:bodyPr/>
        <a:lstStyle/>
        <a:p>
          <a:endParaRPr lang="ru-RU"/>
        </a:p>
      </dgm:t>
    </dgm:pt>
    <dgm:pt modelId="{B304EEEC-117E-42E7-9017-7AFF67E84495}" type="sibTrans" cxnId="{AAFA1CB5-B82E-4FAC-93F0-A28BD5C022A0}">
      <dgm:prSet/>
      <dgm:spPr/>
      <dgm:t>
        <a:bodyPr/>
        <a:lstStyle/>
        <a:p>
          <a:endParaRPr lang="ru-RU"/>
        </a:p>
      </dgm:t>
    </dgm:pt>
    <dgm:pt modelId="{605C7DEF-9C9C-44DE-9B9B-E29A2D85382C}">
      <dgm:prSet>
        <dgm:style>
          <a:lnRef idx="1">
            <a:schemeClr val="accent5"/>
          </a:lnRef>
          <a:fillRef idx="2">
            <a:schemeClr val="accent5"/>
          </a:fillRef>
          <a:effectRef idx="1">
            <a:schemeClr val="accent5"/>
          </a:effectRef>
          <a:fontRef idx="minor">
            <a:schemeClr val="dk1"/>
          </a:fontRef>
        </dgm:style>
      </dgm:prSet>
      <dgm:spPr/>
      <dgm:t>
        <a:bodyPr/>
        <a:lstStyle/>
        <a:p>
          <a:pPr rtl="0"/>
          <a:r>
            <a:rPr lang="az-Latn-AZ" i="1" dirty="0" smtClean="0">
              <a:latin typeface="Times New Roman" pitchFamily="18" charset="0"/>
              <a:cs typeface="Times New Roman" pitchFamily="18" charset="0"/>
            </a:rPr>
            <a:t>Seqment rəqiblərdən kifayət qədər olunmalıdır ki, o, müəssisəyə rəqabət üstünlüyü təmin etməyə imkan versin;</a:t>
          </a:r>
          <a:endParaRPr lang="ru-RU" dirty="0">
            <a:latin typeface="Times New Roman" pitchFamily="18" charset="0"/>
            <a:cs typeface="Times New Roman" pitchFamily="18" charset="0"/>
          </a:endParaRPr>
        </a:p>
      </dgm:t>
    </dgm:pt>
    <dgm:pt modelId="{50A6B69C-C466-4842-A33F-0FABB995C4F3}" type="parTrans" cxnId="{6243DBB3-8EF9-452B-8DF1-9F8B67CE9C30}">
      <dgm:prSet/>
      <dgm:spPr/>
      <dgm:t>
        <a:bodyPr/>
        <a:lstStyle/>
        <a:p>
          <a:endParaRPr lang="ru-RU"/>
        </a:p>
      </dgm:t>
    </dgm:pt>
    <dgm:pt modelId="{D8AD4CBF-372A-4ED8-9A22-A3C54A87DADD}" type="sibTrans" cxnId="{6243DBB3-8EF9-452B-8DF1-9F8B67CE9C30}">
      <dgm:prSet/>
      <dgm:spPr/>
      <dgm:t>
        <a:bodyPr/>
        <a:lstStyle/>
        <a:p>
          <a:endParaRPr lang="ru-RU"/>
        </a:p>
      </dgm:t>
    </dgm:pt>
    <dgm:pt modelId="{BB16AA7E-39DF-4DF7-9C28-AEE41F7B4E49}">
      <dgm:prSet>
        <dgm:style>
          <a:lnRef idx="1">
            <a:schemeClr val="accent5"/>
          </a:lnRef>
          <a:fillRef idx="2">
            <a:schemeClr val="accent5"/>
          </a:fillRef>
          <a:effectRef idx="1">
            <a:schemeClr val="accent5"/>
          </a:effectRef>
          <a:fontRef idx="minor">
            <a:schemeClr val="dk1"/>
          </a:fontRef>
        </dgm:style>
      </dgm:prSet>
      <dgm:spPr/>
      <dgm:t>
        <a:bodyPr/>
        <a:lstStyle/>
        <a:p>
          <a:pPr rtl="0"/>
          <a:r>
            <a:rPr lang="az-Latn-AZ" i="1" dirty="0" smtClean="0">
              <a:latin typeface="Times New Roman" pitchFamily="18" charset="0"/>
              <a:cs typeface="Times New Roman" pitchFamily="18" charset="0"/>
            </a:rPr>
            <a:t>Müəssisənin marketinq strategiyası və taktikası baxımından seqmentləşdirmə meyarı, amilləri sadə və əlverişli olmalıdır;</a:t>
          </a:r>
          <a:endParaRPr lang="ru-RU" dirty="0">
            <a:latin typeface="Times New Roman" pitchFamily="18" charset="0"/>
            <a:cs typeface="Times New Roman" pitchFamily="18" charset="0"/>
          </a:endParaRPr>
        </a:p>
      </dgm:t>
    </dgm:pt>
    <dgm:pt modelId="{67FDAD91-C292-4E4A-9F5E-0155C5336AC9}" type="parTrans" cxnId="{B9065DD7-6975-4F5D-8D42-18148F2B4AB0}">
      <dgm:prSet/>
      <dgm:spPr/>
      <dgm:t>
        <a:bodyPr/>
        <a:lstStyle/>
        <a:p>
          <a:endParaRPr lang="ru-RU"/>
        </a:p>
      </dgm:t>
    </dgm:pt>
    <dgm:pt modelId="{EF95A810-27F7-4B15-B290-6A1FAF9D8DC4}" type="sibTrans" cxnId="{B9065DD7-6975-4F5D-8D42-18148F2B4AB0}">
      <dgm:prSet/>
      <dgm:spPr/>
      <dgm:t>
        <a:bodyPr/>
        <a:lstStyle/>
        <a:p>
          <a:endParaRPr lang="ru-RU"/>
        </a:p>
      </dgm:t>
    </dgm:pt>
    <dgm:pt modelId="{97F34F86-CE90-4312-ABD3-84FB79F315C8}">
      <dgm:prSet>
        <dgm:style>
          <a:lnRef idx="1">
            <a:schemeClr val="accent5"/>
          </a:lnRef>
          <a:fillRef idx="2">
            <a:schemeClr val="accent5"/>
          </a:fillRef>
          <a:effectRef idx="1">
            <a:schemeClr val="accent5"/>
          </a:effectRef>
          <a:fontRef idx="minor">
            <a:schemeClr val="dk1"/>
          </a:fontRef>
        </dgm:style>
      </dgm:prSet>
      <dgm:spPr/>
      <dgm:t>
        <a:bodyPr/>
        <a:lstStyle/>
        <a:p>
          <a:pPr rtl="0"/>
          <a:r>
            <a:rPr lang="az-Latn-AZ" i="1" dirty="0" smtClean="0">
              <a:latin typeface="Times New Roman" pitchFamily="18" charset="0"/>
              <a:cs typeface="Times New Roman" pitchFamily="18" charset="0"/>
            </a:rPr>
            <a:t>İmkan daxilində seqmentlər kəsişməməli  və yaxud onların kəsişmə nöqtələri çox cüzi olmalıdır.</a:t>
          </a:r>
          <a:endParaRPr lang="ru-RU" dirty="0">
            <a:latin typeface="Times New Roman" pitchFamily="18" charset="0"/>
            <a:cs typeface="Times New Roman" pitchFamily="18" charset="0"/>
          </a:endParaRPr>
        </a:p>
      </dgm:t>
    </dgm:pt>
    <dgm:pt modelId="{AB125F98-59E4-4781-97F7-5313BF153DFE}" type="parTrans" cxnId="{B5947B9C-821D-46EA-A36A-86D22368DC62}">
      <dgm:prSet/>
      <dgm:spPr/>
      <dgm:t>
        <a:bodyPr/>
        <a:lstStyle/>
        <a:p>
          <a:endParaRPr lang="ru-RU"/>
        </a:p>
      </dgm:t>
    </dgm:pt>
    <dgm:pt modelId="{64778603-1FEB-475E-9BFB-ACE0422B2A4D}" type="sibTrans" cxnId="{B5947B9C-821D-46EA-A36A-86D22368DC62}">
      <dgm:prSet/>
      <dgm:spPr/>
      <dgm:t>
        <a:bodyPr/>
        <a:lstStyle/>
        <a:p>
          <a:endParaRPr lang="ru-RU"/>
        </a:p>
      </dgm:t>
    </dgm:pt>
    <dgm:pt modelId="{642B9D85-BF80-4E46-99A8-A78A44BBC371}" type="pres">
      <dgm:prSet presAssocID="{56A6A452-6FD5-4D85-9D27-171E4D4A713B}" presName="linear" presStyleCnt="0">
        <dgm:presLayoutVars>
          <dgm:animLvl val="lvl"/>
          <dgm:resizeHandles val="exact"/>
        </dgm:presLayoutVars>
      </dgm:prSet>
      <dgm:spPr/>
      <dgm:t>
        <a:bodyPr/>
        <a:lstStyle/>
        <a:p>
          <a:endParaRPr lang="ru-RU"/>
        </a:p>
      </dgm:t>
    </dgm:pt>
    <dgm:pt modelId="{C8FAD98C-7BEC-4011-9DEA-5528A0B0A4B0}" type="pres">
      <dgm:prSet presAssocID="{F319F2F0-6A7D-4007-94CB-EE340362A4FE}" presName="parentText" presStyleLbl="node1" presStyleIdx="0" presStyleCnt="8">
        <dgm:presLayoutVars>
          <dgm:chMax val="0"/>
          <dgm:bulletEnabled val="1"/>
        </dgm:presLayoutVars>
      </dgm:prSet>
      <dgm:spPr/>
      <dgm:t>
        <a:bodyPr/>
        <a:lstStyle/>
        <a:p>
          <a:endParaRPr lang="ru-RU"/>
        </a:p>
      </dgm:t>
    </dgm:pt>
    <dgm:pt modelId="{AA26421C-B01D-4FBF-9C8A-E047B4AA7FE4}" type="pres">
      <dgm:prSet presAssocID="{9C166960-5598-4932-BE81-8751AD3F183F}" presName="spacer" presStyleCnt="0"/>
      <dgm:spPr/>
    </dgm:pt>
    <dgm:pt modelId="{AA499711-A7C2-4BD8-B4EA-E259CDCF6080}" type="pres">
      <dgm:prSet presAssocID="{A1A900C9-F9F2-4E74-9268-D58881ACBF00}" presName="parentText" presStyleLbl="node1" presStyleIdx="1" presStyleCnt="8">
        <dgm:presLayoutVars>
          <dgm:chMax val="0"/>
          <dgm:bulletEnabled val="1"/>
        </dgm:presLayoutVars>
      </dgm:prSet>
      <dgm:spPr/>
      <dgm:t>
        <a:bodyPr/>
        <a:lstStyle/>
        <a:p>
          <a:endParaRPr lang="ru-RU"/>
        </a:p>
      </dgm:t>
    </dgm:pt>
    <dgm:pt modelId="{52640732-93AF-40DC-ADB0-3F622D3F44A2}" type="pres">
      <dgm:prSet presAssocID="{EF350206-7AA4-4378-AED9-7B74F7DA1255}" presName="spacer" presStyleCnt="0"/>
      <dgm:spPr/>
    </dgm:pt>
    <dgm:pt modelId="{999A47C0-5FF5-4F0A-9B94-222550C7C99A}" type="pres">
      <dgm:prSet presAssocID="{ADD0FE45-D917-4D15-BEF7-B3ECB241AA33}" presName="parentText" presStyleLbl="node1" presStyleIdx="2" presStyleCnt="8">
        <dgm:presLayoutVars>
          <dgm:chMax val="0"/>
          <dgm:bulletEnabled val="1"/>
        </dgm:presLayoutVars>
      </dgm:prSet>
      <dgm:spPr/>
      <dgm:t>
        <a:bodyPr/>
        <a:lstStyle/>
        <a:p>
          <a:endParaRPr lang="ru-RU"/>
        </a:p>
      </dgm:t>
    </dgm:pt>
    <dgm:pt modelId="{C2DE804C-645E-4DE8-9D7A-FC14FAA51C49}" type="pres">
      <dgm:prSet presAssocID="{BD289707-CE83-42C0-AE90-ADEF2070F7C2}" presName="spacer" presStyleCnt="0"/>
      <dgm:spPr/>
    </dgm:pt>
    <dgm:pt modelId="{7F1D2782-D2E7-4F6B-8D3A-B6EFD1054114}" type="pres">
      <dgm:prSet presAssocID="{177C5946-EB4F-479B-A233-31FAA0702836}" presName="parentText" presStyleLbl="node1" presStyleIdx="3" presStyleCnt="8">
        <dgm:presLayoutVars>
          <dgm:chMax val="0"/>
          <dgm:bulletEnabled val="1"/>
        </dgm:presLayoutVars>
      </dgm:prSet>
      <dgm:spPr/>
      <dgm:t>
        <a:bodyPr/>
        <a:lstStyle/>
        <a:p>
          <a:endParaRPr lang="ru-RU"/>
        </a:p>
      </dgm:t>
    </dgm:pt>
    <dgm:pt modelId="{859B7192-CD28-4B1A-8194-694DF2F99BDF}" type="pres">
      <dgm:prSet presAssocID="{3DB85ADA-9397-4FA4-81C6-338EC163614A}" presName="spacer" presStyleCnt="0"/>
      <dgm:spPr/>
    </dgm:pt>
    <dgm:pt modelId="{E30A60FD-3F3B-4845-B613-537139B63995}" type="pres">
      <dgm:prSet presAssocID="{1249F274-0418-4894-8521-502BFB8BA64F}" presName="parentText" presStyleLbl="node1" presStyleIdx="4" presStyleCnt="8">
        <dgm:presLayoutVars>
          <dgm:chMax val="0"/>
          <dgm:bulletEnabled val="1"/>
        </dgm:presLayoutVars>
      </dgm:prSet>
      <dgm:spPr/>
      <dgm:t>
        <a:bodyPr/>
        <a:lstStyle/>
        <a:p>
          <a:endParaRPr lang="ru-RU"/>
        </a:p>
      </dgm:t>
    </dgm:pt>
    <dgm:pt modelId="{C0139C21-16F9-49B0-8B93-F369022D9F69}" type="pres">
      <dgm:prSet presAssocID="{B304EEEC-117E-42E7-9017-7AFF67E84495}" presName="spacer" presStyleCnt="0"/>
      <dgm:spPr/>
    </dgm:pt>
    <dgm:pt modelId="{15D9260B-4772-4F89-93A3-DA809D193C54}" type="pres">
      <dgm:prSet presAssocID="{605C7DEF-9C9C-44DE-9B9B-E29A2D85382C}" presName="parentText" presStyleLbl="node1" presStyleIdx="5" presStyleCnt="8">
        <dgm:presLayoutVars>
          <dgm:chMax val="0"/>
          <dgm:bulletEnabled val="1"/>
        </dgm:presLayoutVars>
      </dgm:prSet>
      <dgm:spPr/>
      <dgm:t>
        <a:bodyPr/>
        <a:lstStyle/>
        <a:p>
          <a:endParaRPr lang="ru-RU"/>
        </a:p>
      </dgm:t>
    </dgm:pt>
    <dgm:pt modelId="{174E88B2-A70E-493C-AA93-13AD116D0115}" type="pres">
      <dgm:prSet presAssocID="{D8AD4CBF-372A-4ED8-9A22-A3C54A87DADD}" presName="spacer" presStyleCnt="0"/>
      <dgm:spPr/>
    </dgm:pt>
    <dgm:pt modelId="{95EFD309-B84E-41A5-BB6D-B674CA494333}" type="pres">
      <dgm:prSet presAssocID="{BB16AA7E-39DF-4DF7-9C28-AEE41F7B4E49}" presName="parentText" presStyleLbl="node1" presStyleIdx="6" presStyleCnt="8">
        <dgm:presLayoutVars>
          <dgm:chMax val="0"/>
          <dgm:bulletEnabled val="1"/>
        </dgm:presLayoutVars>
      </dgm:prSet>
      <dgm:spPr/>
      <dgm:t>
        <a:bodyPr/>
        <a:lstStyle/>
        <a:p>
          <a:endParaRPr lang="ru-RU"/>
        </a:p>
      </dgm:t>
    </dgm:pt>
    <dgm:pt modelId="{429F44B6-D431-47F9-B25A-92024C57426D}" type="pres">
      <dgm:prSet presAssocID="{EF95A810-27F7-4B15-B290-6A1FAF9D8DC4}" presName="spacer" presStyleCnt="0"/>
      <dgm:spPr/>
    </dgm:pt>
    <dgm:pt modelId="{C81D3AB3-59C4-49BA-B306-A3AF55C00358}" type="pres">
      <dgm:prSet presAssocID="{97F34F86-CE90-4312-ABD3-84FB79F315C8}" presName="parentText" presStyleLbl="node1" presStyleIdx="7" presStyleCnt="8">
        <dgm:presLayoutVars>
          <dgm:chMax val="0"/>
          <dgm:bulletEnabled val="1"/>
        </dgm:presLayoutVars>
      </dgm:prSet>
      <dgm:spPr/>
      <dgm:t>
        <a:bodyPr/>
        <a:lstStyle/>
        <a:p>
          <a:endParaRPr lang="ru-RU"/>
        </a:p>
      </dgm:t>
    </dgm:pt>
  </dgm:ptLst>
  <dgm:cxnLst>
    <dgm:cxn modelId="{B5947B9C-821D-46EA-A36A-86D22368DC62}" srcId="{56A6A452-6FD5-4D85-9D27-171E4D4A713B}" destId="{97F34F86-CE90-4312-ABD3-84FB79F315C8}" srcOrd="7" destOrd="0" parTransId="{AB125F98-59E4-4781-97F7-5313BF153DFE}" sibTransId="{64778603-1FEB-475E-9BFB-ACE0422B2A4D}"/>
    <dgm:cxn modelId="{79FFB695-14D7-4B81-A947-B4BE5EB4BD49}" type="presOf" srcId="{97F34F86-CE90-4312-ABD3-84FB79F315C8}" destId="{C81D3AB3-59C4-49BA-B306-A3AF55C00358}" srcOrd="0" destOrd="0" presId="urn:microsoft.com/office/officeart/2005/8/layout/vList2"/>
    <dgm:cxn modelId="{CA693165-155E-4FB3-95F5-02BE14710D89}" srcId="{56A6A452-6FD5-4D85-9D27-171E4D4A713B}" destId="{177C5946-EB4F-479B-A233-31FAA0702836}" srcOrd="3" destOrd="0" parTransId="{D13E050F-BAC3-40EF-9451-38123419D820}" sibTransId="{3DB85ADA-9397-4FA4-81C6-338EC163614A}"/>
    <dgm:cxn modelId="{8EDE24F9-F1BB-46B8-B68E-385FD4581ED9}" type="presOf" srcId="{56A6A452-6FD5-4D85-9D27-171E4D4A713B}" destId="{642B9D85-BF80-4E46-99A8-A78A44BBC371}" srcOrd="0" destOrd="0" presId="urn:microsoft.com/office/officeart/2005/8/layout/vList2"/>
    <dgm:cxn modelId="{180DCE8B-AE53-44D6-8433-E0422A7DE940}" srcId="{56A6A452-6FD5-4D85-9D27-171E4D4A713B}" destId="{A1A900C9-F9F2-4E74-9268-D58881ACBF00}" srcOrd="1" destOrd="0" parTransId="{86263A60-FDC3-442A-AFFF-A2773F2DA505}" sibTransId="{EF350206-7AA4-4378-AED9-7B74F7DA1255}"/>
    <dgm:cxn modelId="{CA235C00-D48F-4BA1-8F45-CAE5F3F02D20}" type="presOf" srcId="{A1A900C9-F9F2-4E74-9268-D58881ACBF00}" destId="{AA499711-A7C2-4BD8-B4EA-E259CDCF6080}" srcOrd="0" destOrd="0" presId="urn:microsoft.com/office/officeart/2005/8/layout/vList2"/>
    <dgm:cxn modelId="{30CCE1A6-8DC1-4519-9E52-85CC6B3BE667}" srcId="{56A6A452-6FD5-4D85-9D27-171E4D4A713B}" destId="{ADD0FE45-D917-4D15-BEF7-B3ECB241AA33}" srcOrd="2" destOrd="0" parTransId="{BA58077E-D822-4E0E-AF35-B3C8FFE5B436}" sibTransId="{BD289707-CE83-42C0-AE90-ADEF2070F7C2}"/>
    <dgm:cxn modelId="{AAFA1CB5-B82E-4FAC-93F0-A28BD5C022A0}" srcId="{56A6A452-6FD5-4D85-9D27-171E4D4A713B}" destId="{1249F274-0418-4894-8521-502BFB8BA64F}" srcOrd="4" destOrd="0" parTransId="{2B08A874-B3D9-4EC4-AB9D-CC6C7DFC445C}" sibTransId="{B304EEEC-117E-42E7-9017-7AFF67E84495}"/>
    <dgm:cxn modelId="{FCA4030F-BFEF-4DB2-9BA6-8281FE7DE7B2}" type="presOf" srcId="{F319F2F0-6A7D-4007-94CB-EE340362A4FE}" destId="{C8FAD98C-7BEC-4011-9DEA-5528A0B0A4B0}" srcOrd="0" destOrd="0" presId="urn:microsoft.com/office/officeart/2005/8/layout/vList2"/>
    <dgm:cxn modelId="{55266646-8842-44E5-8FDE-E4D43BA82A9F}" type="presOf" srcId="{1249F274-0418-4894-8521-502BFB8BA64F}" destId="{E30A60FD-3F3B-4845-B613-537139B63995}" srcOrd="0" destOrd="0" presId="urn:microsoft.com/office/officeart/2005/8/layout/vList2"/>
    <dgm:cxn modelId="{90E1AB3E-7E58-4C6D-B25E-394A5EB4431F}" type="presOf" srcId="{605C7DEF-9C9C-44DE-9B9B-E29A2D85382C}" destId="{15D9260B-4772-4F89-93A3-DA809D193C54}" srcOrd="0" destOrd="0" presId="urn:microsoft.com/office/officeart/2005/8/layout/vList2"/>
    <dgm:cxn modelId="{EC27DBB1-5162-4D45-B0ED-36D493D03782}" srcId="{56A6A452-6FD5-4D85-9D27-171E4D4A713B}" destId="{F319F2F0-6A7D-4007-94CB-EE340362A4FE}" srcOrd="0" destOrd="0" parTransId="{3ADFD91A-8CA3-4A13-972D-5FF242561FC4}" sibTransId="{9C166960-5598-4932-BE81-8751AD3F183F}"/>
    <dgm:cxn modelId="{67E62CC1-A365-4E87-AEF9-9F7898004302}" type="presOf" srcId="{BB16AA7E-39DF-4DF7-9C28-AEE41F7B4E49}" destId="{95EFD309-B84E-41A5-BB6D-B674CA494333}" srcOrd="0" destOrd="0" presId="urn:microsoft.com/office/officeart/2005/8/layout/vList2"/>
    <dgm:cxn modelId="{467DA5F9-EF75-41E2-8EE1-AA90B42E9B01}" type="presOf" srcId="{ADD0FE45-D917-4D15-BEF7-B3ECB241AA33}" destId="{999A47C0-5FF5-4F0A-9B94-222550C7C99A}" srcOrd="0" destOrd="0" presId="urn:microsoft.com/office/officeart/2005/8/layout/vList2"/>
    <dgm:cxn modelId="{5123C19B-51CE-490C-B56D-209A8C5B22D1}" type="presOf" srcId="{177C5946-EB4F-479B-A233-31FAA0702836}" destId="{7F1D2782-D2E7-4F6B-8D3A-B6EFD1054114}" srcOrd="0" destOrd="0" presId="urn:microsoft.com/office/officeart/2005/8/layout/vList2"/>
    <dgm:cxn modelId="{B9065DD7-6975-4F5D-8D42-18148F2B4AB0}" srcId="{56A6A452-6FD5-4D85-9D27-171E4D4A713B}" destId="{BB16AA7E-39DF-4DF7-9C28-AEE41F7B4E49}" srcOrd="6" destOrd="0" parTransId="{67FDAD91-C292-4E4A-9F5E-0155C5336AC9}" sibTransId="{EF95A810-27F7-4B15-B290-6A1FAF9D8DC4}"/>
    <dgm:cxn modelId="{6243DBB3-8EF9-452B-8DF1-9F8B67CE9C30}" srcId="{56A6A452-6FD5-4D85-9D27-171E4D4A713B}" destId="{605C7DEF-9C9C-44DE-9B9B-E29A2D85382C}" srcOrd="5" destOrd="0" parTransId="{50A6B69C-C466-4842-A33F-0FABB995C4F3}" sibTransId="{D8AD4CBF-372A-4ED8-9A22-A3C54A87DADD}"/>
    <dgm:cxn modelId="{F4B56783-8908-44DC-BCCD-4291EFA5C8AA}" type="presParOf" srcId="{642B9D85-BF80-4E46-99A8-A78A44BBC371}" destId="{C8FAD98C-7BEC-4011-9DEA-5528A0B0A4B0}" srcOrd="0" destOrd="0" presId="urn:microsoft.com/office/officeart/2005/8/layout/vList2"/>
    <dgm:cxn modelId="{C6841EB8-2066-409F-B67F-5CA07C3F60E0}" type="presParOf" srcId="{642B9D85-BF80-4E46-99A8-A78A44BBC371}" destId="{AA26421C-B01D-4FBF-9C8A-E047B4AA7FE4}" srcOrd="1" destOrd="0" presId="urn:microsoft.com/office/officeart/2005/8/layout/vList2"/>
    <dgm:cxn modelId="{1BA68A99-965D-4016-BD75-F83A9B51DFBC}" type="presParOf" srcId="{642B9D85-BF80-4E46-99A8-A78A44BBC371}" destId="{AA499711-A7C2-4BD8-B4EA-E259CDCF6080}" srcOrd="2" destOrd="0" presId="urn:microsoft.com/office/officeart/2005/8/layout/vList2"/>
    <dgm:cxn modelId="{20EB44A9-540A-49B9-BCF1-EAF918E538F3}" type="presParOf" srcId="{642B9D85-BF80-4E46-99A8-A78A44BBC371}" destId="{52640732-93AF-40DC-ADB0-3F622D3F44A2}" srcOrd="3" destOrd="0" presId="urn:microsoft.com/office/officeart/2005/8/layout/vList2"/>
    <dgm:cxn modelId="{19B82C2B-40CA-4BD8-AD15-0F46FFB24E83}" type="presParOf" srcId="{642B9D85-BF80-4E46-99A8-A78A44BBC371}" destId="{999A47C0-5FF5-4F0A-9B94-222550C7C99A}" srcOrd="4" destOrd="0" presId="urn:microsoft.com/office/officeart/2005/8/layout/vList2"/>
    <dgm:cxn modelId="{2EE718AE-7F35-4DC8-9068-1CEC7D5319AB}" type="presParOf" srcId="{642B9D85-BF80-4E46-99A8-A78A44BBC371}" destId="{C2DE804C-645E-4DE8-9D7A-FC14FAA51C49}" srcOrd="5" destOrd="0" presId="urn:microsoft.com/office/officeart/2005/8/layout/vList2"/>
    <dgm:cxn modelId="{D4E033E8-5ECF-44A1-973C-0F01C90DF27D}" type="presParOf" srcId="{642B9D85-BF80-4E46-99A8-A78A44BBC371}" destId="{7F1D2782-D2E7-4F6B-8D3A-B6EFD1054114}" srcOrd="6" destOrd="0" presId="urn:microsoft.com/office/officeart/2005/8/layout/vList2"/>
    <dgm:cxn modelId="{891466D0-CBFD-4CA6-A508-345FEFD5EFEC}" type="presParOf" srcId="{642B9D85-BF80-4E46-99A8-A78A44BBC371}" destId="{859B7192-CD28-4B1A-8194-694DF2F99BDF}" srcOrd="7" destOrd="0" presId="urn:microsoft.com/office/officeart/2005/8/layout/vList2"/>
    <dgm:cxn modelId="{9702A211-BA5B-4903-A9CB-334B05F50071}" type="presParOf" srcId="{642B9D85-BF80-4E46-99A8-A78A44BBC371}" destId="{E30A60FD-3F3B-4845-B613-537139B63995}" srcOrd="8" destOrd="0" presId="urn:microsoft.com/office/officeart/2005/8/layout/vList2"/>
    <dgm:cxn modelId="{C4AFD0EE-8B17-4D33-AE96-9850FF43B47A}" type="presParOf" srcId="{642B9D85-BF80-4E46-99A8-A78A44BBC371}" destId="{C0139C21-16F9-49B0-8B93-F369022D9F69}" srcOrd="9" destOrd="0" presId="urn:microsoft.com/office/officeart/2005/8/layout/vList2"/>
    <dgm:cxn modelId="{2116FF42-466B-45E8-A27B-D06BDFEF0B7E}" type="presParOf" srcId="{642B9D85-BF80-4E46-99A8-A78A44BBC371}" destId="{15D9260B-4772-4F89-93A3-DA809D193C54}" srcOrd="10" destOrd="0" presId="urn:microsoft.com/office/officeart/2005/8/layout/vList2"/>
    <dgm:cxn modelId="{E945B48F-FD2C-4EF0-A9A4-52E8AFC6E5A8}" type="presParOf" srcId="{642B9D85-BF80-4E46-99A8-A78A44BBC371}" destId="{174E88B2-A70E-493C-AA93-13AD116D0115}" srcOrd="11" destOrd="0" presId="urn:microsoft.com/office/officeart/2005/8/layout/vList2"/>
    <dgm:cxn modelId="{B110F56F-EF70-4BB0-BEE8-77F743317D77}" type="presParOf" srcId="{642B9D85-BF80-4E46-99A8-A78A44BBC371}" destId="{95EFD309-B84E-41A5-BB6D-B674CA494333}" srcOrd="12" destOrd="0" presId="urn:microsoft.com/office/officeart/2005/8/layout/vList2"/>
    <dgm:cxn modelId="{A5359541-4D2D-4896-ABDF-E6CD7D9955E3}" type="presParOf" srcId="{642B9D85-BF80-4E46-99A8-A78A44BBC371}" destId="{429F44B6-D431-47F9-B25A-92024C57426D}" srcOrd="13" destOrd="0" presId="urn:microsoft.com/office/officeart/2005/8/layout/vList2"/>
    <dgm:cxn modelId="{28C0CE04-D29B-4390-A021-98BDA276CBBB}" type="presParOf" srcId="{642B9D85-BF80-4E46-99A8-A78A44BBC371}" destId="{C81D3AB3-59C4-49BA-B306-A3AF55C00358}"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78B2A2-5419-4B84-BE67-B369DB307486}" type="doc">
      <dgm:prSet loTypeId="urn:microsoft.com/office/officeart/2005/8/layout/vList2" loCatId="list" qsTypeId="urn:microsoft.com/office/officeart/2005/8/quickstyle/simple1" qsCatId="simple" csTypeId="urn:microsoft.com/office/officeart/2005/8/colors/accent6_5" csCatId="accent6"/>
      <dgm:spPr/>
      <dgm:t>
        <a:bodyPr/>
        <a:lstStyle/>
        <a:p>
          <a:endParaRPr lang="ru-RU"/>
        </a:p>
      </dgm:t>
    </dgm:pt>
    <dgm:pt modelId="{0976FE87-C278-4333-B058-3CC1B1185619}">
      <dgm:prSet custT="1"/>
      <dgm:spPr/>
      <dgm:t>
        <a:bodyPr/>
        <a:lstStyle/>
        <a:p>
          <a:pPr rtl="0"/>
          <a:r>
            <a:rPr lang="az-Latn-AZ" sz="2400" i="1" dirty="0" smtClean="0">
              <a:latin typeface="Times New Roman" pitchFamily="18" charset="0"/>
              <a:cs typeface="Times New Roman" pitchFamily="18" charset="0"/>
            </a:rPr>
            <a:t>Məhsulda axtarılan faydaya görə seqmentləşdirmə;</a:t>
          </a:r>
          <a:endParaRPr lang="ru-RU" sz="2400" dirty="0">
            <a:latin typeface="Times New Roman" pitchFamily="18" charset="0"/>
            <a:cs typeface="Times New Roman" pitchFamily="18" charset="0"/>
          </a:endParaRPr>
        </a:p>
      </dgm:t>
    </dgm:pt>
    <dgm:pt modelId="{14295497-D73C-49B8-BA3F-0E60CB39748F}" type="parTrans" cxnId="{74040170-D8E0-4BF2-BF22-366018E3AB63}">
      <dgm:prSet/>
      <dgm:spPr/>
      <dgm:t>
        <a:bodyPr/>
        <a:lstStyle/>
        <a:p>
          <a:endParaRPr lang="ru-RU"/>
        </a:p>
      </dgm:t>
    </dgm:pt>
    <dgm:pt modelId="{48068772-4068-4C1C-882D-E6B0B97489B4}" type="sibTrans" cxnId="{74040170-D8E0-4BF2-BF22-366018E3AB63}">
      <dgm:prSet/>
      <dgm:spPr/>
      <dgm:t>
        <a:bodyPr/>
        <a:lstStyle/>
        <a:p>
          <a:endParaRPr lang="ru-RU"/>
        </a:p>
      </dgm:t>
    </dgm:pt>
    <dgm:pt modelId="{DCC41C3F-16A7-4F80-B479-84F0E39C1503}">
      <dgm:prSet custT="1"/>
      <dgm:spPr/>
      <dgm:t>
        <a:bodyPr/>
        <a:lstStyle/>
        <a:p>
          <a:pPr rtl="0"/>
          <a:r>
            <a:rPr lang="az-Latn-AZ" sz="2400" i="1" dirty="0" smtClean="0">
              <a:latin typeface="Times New Roman" pitchFamily="18" charset="0"/>
              <a:cs typeface="Times New Roman" pitchFamily="18" charset="0"/>
            </a:rPr>
            <a:t>İstehlakçıların davranışına görə seqmentləşdirmə;</a:t>
          </a:r>
          <a:endParaRPr lang="ru-RU" sz="2400" dirty="0">
            <a:latin typeface="Times New Roman" pitchFamily="18" charset="0"/>
            <a:cs typeface="Times New Roman" pitchFamily="18" charset="0"/>
          </a:endParaRPr>
        </a:p>
      </dgm:t>
    </dgm:pt>
    <dgm:pt modelId="{A98E3768-7060-4C44-AF45-FEE5C074B3DF}" type="parTrans" cxnId="{F8D5A67A-EFE0-44FE-BB48-4EBEBE8D7D74}">
      <dgm:prSet/>
      <dgm:spPr/>
      <dgm:t>
        <a:bodyPr/>
        <a:lstStyle/>
        <a:p>
          <a:endParaRPr lang="ru-RU"/>
        </a:p>
      </dgm:t>
    </dgm:pt>
    <dgm:pt modelId="{EC3CE4D7-EEBB-4801-8644-34F2F0A4AB6F}" type="sibTrans" cxnId="{F8D5A67A-EFE0-44FE-BB48-4EBEBE8D7D74}">
      <dgm:prSet/>
      <dgm:spPr/>
      <dgm:t>
        <a:bodyPr/>
        <a:lstStyle/>
        <a:p>
          <a:endParaRPr lang="ru-RU"/>
        </a:p>
      </dgm:t>
    </dgm:pt>
    <dgm:pt modelId="{180DA003-A1D9-42B7-B150-E7061E4DE218}">
      <dgm:prSet custT="1"/>
      <dgm:spPr/>
      <dgm:t>
        <a:bodyPr/>
        <a:lstStyle/>
        <a:p>
          <a:pPr rtl="0"/>
          <a:r>
            <a:rPr lang="az-Latn-AZ" sz="2400" i="1" dirty="0" smtClean="0">
              <a:latin typeface="Times New Roman" pitchFamily="18" charset="0"/>
              <a:cs typeface="Times New Roman" pitchFamily="18" charset="0"/>
            </a:rPr>
            <a:t>Məhsulgöndərənlərlə əməkdaşlıq səviyyəsinə görə seqmentləşdirmə;</a:t>
          </a:r>
          <a:endParaRPr lang="ru-RU" sz="2400" dirty="0">
            <a:latin typeface="Times New Roman" pitchFamily="18" charset="0"/>
            <a:cs typeface="Times New Roman" pitchFamily="18" charset="0"/>
          </a:endParaRPr>
        </a:p>
      </dgm:t>
    </dgm:pt>
    <dgm:pt modelId="{553D1BB3-1F2F-4547-8929-A7B67CA60CB1}" type="parTrans" cxnId="{D170B0BA-C239-4302-9D44-5CF2116C8CC6}">
      <dgm:prSet/>
      <dgm:spPr/>
      <dgm:t>
        <a:bodyPr/>
        <a:lstStyle/>
        <a:p>
          <a:endParaRPr lang="ru-RU"/>
        </a:p>
      </dgm:t>
    </dgm:pt>
    <dgm:pt modelId="{AA96A300-3F89-4A49-8089-895B3FD346B7}" type="sibTrans" cxnId="{D170B0BA-C239-4302-9D44-5CF2116C8CC6}">
      <dgm:prSet/>
      <dgm:spPr/>
      <dgm:t>
        <a:bodyPr/>
        <a:lstStyle/>
        <a:p>
          <a:endParaRPr lang="ru-RU"/>
        </a:p>
      </dgm:t>
    </dgm:pt>
    <dgm:pt modelId="{BFFB1E7F-D4DD-43FF-9CAE-F554B5025122}">
      <dgm:prSet custT="1"/>
      <dgm:spPr/>
      <dgm:t>
        <a:bodyPr/>
        <a:lstStyle/>
        <a:p>
          <a:pPr rtl="0"/>
          <a:r>
            <a:rPr lang="az-Latn-AZ" sz="2400" i="1" dirty="0" smtClean="0">
              <a:latin typeface="Times New Roman" pitchFamily="18" charset="0"/>
              <a:cs typeface="Times New Roman" pitchFamily="18" charset="0"/>
            </a:rPr>
            <a:t>Məhsulgöndərənlərə sadiqlik səviyyəsinə görə seqmentləşdirmə.</a:t>
          </a:r>
          <a:endParaRPr lang="ru-RU" sz="2400" dirty="0">
            <a:latin typeface="Times New Roman" pitchFamily="18" charset="0"/>
            <a:cs typeface="Times New Roman" pitchFamily="18" charset="0"/>
          </a:endParaRPr>
        </a:p>
      </dgm:t>
    </dgm:pt>
    <dgm:pt modelId="{53ACFCC3-6BD0-4CE2-A557-DDA4D9D732BB}" type="parTrans" cxnId="{ED001B31-05F2-4980-B480-24AE0FD1BEE6}">
      <dgm:prSet/>
      <dgm:spPr/>
      <dgm:t>
        <a:bodyPr/>
        <a:lstStyle/>
        <a:p>
          <a:endParaRPr lang="ru-RU"/>
        </a:p>
      </dgm:t>
    </dgm:pt>
    <dgm:pt modelId="{6057B9E2-444C-48DF-AE52-B7F17B617EAF}" type="sibTrans" cxnId="{ED001B31-05F2-4980-B480-24AE0FD1BEE6}">
      <dgm:prSet/>
      <dgm:spPr/>
      <dgm:t>
        <a:bodyPr/>
        <a:lstStyle/>
        <a:p>
          <a:endParaRPr lang="ru-RU"/>
        </a:p>
      </dgm:t>
    </dgm:pt>
    <dgm:pt modelId="{09597B0D-D3D3-4100-8DA5-997DC3F7E77F}" type="pres">
      <dgm:prSet presAssocID="{8178B2A2-5419-4B84-BE67-B369DB307486}" presName="linear" presStyleCnt="0">
        <dgm:presLayoutVars>
          <dgm:animLvl val="lvl"/>
          <dgm:resizeHandles val="exact"/>
        </dgm:presLayoutVars>
      </dgm:prSet>
      <dgm:spPr/>
      <dgm:t>
        <a:bodyPr/>
        <a:lstStyle/>
        <a:p>
          <a:endParaRPr lang="ru-RU"/>
        </a:p>
      </dgm:t>
    </dgm:pt>
    <dgm:pt modelId="{C76130B8-FDAF-4282-B956-9639E7BB5F8B}" type="pres">
      <dgm:prSet presAssocID="{0976FE87-C278-4333-B058-3CC1B1185619}" presName="parentText" presStyleLbl="node1" presStyleIdx="0" presStyleCnt="4">
        <dgm:presLayoutVars>
          <dgm:chMax val="0"/>
          <dgm:bulletEnabled val="1"/>
        </dgm:presLayoutVars>
      </dgm:prSet>
      <dgm:spPr/>
      <dgm:t>
        <a:bodyPr/>
        <a:lstStyle/>
        <a:p>
          <a:endParaRPr lang="ru-RU"/>
        </a:p>
      </dgm:t>
    </dgm:pt>
    <dgm:pt modelId="{19C1D73F-392D-4A09-A430-D90472B0391B}" type="pres">
      <dgm:prSet presAssocID="{48068772-4068-4C1C-882D-E6B0B97489B4}" presName="spacer" presStyleCnt="0"/>
      <dgm:spPr/>
    </dgm:pt>
    <dgm:pt modelId="{081524D6-7902-4844-A738-D9DB90560C2C}" type="pres">
      <dgm:prSet presAssocID="{DCC41C3F-16A7-4F80-B479-84F0E39C1503}" presName="parentText" presStyleLbl="node1" presStyleIdx="1" presStyleCnt="4">
        <dgm:presLayoutVars>
          <dgm:chMax val="0"/>
          <dgm:bulletEnabled val="1"/>
        </dgm:presLayoutVars>
      </dgm:prSet>
      <dgm:spPr/>
      <dgm:t>
        <a:bodyPr/>
        <a:lstStyle/>
        <a:p>
          <a:endParaRPr lang="ru-RU"/>
        </a:p>
      </dgm:t>
    </dgm:pt>
    <dgm:pt modelId="{F73F96D4-DE46-4C9A-AA38-C8DF175716D2}" type="pres">
      <dgm:prSet presAssocID="{EC3CE4D7-EEBB-4801-8644-34F2F0A4AB6F}" presName="spacer" presStyleCnt="0"/>
      <dgm:spPr/>
    </dgm:pt>
    <dgm:pt modelId="{BAF04216-BE4D-49D1-B11B-10BEAB151B65}" type="pres">
      <dgm:prSet presAssocID="{180DA003-A1D9-42B7-B150-E7061E4DE218}" presName="parentText" presStyleLbl="node1" presStyleIdx="2" presStyleCnt="4">
        <dgm:presLayoutVars>
          <dgm:chMax val="0"/>
          <dgm:bulletEnabled val="1"/>
        </dgm:presLayoutVars>
      </dgm:prSet>
      <dgm:spPr/>
      <dgm:t>
        <a:bodyPr/>
        <a:lstStyle/>
        <a:p>
          <a:endParaRPr lang="ru-RU"/>
        </a:p>
      </dgm:t>
    </dgm:pt>
    <dgm:pt modelId="{6D1C261A-DEFA-4F6D-BBF4-2D4453FB785F}" type="pres">
      <dgm:prSet presAssocID="{AA96A300-3F89-4A49-8089-895B3FD346B7}" presName="spacer" presStyleCnt="0"/>
      <dgm:spPr/>
    </dgm:pt>
    <dgm:pt modelId="{99218F1C-1127-4E6A-8F9E-9F3E3BAB8EE6}" type="pres">
      <dgm:prSet presAssocID="{BFFB1E7F-D4DD-43FF-9CAE-F554B5025122}" presName="parentText" presStyleLbl="node1" presStyleIdx="3" presStyleCnt="4" custLinFactY="-768" custLinFactNeighborX="-1220" custLinFactNeighborY="-100000">
        <dgm:presLayoutVars>
          <dgm:chMax val="0"/>
          <dgm:bulletEnabled val="1"/>
        </dgm:presLayoutVars>
      </dgm:prSet>
      <dgm:spPr/>
      <dgm:t>
        <a:bodyPr/>
        <a:lstStyle/>
        <a:p>
          <a:endParaRPr lang="ru-RU"/>
        </a:p>
      </dgm:t>
    </dgm:pt>
  </dgm:ptLst>
  <dgm:cxnLst>
    <dgm:cxn modelId="{32258E78-059D-4F75-B5C2-22839B7CD45B}" type="presOf" srcId="{180DA003-A1D9-42B7-B150-E7061E4DE218}" destId="{BAF04216-BE4D-49D1-B11B-10BEAB151B65}" srcOrd="0" destOrd="0" presId="urn:microsoft.com/office/officeart/2005/8/layout/vList2"/>
    <dgm:cxn modelId="{74040170-D8E0-4BF2-BF22-366018E3AB63}" srcId="{8178B2A2-5419-4B84-BE67-B369DB307486}" destId="{0976FE87-C278-4333-B058-3CC1B1185619}" srcOrd="0" destOrd="0" parTransId="{14295497-D73C-49B8-BA3F-0E60CB39748F}" sibTransId="{48068772-4068-4C1C-882D-E6B0B97489B4}"/>
    <dgm:cxn modelId="{F8D5A67A-EFE0-44FE-BB48-4EBEBE8D7D74}" srcId="{8178B2A2-5419-4B84-BE67-B369DB307486}" destId="{DCC41C3F-16A7-4F80-B479-84F0E39C1503}" srcOrd="1" destOrd="0" parTransId="{A98E3768-7060-4C44-AF45-FEE5C074B3DF}" sibTransId="{EC3CE4D7-EEBB-4801-8644-34F2F0A4AB6F}"/>
    <dgm:cxn modelId="{3EC19CEA-E3A3-4946-867F-FA63143C566B}" type="presOf" srcId="{BFFB1E7F-D4DD-43FF-9CAE-F554B5025122}" destId="{99218F1C-1127-4E6A-8F9E-9F3E3BAB8EE6}" srcOrd="0" destOrd="0" presId="urn:microsoft.com/office/officeart/2005/8/layout/vList2"/>
    <dgm:cxn modelId="{05F08059-87BB-4CF6-8479-72D35B4C2928}" type="presOf" srcId="{0976FE87-C278-4333-B058-3CC1B1185619}" destId="{C76130B8-FDAF-4282-B956-9639E7BB5F8B}" srcOrd="0" destOrd="0" presId="urn:microsoft.com/office/officeart/2005/8/layout/vList2"/>
    <dgm:cxn modelId="{ED001B31-05F2-4980-B480-24AE0FD1BEE6}" srcId="{8178B2A2-5419-4B84-BE67-B369DB307486}" destId="{BFFB1E7F-D4DD-43FF-9CAE-F554B5025122}" srcOrd="3" destOrd="0" parTransId="{53ACFCC3-6BD0-4CE2-A557-DDA4D9D732BB}" sibTransId="{6057B9E2-444C-48DF-AE52-B7F17B617EAF}"/>
    <dgm:cxn modelId="{D170B0BA-C239-4302-9D44-5CF2116C8CC6}" srcId="{8178B2A2-5419-4B84-BE67-B369DB307486}" destId="{180DA003-A1D9-42B7-B150-E7061E4DE218}" srcOrd="2" destOrd="0" parTransId="{553D1BB3-1F2F-4547-8929-A7B67CA60CB1}" sibTransId="{AA96A300-3F89-4A49-8089-895B3FD346B7}"/>
    <dgm:cxn modelId="{9D7E2C12-28B9-40CF-997C-C6581E303E77}" type="presOf" srcId="{8178B2A2-5419-4B84-BE67-B369DB307486}" destId="{09597B0D-D3D3-4100-8DA5-997DC3F7E77F}" srcOrd="0" destOrd="0" presId="urn:microsoft.com/office/officeart/2005/8/layout/vList2"/>
    <dgm:cxn modelId="{DDB6404D-9606-4771-ACBD-E7C6124D4857}" type="presOf" srcId="{DCC41C3F-16A7-4F80-B479-84F0E39C1503}" destId="{081524D6-7902-4844-A738-D9DB90560C2C}" srcOrd="0" destOrd="0" presId="urn:microsoft.com/office/officeart/2005/8/layout/vList2"/>
    <dgm:cxn modelId="{B6A66D58-3BC2-4A4D-9075-840C2B2BCE74}" type="presParOf" srcId="{09597B0D-D3D3-4100-8DA5-997DC3F7E77F}" destId="{C76130B8-FDAF-4282-B956-9639E7BB5F8B}" srcOrd="0" destOrd="0" presId="urn:microsoft.com/office/officeart/2005/8/layout/vList2"/>
    <dgm:cxn modelId="{952669B7-784B-433B-B352-A39EADC0608F}" type="presParOf" srcId="{09597B0D-D3D3-4100-8DA5-997DC3F7E77F}" destId="{19C1D73F-392D-4A09-A430-D90472B0391B}" srcOrd="1" destOrd="0" presId="urn:microsoft.com/office/officeart/2005/8/layout/vList2"/>
    <dgm:cxn modelId="{704888EF-8B0C-40A6-92A5-635E4C21EA29}" type="presParOf" srcId="{09597B0D-D3D3-4100-8DA5-997DC3F7E77F}" destId="{081524D6-7902-4844-A738-D9DB90560C2C}" srcOrd="2" destOrd="0" presId="urn:microsoft.com/office/officeart/2005/8/layout/vList2"/>
    <dgm:cxn modelId="{DB537290-A46C-4114-9680-CEA19DBDAD8D}" type="presParOf" srcId="{09597B0D-D3D3-4100-8DA5-997DC3F7E77F}" destId="{F73F96D4-DE46-4C9A-AA38-C8DF175716D2}" srcOrd="3" destOrd="0" presId="urn:microsoft.com/office/officeart/2005/8/layout/vList2"/>
    <dgm:cxn modelId="{ACF24153-509F-41D2-BF92-891CC48052EC}" type="presParOf" srcId="{09597B0D-D3D3-4100-8DA5-997DC3F7E77F}" destId="{BAF04216-BE4D-49D1-B11B-10BEAB151B65}" srcOrd="4" destOrd="0" presId="urn:microsoft.com/office/officeart/2005/8/layout/vList2"/>
    <dgm:cxn modelId="{A01CB024-0D98-4A69-980A-37FD1BF657A4}" type="presParOf" srcId="{09597B0D-D3D3-4100-8DA5-997DC3F7E77F}" destId="{6D1C261A-DEFA-4F6D-BBF4-2D4453FB785F}" srcOrd="5" destOrd="0" presId="urn:microsoft.com/office/officeart/2005/8/layout/vList2"/>
    <dgm:cxn modelId="{C3F4668F-1F59-4719-8C6E-C0B374B929F2}" type="presParOf" srcId="{09597B0D-D3D3-4100-8DA5-997DC3F7E77F}" destId="{99218F1C-1127-4E6A-8F9E-9F3E3BAB8EE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FAD98C-7BEC-4011-9DEA-5528A0B0A4B0}">
      <dsp:nvSpPr>
        <dsp:cNvPr id="0" name=""/>
        <dsp:cNvSpPr/>
      </dsp:nvSpPr>
      <dsp:spPr>
        <a:xfrm>
          <a:off x="0" y="8683"/>
          <a:ext cx="7272808" cy="69498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az-Latn-AZ" sz="1800" i="1" kern="1200" dirty="0" smtClean="0">
              <a:latin typeface="Times New Roman" pitchFamily="18" charset="0"/>
              <a:cs typeface="Times New Roman" pitchFamily="18" charset="0"/>
            </a:rPr>
            <a:t>Seqmentin kəmiyyət və keyfiyyət xarakteristikalarıqiymətləndirilə bilən, ölçülə bilən olmalıdır;</a:t>
          </a:r>
          <a:endParaRPr lang="ru-RU" sz="1800" kern="1200" dirty="0">
            <a:latin typeface="Times New Roman" pitchFamily="18" charset="0"/>
            <a:cs typeface="Times New Roman" pitchFamily="18" charset="0"/>
          </a:endParaRPr>
        </a:p>
      </dsp:txBody>
      <dsp:txXfrm>
        <a:off x="33926" y="42609"/>
        <a:ext cx="7204956" cy="627128"/>
      </dsp:txXfrm>
    </dsp:sp>
    <dsp:sp modelId="{AA499711-A7C2-4BD8-B4EA-E259CDCF6080}">
      <dsp:nvSpPr>
        <dsp:cNvPr id="0" name=""/>
        <dsp:cNvSpPr/>
      </dsp:nvSpPr>
      <dsp:spPr>
        <a:xfrm>
          <a:off x="0" y="755503"/>
          <a:ext cx="7272808" cy="69498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az-Latn-AZ" sz="1800" i="1" kern="1200" dirty="0" smtClean="0">
              <a:latin typeface="Times New Roman" pitchFamily="18" charset="0"/>
              <a:cs typeface="Times New Roman" pitchFamily="18" charset="0"/>
            </a:rPr>
            <a:t>Hər bir seqment kifayət qədər stabil, tutumlu və inkişaf perspektivinə malik olmalıdır;</a:t>
          </a:r>
          <a:endParaRPr lang="ru-RU" sz="1800" kern="1200" dirty="0">
            <a:latin typeface="Times New Roman" pitchFamily="18" charset="0"/>
            <a:cs typeface="Times New Roman" pitchFamily="18" charset="0"/>
          </a:endParaRPr>
        </a:p>
      </dsp:txBody>
      <dsp:txXfrm>
        <a:off x="33926" y="789429"/>
        <a:ext cx="7204956" cy="627128"/>
      </dsp:txXfrm>
    </dsp:sp>
    <dsp:sp modelId="{999A47C0-5FF5-4F0A-9B94-222550C7C99A}">
      <dsp:nvSpPr>
        <dsp:cNvPr id="0" name=""/>
        <dsp:cNvSpPr/>
      </dsp:nvSpPr>
      <dsp:spPr>
        <a:xfrm>
          <a:off x="0" y="1502323"/>
          <a:ext cx="7272808" cy="69498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az-Latn-AZ" sz="1800" i="1" kern="1200" dirty="0" smtClean="0">
              <a:latin typeface="Times New Roman" pitchFamily="18" charset="0"/>
              <a:cs typeface="Times New Roman" pitchFamily="18" charset="0"/>
            </a:rPr>
            <a:t>Hər bir seqment kifayət qədər təsvir edilə bilən olmalı və onu xarakterizə edən məlumatları toplamaq mümkün olmalıdır;</a:t>
          </a:r>
          <a:endParaRPr lang="ru-RU" sz="1800" kern="1200" dirty="0">
            <a:latin typeface="Times New Roman" pitchFamily="18" charset="0"/>
            <a:cs typeface="Times New Roman" pitchFamily="18" charset="0"/>
          </a:endParaRPr>
        </a:p>
      </dsp:txBody>
      <dsp:txXfrm>
        <a:off x="33926" y="1536249"/>
        <a:ext cx="7204956" cy="627128"/>
      </dsp:txXfrm>
    </dsp:sp>
    <dsp:sp modelId="{7F1D2782-D2E7-4F6B-8D3A-B6EFD1054114}">
      <dsp:nvSpPr>
        <dsp:cNvPr id="0" name=""/>
        <dsp:cNvSpPr/>
      </dsp:nvSpPr>
      <dsp:spPr>
        <a:xfrm>
          <a:off x="0" y="2249143"/>
          <a:ext cx="7272808" cy="69498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az-Latn-AZ" sz="1800" i="1" kern="1200" dirty="0" smtClean="0">
              <a:latin typeface="Times New Roman" pitchFamily="18" charset="0"/>
              <a:cs typeface="Times New Roman" pitchFamily="18" charset="0"/>
            </a:rPr>
            <a:t>Müəssisənin marketinq kompleksini(məhsul, qiymət, Məhsulun satışı, satışın stimullaşdırılması) differensiallaşdırmaq imkanı olmalıdır;</a:t>
          </a:r>
          <a:endParaRPr lang="ru-RU" sz="1800" kern="1200" dirty="0">
            <a:latin typeface="Times New Roman" pitchFamily="18" charset="0"/>
            <a:cs typeface="Times New Roman" pitchFamily="18" charset="0"/>
          </a:endParaRPr>
        </a:p>
      </dsp:txBody>
      <dsp:txXfrm>
        <a:off x="33926" y="2283069"/>
        <a:ext cx="7204956" cy="627128"/>
      </dsp:txXfrm>
    </dsp:sp>
    <dsp:sp modelId="{E30A60FD-3F3B-4845-B613-537139B63995}">
      <dsp:nvSpPr>
        <dsp:cNvPr id="0" name=""/>
        <dsp:cNvSpPr/>
      </dsp:nvSpPr>
      <dsp:spPr>
        <a:xfrm>
          <a:off x="0" y="2995963"/>
          <a:ext cx="7272808" cy="69498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az-Latn-AZ" sz="1800" i="1" kern="1200" dirty="0" smtClean="0">
              <a:latin typeface="Times New Roman" pitchFamily="18" charset="0"/>
              <a:cs typeface="Times New Roman" pitchFamily="18" charset="0"/>
            </a:rPr>
            <a:t>Müəssisə seqmentlə əlaqə yaratmaq(məsələn, şəxsi və ya kütləvi kommunukasiya kanallrı vasitəsilə) imkanına malik olmalıdır;</a:t>
          </a:r>
          <a:endParaRPr lang="ru-RU" sz="1800" kern="1200" dirty="0">
            <a:latin typeface="Times New Roman" pitchFamily="18" charset="0"/>
            <a:cs typeface="Times New Roman" pitchFamily="18" charset="0"/>
          </a:endParaRPr>
        </a:p>
      </dsp:txBody>
      <dsp:txXfrm>
        <a:off x="33926" y="3029889"/>
        <a:ext cx="7204956" cy="627128"/>
      </dsp:txXfrm>
    </dsp:sp>
    <dsp:sp modelId="{15D9260B-4772-4F89-93A3-DA809D193C54}">
      <dsp:nvSpPr>
        <dsp:cNvPr id="0" name=""/>
        <dsp:cNvSpPr/>
      </dsp:nvSpPr>
      <dsp:spPr>
        <a:xfrm>
          <a:off x="0" y="3742784"/>
          <a:ext cx="7272808" cy="69498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az-Latn-AZ" sz="1800" i="1" kern="1200" dirty="0" smtClean="0">
              <a:latin typeface="Times New Roman" pitchFamily="18" charset="0"/>
              <a:cs typeface="Times New Roman" pitchFamily="18" charset="0"/>
            </a:rPr>
            <a:t>Seqment rəqiblərdən kifayət qədər olunmalıdır ki, o, müəssisəyə rəqabət üstünlüyü təmin etməyə imkan versin;</a:t>
          </a:r>
          <a:endParaRPr lang="ru-RU" sz="1800" kern="1200" dirty="0">
            <a:latin typeface="Times New Roman" pitchFamily="18" charset="0"/>
            <a:cs typeface="Times New Roman" pitchFamily="18" charset="0"/>
          </a:endParaRPr>
        </a:p>
      </dsp:txBody>
      <dsp:txXfrm>
        <a:off x="33926" y="3776710"/>
        <a:ext cx="7204956" cy="627128"/>
      </dsp:txXfrm>
    </dsp:sp>
    <dsp:sp modelId="{95EFD309-B84E-41A5-BB6D-B674CA494333}">
      <dsp:nvSpPr>
        <dsp:cNvPr id="0" name=""/>
        <dsp:cNvSpPr/>
      </dsp:nvSpPr>
      <dsp:spPr>
        <a:xfrm>
          <a:off x="0" y="4489604"/>
          <a:ext cx="7272808" cy="69498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az-Latn-AZ" sz="1800" i="1" kern="1200" dirty="0" smtClean="0">
              <a:latin typeface="Times New Roman" pitchFamily="18" charset="0"/>
              <a:cs typeface="Times New Roman" pitchFamily="18" charset="0"/>
            </a:rPr>
            <a:t>Müəssisənin marketinq strategiyası və taktikası baxımından seqmentləşdirmə meyarı, amilləri sadə və əlverişli olmalıdır;</a:t>
          </a:r>
          <a:endParaRPr lang="ru-RU" sz="1800" kern="1200" dirty="0">
            <a:latin typeface="Times New Roman" pitchFamily="18" charset="0"/>
            <a:cs typeface="Times New Roman" pitchFamily="18" charset="0"/>
          </a:endParaRPr>
        </a:p>
      </dsp:txBody>
      <dsp:txXfrm>
        <a:off x="33926" y="4523530"/>
        <a:ext cx="7204956" cy="627128"/>
      </dsp:txXfrm>
    </dsp:sp>
    <dsp:sp modelId="{C81D3AB3-59C4-49BA-B306-A3AF55C00358}">
      <dsp:nvSpPr>
        <dsp:cNvPr id="0" name=""/>
        <dsp:cNvSpPr/>
      </dsp:nvSpPr>
      <dsp:spPr>
        <a:xfrm>
          <a:off x="0" y="5236423"/>
          <a:ext cx="7272808" cy="694980"/>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az-Latn-AZ" sz="1800" i="1" kern="1200" dirty="0" smtClean="0">
              <a:latin typeface="Times New Roman" pitchFamily="18" charset="0"/>
              <a:cs typeface="Times New Roman" pitchFamily="18" charset="0"/>
            </a:rPr>
            <a:t>İmkan daxilində seqmentlər kəsişməməli  və yaxud onların kəsişmə nöqtələri çox cüzi olmalıdır.</a:t>
          </a:r>
          <a:endParaRPr lang="ru-RU" sz="1800" kern="1200" dirty="0">
            <a:latin typeface="Times New Roman" pitchFamily="18" charset="0"/>
            <a:cs typeface="Times New Roman" pitchFamily="18" charset="0"/>
          </a:endParaRPr>
        </a:p>
      </dsp:txBody>
      <dsp:txXfrm>
        <a:off x="33926" y="5270349"/>
        <a:ext cx="7204956" cy="6271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6130B8-FDAF-4282-B956-9639E7BB5F8B}">
      <dsp:nvSpPr>
        <dsp:cNvPr id="0" name=""/>
        <dsp:cNvSpPr/>
      </dsp:nvSpPr>
      <dsp:spPr>
        <a:xfrm>
          <a:off x="0" y="258"/>
          <a:ext cx="7488832" cy="712523"/>
        </a:xfrm>
        <a:prstGeom prst="roundRect">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az-Latn-AZ" sz="2400" i="1" kern="1200" dirty="0" smtClean="0">
              <a:latin typeface="Times New Roman" pitchFamily="18" charset="0"/>
              <a:cs typeface="Times New Roman" pitchFamily="18" charset="0"/>
            </a:rPr>
            <a:t>Məhsulda axtarılan faydaya görə seqmentləşdirmə;</a:t>
          </a:r>
          <a:endParaRPr lang="ru-RU" sz="2400" kern="1200" dirty="0">
            <a:latin typeface="Times New Roman" pitchFamily="18" charset="0"/>
            <a:cs typeface="Times New Roman" pitchFamily="18" charset="0"/>
          </a:endParaRPr>
        </a:p>
      </dsp:txBody>
      <dsp:txXfrm>
        <a:off x="34783" y="35041"/>
        <a:ext cx="7419266" cy="642957"/>
      </dsp:txXfrm>
    </dsp:sp>
    <dsp:sp modelId="{081524D6-7902-4844-A738-D9DB90560C2C}">
      <dsp:nvSpPr>
        <dsp:cNvPr id="0" name=""/>
        <dsp:cNvSpPr/>
      </dsp:nvSpPr>
      <dsp:spPr>
        <a:xfrm>
          <a:off x="0" y="727040"/>
          <a:ext cx="7488832" cy="712523"/>
        </a:xfrm>
        <a:prstGeom prst="roundRect">
          <a:avLst/>
        </a:prstGeom>
        <a:solidFill>
          <a:schemeClr val="accent6">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az-Latn-AZ" sz="2400" i="1" kern="1200" dirty="0" smtClean="0">
              <a:latin typeface="Times New Roman" pitchFamily="18" charset="0"/>
              <a:cs typeface="Times New Roman" pitchFamily="18" charset="0"/>
            </a:rPr>
            <a:t>İstehlakçıların davranışına görə seqmentləşdirmə;</a:t>
          </a:r>
          <a:endParaRPr lang="ru-RU" sz="2400" kern="1200" dirty="0">
            <a:latin typeface="Times New Roman" pitchFamily="18" charset="0"/>
            <a:cs typeface="Times New Roman" pitchFamily="18" charset="0"/>
          </a:endParaRPr>
        </a:p>
      </dsp:txBody>
      <dsp:txXfrm>
        <a:off x="34783" y="761823"/>
        <a:ext cx="7419266" cy="642957"/>
      </dsp:txXfrm>
    </dsp:sp>
    <dsp:sp modelId="{BAF04216-BE4D-49D1-B11B-10BEAB151B65}">
      <dsp:nvSpPr>
        <dsp:cNvPr id="0" name=""/>
        <dsp:cNvSpPr/>
      </dsp:nvSpPr>
      <dsp:spPr>
        <a:xfrm>
          <a:off x="0" y="1453823"/>
          <a:ext cx="7488832" cy="712523"/>
        </a:xfrm>
        <a:prstGeom prst="roundRect">
          <a:avLst/>
        </a:prstGeom>
        <a:solidFill>
          <a:schemeClr val="accent6">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az-Latn-AZ" sz="2400" i="1" kern="1200" dirty="0" smtClean="0">
              <a:latin typeface="Times New Roman" pitchFamily="18" charset="0"/>
              <a:cs typeface="Times New Roman" pitchFamily="18" charset="0"/>
            </a:rPr>
            <a:t>Məhsulgöndərənlərlə əməkdaşlıq səviyyəsinə görə seqmentləşdirmə;</a:t>
          </a:r>
          <a:endParaRPr lang="ru-RU" sz="2400" kern="1200" dirty="0">
            <a:latin typeface="Times New Roman" pitchFamily="18" charset="0"/>
            <a:cs typeface="Times New Roman" pitchFamily="18" charset="0"/>
          </a:endParaRPr>
        </a:p>
      </dsp:txBody>
      <dsp:txXfrm>
        <a:off x="34783" y="1488606"/>
        <a:ext cx="7419266" cy="642957"/>
      </dsp:txXfrm>
    </dsp:sp>
    <dsp:sp modelId="{99218F1C-1127-4E6A-8F9E-9F3E3BAB8EE6}">
      <dsp:nvSpPr>
        <dsp:cNvPr id="0" name=""/>
        <dsp:cNvSpPr/>
      </dsp:nvSpPr>
      <dsp:spPr>
        <a:xfrm>
          <a:off x="0" y="2160874"/>
          <a:ext cx="7488832" cy="712523"/>
        </a:xfrm>
        <a:prstGeom prst="roundRect">
          <a:avLst/>
        </a:prstGeom>
        <a:solidFill>
          <a:schemeClr val="accent6">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az-Latn-AZ" sz="2400" i="1" kern="1200" dirty="0" smtClean="0">
              <a:latin typeface="Times New Roman" pitchFamily="18" charset="0"/>
              <a:cs typeface="Times New Roman" pitchFamily="18" charset="0"/>
            </a:rPr>
            <a:t>Məhsulgöndərənlərə sadiqlik səviyyəsinə görə seqmentləşdirmə.</a:t>
          </a:r>
          <a:endParaRPr lang="ru-RU" sz="2400" kern="1200" dirty="0">
            <a:latin typeface="Times New Roman" pitchFamily="18" charset="0"/>
            <a:cs typeface="Times New Roman" pitchFamily="18" charset="0"/>
          </a:endParaRPr>
        </a:p>
      </dsp:txBody>
      <dsp:txXfrm>
        <a:off x="34783" y="2195657"/>
        <a:ext cx="7419266" cy="6429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16.10.2015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16.10.2015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16.10.2015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16.10.2015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476672"/>
            <a:ext cx="7486600" cy="1179562"/>
          </a:xfrm>
        </p:spPr>
        <p:style>
          <a:lnRef idx="2">
            <a:schemeClr val="accent4"/>
          </a:lnRef>
          <a:fillRef idx="1">
            <a:schemeClr val="lt1"/>
          </a:fillRef>
          <a:effectRef idx="0">
            <a:schemeClr val="accent4"/>
          </a:effectRef>
          <a:fontRef idx="minor">
            <a:schemeClr val="dk1"/>
          </a:fontRef>
        </p:style>
        <p:txBody>
          <a:bodyPr anchor="t">
            <a:normAutofit/>
          </a:bodyPr>
          <a:lstStyle/>
          <a:p>
            <a:r>
              <a:rPr lang="az-Latn-AZ" sz="2800" b="1" i="1" dirty="0" smtClean="0">
                <a:solidFill>
                  <a:srgbClr val="C00000"/>
                </a:solidFill>
                <a:latin typeface="Times New Roman" pitchFamily="18" charset="0"/>
                <a:cs typeface="Times New Roman" pitchFamily="18" charset="0"/>
              </a:rPr>
              <a:t>Mövzu: Bazaın seqmentləşdirilməsi  və məqsəd seqmentlərinin seçilməsi</a:t>
            </a:r>
            <a:endParaRPr lang="ru-RU" sz="2800" b="1" i="1"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899592" y="2204864"/>
            <a:ext cx="7416824" cy="3672408"/>
          </a:xfrm>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r>
              <a:rPr lang="az-Latn-AZ" i="1" dirty="0" smtClean="0">
                <a:solidFill>
                  <a:srgbClr val="0070C0"/>
                </a:solidFill>
                <a:latin typeface="Times New Roman" pitchFamily="18" charset="0"/>
                <a:cs typeface="Times New Roman" pitchFamily="18" charset="0"/>
              </a:rPr>
              <a:t>Mövzunun planı:</a:t>
            </a:r>
          </a:p>
          <a:p>
            <a:pPr algn="l"/>
            <a:r>
              <a:rPr lang="az-Latn-AZ" i="1" dirty="0" smtClean="0">
                <a:solidFill>
                  <a:srgbClr val="0070C0"/>
                </a:solidFill>
                <a:latin typeface="Times New Roman" pitchFamily="18" charset="0"/>
                <a:cs typeface="Times New Roman" pitchFamily="18" charset="0"/>
              </a:rPr>
              <a:t>1.Bazarın seqmentləşdirilməsiniin mahiyyəti və məqsədi</a:t>
            </a:r>
          </a:p>
          <a:p>
            <a:pPr algn="l"/>
            <a:r>
              <a:rPr lang="az-Latn-AZ" i="1" dirty="0" smtClean="0">
                <a:solidFill>
                  <a:srgbClr val="0070C0"/>
                </a:solidFill>
                <a:latin typeface="Times New Roman" pitchFamily="18" charset="0"/>
                <a:cs typeface="Times New Roman" pitchFamily="18" charset="0"/>
              </a:rPr>
              <a:t>2.İstehlak məhsulları bazarının seqmentləşdirilməsi</a:t>
            </a:r>
          </a:p>
          <a:p>
            <a:pPr algn="l"/>
            <a:r>
              <a:rPr lang="az-Latn-AZ" i="1" dirty="0" smtClean="0">
                <a:solidFill>
                  <a:srgbClr val="0070C0"/>
                </a:solidFill>
                <a:latin typeface="Times New Roman" pitchFamily="18" charset="0"/>
                <a:cs typeface="Times New Roman" pitchFamily="18" charset="0"/>
              </a:rPr>
              <a:t>3.İstehsal təyinatlı məhsullar bazarının seqmentləşdirilməsi</a:t>
            </a:r>
          </a:p>
          <a:p>
            <a:pPr algn="l"/>
            <a:r>
              <a:rPr lang="az-Latn-AZ" i="1" dirty="0" smtClean="0">
                <a:solidFill>
                  <a:srgbClr val="0070C0"/>
                </a:solidFill>
                <a:latin typeface="Times New Roman" pitchFamily="18" charset="0"/>
                <a:cs typeface="Times New Roman" pitchFamily="18" charset="0"/>
              </a:rPr>
              <a:t>4. Məqsəd bazarının tutumunun müəyyən edilməsi.</a:t>
            </a:r>
          </a:p>
          <a:p>
            <a:pPr algn="l"/>
            <a:endParaRPr lang="ru-RU" i="1" dirty="0">
              <a:latin typeface="Times New Roman" pitchFamily="18" charset="0"/>
              <a:cs typeface="Times New Roman" pitchFamily="18" charset="0"/>
            </a:endParaRPr>
          </a:p>
        </p:txBody>
      </p:sp>
    </p:spTree>
    <p:extLst>
      <p:ext uri="{BB962C8B-B14F-4D97-AF65-F5344CB8AC3E}">
        <p14:creationId xmlns:p14="http://schemas.microsoft.com/office/powerpoint/2010/main" val="3796676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1859340"/>
            <a:ext cx="7560840" cy="304698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az-Latn-AZ" sz="2400" i="1" dirty="0" smtClean="0">
                <a:solidFill>
                  <a:srgbClr val="FF0000"/>
                </a:solidFill>
                <a:latin typeface="Times New Roman" pitchFamily="18" charset="0"/>
                <a:cs typeface="Times New Roman" pitchFamily="18" charset="0"/>
              </a:rPr>
              <a:t>	Bazarın </a:t>
            </a:r>
            <a:r>
              <a:rPr lang="az-Latn-AZ" sz="2400" i="1" dirty="0">
                <a:solidFill>
                  <a:srgbClr val="FF0000"/>
                </a:solidFill>
                <a:latin typeface="Times New Roman" pitchFamily="18" charset="0"/>
                <a:cs typeface="Times New Roman" pitchFamily="18" charset="0"/>
              </a:rPr>
              <a:t>tutumunun müəyyən edilməsinin konyuktura metodu</a:t>
            </a:r>
            <a:r>
              <a:rPr lang="az-Latn-AZ" sz="2400" i="1" dirty="0">
                <a:latin typeface="Times New Roman" pitchFamily="18" charset="0"/>
                <a:cs typeface="Times New Roman" pitchFamily="18" charset="0"/>
              </a:rPr>
              <a:t>ndan operativ marketinq planlarının tərtibində istifadə edilir. Konyuktura metodunda konkret məhsul üzrə tələb və təklifin nisbəti öyrənilir, məhsul satışının həcmi, ehtiyyatların həcmi, məhsulların qiymətlərinin səviyyəsi və nisbəti və bu göstəricilərin dəyişmə meylləri təhlil edilir və iqtisadi – riyazi, statistik və digər metod və üsullardan istifadə etməklə bazarın tutumu hesablanılır.</a:t>
            </a:r>
          </a:p>
        </p:txBody>
      </p:sp>
      <p:sp>
        <p:nvSpPr>
          <p:cNvPr id="3" name="TextBox 2"/>
          <p:cNvSpPr txBox="1"/>
          <p:nvPr/>
        </p:nvSpPr>
        <p:spPr>
          <a:xfrm>
            <a:off x="1475656" y="476672"/>
            <a:ext cx="6912768"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az-Latn-AZ" sz="2400" i="1" dirty="0" smtClean="0">
                <a:solidFill>
                  <a:srgbClr val="C00000"/>
                </a:solidFill>
                <a:latin typeface="Times New Roman" pitchFamily="18" charset="0"/>
                <a:cs typeface="Times New Roman" pitchFamily="18" charset="0"/>
              </a:rPr>
              <a:t>Bazarın tutumunun müəyyən edilməsinin konyuktura metodu</a:t>
            </a:r>
            <a:endParaRPr lang="ru-RU" sz="2400"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673360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1582341"/>
            <a:ext cx="7632848" cy="3785652"/>
          </a:xfrm>
          <a:prstGeom prst="rect">
            <a:avLst/>
          </a:prstGeom>
        </p:spPr>
        <p:txBody>
          <a:bodyPr wrap="square">
            <a:spAutoFit/>
          </a:bodyPr>
          <a:lstStyle/>
          <a:p>
            <a:pPr algn="just"/>
            <a:r>
              <a:rPr lang="az-Latn-AZ" sz="2400" i="1" dirty="0" smtClean="0">
                <a:solidFill>
                  <a:srgbClr val="FF0000"/>
                </a:solidFill>
                <a:latin typeface="Times New Roman" pitchFamily="18" charset="0"/>
                <a:cs typeface="Times New Roman" pitchFamily="18" charset="0"/>
              </a:rPr>
              <a:t>	Bazarın </a:t>
            </a:r>
            <a:r>
              <a:rPr lang="az-Latn-AZ" sz="2400" i="1" dirty="0">
                <a:solidFill>
                  <a:srgbClr val="FF0000"/>
                </a:solidFill>
                <a:latin typeface="Times New Roman" pitchFamily="18" charset="0"/>
                <a:cs typeface="Times New Roman" pitchFamily="18" charset="0"/>
              </a:rPr>
              <a:t>tutrumu proqnozlaşdırma metodu ilə müəyyən edildikdə</a:t>
            </a:r>
            <a:r>
              <a:rPr lang="az-Latn-AZ" sz="2400" i="1" dirty="0">
                <a:latin typeface="Times New Roman" pitchFamily="18" charset="0"/>
                <a:cs typeface="Times New Roman" pitchFamily="18" charset="0"/>
              </a:rPr>
              <a:t> </a:t>
            </a:r>
            <a:r>
              <a:rPr lang="az-Latn-AZ" sz="2400" i="1" dirty="0">
                <a:solidFill>
                  <a:srgbClr val="7030A0"/>
                </a:solidFill>
                <a:latin typeface="Times New Roman" pitchFamily="18" charset="0"/>
                <a:cs typeface="Times New Roman" pitchFamily="18" charset="0"/>
              </a:rPr>
              <a:t>bazarın tutumuna və quruluşuna təsir edən amillər, bu amillərlə bazarın tutumu arasındakı asılılığın səviyyəsi müəyyən edilir, bu amillərin inkişaf meyli və onların bazarın tutumuna təsiri proqnozlaşdırılır və müxtəlif proqnozlaşdırma metodlarından( iqtisadi – riyaziu metodlardan, korrelyasiya – reqressiya təhlilindən, analitik modelləşdirmədən, səmərəli istehlak nəzəriyyəsindən və s.) istifadə etməklə bazarın tutumu hesablanır.  </a:t>
            </a:r>
          </a:p>
          <a:p>
            <a:pPr algn="just"/>
            <a:endParaRPr lang="ru-RU" sz="2400" i="1" dirty="0">
              <a:solidFill>
                <a:srgbClr val="7030A0"/>
              </a:solidFill>
              <a:latin typeface="Times New Roman" pitchFamily="18" charset="0"/>
              <a:cs typeface="Times New Roman" pitchFamily="18" charset="0"/>
            </a:endParaRPr>
          </a:p>
        </p:txBody>
      </p:sp>
      <p:sp>
        <p:nvSpPr>
          <p:cNvPr id="4" name="TextBox 3"/>
          <p:cNvSpPr txBox="1"/>
          <p:nvPr/>
        </p:nvSpPr>
        <p:spPr>
          <a:xfrm>
            <a:off x="827584" y="332656"/>
            <a:ext cx="7488832"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az-Latn-AZ" sz="2400" i="1" dirty="0" smtClean="0">
                <a:latin typeface="Times New Roman" pitchFamily="18" charset="0"/>
                <a:cs typeface="Times New Roman" pitchFamily="18" charset="0"/>
              </a:rPr>
              <a:t>Bazarın tutumunun  proqnozlaşdırma metodu vasitəsilə müəyyən edilməsi</a:t>
            </a:r>
            <a:endParaRPr lang="ru-RU" sz="2400" i="1" dirty="0">
              <a:latin typeface="Times New Roman" pitchFamily="18" charset="0"/>
              <a:cs typeface="Times New Roman" pitchFamily="18" charset="0"/>
            </a:endParaRPr>
          </a:p>
        </p:txBody>
      </p:sp>
      <p:sp>
        <p:nvSpPr>
          <p:cNvPr id="3" name="TextBox 2"/>
          <p:cNvSpPr txBox="1"/>
          <p:nvPr/>
        </p:nvSpPr>
        <p:spPr>
          <a:xfrm>
            <a:off x="683568" y="5733256"/>
            <a:ext cx="7920880"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az-Latn-AZ" sz="2400" i="1" dirty="0" smtClean="0">
                <a:latin typeface="Times New Roman" pitchFamily="18" charset="0"/>
                <a:cs typeface="Times New Roman" pitchFamily="18" charset="0"/>
              </a:rPr>
              <a:t>Fənn  müəllimi: i.e.n., dos. İ.M.Xeyirxəbərov</a:t>
            </a:r>
            <a:endParaRPr lang="ru-RU"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2573243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476672"/>
            <a:ext cx="7486600" cy="1107554"/>
          </a:xfrm>
        </p:spPr>
        <p:style>
          <a:lnRef idx="2">
            <a:schemeClr val="accent5"/>
          </a:lnRef>
          <a:fillRef idx="1">
            <a:schemeClr val="lt1"/>
          </a:fillRef>
          <a:effectRef idx="0">
            <a:schemeClr val="accent5"/>
          </a:effectRef>
          <a:fontRef idx="minor">
            <a:schemeClr val="dk1"/>
          </a:fontRef>
        </p:style>
        <p:txBody>
          <a:bodyPr>
            <a:normAutofit/>
          </a:bodyPr>
          <a:lstStyle/>
          <a:p>
            <a:r>
              <a:rPr lang="az-Latn-AZ" sz="2800" b="1" i="1" dirty="0" smtClean="0">
                <a:solidFill>
                  <a:schemeClr val="accent6"/>
                </a:solidFill>
                <a:latin typeface="Times New Roman" pitchFamily="18" charset="0"/>
                <a:cs typeface="Times New Roman" pitchFamily="18" charset="0"/>
              </a:rPr>
              <a:t>1-ci sual. Bazarın seqmentləşdirilməsinin mahiyyəti və məqsədi</a:t>
            </a:r>
            <a:endParaRPr lang="ru-RU" sz="2800" b="1" i="1" dirty="0">
              <a:solidFill>
                <a:schemeClr val="accent6"/>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55576" y="2060848"/>
            <a:ext cx="7632848" cy="4464496"/>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en-US" sz="2400" i="1" dirty="0" smtClean="0">
                <a:solidFill>
                  <a:schemeClr val="tx1"/>
                </a:solidFill>
                <a:latin typeface="Times New Roman" pitchFamily="18" charset="0"/>
                <a:cs typeface="Times New Roman" pitchFamily="18" charset="0"/>
              </a:rPr>
              <a:t>       </a:t>
            </a:r>
            <a:r>
              <a:rPr lang="az-Latn-AZ" sz="2600" b="1" i="1" dirty="0" smtClean="0">
                <a:solidFill>
                  <a:srgbClr val="C00000"/>
                </a:solidFill>
                <a:latin typeface="Times New Roman" pitchFamily="18" charset="0"/>
                <a:cs typeface="Times New Roman" pitchFamily="18" charset="0"/>
              </a:rPr>
              <a:t>Bazarın seqmentləşdirilməs</a:t>
            </a:r>
            <a:r>
              <a:rPr lang="az-Latn-AZ" sz="2600" b="1" i="1" dirty="0" smtClean="0">
                <a:solidFill>
                  <a:schemeClr val="tx1"/>
                </a:solidFill>
                <a:latin typeface="Times New Roman" pitchFamily="18" charset="0"/>
                <a:cs typeface="Times New Roman" pitchFamily="18" charset="0"/>
              </a:rPr>
              <a:t>i</a:t>
            </a:r>
            <a:r>
              <a:rPr lang="az-Latn-AZ" sz="2600" i="1" dirty="0" smtClean="0">
                <a:solidFill>
                  <a:schemeClr val="tx1"/>
                </a:solidFill>
                <a:latin typeface="Times New Roman" pitchFamily="18" charset="0"/>
                <a:cs typeface="Times New Roman" pitchFamily="18" charset="0"/>
              </a:rPr>
              <a:t> dedikdə müxtəlif xüsusiyyətli(heterogen) bazarın eyni xüsusiyyətli(homogen) kiçik bazarlara bölünməsi başa düşülür. Başqa sözlə desək, müxtəlif təlabata,</a:t>
            </a:r>
          </a:p>
          <a:p>
            <a:pPr algn="just"/>
            <a:r>
              <a:rPr lang="az-Latn-AZ" sz="2600" i="1" dirty="0" smtClean="0">
                <a:solidFill>
                  <a:schemeClr val="tx1"/>
                </a:solidFill>
                <a:latin typeface="Times New Roman" pitchFamily="18" charset="0"/>
                <a:cs typeface="Times New Roman" pitchFamily="18" charset="0"/>
              </a:rPr>
              <a:t> xüsusiyyətə və davranışa malik istehlakçılar və alıcılar bu göstəricilərdə olan ümumiliyə, oxşarlığa və eyniliyə görə görə qruplaşdırılır və buna uyğun olaraq seqmentlərə bölünür.</a:t>
            </a:r>
          </a:p>
          <a:p>
            <a:pPr algn="just"/>
            <a:r>
              <a:rPr lang="az-Latn-AZ" sz="2600" i="1" dirty="0">
                <a:solidFill>
                  <a:schemeClr val="tx1"/>
                </a:solidFill>
                <a:latin typeface="Times New Roman" pitchFamily="18" charset="0"/>
                <a:cs typeface="Times New Roman" pitchFamily="18" charset="0"/>
              </a:rPr>
              <a:t> </a:t>
            </a:r>
            <a:r>
              <a:rPr lang="az-Latn-AZ" sz="2600" i="1" dirty="0" smtClean="0">
                <a:solidFill>
                  <a:schemeClr val="tx1"/>
                </a:solidFill>
                <a:latin typeface="Times New Roman" pitchFamily="18" charset="0"/>
                <a:cs typeface="Times New Roman" pitchFamily="18" charset="0"/>
              </a:rPr>
              <a:t>    </a:t>
            </a:r>
            <a:r>
              <a:rPr lang="az-Latn-AZ" sz="2600" b="1" i="1" dirty="0" smtClean="0">
                <a:solidFill>
                  <a:srgbClr val="C00000"/>
                </a:solidFill>
                <a:latin typeface="Times New Roman" pitchFamily="18" charset="0"/>
                <a:cs typeface="Times New Roman" pitchFamily="18" charset="0"/>
              </a:rPr>
              <a:t>Bazarın seqmentləşdirilməsinin məqsədi</a:t>
            </a:r>
            <a:r>
              <a:rPr lang="az-Latn-AZ" sz="2600" i="1" dirty="0" smtClean="0">
                <a:solidFill>
                  <a:srgbClr val="C00000"/>
                </a:solidFill>
                <a:latin typeface="Times New Roman" pitchFamily="18" charset="0"/>
                <a:cs typeface="Times New Roman" pitchFamily="18" charset="0"/>
              </a:rPr>
              <a:t> </a:t>
            </a:r>
            <a:r>
              <a:rPr lang="az-Latn-AZ" sz="2600" i="1" dirty="0" smtClean="0">
                <a:solidFill>
                  <a:schemeClr val="tx1"/>
                </a:solidFill>
                <a:latin typeface="Times New Roman" pitchFamily="18" charset="0"/>
                <a:cs typeface="Times New Roman" pitchFamily="18" charset="0"/>
              </a:rPr>
              <a:t>seçilmiş seqmentə daha çox uyğun gələn və müəssisəyə rəıqabət üstünlüyü  verən marketinq strategiyasının və taktikasının hazırlanmasıdır.</a:t>
            </a:r>
          </a:p>
          <a:p>
            <a:pPr algn="just"/>
            <a:r>
              <a:rPr lang="az-Latn-AZ" sz="2600" i="1" dirty="0">
                <a:solidFill>
                  <a:schemeClr val="tx1"/>
                </a:solidFill>
                <a:latin typeface="Times New Roman" pitchFamily="18" charset="0"/>
                <a:cs typeface="Times New Roman" pitchFamily="18" charset="0"/>
              </a:rPr>
              <a:t> </a:t>
            </a:r>
            <a:r>
              <a:rPr lang="az-Latn-AZ" sz="2600" i="1" dirty="0" smtClean="0">
                <a:solidFill>
                  <a:schemeClr val="tx1"/>
                </a:solidFill>
                <a:latin typeface="Times New Roman" pitchFamily="18" charset="0"/>
                <a:cs typeface="Times New Roman" pitchFamily="18" charset="0"/>
              </a:rPr>
              <a:t>    </a:t>
            </a:r>
            <a:endParaRPr lang="ru-RU" sz="2600" i="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76412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1942576065"/>
              </p:ext>
            </p:extLst>
          </p:nvPr>
        </p:nvGraphicFramePr>
        <p:xfrm>
          <a:off x="982838" y="917912"/>
          <a:ext cx="7272808" cy="5940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899592" y="188640"/>
            <a:ext cx="7439300"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az-Latn-AZ" sz="2400" i="1" dirty="0" smtClean="0">
                <a:latin typeface="Times New Roman" pitchFamily="18" charset="0"/>
                <a:cs typeface="Times New Roman" pitchFamily="18" charset="0"/>
              </a:rPr>
              <a:t>Bazarın seqmentləşdirilməsinə qarşı irəli sürülən tələblər</a:t>
            </a:r>
            <a:endParaRPr lang="ru-RU"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125398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332656"/>
            <a:ext cx="7704856" cy="1179562"/>
          </a:xfrm>
        </p:spPr>
        <p:style>
          <a:lnRef idx="2">
            <a:schemeClr val="accent2"/>
          </a:lnRef>
          <a:fillRef idx="1">
            <a:schemeClr val="lt1"/>
          </a:fillRef>
          <a:effectRef idx="0">
            <a:schemeClr val="accent2"/>
          </a:effectRef>
          <a:fontRef idx="minor">
            <a:schemeClr val="dk1"/>
          </a:fontRef>
        </p:style>
        <p:txBody>
          <a:bodyPr>
            <a:normAutofit/>
          </a:bodyPr>
          <a:lstStyle/>
          <a:p>
            <a:r>
              <a:rPr lang="az-Latn-AZ" sz="2800" b="1" i="1" dirty="0" smtClean="0">
                <a:solidFill>
                  <a:srgbClr val="7030A0"/>
                </a:solidFill>
                <a:latin typeface="Times New Roman" pitchFamily="18" charset="0"/>
                <a:cs typeface="Times New Roman" pitchFamily="18" charset="0"/>
              </a:rPr>
              <a:t>2- ci sual. İstehlak məhsulları bazarının seqmentləşdirilməsi</a:t>
            </a:r>
            <a:endParaRPr lang="ru-RU" sz="2800" b="1" i="1" dirty="0">
              <a:solidFill>
                <a:srgbClr val="7030A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475656" y="1772816"/>
            <a:ext cx="6400800" cy="3888432"/>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az-Latn-AZ" sz="2400" dirty="0" smtClean="0">
                <a:latin typeface="Times New Roman" pitchFamily="18" charset="0"/>
                <a:cs typeface="Times New Roman" pitchFamily="18" charset="0"/>
              </a:rPr>
              <a:t>     </a:t>
            </a:r>
            <a:r>
              <a:rPr lang="az-Latn-AZ" sz="2400" i="1" dirty="0" smtClean="0">
                <a:latin typeface="Times New Roman" pitchFamily="18" charset="0"/>
                <a:cs typeface="Times New Roman" pitchFamily="18" charset="0"/>
              </a:rPr>
              <a:t>İstehlak məhsulları bazarı seqmentləşdirilən zaman obyektiv və subyektiv meyarlardan(amillərdən) istifadə edilir.</a:t>
            </a:r>
          </a:p>
          <a:p>
            <a:pPr algn="just"/>
            <a:r>
              <a:rPr lang="az-Latn-AZ" sz="2400" dirty="0">
                <a:latin typeface="Times New Roman" pitchFamily="18" charset="0"/>
                <a:cs typeface="Times New Roman" pitchFamily="18" charset="0"/>
              </a:rPr>
              <a:t> </a:t>
            </a:r>
            <a:r>
              <a:rPr lang="az-Latn-AZ" sz="2400" dirty="0" smtClean="0">
                <a:latin typeface="Times New Roman" pitchFamily="18" charset="0"/>
                <a:cs typeface="Times New Roman" pitchFamily="18" charset="0"/>
              </a:rPr>
              <a:t>    </a:t>
            </a:r>
            <a:r>
              <a:rPr lang="az-Latn-AZ" sz="2400" b="1" i="1" dirty="0" smtClean="0">
                <a:latin typeface="Times New Roman" pitchFamily="18" charset="0"/>
                <a:cs typeface="Times New Roman" pitchFamily="18" charset="0"/>
              </a:rPr>
              <a:t>İstehlak məhsulları bazarının seqmentləşdirilməsinin obyektiv meyarları.</a:t>
            </a:r>
          </a:p>
          <a:p>
            <a:pPr marL="342900" indent="-342900" algn="just">
              <a:buFont typeface="Wingdings" pitchFamily="2" charset="2"/>
              <a:buChar char="Ø"/>
            </a:pPr>
            <a:r>
              <a:rPr lang="az-Latn-AZ" sz="2400" i="1" dirty="0" smtClean="0">
                <a:latin typeface="Times New Roman" pitchFamily="18" charset="0"/>
                <a:cs typeface="Times New Roman" pitchFamily="18" charset="0"/>
              </a:rPr>
              <a:t>Coğrafi seqmentləşdirmə;</a:t>
            </a:r>
          </a:p>
          <a:p>
            <a:pPr marL="342900" indent="-342900" algn="just">
              <a:buFont typeface="Wingdings" pitchFamily="2" charset="2"/>
              <a:buChar char="Ø"/>
            </a:pPr>
            <a:r>
              <a:rPr lang="az-Latn-AZ" sz="2400" i="1" dirty="0" smtClean="0">
                <a:latin typeface="Times New Roman" pitchFamily="18" charset="0"/>
                <a:cs typeface="Times New Roman" pitchFamily="18" charset="0"/>
              </a:rPr>
              <a:t>Demoqrafik əlamətə görə seqmentləşdirmə;</a:t>
            </a:r>
          </a:p>
          <a:p>
            <a:pPr marL="342900" indent="-342900" algn="just">
              <a:buFont typeface="Wingdings" pitchFamily="2" charset="2"/>
              <a:buChar char="Ø"/>
            </a:pPr>
            <a:r>
              <a:rPr lang="az-Latn-AZ" sz="2400" i="1" dirty="0" smtClean="0">
                <a:latin typeface="Times New Roman" pitchFamily="18" charset="0"/>
                <a:cs typeface="Times New Roman" pitchFamily="18" charset="0"/>
              </a:rPr>
              <a:t>Sosial – iqtisadi əlamətə görə seqmentləşdirmə;</a:t>
            </a:r>
          </a:p>
          <a:p>
            <a:pPr algn="just"/>
            <a:r>
              <a:rPr lang="az-Latn-AZ" sz="2400" i="1" dirty="0">
                <a:latin typeface="Times New Roman" pitchFamily="18" charset="0"/>
                <a:cs typeface="Times New Roman" pitchFamily="18" charset="0"/>
              </a:rPr>
              <a:t> </a:t>
            </a:r>
            <a:r>
              <a:rPr lang="az-Latn-AZ" sz="2400" i="1" dirty="0" smtClean="0">
                <a:latin typeface="Times New Roman" pitchFamily="18" charset="0"/>
                <a:cs typeface="Times New Roman" pitchFamily="18" charset="0"/>
              </a:rPr>
              <a:t>   </a:t>
            </a:r>
            <a:endParaRPr lang="ru-RU"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1950640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1700808"/>
            <a:ext cx="6624736" cy="341632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az-Latn-AZ" i="1" dirty="0" smtClean="0">
                <a:latin typeface="Times New Roman" pitchFamily="18" charset="0"/>
                <a:cs typeface="Times New Roman" pitchFamily="18" charset="0"/>
              </a:rPr>
              <a:t>	 </a:t>
            </a:r>
            <a:r>
              <a:rPr lang="az-Latn-AZ" sz="2400" i="1" dirty="0">
                <a:solidFill>
                  <a:srgbClr val="C00000"/>
                </a:solidFill>
                <a:latin typeface="Times New Roman" pitchFamily="18" charset="0"/>
                <a:cs typeface="Times New Roman" pitchFamily="18" charset="0"/>
              </a:rPr>
              <a:t>ABŞ marketşünasları istehlakçıları bu və ya digər sosial qrupa aid olmasına görə aşağıdakı 6 qrupa bölürlər:</a:t>
            </a:r>
          </a:p>
          <a:p>
            <a:pPr marL="457200" indent="-457200" algn="just">
              <a:buFont typeface="+mj-lt"/>
              <a:buAutoNum type="arabicPeriod"/>
            </a:pPr>
            <a:r>
              <a:rPr lang="az-Latn-AZ" sz="2400" i="1" dirty="0">
                <a:latin typeface="Times New Roman" pitchFamily="18" charset="0"/>
                <a:cs typeface="Times New Roman" pitchFamily="18" charset="0"/>
              </a:rPr>
              <a:t>Ən yüksək sosial qrup; əhalinin 0,5% - i;</a:t>
            </a:r>
          </a:p>
          <a:p>
            <a:pPr marL="457200" indent="-457200" algn="just">
              <a:buFont typeface="+mj-lt"/>
              <a:buAutoNum type="arabicPeriod"/>
            </a:pPr>
            <a:r>
              <a:rPr lang="az-Latn-AZ" sz="2400" i="1" dirty="0">
                <a:latin typeface="Times New Roman" pitchFamily="18" charset="0"/>
                <a:cs typeface="Times New Roman" pitchFamily="18" charset="0"/>
              </a:rPr>
              <a:t>Yüksək sosial qrup; əhalinin 1,5% -i;</a:t>
            </a:r>
          </a:p>
          <a:p>
            <a:pPr marL="457200" indent="-457200" algn="just">
              <a:buFont typeface="+mj-lt"/>
              <a:buAutoNum type="arabicPeriod"/>
            </a:pPr>
            <a:r>
              <a:rPr lang="az-Latn-AZ" sz="2400" i="1" dirty="0">
                <a:latin typeface="Times New Roman" pitchFamily="18" charset="0"/>
                <a:cs typeface="Times New Roman" pitchFamily="18" charset="0"/>
              </a:rPr>
              <a:t>Yuxarı sosial qrup; əhalinin   20%-i;</a:t>
            </a:r>
          </a:p>
          <a:p>
            <a:pPr marL="457200" indent="-457200" algn="just">
              <a:buFont typeface="+mj-lt"/>
              <a:buAutoNum type="arabicPeriod"/>
            </a:pPr>
            <a:r>
              <a:rPr lang="az-Latn-AZ" sz="2400" i="1" dirty="0">
                <a:latin typeface="Times New Roman" pitchFamily="18" charset="0"/>
                <a:cs typeface="Times New Roman" pitchFamily="18" charset="0"/>
              </a:rPr>
              <a:t>Orta sosial qrup; əhalinin 45%-i;</a:t>
            </a:r>
          </a:p>
          <a:p>
            <a:pPr marL="457200" indent="-457200" algn="just">
              <a:buFont typeface="+mj-lt"/>
              <a:buAutoNum type="arabicPeriod"/>
            </a:pPr>
            <a:r>
              <a:rPr lang="az-Latn-AZ" sz="2400" i="1" dirty="0">
                <a:latin typeface="Times New Roman" pitchFamily="18" charset="0"/>
                <a:cs typeface="Times New Roman" pitchFamily="18" charset="0"/>
              </a:rPr>
              <a:t>Aşağı sosial qrup;  əhalinin 25% - i;</a:t>
            </a:r>
          </a:p>
          <a:p>
            <a:pPr marL="457200" indent="-457200" algn="just">
              <a:buFont typeface="+mj-lt"/>
              <a:buAutoNum type="arabicPeriod"/>
            </a:pPr>
            <a:r>
              <a:rPr lang="az-Latn-AZ" sz="2400" i="1" dirty="0">
                <a:latin typeface="Times New Roman" pitchFamily="18" charset="0"/>
                <a:cs typeface="Times New Roman" pitchFamily="18" charset="0"/>
              </a:rPr>
              <a:t>Ən aşağı sosial qrup; əhalinin 7</a:t>
            </a:r>
            <a:endParaRPr lang="ru-RU" sz="2400" dirty="0"/>
          </a:p>
        </p:txBody>
      </p:sp>
      <p:sp>
        <p:nvSpPr>
          <p:cNvPr id="3" name="TextBox 2"/>
          <p:cNvSpPr txBox="1"/>
          <p:nvPr/>
        </p:nvSpPr>
        <p:spPr>
          <a:xfrm>
            <a:off x="683568" y="404664"/>
            <a:ext cx="7632848"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az-Latn-AZ" sz="2400" i="1" dirty="0" smtClean="0">
                <a:solidFill>
                  <a:srgbClr val="C00000"/>
                </a:solidFill>
                <a:latin typeface="Times New Roman" pitchFamily="18" charset="0"/>
                <a:cs typeface="Times New Roman" pitchFamily="18" charset="0"/>
              </a:rPr>
              <a:t>İstehlak məhsulları bazarının seqmentləşdirilməsi sahəsində  xarici ölkə təcrübəsi</a:t>
            </a:r>
            <a:endParaRPr lang="ru-RU" sz="2400"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43515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24906" y="1268760"/>
            <a:ext cx="7344816" cy="5632311"/>
          </a:xfrm>
          <a:prstGeom prst="rect">
            <a:avLst/>
          </a:prstGeom>
          <a:solidFill>
            <a:schemeClr val="bg1"/>
          </a:solidFill>
        </p:spPr>
        <p:txBody>
          <a:bodyPr wrap="square">
            <a:spAutoFit/>
          </a:bodyPr>
          <a:lstStyle/>
          <a:p>
            <a:pPr algn="just"/>
            <a:r>
              <a:rPr lang="az-Latn-AZ" sz="2000" i="1" dirty="0" smtClean="0">
                <a:latin typeface="Times New Roman" pitchFamily="18" charset="0"/>
                <a:cs typeface="Times New Roman" pitchFamily="18" charset="0"/>
              </a:rPr>
              <a:t>	</a:t>
            </a:r>
            <a:r>
              <a:rPr lang="az-Latn-AZ" sz="2400" i="1" dirty="0" smtClean="0">
                <a:solidFill>
                  <a:srgbClr val="00B050"/>
                </a:solidFill>
                <a:latin typeface="Times New Roman" pitchFamily="18" charset="0"/>
                <a:cs typeface="Times New Roman" pitchFamily="18" charset="0"/>
              </a:rPr>
              <a:t>İstehlakçıların </a:t>
            </a:r>
            <a:r>
              <a:rPr lang="az-Latn-AZ" sz="2400" i="1" dirty="0">
                <a:solidFill>
                  <a:srgbClr val="00B050"/>
                </a:solidFill>
                <a:latin typeface="Times New Roman" pitchFamily="18" charset="0"/>
                <a:cs typeface="Times New Roman" pitchFamily="18" charset="0"/>
              </a:rPr>
              <a:t>məhsula adaptasiyasına görə seqmentləşdirmə:</a:t>
            </a:r>
          </a:p>
          <a:p>
            <a:pPr marL="457200" indent="-457200" algn="just">
              <a:buFont typeface="+mj-lt"/>
              <a:buAutoNum type="arabicPeriod"/>
            </a:pPr>
            <a:r>
              <a:rPr lang="az-Latn-AZ" sz="2400" b="1" i="1" dirty="0">
                <a:latin typeface="Times New Roman" pitchFamily="18" charset="0"/>
                <a:cs typeface="Times New Roman" pitchFamily="18" charset="0"/>
              </a:rPr>
              <a:t>Supernovatorlar;</a:t>
            </a:r>
          </a:p>
          <a:p>
            <a:pPr marL="457200" indent="-457200" algn="just">
              <a:buFont typeface="+mj-lt"/>
              <a:buAutoNum type="arabicPeriod"/>
            </a:pPr>
            <a:r>
              <a:rPr lang="az-Latn-AZ" sz="2400" b="1" i="1" dirty="0">
                <a:latin typeface="Times New Roman" pitchFamily="18" charset="0"/>
                <a:cs typeface="Times New Roman" pitchFamily="18" charset="0"/>
              </a:rPr>
              <a:t>Novatorlar;</a:t>
            </a:r>
          </a:p>
          <a:p>
            <a:pPr marL="457200" indent="-457200" algn="just">
              <a:buFont typeface="+mj-lt"/>
              <a:buAutoNum type="arabicPeriod"/>
            </a:pPr>
            <a:r>
              <a:rPr lang="az-Latn-AZ" sz="2400" b="1" i="1" dirty="0">
                <a:latin typeface="Times New Roman" pitchFamily="18" charset="0"/>
                <a:cs typeface="Times New Roman" pitchFamily="18" charset="0"/>
              </a:rPr>
              <a:t>Adi istehlakçılar;</a:t>
            </a:r>
          </a:p>
          <a:p>
            <a:pPr marL="457200" indent="-457200" algn="just">
              <a:buFont typeface="+mj-lt"/>
              <a:buAutoNum type="arabicPeriod"/>
            </a:pPr>
            <a:r>
              <a:rPr lang="az-Latn-AZ" sz="2400" b="1" i="1" dirty="0">
                <a:latin typeface="Times New Roman" pitchFamily="18" charset="0"/>
                <a:cs typeface="Times New Roman" pitchFamily="18" charset="0"/>
              </a:rPr>
              <a:t>Konservatorlar;</a:t>
            </a:r>
          </a:p>
          <a:p>
            <a:pPr marL="457200" indent="-457200" algn="just">
              <a:buFont typeface="+mj-lt"/>
              <a:buAutoNum type="arabicPeriod"/>
            </a:pPr>
            <a:r>
              <a:rPr lang="az-Latn-AZ" sz="2400" b="1" i="1" dirty="0">
                <a:latin typeface="Times New Roman" pitchFamily="18" charset="0"/>
                <a:cs typeface="Times New Roman" pitchFamily="18" charset="0"/>
              </a:rPr>
              <a:t>Super konservatorlar.</a:t>
            </a:r>
          </a:p>
          <a:p>
            <a:pPr algn="just"/>
            <a:r>
              <a:rPr lang="az-Latn-AZ" sz="2400" b="1" i="1" dirty="0">
                <a:latin typeface="Times New Roman" pitchFamily="18" charset="0"/>
                <a:cs typeface="Times New Roman" pitchFamily="18" charset="0"/>
              </a:rPr>
              <a:t>    </a:t>
            </a:r>
            <a:r>
              <a:rPr lang="az-Latn-AZ" sz="2400" i="1" dirty="0">
                <a:latin typeface="Times New Roman" pitchFamily="18" charset="0"/>
                <a:cs typeface="Times New Roman" pitchFamily="18" charset="0"/>
              </a:rPr>
              <a:t>İstehlakçıların həyat tərzinə görə bazarın seqmentləşdirilməsi</a:t>
            </a:r>
            <a:r>
              <a:rPr lang="az-Latn-AZ" sz="2400" b="1" i="1" dirty="0">
                <a:latin typeface="Times New Roman" pitchFamily="18" charset="0"/>
                <a:cs typeface="Times New Roman" pitchFamily="18" charset="0"/>
              </a:rPr>
              <a:t>.</a:t>
            </a:r>
          </a:p>
          <a:p>
            <a:pPr algn="just"/>
            <a:r>
              <a:rPr lang="az-Latn-AZ" sz="2400" b="1" i="1" dirty="0">
                <a:latin typeface="Times New Roman" pitchFamily="18" charset="0"/>
                <a:cs typeface="Times New Roman" pitchFamily="18" charset="0"/>
              </a:rPr>
              <a:t>    Həyat tərzi dedikdə</a:t>
            </a:r>
            <a:r>
              <a:rPr lang="az-Latn-AZ" sz="2400" i="1" dirty="0">
                <a:latin typeface="Times New Roman" pitchFamily="18" charset="0"/>
                <a:cs typeface="Times New Roman" pitchFamily="18" charset="0"/>
              </a:rPr>
              <a:t> insanın gündəlik həyatının xüsusiyyətləri və bu xüsusiyyətlərin onların fəaliyyətində, maraqlarında davranışlarında və baxışlarında ifadısi başa düşülür.</a:t>
            </a:r>
          </a:p>
          <a:p>
            <a:pPr algn="just"/>
            <a:r>
              <a:rPr lang="az-Latn-AZ" sz="2400" i="1" dirty="0">
                <a:latin typeface="Times New Roman" pitchFamily="18" charset="0"/>
                <a:cs typeface="Times New Roman" pitchFamily="18" charset="0"/>
              </a:rPr>
              <a:t>	</a:t>
            </a:r>
            <a:r>
              <a:rPr lang="az-Latn-AZ" sz="2400" i="1" dirty="0" smtClean="0">
                <a:solidFill>
                  <a:srgbClr val="00B050"/>
                </a:solidFill>
                <a:latin typeface="Times New Roman" pitchFamily="18" charset="0"/>
                <a:cs typeface="Times New Roman" pitchFamily="18" charset="0"/>
              </a:rPr>
              <a:t>Məhsulda </a:t>
            </a:r>
            <a:r>
              <a:rPr lang="az-Latn-AZ" sz="2400" i="1" dirty="0">
                <a:solidFill>
                  <a:srgbClr val="00B050"/>
                </a:solidFill>
                <a:latin typeface="Times New Roman" pitchFamily="18" charset="0"/>
                <a:cs typeface="Times New Roman" pitchFamily="18" charset="0"/>
              </a:rPr>
              <a:t>axtarılan faydaya görə istehlak məhsuları bazarının seqmentləşdirilməsi.</a:t>
            </a:r>
          </a:p>
        </p:txBody>
      </p:sp>
      <p:sp>
        <p:nvSpPr>
          <p:cNvPr id="3" name="TextBox 2"/>
          <p:cNvSpPr txBox="1"/>
          <p:nvPr/>
        </p:nvSpPr>
        <p:spPr>
          <a:xfrm>
            <a:off x="827584" y="260648"/>
            <a:ext cx="7776864"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az-Latn-AZ" sz="2400" i="1" dirty="0" smtClean="0">
                <a:solidFill>
                  <a:srgbClr val="002060"/>
                </a:solidFill>
                <a:latin typeface="Times New Roman" pitchFamily="18" charset="0"/>
                <a:cs typeface="Times New Roman" pitchFamily="18" charset="0"/>
              </a:rPr>
              <a:t>İstehlak məhsulları bazarının seqmentləşdirilməsinin psixoqrafik meyarları</a:t>
            </a:r>
            <a:endParaRPr lang="ru-RU" sz="2400"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150292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332656"/>
            <a:ext cx="7414592" cy="1080120"/>
          </a:xfrm>
        </p:spPr>
        <p:style>
          <a:lnRef idx="2">
            <a:schemeClr val="accent3"/>
          </a:lnRef>
          <a:fillRef idx="1">
            <a:schemeClr val="lt1"/>
          </a:fillRef>
          <a:effectRef idx="0">
            <a:schemeClr val="accent3"/>
          </a:effectRef>
          <a:fontRef idx="minor">
            <a:schemeClr val="dk1"/>
          </a:fontRef>
        </p:style>
        <p:txBody>
          <a:bodyPr>
            <a:normAutofit/>
          </a:bodyPr>
          <a:lstStyle/>
          <a:p>
            <a:r>
              <a:rPr lang="az-Latn-AZ" sz="2800" b="1" i="1" dirty="0" smtClean="0">
                <a:solidFill>
                  <a:srgbClr val="0070C0"/>
                </a:solidFill>
                <a:latin typeface="Times New Roman" pitchFamily="18" charset="0"/>
                <a:cs typeface="Times New Roman" pitchFamily="18" charset="0"/>
              </a:rPr>
              <a:t>3- cü sual. İstehsal təyinatlı məhsullar bazarının seqmentləşdirilməsi</a:t>
            </a:r>
            <a:endParaRPr lang="ru-RU" sz="2800" b="1" i="1" dirty="0">
              <a:solidFill>
                <a:srgbClr val="0070C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115616" y="1772816"/>
            <a:ext cx="7128792" cy="3312368"/>
          </a:xfrm>
        </p:spPr>
        <p:style>
          <a:lnRef idx="1">
            <a:schemeClr val="accent5"/>
          </a:lnRef>
          <a:fillRef idx="2">
            <a:schemeClr val="accent5"/>
          </a:fillRef>
          <a:effectRef idx="1">
            <a:schemeClr val="accent5"/>
          </a:effectRef>
          <a:fontRef idx="minor">
            <a:schemeClr val="dk1"/>
          </a:fontRef>
        </p:style>
        <p:txBody>
          <a:bodyPr>
            <a:normAutofit/>
          </a:bodyPr>
          <a:lstStyle/>
          <a:p>
            <a:pPr algn="l"/>
            <a:r>
              <a:rPr lang="az-Latn-AZ" sz="2400" b="1" i="1" dirty="0" smtClean="0">
                <a:latin typeface="Times New Roman" pitchFamily="18" charset="0"/>
                <a:cs typeface="Times New Roman" pitchFamily="18" charset="0"/>
              </a:rPr>
              <a:t>      </a:t>
            </a:r>
            <a:r>
              <a:rPr lang="az-Latn-AZ" sz="2400" b="1" i="1" dirty="0" smtClean="0">
                <a:solidFill>
                  <a:srgbClr val="C00000"/>
                </a:solidFill>
                <a:latin typeface="Times New Roman" pitchFamily="18" charset="0"/>
                <a:cs typeface="Times New Roman" pitchFamily="18" charset="0"/>
              </a:rPr>
              <a:t>İstehsal – texniki məhsullar bazarının seqmentləşdirilməsinin obyektiv meyarları:</a:t>
            </a:r>
          </a:p>
          <a:p>
            <a:pPr marL="342900" indent="-342900" algn="l">
              <a:buFont typeface="Wingdings" pitchFamily="2" charset="2"/>
              <a:buChar char="ü"/>
            </a:pPr>
            <a:r>
              <a:rPr lang="az-Latn-AZ" sz="2400" i="1" dirty="0" smtClean="0">
                <a:latin typeface="Times New Roman" pitchFamily="18" charset="0"/>
                <a:cs typeface="Times New Roman" pitchFamily="18" charset="0"/>
              </a:rPr>
              <a:t>Coğrafi seqmentləşdirmə;</a:t>
            </a:r>
          </a:p>
          <a:p>
            <a:pPr marL="342900" indent="-342900" algn="l">
              <a:buFont typeface="Wingdings" pitchFamily="2" charset="2"/>
              <a:buChar char="ü"/>
            </a:pPr>
            <a:r>
              <a:rPr lang="az-Latn-AZ" sz="2400" i="1" dirty="0" smtClean="0">
                <a:latin typeface="Times New Roman" pitchFamily="18" charset="0"/>
                <a:cs typeface="Times New Roman" pitchFamily="18" charset="0"/>
              </a:rPr>
              <a:t>İqtisadi meyarlara (mülkiyyət formasına, fəaliyyətin məqsədinə, milli iqtisadiyyatın sahələrinə, fəaliyyətin həcminə, maliyyə vcəziyyətinə və s. )  görə seqmentləşdirmə.</a:t>
            </a:r>
          </a:p>
          <a:p>
            <a:pPr algn="l"/>
            <a:r>
              <a:rPr lang="az-Latn-AZ" sz="2400" b="1" i="1" dirty="0">
                <a:latin typeface="Times New Roman" pitchFamily="18" charset="0"/>
                <a:cs typeface="Times New Roman" pitchFamily="18" charset="0"/>
              </a:rPr>
              <a:t> </a:t>
            </a:r>
            <a:r>
              <a:rPr lang="az-Latn-AZ" sz="2400" b="1" i="1" dirty="0" smtClean="0">
                <a:latin typeface="Times New Roman" pitchFamily="18" charset="0"/>
                <a:cs typeface="Times New Roman" pitchFamily="18" charset="0"/>
              </a:rPr>
              <a:t>    </a:t>
            </a:r>
          </a:p>
          <a:p>
            <a:pPr algn="l"/>
            <a:endParaRPr lang="ru-RU" sz="2400" b="1" i="1" dirty="0">
              <a:latin typeface="Times New Roman" pitchFamily="18" charset="0"/>
              <a:cs typeface="Times New Roman" pitchFamily="18" charset="0"/>
            </a:endParaRPr>
          </a:p>
        </p:txBody>
      </p:sp>
    </p:spTree>
    <p:extLst>
      <p:ext uri="{BB962C8B-B14F-4D97-AF65-F5344CB8AC3E}">
        <p14:creationId xmlns:p14="http://schemas.microsoft.com/office/powerpoint/2010/main" val="2343962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хема 5"/>
          <p:cNvGraphicFramePr/>
          <p:nvPr>
            <p:extLst>
              <p:ext uri="{D42A27DB-BD31-4B8C-83A1-F6EECF244321}">
                <p14:modId xmlns:p14="http://schemas.microsoft.com/office/powerpoint/2010/main" val="1090117832"/>
              </p:ext>
            </p:extLst>
          </p:nvPr>
        </p:nvGraphicFramePr>
        <p:xfrm>
          <a:off x="971600" y="1412776"/>
          <a:ext cx="7488832" cy="2893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971600" y="260648"/>
            <a:ext cx="7200800"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az-Latn-AZ" sz="2400" i="1" dirty="0" smtClean="0">
                <a:solidFill>
                  <a:srgbClr val="7030A0"/>
                </a:solidFill>
                <a:latin typeface="Times New Roman" pitchFamily="18" charset="0"/>
                <a:cs typeface="Times New Roman" pitchFamily="18" charset="0"/>
              </a:rPr>
              <a:t>İstehsal-texniki məhsullar bazarının seqmentləşdirilməsinin psixoqrafik amilləri</a:t>
            </a:r>
            <a:endParaRPr lang="ru-RU" sz="2400" i="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800304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332656"/>
            <a:ext cx="7342584" cy="1107554"/>
          </a:xfrm>
        </p:spPr>
        <p:style>
          <a:lnRef idx="2">
            <a:schemeClr val="accent3"/>
          </a:lnRef>
          <a:fillRef idx="1">
            <a:schemeClr val="lt1"/>
          </a:fillRef>
          <a:effectRef idx="0">
            <a:schemeClr val="accent3"/>
          </a:effectRef>
          <a:fontRef idx="minor">
            <a:schemeClr val="dk1"/>
          </a:fontRef>
        </p:style>
        <p:txBody>
          <a:bodyPr>
            <a:normAutofit/>
          </a:bodyPr>
          <a:lstStyle/>
          <a:p>
            <a:r>
              <a:rPr lang="az-Latn-AZ" sz="2800" b="1" i="1" dirty="0" smtClean="0">
                <a:solidFill>
                  <a:srgbClr val="7030A0"/>
                </a:solidFill>
                <a:latin typeface="Times New Roman" pitchFamily="18" charset="0"/>
                <a:cs typeface="Times New Roman" pitchFamily="18" charset="0"/>
              </a:rPr>
              <a:t>4- cü sual. Məqsəd bazarının tutumunun müəyyən edilməsi.</a:t>
            </a:r>
            <a:endParaRPr lang="ru-RU" sz="2800" b="1" i="1" dirty="0">
              <a:solidFill>
                <a:srgbClr val="7030A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971600" y="1844824"/>
            <a:ext cx="7488832" cy="3816424"/>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l"/>
            <a:r>
              <a:rPr lang="az-Latn-AZ" sz="2400" i="1" dirty="0" smtClean="0">
                <a:solidFill>
                  <a:schemeClr val="tx1"/>
                </a:solidFill>
                <a:latin typeface="Times New Roman" pitchFamily="18" charset="0"/>
                <a:cs typeface="Times New Roman" pitchFamily="18" charset="0"/>
              </a:rPr>
              <a:t>     Müəssisənin fəaliyyət obyekti kimi seçdiyi və ya fəaliyyət göstərdiyi seqmentlər onun məqsəd bazarlarını təşkil edir.</a:t>
            </a:r>
            <a:endParaRPr lang="az-Latn-AZ" sz="2400" i="1" dirty="0">
              <a:solidFill>
                <a:schemeClr val="tx1"/>
              </a:solidFill>
              <a:latin typeface="Times New Roman" pitchFamily="18" charset="0"/>
              <a:cs typeface="Times New Roman" pitchFamily="18" charset="0"/>
            </a:endParaRPr>
          </a:p>
          <a:p>
            <a:pPr algn="l"/>
            <a:r>
              <a:rPr lang="az-Latn-AZ" sz="2400" i="1" dirty="0" smtClean="0">
                <a:solidFill>
                  <a:schemeClr val="tx1"/>
                </a:solidFill>
                <a:latin typeface="Times New Roman" pitchFamily="18" charset="0"/>
                <a:cs typeface="Times New Roman" pitchFamily="18" charset="0"/>
              </a:rPr>
              <a:t>    Bazarın tutumu dedikdə, müəyyən bir dövr ərzində qiymətlərin mövcud səviyyəsi və nisbəti şəraitində konkret məhsulun konkret bazarda natural və ya dəyər ifadəsində satışının həcmi başa düşülür.</a:t>
            </a:r>
          </a:p>
          <a:p>
            <a:pPr algn="l"/>
            <a:r>
              <a:rPr lang="az-Latn-AZ" sz="2400" i="1" dirty="0">
                <a:solidFill>
                  <a:schemeClr val="tx1"/>
                </a:solidFill>
                <a:latin typeface="Times New Roman" pitchFamily="18" charset="0"/>
                <a:cs typeface="Times New Roman" pitchFamily="18" charset="0"/>
              </a:rPr>
              <a:t> </a:t>
            </a:r>
            <a:r>
              <a:rPr lang="az-Latn-AZ" sz="2400" i="1" dirty="0" smtClean="0">
                <a:solidFill>
                  <a:schemeClr val="tx1"/>
                </a:solidFill>
                <a:latin typeface="Times New Roman" pitchFamily="18" charset="0"/>
                <a:cs typeface="Times New Roman" pitchFamily="18" charset="0"/>
              </a:rPr>
              <a:t>   Bazarın tutumunun müəyyən edilməsində iki metoddan: </a:t>
            </a:r>
            <a:r>
              <a:rPr lang="az-Latn-AZ" sz="2400" i="1" u="sng" dirty="0" smtClean="0">
                <a:solidFill>
                  <a:srgbClr val="C00000"/>
                </a:solidFill>
                <a:latin typeface="Times New Roman" pitchFamily="18" charset="0"/>
                <a:cs typeface="Times New Roman" pitchFamily="18" charset="0"/>
              </a:rPr>
              <a:t>konyuktura və proqnozlaşdırma metodlarından istifadə edilir.</a:t>
            </a:r>
            <a:endParaRPr lang="en-US" sz="2400" i="1" u="sng" dirty="0" smtClean="0">
              <a:solidFill>
                <a:srgbClr val="C00000"/>
              </a:solidFill>
              <a:latin typeface="Times New Roman" pitchFamily="18" charset="0"/>
              <a:cs typeface="Times New Roman" pitchFamily="18" charset="0"/>
            </a:endParaRPr>
          </a:p>
          <a:p>
            <a:pPr algn="l"/>
            <a:r>
              <a:rPr lang="en-US" sz="2400" i="1" u="sng" dirty="0">
                <a:solidFill>
                  <a:schemeClr val="tx1"/>
                </a:solidFill>
                <a:latin typeface="Times New Roman" pitchFamily="18" charset="0"/>
                <a:cs typeface="Times New Roman" pitchFamily="18" charset="0"/>
              </a:rPr>
              <a:t> </a:t>
            </a:r>
            <a:r>
              <a:rPr lang="en-US" sz="2400" i="1" u="sng" dirty="0" smtClean="0">
                <a:solidFill>
                  <a:schemeClr val="tx1"/>
                </a:solidFill>
                <a:latin typeface="Times New Roman" pitchFamily="18" charset="0"/>
                <a:cs typeface="Times New Roman" pitchFamily="18" charset="0"/>
              </a:rPr>
              <a:t>   </a:t>
            </a:r>
            <a:endParaRPr lang="ru-RU" sz="2400" i="1" u="sng"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40162326"/>
      </p:ext>
    </p:extLst>
  </p:cSld>
  <p:clrMapOvr>
    <a:masterClrMapping/>
  </p:clrMapOvr>
</p:sld>
</file>

<file path=ppt/theme/theme1.xml><?xml version="1.0" encoding="utf-8"?>
<a:theme xmlns:a="http://schemas.openxmlformats.org/drawingml/2006/main" name="Тема Office">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470</Words>
  <Application>Microsoft Office PowerPoint</Application>
  <PresentationFormat>Экран (4:3)</PresentationFormat>
  <Paragraphs>65</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Mövzu: Bazaın seqmentləşdirilməsi  və məqsəd seqmentlərinin seçilməsi</vt:lpstr>
      <vt:lpstr>1-ci sual. Bazarın seqmentləşdirilməsinin mahiyyəti və məqsədi</vt:lpstr>
      <vt:lpstr>Презентация PowerPoint</vt:lpstr>
      <vt:lpstr>2- ci sual. İstehlak məhsulları bazarının seqmentləşdirilməsi</vt:lpstr>
      <vt:lpstr>Презентация PowerPoint</vt:lpstr>
      <vt:lpstr>Презентация PowerPoint</vt:lpstr>
      <vt:lpstr>3- cü sual. İstehsal təyinatlı məhsullar bazarının seqmentləşdirilməsi</vt:lpstr>
      <vt:lpstr>Презентация PowerPoint</vt:lpstr>
      <vt:lpstr>4- cü sual. Məqsəd bazarının tutumunun müəyyən edilməsi.</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Mövzu: Bazaın seqmentləşdirilməsi</dc:title>
  <dc:creator>User</dc:creator>
  <cp:lastModifiedBy>User</cp:lastModifiedBy>
  <cp:revision>62</cp:revision>
  <dcterms:created xsi:type="dcterms:W3CDTF">2013-10-13T08:36:40Z</dcterms:created>
  <dcterms:modified xsi:type="dcterms:W3CDTF">2015-10-16T13:16:57Z</dcterms:modified>
</cp:coreProperties>
</file>