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67" r:id="rId16"/>
    <p:sldId id="269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0CFF883-BDE0-4669-9CA0-7F63F520BB0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28AB61-AF66-49F8-AD32-FDAC87DD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883-BDE0-4669-9CA0-7F63F520BB0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AB61-AF66-49F8-AD32-FDAC87DD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883-BDE0-4669-9CA0-7F63F520BB0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AB61-AF66-49F8-AD32-FDAC87DD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CFF883-BDE0-4669-9CA0-7F63F520BB0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28AB61-AF66-49F8-AD32-FDAC87DDA8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CFF883-BDE0-4669-9CA0-7F63F520BB0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28AB61-AF66-49F8-AD32-FDAC87DD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883-BDE0-4669-9CA0-7F63F520BB0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AB61-AF66-49F8-AD32-FDAC87DDA8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883-BDE0-4669-9CA0-7F63F520BB0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AB61-AF66-49F8-AD32-FDAC87DDA8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CFF883-BDE0-4669-9CA0-7F63F520BB0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28AB61-AF66-49F8-AD32-FDAC87DDA8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883-BDE0-4669-9CA0-7F63F520BB0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AB61-AF66-49F8-AD32-FDAC87DD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CFF883-BDE0-4669-9CA0-7F63F520BB0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28AB61-AF66-49F8-AD32-FDAC87DDA8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CFF883-BDE0-4669-9CA0-7F63F520BB0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28AB61-AF66-49F8-AD32-FDAC87DDA8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CFF883-BDE0-4669-9CA0-7F63F520BB0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28AB61-AF66-49F8-AD32-FDAC87DD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059" y="3356992"/>
            <a:ext cx="257296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2702" y="188640"/>
            <a:ext cx="5760640" cy="6059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Основные функции логистики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733256"/>
            <a:ext cx="3222104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206" y="1350965"/>
            <a:ext cx="3114675" cy="1845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3484527" cy="2194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8356"/>
            <a:ext cx="3542928" cy="1248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223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055671"/>
            <a:ext cx="7992888" cy="230832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Для того чтобы добиться рационального взаимодействия и согласования всех частей рассматриваемого процесса, необходимо им управлять. Логистическое управление направлено на экономию всех видов ресурсов, сокращение затрат живого и овеществленного труда на стыках стадий товародвижения. В широком смысле управляющее воздействие логистики на процесс движения материалов заключается в поддержании параметров </a:t>
            </a:r>
            <a:r>
              <a:rPr lang="ru-RU" b="1" dirty="0" err="1" smtClean="0"/>
              <a:t>материало</a:t>
            </a:r>
            <a:r>
              <a:rPr lang="ru-RU" b="1" dirty="0" smtClean="0"/>
              <a:t>-проводящей системы в заданных пределах.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38664" y="799628"/>
            <a:ext cx="5812745" cy="64633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smtClean="0"/>
              <a:t>Управляющая функция. </a:t>
            </a:r>
            <a:endParaRPr lang="ru-RU" sz="3600" b="1" dirty="0"/>
          </a:p>
        </p:txBody>
      </p:sp>
      <p:sp>
        <p:nvSpPr>
          <p:cNvPr id="4" name="Стрелка вниз 3"/>
          <p:cNvSpPr/>
          <p:nvPr/>
        </p:nvSpPr>
        <p:spPr>
          <a:xfrm rot="2263694">
            <a:off x="3428256" y="1268760"/>
            <a:ext cx="1440160" cy="158417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084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067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136339"/>
            <a:ext cx="5886400" cy="255454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Таким образом, логистика обеспечивает формирование процесса товародвижения, его эффективное функционирование путем установления необходимых хозяйственных связей между отдельными стадиями и участниками логистического процесса и управление движением материальных потоков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848872" cy="180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154" y="4843264"/>
            <a:ext cx="7385214" cy="1826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014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9439"/>
            <a:ext cx="7444538" cy="58477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>
            <a:spAutoFit/>
          </a:bodyPr>
          <a:lstStyle/>
          <a:p>
            <a:r>
              <a:rPr lang="ru-RU" sz="3200" b="1" dirty="0" smtClean="0"/>
              <a:t>Основные логистические функции: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198454"/>
            <a:ext cx="590465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формирование хозяйственных связей по поставкам товаров или оказанию услуг, их развитие, корректировка и рационализация;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4728" y="3429000"/>
            <a:ext cx="63367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определение объемов и направлений материальных потоков;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1080" y="4294837"/>
            <a:ext cx="4572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прогнозирование оценок потребностей в перевозках;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737" y="5566693"/>
            <a:ext cx="777306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определение последовательности продвижения товаров через места складирования, определение оптимального коэффициента складской </a:t>
            </a:r>
            <a:r>
              <a:rPr lang="ru-RU" b="1" dirty="0" err="1"/>
              <a:t>звенности</a:t>
            </a:r>
            <a:r>
              <a:rPr lang="ru-RU" b="1" dirty="0"/>
              <a:t> при организации товародвижения;</a:t>
            </a:r>
          </a:p>
        </p:txBody>
      </p:sp>
    </p:spTree>
    <p:extLst>
      <p:ext uri="{BB962C8B-B14F-4D97-AF65-F5344CB8AC3E}">
        <p14:creationId xmlns:p14="http://schemas.microsoft.com/office/powerpoint/2010/main" xmlns="" val="190721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4572000" cy="646331"/>
          </a:xfrm>
          <a:prstGeom prst="rect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развитие, размещение и организация складского хозяйства;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761912"/>
            <a:ext cx="4572000" cy="646331"/>
          </a:xfrm>
          <a:prstGeom prst="rect">
            <a:avLst/>
          </a:prstGeom>
          <a:ln w="57150">
            <a:solidFill>
              <a:srgbClr val="7030A0"/>
            </a:solidFill>
            <a:prstDash val="dashDot"/>
          </a:ln>
        </p:spPr>
        <p:txBody>
          <a:bodyPr>
            <a:spAutoFit/>
          </a:bodyPr>
          <a:lstStyle/>
          <a:p>
            <a:r>
              <a:rPr lang="ru-RU" b="1" dirty="0"/>
              <a:t>управление запасами в сфере обращения;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960" y="3429000"/>
            <a:ext cx="5018143" cy="92333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осуществление перевозок, а также всех необходимых операций в пути следования грузов к пунктам назначения;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5589240"/>
            <a:ext cx="4572000" cy="923330"/>
          </a:xfrm>
          <a:prstGeom prst="rect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выполнение операций, непосредственно предшествующих и завершающих перевозку товаров.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1038"/>
            <a:ext cx="2675503" cy="189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26578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7677"/>
            <a:ext cx="252028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295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245"/>
            <a:ext cx="4188842" cy="120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72" y="1353363"/>
            <a:ext cx="2121024" cy="17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Блок-схема: решение 14"/>
          <p:cNvSpPr/>
          <p:nvPr/>
        </p:nvSpPr>
        <p:spPr>
          <a:xfrm>
            <a:off x="4077356" y="3824172"/>
            <a:ext cx="4746386" cy="1116996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0" y="2348877"/>
            <a:ext cx="6588224" cy="1763325"/>
          </a:xfrm>
          <a:prstGeom prst="flowChartDecis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5400092" y="1422747"/>
            <a:ext cx="3348372" cy="1036757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2889224" y="1084578"/>
            <a:ext cx="2376264" cy="891624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212483" y="796789"/>
            <a:ext cx="2559317" cy="826170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5471" y="5373216"/>
            <a:ext cx="7774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Складские </a:t>
            </a:r>
            <a:r>
              <a:rPr lang="ru-RU" b="1" dirty="0"/>
              <a:t>операции включают в себя сдачу и приемку грузов по количеству и по качеству, хранение, подсортировку и подготовку необходимого покупателю ассортимента, организацию доставки мелкими партиями и др.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9556" y="116632"/>
            <a:ext cx="3002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К ним относятся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6582" y="1025208"/>
            <a:ext cx="134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упаковка,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1596" y="1345724"/>
            <a:ext cx="1677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маркировка,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791536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подготовка к погрузке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5596" y="2907375"/>
            <a:ext cx="4790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погрузочно-разгрузочные работы и ряд других операций;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24814" y="4112204"/>
            <a:ext cx="3498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управление складскими операциями. </a:t>
            </a:r>
          </a:p>
        </p:txBody>
      </p:sp>
      <p:sp>
        <p:nvSpPr>
          <p:cNvPr id="16" name="Двойные фигурные скобки 15"/>
          <p:cNvSpPr/>
          <p:nvPr/>
        </p:nvSpPr>
        <p:spPr>
          <a:xfrm>
            <a:off x="212483" y="5157191"/>
            <a:ext cx="7887909" cy="1632377"/>
          </a:xfrm>
          <a:prstGeom prst="bracePai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1527"/>
            <a:ext cx="250138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537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документ 10"/>
          <p:cNvSpPr/>
          <p:nvPr/>
        </p:nvSpPr>
        <p:spPr>
          <a:xfrm>
            <a:off x="4788024" y="2042265"/>
            <a:ext cx="3751909" cy="2322840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323528" y="1916832"/>
            <a:ext cx="3816424" cy="3240360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5172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Критерием эффективности реализации логистических функ­ций является степень достижения конечной цели логистиче­ской деятельности, выраженной шестью правилами логисти­ки.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903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Отметим две характерные особенности приведенного ком­плекса логистических функций.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9544" y="2074076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Во-вторых</a:t>
            </a:r>
            <a:r>
              <a:rPr lang="ru-RU" b="1" dirty="0"/>
              <a:t>, носителями перечисленных функций выступают субъекты, участвующие в логистическом процессе.</a:t>
            </a:r>
          </a:p>
        </p:txBody>
      </p:sp>
      <p:cxnSp>
        <p:nvCxnSpPr>
          <p:cNvPr id="6" name="Прямая со стрелкой 5"/>
          <p:cNvCxnSpPr>
            <a:stCxn id="3" idx="2"/>
          </p:cNvCxnSpPr>
          <p:nvPr/>
        </p:nvCxnSpPr>
        <p:spPr>
          <a:xfrm flipH="1">
            <a:off x="2286000" y="875365"/>
            <a:ext cx="2141984" cy="753435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2"/>
          </p:cNvCxnSpPr>
          <p:nvPr/>
        </p:nvCxnSpPr>
        <p:spPr>
          <a:xfrm>
            <a:off x="4427984" y="875365"/>
            <a:ext cx="2195736" cy="897451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3528" y="1916832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Во-первых, все перечисленные функции взаимоувязаны и напра­влены на управления материальным потоком. Другими словами, весь комплекс логистических функций, в совокупности, также подчинен единой цели. </a:t>
            </a:r>
          </a:p>
        </p:txBody>
      </p:sp>
    </p:spTree>
    <p:extLst>
      <p:ext uri="{BB962C8B-B14F-4D97-AF65-F5344CB8AC3E}">
        <p14:creationId xmlns:p14="http://schemas.microsoft.com/office/powerpoint/2010/main" xmlns="" val="220071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решение 4"/>
          <p:cNvSpPr/>
          <p:nvPr/>
        </p:nvSpPr>
        <p:spPr>
          <a:xfrm>
            <a:off x="179512" y="1988840"/>
            <a:ext cx="8568952" cy="4320480"/>
          </a:xfrm>
          <a:prstGeom prst="flowChartDecision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83337" y="3271917"/>
            <a:ext cx="6433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Груз — нужный товар.</a:t>
            </a:r>
          </a:p>
          <a:p>
            <a:r>
              <a:rPr lang="ru-RU" b="1" dirty="0"/>
              <a:t>2.  Качество — необходимого качества.</a:t>
            </a:r>
          </a:p>
          <a:p>
            <a:r>
              <a:rPr lang="ru-RU" b="1" dirty="0"/>
              <a:t>3.  Количество — в необходимом количестве.</a:t>
            </a:r>
          </a:p>
          <a:p>
            <a:r>
              <a:rPr lang="ru-RU" b="1" dirty="0"/>
              <a:t>4.  Время — должен быть доставлен в нужное время.</a:t>
            </a:r>
          </a:p>
          <a:p>
            <a:r>
              <a:rPr lang="ru-RU" b="1" dirty="0"/>
              <a:t>5.  Место — в нужное место.</a:t>
            </a:r>
          </a:p>
          <a:p>
            <a:r>
              <a:rPr lang="ru-RU" b="1" dirty="0"/>
              <a:t>6. Затраты — с минимальными затратами.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5995" y="527680"/>
            <a:ext cx="5115631" cy="5232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/>
              <a:t>«шесть правил логистики»:</a:t>
            </a:r>
          </a:p>
        </p:txBody>
      </p:sp>
      <p:sp>
        <p:nvSpPr>
          <p:cNvPr id="6" name="Стрелка вниз 5"/>
          <p:cNvSpPr/>
          <p:nvPr/>
        </p:nvSpPr>
        <p:spPr>
          <a:xfrm rot="19494500">
            <a:off x="1035647" y="1660134"/>
            <a:ext cx="1053483" cy="135542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44947">
            <a:off x="6145342" y="1466310"/>
            <a:ext cx="16700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478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ручной ввод 5"/>
          <p:cNvSpPr/>
          <p:nvPr/>
        </p:nvSpPr>
        <p:spPr>
          <a:xfrm>
            <a:off x="1691680" y="4005064"/>
            <a:ext cx="6626402" cy="2596356"/>
          </a:xfrm>
          <a:prstGeom prst="flowChartManualInp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учной ввод 4"/>
          <p:cNvSpPr/>
          <p:nvPr/>
        </p:nvSpPr>
        <p:spPr>
          <a:xfrm>
            <a:off x="251520" y="1824399"/>
            <a:ext cx="5976664" cy="2016224"/>
          </a:xfrm>
          <a:prstGeom prst="flowChartManualIn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892" y="2204864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• </a:t>
            </a:r>
            <a:r>
              <a:rPr lang="ru-RU" b="1" dirty="0"/>
              <a:t>системообразующая функция. Логистика представляет собой систему эффективных технологий обеспечения процесса управления ресурсами. В «узком смысле» логистика образует систему управления товародвижением</a:t>
            </a:r>
            <a:r>
              <a:rPr lang="ru-RU" b="1" dirty="0" smtClean="0"/>
              <a:t>;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73306"/>
            <a:ext cx="7488832" cy="830997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С концептуальных позиций можно выделить следующие функции логистики: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8711" y="4570095"/>
            <a:ext cx="63523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• интегрирующая функция. Логистика обеспечивает синхронизацию процессов сбыта, хранения и доставки продукции с ориентацией на рынок средств производства и оказание посреднических услуг потребителям. Она обеспечивает согласование интересов логистических посредников в логистической системе;</a:t>
            </a:r>
          </a:p>
        </p:txBody>
      </p:sp>
    </p:spTree>
    <p:extLst>
      <p:ext uri="{BB962C8B-B14F-4D97-AF65-F5344CB8AC3E}">
        <p14:creationId xmlns:p14="http://schemas.microsoft.com/office/powerpoint/2010/main" xmlns="" val="255757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82619" y="3325680"/>
            <a:ext cx="8064896" cy="3429001"/>
          </a:xfrm>
          <a:prstGeom prst="horizontalScroll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7544" y="260647"/>
            <a:ext cx="8054489" cy="3168352"/>
          </a:xfrm>
          <a:prstGeom prst="horizontalScroll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7790" y="3861048"/>
            <a:ext cx="75566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• </a:t>
            </a:r>
            <a:r>
              <a:rPr lang="ru-RU" b="1" dirty="0"/>
              <a:t>результирующая функция. Логистическая деятельность направлена на поставку продукции в необходимом количестве, в указанное время и место, с заданным качеством (состоянием), при минимальных издержках. Логистика стремится охватить все этапы взаимодействия «снабжение — производство — распределение — потребление», т.е. она представляет собой алгоритм преобразования ресурсов в поставку готовой продукции в соответствии с существующим спросом.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29161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• регулирующая функция. Логистическое управление материальными и сопутствующими потоками направлено на экономию всех видов ресурсов, сокращение затрат живого и овеществленного труда в различных отраслях экономики. В широком смысле управляющее воздействие логистики заключается в поддержании соответствия поведения части логистической системы интересам системы в целом;</a:t>
            </a:r>
          </a:p>
        </p:txBody>
      </p:sp>
    </p:spTree>
    <p:extLst>
      <p:ext uri="{BB962C8B-B14F-4D97-AF65-F5344CB8AC3E}">
        <p14:creationId xmlns:p14="http://schemas.microsoft.com/office/powerpoint/2010/main" xmlns="" val="255070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384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280987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3333"/>
            <a:ext cx="2810467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 со стрелкой вверх 3"/>
          <p:cNvSpPr/>
          <p:nvPr/>
        </p:nvSpPr>
        <p:spPr>
          <a:xfrm>
            <a:off x="539552" y="2151074"/>
            <a:ext cx="6912768" cy="4032448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86964" y="3861048"/>
            <a:ext cx="58681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— наука, предмет которой заключается в организации рационального процесса продвижения товаров и услуг от поставщиков сырья к потребителям, функционирования сферы обращения продукции, товаров, услуг, управления товарными запасами и провиантом, создания инфраструктуры товародвижения.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476672"/>
            <a:ext cx="4138633" cy="1107996"/>
          </a:xfrm>
          <a:prstGeom prst="rect">
            <a:avLst/>
          </a:prstGeom>
          <a:effectLst>
            <a:outerShdw blurRad="50800" dist="20000" dir="5400000" rotWithShape="0">
              <a:srgbClr val="000000">
                <a:alpha val="42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6600" dirty="0" smtClean="0"/>
              <a:t>Логистика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226949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8264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1455110" y="3789040"/>
            <a:ext cx="6552728" cy="2592288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80329" y="1052736"/>
            <a:ext cx="4572000" cy="230832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/>
              <a:t>— это укрупненная груп­па логистических операций, направленных на реализацию целей логистической системы. Каждая из этих функций представля­ет собой достаточно однородную (с точки зрения цели) совокуп­ность действий..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3406" y="3987017"/>
            <a:ext cx="5796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Например, конечной целью всех мероприятий по формированию хозяйственных связей является установление отношений делового партнерства между различными участни­ками логистического процесса, т. е. формирование связей между элементами </a:t>
            </a:r>
            <a:r>
              <a:rPr lang="ru-RU" b="1" dirty="0" err="1" smtClean="0"/>
              <a:t>макрологистических</a:t>
            </a:r>
            <a:r>
              <a:rPr lang="ru-RU" b="1" dirty="0" smtClean="0"/>
              <a:t> систем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31474" y="735087"/>
            <a:ext cx="3943644" cy="46166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2400" b="1" dirty="0" smtClean="0"/>
              <a:t>Логистическая функция 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014077"/>
            <a:ext cx="3024336" cy="1346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52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абличка 26"/>
          <p:cNvSpPr/>
          <p:nvPr/>
        </p:nvSpPr>
        <p:spPr>
          <a:xfrm>
            <a:off x="5922039" y="4769603"/>
            <a:ext cx="2772156" cy="1849271"/>
          </a:xfrm>
          <a:prstGeom prst="plaqu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документ 25"/>
          <p:cNvSpPr/>
          <p:nvPr/>
        </p:nvSpPr>
        <p:spPr>
          <a:xfrm>
            <a:off x="3003994" y="4955575"/>
            <a:ext cx="2625825" cy="1785793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абличка 24"/>
          <p:cNvSpPr/>
          <p:nvPr/>
        </p:nvSpPr>
        <p:spPr>
          <a:xfrm>
            <a:off x="144632" y="4650766"/>
            <a:ext cx="2483152" cy="1944216"/>
          </a:xfrm>
          <a:prstGeom prst="plaqu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45243" y="0"/>
            <a:ext cx="5184576" cy="2736304"/>
          </a:xfrm>
          <a:prstGeom prst="horizontalScroll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486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Логистика предполагает формирование и обеспечение функционирования материальных потоков на отдельных этапах движения материалов.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802" y="2566176"/>
            <a:ext cx="619231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         Выделяют три функции логистики: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2644" y="4745711"/>
            <a:ext cx="23031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формирование процесса товародвижения как единой целостной системы;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2644" y="4024403"/>
            <a:ext cx="20135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интегрирующая</a:t>
            </a:r>
            <a:endParaRPr lang="ru-RU" b="1" dirty="0"/>
          </a:p>
        </p:txBody>
      </p:sp>
      <p:sp>
        <p:nvSpPr>
          <p:cNvPr id="18" name="Стрелка вниз 17"/>
          <p:cNvSpPr/>
          <p:nvPr/>
        </p:nvSpPr>
        <p:spPr>
          <a:xfrm flipH="1">
            <a:off x="900341" y="3212976"/>
            <a:ext cx="575313" cy="612740"/>
          </a:xfrm>
          <a:prstGeom prst="downArrow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491880" y="3212976"/>
            <a:ext cx="720080" cy="996093"/>
          </a:xfrm>
          <a:prstGeom prst="down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003994" y="4955575"/>
            <a:ext cx="26258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обеспечение взаимодействия и согласование стадий и действий участников товародвижения;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62505" y="4281434"/>
            <a:ext cx="19337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организующая </a:t>
            </a:r>
            <a:endParaRPr lang="ru-RU" b="1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6732053" y="3212976"/>
            <a:ext cx="576064" cy="667411"/>
          </a:xfrm>
          <a:prstGeom prst="downArrow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4884210"/>
            <a:ext cx="2729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поддержание параметров </a:t>
            </a:r>
            <a:r>
              <a:rPr lang="ru-RU" dirty="0" err="1" smtClean="0"/>
              <a:t>материалопроводящей</a:t>
            </a:r>
            <a:r>
              <a:rPr lang="ru-RU" dirty="0" smtClean="0"/>
              <a:t> системы в заданных пределах.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234911" y="4122107"/>
            <a:ext cx="186442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управляющая 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0425" y="260648"/>
            <a:ext cx="2744023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764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005064"/>
            <a:ext cx="5598369" cy="105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5952" y="188640"/>
            <a:ext cx="2304256" cy="223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27970"/>
            <a:ext cx="626953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 smtClean="0"/>
              <a:t>Интегрирующая функция. 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7182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 доставке товаров от поставщика к потребителю материальный поток проходит стадии закупки материалов, производства и распределения (сбыта) продукции. Каждая стадия товародвижения характеризуется специфическими особенностями и решает присущие только ей задачи. Однако ни одна из них не может рассматриваться самостоятельно, вне единого процесса товародвижения. Определяющая роль в данном процессе принадлежит сбыту.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1882" y="50383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Именно он обусловливает организационные и экономические особенности производства, объем и номенклатуру закупок материалов, а также отношения этих стадий друг к другу. </a:t>
            </a:r>
            <a:endParaRPr lang="ru-RU" b="1" dirty="0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1331640" y="4077072"/>
            <a:ext cx="2016224" cy="1669251"/>
          </a:xfrm>
          <a:prstGeom prst="bentConnector3">
            <a:avLst/>
          </a:prstGeom>
          <a:ln w="76200"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669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верх 4"/>
          <p:cNvSpPr/>
          <p:nvPr/>
        </p:nvSpPr>
        <p:spPr>
          <a:xfrm>
            <a:off x="2123728" y="3050735"/>
            <a:ext cx="6048672" cy="3676476"/>
          </a:xfrm>
          <a:prstGeom prst="upArrowCallout">
            <a:avLst/>
          </a:pr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413284" y="260648"/>
            <a:ext cx="5256584" cy="2952328"/>
          </a:xfrm>
          <a:prstGeom prst="downArrowCallout">
            <a:avLst/>
          </a:prstGeom>
          <a:ln w="57150">
            <a:solidFill>
              <a:srgbClr val="00B0F0"/>
            </a:solidFill>
            <a:prstDash val="lgDashDot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668" y="404664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Вместе с тем каждая из стадий товародвижения, в свою очередь, оказывает воздействие как непосредственно на процесс производства, так и на протекание процесса товародвижения в целом.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477040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Например, расширение рынка сбыта приводит к росту объема производства и закупок. Временное прекращение поставок материалов или резкий рост цен на них обусловливает увеличение уровня запасов за счет приобретения материалов в больших количествах и по более низким ценам и т.п.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2051720" cy="196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5560" y="251453"/>
            <a:ext cx="2880320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092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одготовка 6"/>
          <p:cNvSpPr/>
          <p:nvPr/>
        </p:nvSpPr>
        <p:spPr>
          <a:xfrm>
            <a:off x="323528" y="223811"/>
            <a:ext cx="8047834" cy="2948845"/>
          </a:xfrm>
          <a:prstGeom prst="flowChartPreparation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221088"/>
            <a:ext cx="3635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Происходит переход от частных, локальных задач подсистем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544071"/>
            <a:ext cx="6148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Логистика объединяет стадии закупки, производства и сбыта в единый процесс. Посредством логистики управление движением потоков материалов осуществляется как управление единой, интегрированной системой, включающей источник сырья, ряд стадий обработки (изготовления продукции) и сбыта готовых изделий.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658" y="5599136"/>
            <a:ext cx="3816718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к глобальным целям производственной организации.</a:t>
            </a:r>
            <a:endParaRPr lang="ru-RU" b="1" dirty="0"/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>
            <a:off x="1691680" y="4941168"/>
            <a:ext cx="2304256" cy="792088"/>
          </a:xfrm>
          <a:prstGeom prst="curvedConnector3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90616"/>
            <a:ext cx="1440159" cy="276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4544"/>
            <a:ext cx="3240360" cy="187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556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Двойная стрелка влево/вправо 6"/>
          <p:cNvSpPr/>
          <p:nvPr/>
        </p:nvSpPr>
        <p:spPr>
          <a:xfrm>
            <a:off x="2339752" y="3217641"/>
            <a:ext cx="4240303" cy="15121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196752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/>
              <a:t>В процессе товародвижения между поставщиками, производителями и сбытовиками устанавливаются и реализуются хозяйственные связи.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5094" y="256291"/>
            <a:ext cx="4912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Организующая функция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8944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Объективной основой хозяйственных связей выступает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2551" y="36505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разделение труда по стадиям товародвижения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5516" y="6038725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которое ведет к обособлению отдельных процессов и вызывает потребность налаживания объединяющих различные сферы связей.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20345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331640" y="1196752"/>
            <a:ext cx="6264696" cy="4104456"/>
          </a:xfrm>
          <a:prstGeom prst="wedgeRoundRectCallout">
            <a:avLst/>
          </a:prstGeom>
          <a:ln w="76200">
            <a:solidFill>
              <a:srgbClr val="00B0F0"/>
            </a:solidFill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78004" y="1356154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Решение данной задачи осуществляется посредством организации в рамках единого потокового процесса перемещения материалов и информации по всей цепи от производителя к потребителю, обеспечения взаимодействия отдельных стадий и согласования действий всех участников товародвижения.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396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</TotalTime>
  <Words>985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Основные функции логистики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функции логистики</dc:title>
  <dc:creator>Zarifa</dc:creator>
  <cp:lastModifiedBy>USER</cp:lastModifiedBy>
  <cp:revision>14</cp:revision>
  <dcterms:created xsi:type="dcterms:W3CDTF">2015-10-13T16:45:54Z</dcterms:created>
  <dcterms:modified xsi:type="dcterms:W3CDTF">2015-10-17T11:27:00Z</dcterms:modified>
</cp:coreProperties>
</file>