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6" r:id="rId2"/>
    <p:sldId id="257" r:id="rId3"/>
    <p:sldId id="258" r:id="rId4"/>
    <p:sldId id="270" r:id="rId5"/>
    <p:sldId id="259" r:id="rId6"/>
    <p:sldId id="271"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FA028-D37D-4674-866A-248A0003B640}" type="datetimeFigureOut">
              <a:rPr lang="ru-RU" smtClean="0"/>
              <a:pPr/>
              <a:t>24.07.2015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E1E0E-B6FE-46D8-8275-72B679E2DF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B9DB7A-046D-4A86-805E-7B90150229D3}" type="datetime1">
              <a:rPr lang="az-Latn-AZ"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1357CE-D34E-40A3-B938-3B3EC2623FE8}"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FEDB9-5D3B-4C7E-994B-69884516BDAA}"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259C597-0F59-4103-BCB1-CBEEC50F23FF}" type="datetime1">
              <a:rPr lang="az-Latn-AZ"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7F1AEC-A0C7-4BE8-B33A-71ED8116B018}" type="datetime1">
              <a:rPr lang="az-Latn-AZ"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C190F72-6939-41B4-B657-904863BC2C9F}" type="datetime1">
              <a:rPr lang="az-Latn-AZ"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471137-0938-420F-B23E-FF637D549845}" type="datetime1">
              <a:rPr lang="az-Latn-AZ"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D0426A-594C-4425-ACA4-3A9181B2B650}" type="datetime1">
              <a:rPr lang="az-Latn-AZ"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D785BFB-741E-4CC2-8F3F-7A41038FD0A2}" type="datetime1">
              <a:rPr lang="az-Latn-AZ"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3A05115-7C65-4B18-B74B-4CEFA862A78D}" type="datetime1">
              <a:rPr lang="az-Latn-AZ"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92356E-ADDA-4642-BC74-1DFAE66E288E}"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C0F77B-55C0-419D-BCC4-1E6021693E16}" type="datetime1">
              <a:rPr lang="az-Latn-AZ"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newsflash/>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EB211046-742F-4F7D-B18F-E5F8C24A3BA9}" type="datetime1">
              <a:rPr lang="az-Latn-AZ"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769696"/>
            <a:ext cx="8572560"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İSTEHSAL VƏ QEYRİ-İSTEHSAL QRUPU OTAQLARININ HESABLANMASI</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Müəssisələrin texnoloji layihələndirilməsində son mərhələ istehsal və ticarət, inzibati-məişət və texniki otaqlar qrupunun tərkibini, sahələrini və onların kompanovkasını müəyyən etməkdir.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müəssisələrində otaqların ümumi sahəsini təyin etmək üçün əsas etibarilə hesablama, quraşdırma və normativ metodlarından istifadə olunur. Anbar qrupu otaqlarının sahəsi isə əksər hallarda hər kvadrat metr yük meydançasına düşən yüklənmə normasından istifadə edilməklə hesablanır.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metodun köməyi ilə həm istehsala, həm də qeyri-istehsal qrupu otaqlarının sahəsini hesablamaq mümkündür. Bu metodla nəzərdə tutulan bütün texnoloji hesablamalar – müəssisədə istehsalat proqramının tərtibindən başlamış avadanlıqların seçilməsinə kimi əməliyyatlar ardıcıl olaraq aparılır. Sonra isə otaqların sahəsi təyin edilir.</a:t>
            </a:r>
            <a:endParaRPr lang="ru-RU" sz="2000" dirty="0" smtClean="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BB658B7D-12BD-4B60-8E6B-0E1A7443FC94}" type="datetime1">
              <a:rPr lang="az-Latn-AZ" sz="1400" smtClean="0"/>
              <a:pPr/>
              <a:t>24.07.2015</a:t>
            </a:fld>
            <a:endParaRPr lang="ru-RU" dirty="0"/>
          </a:p>
        </p:txBody>
      </p:sp>
      <p:sp>
        <p:nvSpPr>
          <p:cNvPr id="7" name="Номер слайда 6"/>
          <p:cNvSpPr>
            <a:spLocks noGrp="1"/>
          </p:cNvSpPr>
          <p:nvPr>
            <p:ph type="sldNum" sz="quarter" idx="12"/>
          </p:nvPr>
        </p:nvSpPr>
        <p:spPr/>
        <p:txBody>
          <a:bodyPr/>
          <a:lstStyle/>
          <a:p>
            <a:fld id="{6C392928-9BA1-472B-B647-E6587E52DC2E}" type="slidenum">
              <a:rPr lang="ru-RU" smtClean="0"/>
              <a:pPr/>
              <a:t>2</a:t>
            </a:fld>
            <a:endParaRPr lang="ru-RU"/>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E1D4E2FB-BB42-4146-9500-1D9AF832846D}" type="datetime1">
              <a:rPr lang="az-Latn-AZ" smtClean="0"/>
              <a:pPr/>
              <a:t>24.07.2015</a:t>
            </a:fld>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3</a:t>
            </a:fld>
            <a:endParaRPr lang="ru-RU"/>
          </a:p>
        </p:txBody>
      </p:sp>
      <p:sp>
        <p:nvSpPr>
          <p:cNvPr id="8" name="TextBox 7"/>
          <p:cNvSpPr txBox="1"/>
          <p:nvPr/>
        </p:nvSpPr>
        <p:spPr>
          <a:xfrm>
            <a:off x="428596" y="357166"/>
            <a:ext cx="8501122"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Otaqların sahəsinin təyin edilməsində faydalı və işçi sahə terminləri tez-tez işlədilir. Faydalı sahə bilavasitə avadanlıqların tutduğu sahədir. İşçi sahəyə isə xidmət üçün və işçilərin hərəkəti üçün nəzərdə tutulan sahə aid edilir. Göründüyü kimi, bu iki sahəyə əsas etibarilə istehsalat sexlərində rast gəlinir. Onların cəmi ümumi sahəni təşkil edir. Bu </a:t>
            </a:r>
            <a:r>
              <a:rPr lang="az-Latn-AZ" sz="2000" dirty="0"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a:t>
            </a:r>
            <a:r>
              <a:rPr lang="az-Latn-AZ" sz="2000" dirty="0" smtClean="0">
                <a:latin typeface="Times New Roman" pitchFamily="18" charset="0"/>
                <a:cs typeface="Times New Roman" pitchFamily="18" charset="0"/>
              </a:rPr>
              <a:t>şağıdakı düstura görə hesablanır:</a:t>
            </a:r>
            <a:endParaRPr lang="ru-RU" sz="2000" dirty="0" smtClean="0">
              <a:latin typeface="Times New Roman" pitchFamily="18" charset="0"/>
              <a:cs typeface="Times New Roman" pitchFamily="18" charset="0"/>
            </a:endParaRPr>
          </a:p>
        </p:txBody>
      </p:sp>
      <p:pic>
        <p:nvPicPr>
          <p:cNvPr id="532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02671" y="2143116"/>
            <a:ext cx="1840899" cy="357190"/>
          </a:xfrm>
          <a:prstGeom prst="rect">
            <a:avLst/>
          </a:prstGeom>
          <a:noFill/>
          <a:ln w="9525">
            <a:noFill/>
            <a:miter lim="800000"/>
            <a:headEnd/>
            <a:tailEnd/>
          </a:ln>
        </p:spPr>
      </p:pic>
      <p:sp>
        <p:nvSpPr>
          <p:cNvPr id="10" name="TextBox 9"/>
          <p:cNvSpPr txBox="1"/>
          <p:nvPr/>
        </p:nvSpPr>
        <p:spPr>
          <a:xfrm>
            <a:off x="500034" y="2571744"/>
            <a:ext cx="8429684"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S</a:t>
            </a:r>
            <a:r>
              <a:rPr lang="az-Latn-AZ" sz="2000" baseline="-25000" dirty="0" smtClean="0">
                <a:latin typeface="Times New Roman" pitchFamily="18" charset="0"/>
                <a:cs typeface="Times New Roman" pitchFamily="18" charset="0"/>
              </a:rPr>
              <a:t>üm</a:t>
            </a:r>
            <a:r>
              <a:rPr lang="az-Latn-AZ" sz="2000" dirty="0" smtClean="0">
                <a:latin typeface="Times New Roman" pitchFamily="18" charset="0"/>
                <a:cs typeface="Times New Roman" pitchFamily="18" charset="0"/>
              </a:rPr>
              <a:t>  - otaqların ümumi sahəsi,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a:t>
            </a:r>
            <a:r>
              <a:rPr lang="az-Latn-AZ" sz="2000" baseline="-25000" dirty="0" smtClean="0">
                <a:latin typeface="Times New Roman" pitchFamily="18" charset="0"/>
                <a:cs typeface="Times New Roman" pitchFamily="18" charset="0"/>
              </a:rPr>
              <a:t>av </a:t>
            </a:r>
            <a:r>
              <a:rPr lang="az-Latn-AZ" sz="2000" dirty="0" smtClean="0">
                <a:latin typeface="Times New Roman" pitchFamily="18" charset="0"/>
                <a:cs typeface="Times New Roman" pitchFamily="18" charset="0"/>
              </a:rPr>
              <a:t> - avadanlıqların tutduğu faydalı sahə,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a:t>
            </a:r>
            <a:r>
              <a:rPr lang="az-Latn-AZ" sz="2000" baseline="-25000" dirty="0" smtClean="0">
                <a:latin typeface="Times New Roman" pitchFamily="18" charset="0"/>
                <a:cs typeface="Times New Roman" pitchFamily="18" charset="0"/>
              </a:rPr>
              <a:t>iş </a:t>
            </a:r>
            <a:r>
              <a:rPr lang="az-Latn-AZ" sz="2000" dirty="0" smtClean="0">
                <a:latin typeface="Times New Roman" pitchFamily="18" charset="0"/>
                <a:cs typeface="Times New Roman" pitchFamily="18" charset="0"/>
              </a:rPr>
              <a:t> - avadanlıqların işləməsi və işçi heyətin hərəkəti üçün lazım olan sahədir,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Ümumi sahənin tapılmasında S</a:t>
            </a:r>
            <a:r>
              <a:rPr lang="az-Latn-AZ" sz="2000" baseline="-25000" dirty="0" smtClean="0">
                <a:latin typeface="Times New Roman" pitchFamily="18" charset="0"/>
                <a:cs typeface="Times New Roman" pitchFamily="18" charset="0"/>
              </a:rPr>
              <a:t>av</a:t>
            </a:r>
            <a:r>
              <a:rPr lang="az-Latn-AZ" sz="2000" dirty="0" smtClean="0">
                <a:latin typeface="Times New Roman" pitchFamily="18" charset="0"/>
                <a:cs typeface="Times New Roman" pitchFamily="18" charset="0"/>
              </a:rPr>
              <a:t>-nın düzgün hesablanması əsas sayılır. Belə ki, onun təyinində texnoloji proseslərin aparılma ardıcıllığı, otaqların sahəsindən qənaətlə istifadə olunma şərtləri hökmən nəzərə alınır.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Avadanlıqların nə dərəcədə düzülməsi, quraşdırma prinsiplərinin necə gözlənilməsi şərtləri otaqların sahələrindən faydalı istifadə etmək üçün vacibdir. Bu əlamətləri xarakterizə etmək üçün sahədən istifadə əmsalı (K) tətbiq edilir. O</a:t>
            </a:r>
            <a:r>
              <a:rPr lang="az-Latn-AZ" sz="2000" dirty="0" smtClean="0">
                <a:latin typeface="Times New Roman" pitchFamily="18" charset="0"/>
                <a:cs typeface="Times New Roman" pitchFamily="18" charset="0"/>
              </a:rPr>
              <a:t>, bu düsturla hesablanır:</a:t>
            </a:r>
            <a:endParaRPr lang="ru-RU" sz="2000" dirty="0" smtClean="0">
              <a:latin typeface="Times New Roman" pitchFamily="18" charset="0"/>
              <a:cs typeface="Times New Roman" pitchFamily="18" charset="0"/>
            </a:endParaRPr>
          </a:p>
        </p:txBody>
      </p:sp>
      <p:pic>
        <p:nvPicPr>
          <p:cNvPr id="5325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3371" y="6143644"/>
            <a:ext cx="1050103" cy="571504"/>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4</a:t>
            </a:fld>
            <a:endParaRPr lang="ru-RU"/>
          </a:p>
        </p:txBody>
      </p:sp>
      <p:sp>
        <p:nvSpPr>
          <p:cNvPr id="8" name="TextBox 7"/>
          <p:cNvSpPr txBox="1"/>
          <p:nvPr/>
        </p:nvSpPr>
        <p:spPr>
          <a:xfrm>
            <a:off x="571472" y="428604"/>
            <a:ext cx="8358246"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Sahədən istifadə əmsalının (K) layihə zamanı, xüsusilə diplom və kurs layihələrinin işlənilməsində tətbiqi texnoloji hesablamaların düzgünlüyünü təmin edir. Onun qiyməti nə qədər yüksəkdirsə, sahədən bir o qədər faydalı istifadə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Normativ metodun layihə zamanı tətbiqi ticarət zalında bir oturacaq yerinə düşən normativ sahələrə əsaslanır. Bu metod ən çox layihə təşkilatlarında işlədilir. Onun köməyi ilə otaqların ümumi sahəsi (S</a:t>
            </a:r>
            <a:r>
              <a:rPr lang="az-Latn-AZ" sz="2000" baseline="-25000" dirty="0" smtClean="0">
                <a:latin typeface="Times New Roman" pitchFamily="18" charset="0"/>
                <a:cs typeface="Times New Roman" pitchFamily="18" charset="0"/>
              </a:rPr>
              <a:t>üm</a:t>
            </a:r>
            <a:r>
              <a:rPr lang="az-Latn-AZ" sz="2000" dirty="0" smtClean="0">
                <a:latin typeface="Times New Roman" pitchFamily="18" charset="0"/>
                <a:cs typeface="Times New Roman" pitchFamily="18" charset="0"/>
              </a:rPr>
              <a:t>) bu düstura əsasən hesablanır:</a:t>
            </a:r>
            <a:endParaRPr lang="ru-RU" sz="2000" dirty="0" smtClean="0">
              <a:latin typeface="Times New Roman" pitchFamily="18" charset="0"/>
              <a:cs typeface="Times New Roman" pitchFamily="18" charset="0"/>
            </a:endParaRPr>
          </a:p>
        </p:txBody>
      </p:sp>
      <p:pic>
        <p:nvPicPr>
          <p:cNvPr id="522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00496" y="3143248"/>
            <a:ext cx="1501264" cy="340965"/>
          </a:xfrm>
          <a:prstGeom prst="rect">
            <a:avLst/>
          </a:prstGeom>
          <a:noFill/>
          <a:ln w="9525">
            <a:noFill/>
            <a:miter lim="800000"/>
            <a:headEnd/>
            <a:tailEnd/>
          </a:ln>
        </p:spPr>
      </p:pic>
      <p:sp>
        <p:nvSpPr>
          <p:cNvPr id="10" name="TextBox 9"/>
          <p:cNvSpPr txBox="1"/>
          <p:nvPr/>
        </p:nvSpPr>
        <p:spPr>
          <a:xfrm>
            <a:off x="571472" y="3571876"/>
            <a:ext cx="8358246"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W - zalda 1 oturacaq yerinə düşən sahə norması,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(istehlakçılar və inzibati otaqlar üçün sahələrin hesablanmasında tətbiq edilir); P – zalda olan oturacaq yerlərinin sayıdır.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Ayrı-ayrı otaqlar və şöbələrin sahəsi qüvvədə olan tikinti, norma və qaydalarından istifadə edilməklə təyin olunur. Məsələn, yeməkxanalarda evə xörək buraxılışı üçün otaq nəzərdə tutulursa, 50 yerlik müəssisədə bu məqsədlə 10m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böyük güclü müəssisələr üçün hər 50 oturacaq yerinə əlavə olaraq 5m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sahə ayrılır. Yaxud 150 oturacaq yerinə malik restoranlarda gözləmə zallarına 15m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bundan böyük güclü müəssisələrdə isə əlavə olaraq hər 50 oturacaq yerinə 5m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sahə ayrılmalıdır</a:t>
            </a:r>
            <a:r>
              <a:rPr lang="az-Latn-A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Дата 9"/>
          <p:cNvSpPr>
            <a:spLocks noGrp="1"/>
          </p:cNvSpPr>
          <p:nvPr>
            <p:ph type="dt" sz="half" idx="10"/>
          </p:nvPr>
        </p:nvSpPr>
        <p:spPr/>
        <p:txBody>
          <a:bodyPr/>
          <a:lstStyle/>
          <a:p>
            <a:fld id="{A73A1777-60EC-4DEE-B555-9A88D258E99E}" type="datetime1">
              <a:rPr lang="az-Latn-AZ" smtClean="0"/>
              <a:pPr/>
              <a:t>24.07.2015</a:t>
            </a:fld>
            <a:endParaRPr lang="ru-RU"/>
          </a:p>
        </p:txBody>
      </p:sp>
      <p:sp>
        <p:nvSpPr>
          <p:cNvPr id="11" name="Номер слайда 10"/>
          <p:cNvSpPr>
            <a:spLocks noGrp="1"/>
          </p:cNvSpPr>
          <p:nvPr>
            <p:ph type="sldNum" sz="quarter" idx="12"/>
          </p:nvPr>
        </p:nvSpPr>
        <p:spPr/>
        <p:txBody>
          <a:bodyPr/>
          <a:lstStyle/>
          <a:p>
            <a:fld id="{6C392928-9BA1-472B-B647-E6587E52DC2E}" type="slidenum">
              <a:rPr lang="ru-RU" smtClean="0"/>
              <a:pPr/>
              <a:t>5</a:t>
            </a:fld>
            <a:endParaRPr lang="ru-RU"/>
          </a:p>
        </p:txBody>
      </p:sp>
      <p:sp>
        <p:nvSpPr>
          <p:cNvPr id="13" name="TextBox 12"/>
          <p:cNvSpPr txBox="1"/>
          <p:nvPr/>
        </p:nvSpPr>
        <p:spPr>
          <a:xfrm>
            <a:off x="428596" y="505969"/>
            <a:ext cx="8429684" cy="498598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İnzibati otaqların sahəsi 1 nəfər qulluqçuya 4m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hesabı ilə qəbul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müəssisələrində anbar qrupu otaqları xammal və yarımfabrikatlar, bəzən isə hazır məmulatların saxlanması üçün lazımdır. Bunlardan əlavə, maddi-texniki təchizat əşyalarının saxlanması üçün də otaq ayrıla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Yeyinti məhsulları saxlanılacaq anbar qrupu otaqları, soyudulan otaqlarda (kameralarda) qısa saxlanma müddətinə malik, tez xarab olan ət-süd, balıq və tərəvəz, meyvə və giləmeyvələr, hazır kulinar məmulatları, içkilər və yeyinti tullantıları saxlanılır.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Soyudulmayan anbar qrupu otaqları un, yarma, şəkər və s. kimi quru məhsulların, kartof və başqa tərəvəzlər kimi adi şəraitdə saxlanıla bilən məhsulların nisbətən uzun müddətdə saxlanılması üçün nəzərdə tuturlar.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Qeyd etdiyimiz anbar qrupu otaqlarının sahəsinin hesablanmasında hər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sahəyə düşən yüklənmə norması əsas şərtlərdən biridir. Bununla bərabər məhsulların sutkalıq tələb olunan miqdarı, saxlanma müddəti də məlum olmalıdır. Belə halda anbar qrupu otaqlarının sahəsini təyin etmək üçün düsturunu tətbiq etmək daha </a:t>
            </a:r>
            <a:r>
              <a:rPr lang="az-Latn-AZ" sz="2000" dirty="0" smtClean="0">
                <a:latin typeface="Times New Roman" pitchFamily="18" charset="0"/>
                <a:cs typeface="Times New Roman" pitchFamily="18" charset="0"/>
              </a:rPr>
              <a:t>məqsədəuyğundur:</a:t>
            </a:r>
            <a:endParaRPr lang="ru-RU" sz="2000" dirty="0" smtClean="0">
              <a:latin typeface="Times New Roman" pitchFamily="18" charset="0"/>
              <a:cs typeface="Times New Roman" pitchFamily="18"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6248" y="5715016"/>
            <a:ext cx="1129530" cy="571504"/>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6</a:t>
            </a:fld>
            <a:endParaRPr lang="ru-RU"/>
          </a:p>
        </p:txBody>
      </p:sp>
      <p:sp>
        <p:nvSpPr>
          <p:cNvPr id="5" name="TextBox 4"/>
          <p:cNvSpPr txBox="1"/>
          <p:nvPr/>
        </p:nvSpPr>
        <p:spPr>
          <a:xfrm>
            <a:off x="714348" y="1231645"/>
            <a:ext cx="785818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Burada,  F – ayrı-ayrı otaqların ümumi sahəsi,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G – yeyinti məhsullarının (tullantıların) sutkalıq tələb olunan miqdarıdır, kq;</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τ – saxlanma müddətidir, sutka;</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 - arakəsmələr, keçidlər və s. görə anbar qrupu otağı sahəsinin artırılmasını nəzərə alan əmsaldır (kiçik kameralar üçün -2,2, orta kameralar üçün -1,8, böyük kameralar üçün 1,6 qəbul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 – 1m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faydalı sahəyə düşən yüklənmə normasıdır, kq/m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90635"/>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
        <p:nvSpPr>
          <p:cNvPr id="3" name="Дата 2"/>
          <p:cNvSpPr>
            <a:spLocks noGrp="1"/>
          </p:cNvSpPr>
          <p:nvPr>
            <p:ph type="dt" sz="half" idx="10"/>
          </p:nvPr>
        </p:nvSpPr>
        <p:spPr/>
        <p:txBody>
          <a:bodyPr/>
          <a:lstStyle/>
          <a:p>
            <a:fld id="{327FD87D-9550-4AE7-83CF-47FBE561EB25}"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7</a:t>
            </a:fld>
            <a:endParaRPr lang="ru-RU"/>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354</TotalTime>
  <Words>636</Words>
  <Application>Microsoft Office PowerPoint</Application>
  <PresentationFormat>Экран (4:3)</PresentationFormat>
  <Paragraphs>52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Слайд 1</vt:lpstr>
      <vt:lpstr>Слайд 2</vt:lpstr>
      <vt:lpstr>Слайд 3</vt:lpstr>
      <vt:lpstr>Слайд 4</vt:lpstr>
      <vt:lpstr>Слайд 5</vt:lpstr>
      <vt:lpstr>Слайд 6</vt:lpstr>
      <vt:lpstr>Слайд 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102</cp:revision>
  <dcterms:created xsi:type="dcterms:W3CDTF">2015-07-23T14:36:07Z</dcterms:created>
  <dcterms:modified xsi:type="dcterms:W3CDTF">2015-07-24T07:55:44Z</dcterms:modified>
</cp:coreProperties>
</file>