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0"/>
  </p:notesMasterIdLst>
  <p:sldIdLst>
    <p:sldId id="256" r:id="rId2"/>
    <p:sldId id="257" r:id="rId3"/>
    <p:sldId id="258" r:id="rId4"/>
    <p:sldId id="270" r:id="rId5"/>
    <p:sldId id="259" r:id="rId6"/>
    <p:sldId id="271" r:id="rId7"/>
    <p:sldId id="272" r:id="rId8"/>
    <p:sldId id="260"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47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FFA028-D37D-4674-866A-248A0003B640}" type="datetimeFigureOut">
              <a:rPr lang="ru-RU" smtClean="0"/>
              <a:pPr/>
              <a:t>24.07.2015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3E1E0E-B6FE-46D8-8275-72B679E2DFD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49B9DB7A-046D-4A86-805E-7B90150229D3}" type="datetime1">
              <a:rPr lang="az-Latn-AZ" smtClean="0"/>
              <a:pPr/>
              <a:t>24.07.2015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D1357CE-D34E-40A3-B938-3B3EC2623FE8}" type="datetime1">
              <a:rPr lang="az-Latn-AZ"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42FEDB9-5D3B-4C7E-994B-69884516BDAA}" type="datetime1">
              <a:rPr lang="az-Latn-AZ"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E259C597-0F59-4103-BCB1-CBEEC50F23FF}" type="datetime1">
              <a:rPr lang="az-Latn-AZ" smtClean="0"/>
              <a:pPr/>
              <a:t>24.07.2015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727F1AEC-A0C7-4BE8-B33A-71ED8116B018}" type="datetime1">
              <a:rPr lang="az-Latn-AZ" smtClean="0"/>
              <a:pPr/>
              <a:t>24.07.2015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6C392928-9BA1-472B-B647-E6587E52DC2E}"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2C190F72-6939-41B4-B657-904863BC2C9F}" type="datetime1">
              <a:rPr lang="az-Latn-AZ" smtClean="0"/>
              <a:pPr/>
              <a:t>24.07.2015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5471137-0938-420F-B23E-FF637D549845}" type="datetime1">
              <a:rPr lang="az-Latn-AZ" smtClean="0"/>
              <a:pPr/>
              <a:t>24.07.2015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6C392928-9BA1-472B-B647-E6587E52DC2E}"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C7D0426A-594C-4425-ACA4-3A9181B2B650}" type="datetime1">
              <a:rPr lang="az-Latn-AZ" smtClean="0"/>
              <a:pPr/>
              <a:t>24.07.2015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DD785BFB-741E-4CC2-8F3F-7A41038FD0A2}" type="datetime1">
              <a:rPr lang="az-Latn-AZ" smtClean="0"/>
              <a:pPr/>
              <a:t>24.07.2015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33A05115-7C65-4B18-B74B-4CEFA862A78D}" type="datetime1">
              <a:rPr lang="az-Latn-AZ" smtClean="0"/>
              <a:pPr/>
              <a:t>24.07.2015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FD92356E-ADDA-4642-BC74-1DFAE66E288E}" type="datetime1">
              <a:rPr lang="az-Latn-AZ"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C392928-9BA1-472B-B647-E6587E52DC2E}"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spd="slow">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DC0F77B-55C0-419D-BCC4-1E6021693E16}" type="datetime1">
              <a:rPr lang="az-Latn-AZ" smtClean="0"/>
              <a:pPr/>
              <a:t>24.07.2015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C392928-9BA1-472B-B647-E6587E52DC2E}"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diamond/>
  </p:transition>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571472" y="142852"/>
            <a:ext cx="8072494" cy="1214446"/>
          </a:xfrm>
          <a:prstGeom prst="rect">
            <a:avLst/>
          </a:prstGeom>
          <a:ln w="38100"/>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z-Latn-AZ" sz="3600" b="1" i="0" u="none" strike="noStrike" kern="1200" cap="none" spc="0" normalizeH="0" baseline="0" noProof="0" dirty="0" smtClean="0">
                <a:ln>
                  <a:noFill/>
                </a:ln>
                <a:effectLst/>
                <a:uLnTx/>
                <a:uFillTx/>
                <a:latin typeface="Times New Roman" pitchFamily="18" charset="0"/>
                <a:ea typeface="+mj-ea"/>
                <a:cs typeface="Times New Roman" pitchFamily="18" charset="0"/>
              </a:rPr>
              <a:t>AZƏRBAYCAN DÖVLƏT İQTİSAD UNİVERSİTETİ</a:t>
            </a:r>
            <a:endParaRPr kumimoji="0" lang="ru-RU" sz="3600" b="1" i="0" u="none" strike="noStrike" kern="1200" cap="none" spc="0" normalizeH="0" baseline="0" noProof="0" dirty="0" smtClean="0">
              <a:ln>
                <a:noFill/>
              </a:ln>
              <a:effectLst/>
              <a:uLnTx/>
              <a:uFillTx/>
              <a:latin typeface="Times New Roman" pitchFamily="18" charset="0"/>
              <a:ea typeface="+mj-ea"/>
              <a:cs typeface="Times New Roman" pitchFamily="18" charset="0"/>
            </a:endParaRPr>
          </a:p>
        </p:txBody>
      </p:sp>
      <p:sp>
        <p:nvSpPr>
          <p:cNvPr id="5" name="Заголовок 1"/>
          <p:cNvSpPr txBox="1">
            <a:spLocks/>
          </p:cNvSpPr>
          <p:nvPr/>
        </p:nvSpPr>
        <p:spPr>
          <a:xfrm>
            <a:off x="642910" y="2928934"/>
            <a:ext cx="8058152" cy="1214446"/>
          </a:xfrm>
          <a:prstGeom prst="rect">
            <a:avLst/>
          </a:prstGeom>
          <a:ln w="38100"/>
        </p:spPr>
        <p:style>
          <a:lnRef idx="1">
            <a:schemeClr val="accent1"/>
          </a:lnRef>
          <a:fillRef idx="2">
            <a:schemeClr val="accent1"/>
          </a:fillRef>
          <a:effectRef idx="1">
            <a:schemeClr val="accent1"/>
          </a:effectRef>
          <a:fontRef idx="minor">
            <a:schemeClr val="dk1"/>
          </a:fontRef>
        </p:style>
        <p:txBody>
          <a:bodyPr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az-Latn-AZ" sz="3200" b="1" i="0" u="none" strike="noStrike" kern="1200" cap="none" spc="0" normalizeH="0" baseline="0" noProof="0" dirty="0" smtClean="0">
                <a:ln>
                  <a:noFill/>
                </a:ln>
                <a:effectLst/>
                <a:uLnTx/>
                <a:uFillTx/>
                <a:latin typeface="Times New Roman" pitchFamily="18" charset="0"/>
                <a:ea typeface="+mj-ea"/>
                <a:cs typeface="Times New Roman" pitchFamily="18" charset="0"/>
              </a:rPr>
              <a:t>TƏRTİB ETDİ: DOS. QURBANOV NÜSRƏT HEYDƏR</a:t>
            </a:r>
            <a:endParaRPr kumimoji="0" lang="ru-RU" sz="3200" b="1"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6" name="Заголовок 1"/>
          <p:cNvSpPr txBox="1">
            <a:spLocks/>
          </p:cNvSpPr>
          <p:nvPr/>
        </p:nvSpPr>
        <p:spPr>
          <a:xfrm>
            <a:off x="571472" y="1500174"/>
            <a:ext cx="8072494" cy="1071570"/>
          </a:xfrm>
          <a:prstGeom prst="rect">
            <a:avLst/>
          </a:prstGeom>
          <a:ln w="38100"/>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az-Latn-AZ" sz="3200" b="1" i="0" u="none" strike="noStrike" kern="1200" cap="none" spc="0" normalizeH="0" baseline="0" noProof="0" dirty="0" smtClean="0">
                <a:ln>
                  <a:noFill/>
                </a:ln>
                <a:effectLst/>
                <a:uLnTx/>
                <a:uFillTx/>
                <a:latin typeface="Times New Roman" pitchFamily="18" charset="0"/>
                <a:ea typeface="+mj-ea"/>
                <a:cs typeface="Times New Roman" pitchFamily="18" charset="0"/>
              </a:rPr>
              <a:t>KAFEDRA: “QİDA MƏHSULLARININ TEXNOLOGİYASI”</a:t>
            </a:r>
            <a:endParaRPr kumimoji="0" lang="ru-RU" sz="3200" b="1" i="0" u="none" strike="noStrike" kern="1200" cap="none" spc="0" normalizeH="0" baseline="0" noProof="0" dirty="0" smtClean="0">
              <a:ln>
                <a:noFill/>
              </a:ln>
              <a:effectLst/>
              <a:uLnTx/>
              <a:uFillTx/>
              <a:latin typeface="Times New Roman" pitchFamily="18" charset="0"/>
              <a:ea typeface="+mj-ea"/>
              <a:cs typeface="Times New Roman" pitchFamily="18" charset="0"/>
            </a:endParaRPr>
          </a:p>
        </p:txBody>
      </p:sp>
      <p:sp>
        <p:nvSpPr>
          <p:cNvPr id="7" name="Подзаголовок 2"/>
          <p:cNvSpPr txBox="1">
            <a:spLocks/>
          </p:cNvSpPr>
          <p:nvPr/>
        </p:nvSpPr>
        <p:spPr>
          <a:xfrm>
            <a:off x="714348" y="4357694"/>
            <a:ext cx="8001056" cy="1785950"/>
          </a:xfrm>
          <a:prstGeom prst="rect">
            <a:avLst/>
          </a:prstGeom>
          <a:ln w="38100"/>
        </p:spPr>
        <p:style>
          <a:lnRef idx="1">
            <a:schemeClr val="accent1"/>
          </a:lnRef>
          <a:fillRef idx="2">
            <a:schemeClr val="accent1"/>
          </a:fillRef>
          <a:effectRef idx="1">
            <a:schemeClr val="accent1"/>
          </a:effectRef>
          <a:fontRef idx="minor">
            <a:schemeClr val="dk1"/>
          </a:fontRef>
        </p:style>
        <p:txBody>
          <a:bodyPr>
            <a:noAutofit/>
          </a:bodyPr>
          <a:lstStyle/>
          <a:p>
            <a:pPr lvl="0">
              <a:spcBef>
                <a:spcPct val="20000"/>
              </a:spcBef>
              <a:tabLst>
                <a:tab pos="1257300" algn="l"/>
              </a:tabLst>
              <a:defRPr/>
            </a:pPr>
            <a:r>
              <a:rPr kumimoji="0" lang="az-Latn-AZ" sz="3200" b="1" strike="noStrike" kern="1200" cap="none" spc="0" normalizeH="0" baseline="0" noProof="0" dirty="0" smtClean="0">
                <a:ln>
                  <a:noFill/>
                </a:ln>
                <a:effectLst/>
                <a:uLnTx/>
                <a:uFillTx/>
                <a:latin typeface="Times New Roman" pitchFamily="18" charset="0"/>
                <a:ea typeface="+mn-ea"/>
                <a:cs typeface="Times New Roman" pitchFamily="18" charset="0"/>
              </a:rPr>
              <a:t>FƏNN:</a:t>
            </a:r>
            <a:r>
              <a:rPr kumimoji="0" lang="az-Latn-AZ" sz="3200" b="1" i="1" strike="noStrike" kern="1200" cap="none" spc="0" normalizeH="0" baseline="0" noProof="0" dirty="0" smtClean="0">
                <a:ln>
                  <a:noFill/>
                </a:ln>
                <a:effectLst/>
                <a:uLnTx/>
                <a:uFillTx/>
                <a:latin typeface="Times New Roman" pitchFamily="18" charset="0"/>
                <a:ea typeface="+mn-ea"/>
                <a:cs typeface="Times New Roman" pitchFamily="18" charset="0"/>
              </a:rPr>
              <a:t> </a:t>
            </a:r>
            <a:r>
              <a:rPr kumimoji="0" lang="az-Latn-AZ" sz="3200" b="1" strike="noStrike" kern="1200" cap="none" spc="0" normalizeH="0" baseline="0" noProof="0" dirty="0" smtClean="0">
                <a:ln>
                  <a:noFill/>
                </a:ln>
                <a:effectLst/>
                <a:uLnTx/>
                <a:uFillTx/>
                <a:latin typeface="Times New Roman" pitchFamily="18" charset="0"/>
                <a:ea typeface="+mn-ea"/>
                <a:cs typeface="Times New Roman" pitchFamily="18" charset="0"/>
              </a:rPr>
              <a:t>“</a:t>
            </a:r>
            <a:r>
              <a:rPr lang="az-Latn-AZ" sz="3200" b="1" dirty="0" smtClean="0">
                <a:latin typeface="Times New Roman" pitchFamily="18" charset="0"/>
                <a:cs typeface="Times New Roman" pitchFamily="18" charset="0"/>
              </a:rPr>
              <a:t>QİDA SƏNAYESİ VƏ İAŞƏ MÜƏSSİSƏLƏRİNİN TEXNOLOJİ LAYİHƏLƏNDİRİLMƏSİ”</a:t>
            </a:r>
            <a:endParaRPr kumimoji="0" lang="ru-RU" sz="3200" b="1" i="1" u="sng" strike="noStrike" kern="1200" cap="none" spc="0" normalizeH="0" baseline="0" noProof="0" dirty="0">
              <a:ln>
                <a:noFill/>
              </a:ln>
              <a:effectLst/>
              <a:uLnTx/>
              <a:uFillTx/>
              <a:latin typeface="Times New Roman" pitchFamily="18" charset="0"/>
              <a:ea typeface="+mn-ea"/>
              <a:cs typeface="Times New Roman" pitchFamily="18" charset="0"/>
            </a:endParaRPr>
          </a:p>
        </p:txBody>
      </p:sp>
      <p:sp>
        <p:nvSpPr>
          <p:cNvPr id="8" name="Дата 5"/>
          <p:cNvSpPr>
            <a:spLocks noGrp="1"/>
          </p:cNvSpPr>
          <p:nvPr>
            <p:ph type="dt" sz="half" idx="10"/>
          </p:nvPr>
        </p:nvSpPr>
        <p:spPr>
          <a:xfrm>
            <a:off x="457200" y="6416675"/>
            <a:ext cx="2133600" cy="365125"/>
          </a:xfrm>
        </p:spPr>
        <p:txBody>
          <a:bodyPr/>
          <a:lstStyle/>
          <a:p>
            <a:fld id="{EB211046-742F-4F7D-B18F-E5F8C24A3BA9}" type="datetime1">
              <a:rPr lang="az-Latn-AZ" smtClean="0"/>
              <a:pPr/>
              <a:t>24.07.2015</a:t>
            </a:fld>
            <a:endParaRPr lang="ru-RU"/>
          </a:p>
        </p:txBody>
      </p:sp>
      <p:sp>
        <p:nvSpPr>
          <p:cNvPr id="9" name="Номер слайда 6"/>
          <p:cNvSpPr>
            <a:spLocks noGrp="1"/>
          </p:cNvSpPr>
          <p:nvPr>
            <p:ph type="sldNum" sz="quarter" idx="12"/>
          </p:nvPr>
        </p:nvSpPr>
        <p:spPr>
          <a:xfrm>
            <a:off x="7924800" y="6416675"/>
            <a:ext cx="762000" cy="365125"/>
          </a:xfrm>
        </p:spPr>
        <p:txBody>
          <a:bodyPr/>
          <a:lstStyle/>
          <a:p>
            <a:fld id="{6C5DD5B6-2A85-4724-A83F-AFF993FA0B70}" type="slidenum">
              <a:rPr lang="ru-RU" smtClean="0"/>
              <a:pPr/>
              <a:t>1</a:t>
            </a:fld>
            <a:endParaRPr lang="ru-RU"/>
          </a:p>
        </p:txBody>
      </p:sp>
    </p:spTree>
  </p:cSld>
  <p:clrMapOvr>
    <a:masterClrMapping/>
  </p:clrMapOvr>
  <p:transition spd="slow">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676233"/>
            <a:ext cx="8572560" cy="470898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az-Latn-AZ" sz="2000" b="1" dirty="0" smtClean="0">
                <a:latin typeface="Times New Roman" pitchFamily="18" charset="0"/>
                <a:cs typeface="Times New Roman" pitchFamily="18" charset="0"/>
              </a:rPr>
              <a:t>İSTEHSAL QRUPU OTAQLARININ PLANLI HƏLL</a:t>
            </a:r>
            <a:r>
              <a:rPr lang="az-Latn-AZ" sz="2000" b="1" dirty="0" smtClean="0">
                <a:latin typeface="Times New Roman" pitchFamily="18" charset="0"/>
                <a:cs typeface="Times New Roman" pitchFamily="18" charset="0"/>
              </a:rPr>
              <a:t>İ</a:t>
            </a:r>
            <a:endParaRPr lang="ru-RU" sz="2000" dirty="0" smtClean="0">
              <a:latin typeface="Times New Roman" pitchFamily="18" charset="0"/>
              <a:cs typeface="Times New Roman" pitchFamily="18" charset="0"/>
            </a:endParaRPr>
          </a:p>
          <a:p>
            <a:r>
              <a:rPr lang="az-Latn-AZ" sz="2000" b="1"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Bu </a:t>
            </a:r>
            <a:r>
              <a:rPr lang="az-Latn-AZ" sz="2000" dirty="0" smtClean="0">
                <a:latin typeface="Times New Roman" pitchFamily="18" charset="0"/>
                <a:cs typeface="Times New Roman" pitchFamily="18" charset="0"/>
              </a:rPr>
              <a:t>qrup otaqların tərkibi iaşə müəssisələrinin tipindən, gücündən, emal olunan xammalın və buraxılan məhsulun çeşidindən asılıdır. Belə ki, yarımfabrikatlar hazırlayan sexlər əsas etibarilə tədarükçü iaşə müəssisələrində, hazır kulinar məhsulları buraxan sexlər isə xörək hazırlanmasını tamamlayan müəssisələrdə rast gəlinir.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Tədarükçü iaşə müəssisələrində olan istehsal otaqlarından ət yarımfabrikatları (quş əti və subməhsulları üçün bölmələr olmaqla), balıq yarımfabrikatları və tərəvəz yarımfabrikatları hazırlayan sexləri, kulinariya və qənnadı sexlərini göstərmək olar.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Xörək hazırlanmasını tamamlayan iaşə müəssisələrində istehsal qrupu otaqlarının tərkibinə, yarımfabrikat hazırlanmasını tamamlayan sex, isti və soyuq sexlər, qənnadı sexi, serviz otağı və s. daxil edilir.</a:t>
            </a:r>
            <a:endParaRPr lang="ru-RU" sz="2000" dirty="0" smtClean="0">
              <a:latin typeface="Times New Roman" pitchFamily="18" charset="0"/>
              <a:cs typeface="Times New Roman" pitchFamily="18" charset="0"/>
            </a:endParaRPr>
          </a:p>
          <a:p>
            <a:pPr indent="361950"/>
            <a:endParaRPr lang="ru-RU" sz="2000" dirty="0" smtClean="0">
              <a:latin typeface="Times New Roman" pitchFamily="18" charset="0"/>
              <a:cs typeface="Times New Roman" pitchFamily="18" charset="0"/>
            </a:endParaRPr>
          </a:p>
        </p:txBody>
      </p:sp>
      <p:sp>
        <p:nvSpPr>
          <p:cNvPr id="92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Дата 5"/>
          <p:cNvSpPr>
            <a:spLocks noGrp="1"/>
          </p:cNvSpPr>
          <p:nvPr>
            <p:ph type="dt" sz="half" idx="10"/>
          </p:nvPr>
        </p:nvSpPr>
        <p:spPr/>
        <p:txBody>
          <a:bodyPr/>
          <a:lstStyle/>
          <a:p>
            <a:fld id="{BB658B7D-12BD-4B60-8E6B-0E1A7443FC94}" type="datetime1">
              <a:rPr lang="az-Latn-AZ" sz="1400" smtClean="0"/>
              <a:pPr/>
              <a:t>24.07.2015</a:t>
            </a:fld>
            <a:endParaRPr lang="ru-RU" dirty="0"/>
          </a:p>
        </p:txBody>
      </p:sp>
      <p:sp>
        <p:nvSpPr>
          <p:cNvPr id="7" name="Номер слайда 6"/>
          <p:cNvSpPr>
            <a:spLocks noGrp="1"/>
          </p:cNvSpPr>
          <p:nvPr>
            <p:ph type="sldNum" sz="quarter" idx="12"/>
          </p:nvPr>
        </p:nvSpPr>
        <p:spPr/>
        <p:txBody>
          <a:bodyPr/>
          <a:lstStyle/>
          <a:p>
            <a:fld id="{6C392928-9BA1-472B-B647-E6587E52DC2E}" type="slidenum">
              <a:rPr lang="ru-RU" smtClean="0"/>
              <a:pPr/>
              <a:t>2</a:t>
            </a:fld>
            <a:endParaRPr lang="ru-RU"/>
          </a:p>
        </p:txBody>
      </p:sp>
      <p:sp>
        <p:nvSpPr>
          <p:cNvPr id="92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 name="Дата 5"/>
          <p:cNvSpPr>
            <a:spLocks noGrp="1"/>
          </p:cNvSpPr>
          <p:nvPr>
            <p:ph type="dt" sz="half" idx="10"/>
          </p:nvPr>
        </p:nvSpPr>
        <p:spPr/>
        <p:txBody>
          <a:bodyPr/>
          <a:lstStyle/>
          <a:p>
            <a:fld id="{E1D4E2FB-BB42-4146-9500-1D9AF832846D}" type="datetime1">
              <a:rPr lang="az-Latn-AZ" smtClean="0"/>
              <a:pPr/>
              <a:t>24.07.2015</a:t>
            </a:fld>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3</a:t>
            </a:fld>
            <a:endParaRPr lang="ru-RU"/>
          </a:p>
        </p:txBody>
      </p:sp>
      <p:sp>
        <p:nvSpPr>
          <p:cNvPr id="8" name="TextBox 7"/>
          <p:cNvSpPr txBox="1"/>
          <p:nvPr/>
        </p:nvSpPr>
        <p:spPr>
          <a:xfrm>
            <a:off x="428596" y="357166"/>
            <a:ext cx="8501122" cy="62478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İstehsal qrupu otaqları müəssisənin planında elə layihələndirilməlidir ki, onların anbar qrupu, ticarət qrupu və digər qrup otaqlarla əlaqəsi gözlənilsin. Onların ölçüləri elə seçilməlidir ki, avadanlıqların texnoloji proseslərin aparılması ardıcıllığına uyğun yerləşdirilməsi və əməyin elmi təşkili şərtlərinin gözlənilməsi təmin olunsun. İstehsal qrupu otaqlarının əksəriyyətində məhsulların emalı prosesləri həyata keçirildiyindən onların istehlakçılar üçün otaqlarla birbaşa əlaqəsi olmamalıdır. Bu qrup otaqların yuxarı mərtəbələrdə və eyni səviyyədə yerləşdirilməsi texnoloji proseslərin aparılması üçün əlverişli imkanlar yaradır. Bunlardan əlavə, sexlərin və şöbələrin yerləşdirilməsi müəssisənin neçə mərtəbədən ibarət olmasından da asılıdır. Bütün müəssisənin bir mərtəbədə yerləşdiyi halda anbar qrupundan sonra tədarükçü sexlər, onlardan sonra isə isti və soyuq sexlər layihələndirilməlidir. Çoxmərtəbəli müəssisələrdə isə tədarükçü sexlər hazırlayıcı sexlərdən nisbətən aşağı mərtəbələrdə yerləşdirilməlidir.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Adətən ət yarımfabrikatları istehsal edən sex tərəvəz sexi ilə yanaşı planlaşdırılır. Ətin emalının texnoloji prosesləri (defrostasiya, yuyulma, kəsilmə, sümükdən təmizlənmə və s.) iri tədarükçü müəssisələrdə xüsusi otaqlarda, kiçik və orta müəssisələrdə isə müstəqil emal xətlərində aparılmalıdır.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Ət sexində ətin sümükdən və qaba damarlardan təmizlənməsi üçün, natural yarımfabrikatların hazırlanması üçün, qiymələnmiş yarımfabrikatların və kotletlərin hazırlanması üçün texnoloji emal xətləri nəzərdə tutulmalıdır.</a:t>
            </a:r>
            <a:endParaRPr lang="ru-RU" sz="2000" dirty="0" smtClean="0">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785BFB-741E-4CC2-8F3F-7A41038FD0A2}"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4</a:t>
            </a:fld>
            <a:endParaRPr lang="ru-RU"/>
          </a:p>
        </p:txBody>
      </p:sp>
      <p:sp>
        <p:nvSpPr>
          <p:cNvPr id="8" name="TextBox 7"/>
          <p:cNvSpPr txBox="1"/>
          <p:nvPr/>
        </p:nvSpPr>
        <p:spPr>
          <a:xfrm>
            <a:off x="571472" y="428604"/>
            <a:ext cx="8358246" cy="62478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450850"/>
            <a:r>
              <a:rPr lang="az-Latn-AZ" sz="2000" dirty="0" smtClean="0">
                <a:latin typeface="Times New Roman" pitchFamily="18" charset="0"/>
                <a:cs typeface="Times New Roman" pitchFamily="18" charset="0"/>
              </a:rPr>
              <a:t>Qiymələnmiş yarımfabrikatların hazırlanması üçün sexdə xüsusi mexanizmlər quraşdırılmalıdır. Bu zaman iş yerlərinin normal işıqlandırılması şərtləri də gözlənilməlidir.</a:t>
            </a:r>
            <a:endParaRPr lang="ru-RU" sz="2000" dirty="0" smtClean="0">
              <a:latin typeface="Times New Roman" pitchFamily="18" charset="0"/>
              <a:cs typeface="Times New Roman" pitchFamily="18" charset="0"/>
            </a:endParaRPr>
          </a:p>
          <a:p>
            <a:pPr indent="450850"/>
            <a:r>
              <a:rPr lang="az-Latn-AZ" sz="2000" dirty="0" smtClean="0">
                <a:latin typeface="Times New Roman" pitchFamily="18" charset="0"/>
                <a:cs typeface="Times New Roman" pitchFamily="18" charset="0"/>
              </a:rPr>
              <a:t>İri tədarükçü müəssisələrdə və böyük güclü yeməkxanalarda sanitar-gigiyenik şərtlərə uyğun olaraq, ayrıca quşların təmizlənməsi sexi də nəzərdə tutulur.</a:t>
            </a:r>
            <a:endParaRPr lang="ru-RU" sz="2000" dirty="0" smtClean="0">
              <a:latin typeface="Times New Roman" pitchFamily="18" charset="0"/>
              <a:cs typeface="Times New Roman" pitchFamily="18" charset="0"/>
            </a:endParaRPr>
          </a:p>
          <a:p>
            <a:pPr indent="450850"/>
            <a:r>
              <a:rPr lang="az-Latn-AZ" sz="2000" dirty="0" smtClean="0">
                <a:latin typeface="Times New Roman" pitchFamily="18" charset="0"/>
                <a:cs typeface="Times New Roman" pitchFamily="18" charset="0"/>
              </a:rPr>
              <a:t>Böyük güclü müəssisələrdə balığın emalı üçün ayrıca otaq – balıq yarımfabrikatları sexi layihələndirilir. Oturacaq yerlərinin sayı 100-ə qədər olan müəssisələrdə isə ət və balığın emalı bir sexdə həyata keçirilsə də, onların emalı xətləri ayrı olmalıdır. Gün ərzində 1 tondan artıq balıq emal edən böyük güclü sexlərdə isə nərə və sıx torla tutulan balıqların emalı üçün ayrıca xətlər nəzərdə tutulur.</a:t>
            </a:r>
            <a:endParaRPr lang="ru-RU" sz="2000" dirty="0" smtClean="0">
              <a:latin typeface="Times New Roman" pitchFamily="18" charset="0"/>
              <a:cs typeface="Times New Roman" pitchFamily="18" charset="0"/>
            </a:endParaRPr>
          </a:p>
          <a:p>
            <a:pPr indent="450850"/>
            <a:r>
              <a:rPr lang="az-Latn-AZ" sz="2000" dirty="0" smtClean="0">
                <a:latin typeface="Times New Roman" pitchFamily="18" charset="0"/>
                <a:cs typeface="Times New Roman" pitchFamily="18" charset="0"/>
              </a:rPr>
              <a:t>Xörək hazırlanmasını tamamlayan iaşə müəssisələrində ayrıca ət və balıq sexləri oturacaq yerlərinin sayı 400-dən çox olan açıq tipli yeməkxana və restoranlarda, 300-dən çox yeri olan ali məktəb yeməkxanalarında nəzərdə tutula bilər. Kiçik güclü müəssisələrdə isə ət və balıq sexləri birlikdə ət-balıq sexləri şəklində layihələndirilir.</a:t>
            </a:r>
            <a:endParaRPr lang="ru-RU" sz="2000" dirty="0" smtClean="0">
              <a:latin typeface="Times New Roman" pitchFamily="18" charset="0"/>
              <a:cs typeface="Times New Roman" pitchFamily="18" charset="0"/>
            </a:endParaRPr>
          </a:p>
          <a:p>
            <a:pPr indent="450850"/>
            <a:r>
              <a:rPr lang="az-Latn-AZ" sz="2000" dirty="0" smtClean="0">
                <a:latin typeface="Times New Roman" pitchFamily="18" charset="0"/>
                <a:cs typeface="Times New Roman" pitchFamily="18" charset="0"/>
              </a:rPr>
              <a:t>Şəkil 1 və 2-də 300 yerlik yeməkxana üçün müvafiq olaraq ət-balıq və tərəvəz sexlərinin avadanlıqlarla birlikdə konstruktiv-planlaşdırılma sxemləri göstərilmişdir.</a:t>
            </a:r>
            <a:endParaRPr lang="ru-RU" sz="2000" dirty="0" smtClean="0">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 name="Дата 9"/>
          <p:cNvSpPr>
            <a:spLocks noGrp="1"/>
          </p:cNvSpPr>
          <p:nvPr>
            <p:ph type="dt" sz="half" idx="10"/>
          </p:nvPr>
        </p:nvSpPr>
        <p:spPr/>
        <p:txBody>
          <a:bodyPr/>
          <a:lstStyle/>
          <a:p>
            <a:fld id="{A73A1777-60EC-4DEE-B555-9A88D258E99E}" type="datetime1">
              <a:rPr lang="az-Latn-AZ" smtClean="0"/>
              <a:pPr/>
              <a:t>24.07.2015</a:t>
            </a:fld>
            <a:endParaRPr lang="ru-RU"/>
          </a:p>
        </p:txBody>
      </p:sp>
      <p:sp>
        <p:nvSpPr>
          <p:cNvPr id="11" name="Номер слайда 10"/>
          <p:cNvSpPr>
            <a:spLocks noGrp="1"/>
          </p:cNvSpPr>
          <p:nvPr>
            <p:ph type="sldNum" sz="quarter" idx="12"/>
          </p:nvPr>
        </p:nvSpPr>
        <p:spPr/>
        <p:txBody>
          <a:bodyPr/>
          <a:lstStyle/>
          <a:p>
            <a:fld id="{6C392928-9BA1-472B-B647-E6587E52DC2E}" type="slidenum">
              <a:rPr lang="ru-RU" smtClean="0"/>
              <a:pPr/>
              <a:t>5</a:t>
            </a:fld>
            <a:endParaRPr lang="ru-RU"/>
          </a:p>
        </p:txBody>
      </p:sp>
      <p:sp>
        <p:nvSpPr>
          <p:cNvPr id="13" name="TextBox 12"/>
          <p:cNvSpPr txBox="1"/>
          <p:nvPr/>
        </p:nvSpPr>
        <p:spPr>
          <a:xfrm>
            <a:off x="428596" y="5357826"/>
            <a:ext cx="8429684" cy="138499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az-Latn-AZ" sz="1400" b="1" i="1" dirty="0" smtClean="0">
                <a:latin typeface="Times New Roman" pitchFamily="18" charset="0"/>
                <a:cs typeface="Times New Roman" pitchFamily="18" charset="0"/>
              </a:rPr>
              <a:t>Şəkil 1. 300 yerlik açıq tipli yeməkxanada ət-balıq sexinin konstruktiv planlaşdırılma sxemi</a:t>
            </a:r>
            <a:endParaRPr lang="ru-RU" sz="1400" dirty="0" smtClean="0">
              <a:latin typeface="Times New Roman" pitchFamily="18" charset="0"/>
              <a:cs typeface="Times New Roman" pitchFamily="18" charset="0"/>
            </a:endParaRPr>
          </a:p>
          <a:p>
            <a:pPr algn="ctr"/>
            <a:r>
              <a:rPr lang="az-Latn-AZ" sz="1400" b="1" i="1" dirty="0" smtClean="0">
                <a:latin typeface="Times New Roman" pitchFamily="18" charset="0"/>
                <a:cs typeface="Times New Roman" pitchFamily="18" charset="0"/>
              </a:rPr>
              <a:t> </a:t>
            </a:r>
            <a:endParaRPr lang="ru-RU" sz="1400" dirty="0" smtClean="0">
              <a:latin typeface="Times New Roman" pitchFamily="18" charset="0"/>
              <a:cs typeface="Times New Roman" pitchFamily="18" charset="0"/>
            </a:endParaRPr>
          </a:p>
          <a:p>
            <a:pPr algn="ctr"/>
            <a:r>
              <a:rPr lang="az-Latn-AZ" sz="1400" i="1" dirty="0" smtClean="0">
                <a:latin typeface="Times New Roman" pitchFamily="18" charset="0"/>
                <a:cs typeface="Times New Roman" pitchFamily="18" charset="0"/>
              </a:rPr>
              <a:t>1 – soyuducu şkaf, 2 - ət-balıq sexi üçün universal intiqal, 3 – mexaniki ətçəkən maşın, </a:t>
            </a:r>
            <a:endParaRPr lang="ru-RU" sz="1400" dirty="0" smtClean="0">
              <a:latin typeface="Times New Roman" pitchFamily="18" charset="0"/>
              <a:cs typeface="Times New Roman" pitchFamily="18" charset="0"/>
            </a:endParaRPr>
          </a:p>
          <a:p>
            <a:pPr algn="ctr"/>
            <a:r>
              <a:rPr lang="az-Latn-AZ" sz="1400" i="1" dirty="0" smtClean="0">
                <a:latin typeface="Times New Roman" pitchFamily="18" charset="0"/>
                <a:cs typeface="Times New Roman" pitchFamily="18" charset="0"/>
              </a:rPr>
              <a:t>4 – kotletin formalanması və urvalanması üçün maşın, 5 – balığın təmizlənməsi üçün alət, </a:t>
            </a:r>
            <a:endParaRPr lang="ru-RU" sz="1400" dirty="0" smtClean="0">
              <a:latin typeface="Times New Roman" pitchFamily="18" charset="0"/>
              <a:cs typeface="Times New Roman" pitchFamily="18" charset="0"/>
            </a:endParaRPr>
          </a:p>
          <a:p>
            <a:pPr algn="ctr"/>
            <a:r>
              <a:rPr lang="az-Latn-AZ" sz="1400" i="1" dirty="0" smtClean="0">
                <a:latin typeface="Times New Roman" pitchFamily="18" charset="0"/>
                <a:cs typeface="Times New Roman" pitchFamily="18" charset="0"/>
              </a:rPr>
              <a:t>6,7 – istehsalat stolu, 8 – balığın təmizlənməsi üçün stol, 9 – ikibölməli yuma vannası, </a:t>
            </a:r>
            <a:endParaRPr lang="ru-RU" sz="1400" dirty="0" smtClean="0">
              <a:latin typeface="Times New Roman" pitchFamily="18" charset="0"/>
              <a:cs typeface="Times New Roman" pitchFamily="18" charset="0"/>
            </a:endParaRPr>
          </a:p>
          <a:p>
            <a:pPr algn="ctr"/>
            <a:r>
              <a:rPr lang="az-Latn-AZ" sz="1400" i="1" dirty="0" smtClean="0">
                <a:latin typeface="Times New Roman" pitchFamily="18" charset="0"/>
                <a:cs typeface="Times New Roman" pitchFamily="18" charset="0"/>
              </a:rPr>
              <a:t>10 – birbölməli yuma vannası, 11 - ətin doğranması üçün stol, 12 – ütücü qurğu.</a:t>
            </a:r>
            <a:endParaRPr lang="ru-RU" sz="1400" dirty="0" smtClean="0">
              <a:latin typeface="Times New Roman" pitchFamily="18" charset="0"/>
              <a:cs typeface="Times New Roman" pitchFamily="18" charset="0"/>
            </a:endParaRPr>
          </a:p>
        </p:txBody>
      </p:sp>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120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6" name="Рисунок 1"/>
          <p:cNvPicPr>
            <a:picLocks noChangeAspect="1" noChangeArrowheads="1"/>
          </p:cNvPicPr>
          <p:nvPr/>
        </p:nvPicPr>
        <p:blipFill>
          <a:blip r:embed="rId2"/>
          <a:srcRect r="50294" b="10368"/>
          <a:stretch>
            <a:fillRect/>
          </a:stretch>
        </p:blipFill>
        <p:spPr bwMode="auto">
          <a:xfrm>
            <a:off x="1928794" y="428604"/>
            <a:ext cx="5572164" cy="4817226"/>
          </a:xfrm>
          <a:prstGeom prst="rect">
            <a:avLst/>
          </a:prstGeom>
          <a:noFill/>
          <a:ln w="9525">
            <a:noFill/>
            <a:miter lim="800000"/>
            <a:headEnd/>
            <a:tailEnd/>
          </a:ln>
        </p:spPr>
      </p:pic>
    </p:spTree>
  </p:cSld>
  <p:clrMapOvr>
    <a:masterClrMapping/>
  </p:clrMapOvr>
  <p:transition spd="slow">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785BFB-741E-4CC2-8F3F-7A41038FD0A2}"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6</a:t>
            </a:fld>
            <a:endParaRPr lang="ru-RU"/>
          </a:p>
        </p:txBody>
      </p:sp>
      <p:pic>
        <p:nvPicPr>
          <p:cNvPr id="2050" name="Рисунок 1"/>
          <p:cNvPicPr>
            <a:picLocks noChangeAspect="1" noChangeArrowheads="1"/>
          </p:cNvPicPr>
          <p:nvPr/>
        </p:nvPicPr>
        <p:blipFill>
          <a:blip r:embed="rId2"/>
          <a:srcRect l="51630"/>
          <a:stretch>
            <a:fillRect/>
          </a:stretch>
        </p:blipFill>
        <p:spPr bwMode="auto">
          <a:xfrm>
            <a:off x="2428860" y="357166"/>
            <a:ext cx="4857784" cy="4809528"/>
          </a:xfrm>
          <a:prstGeom prst="rect">
            <a:avLst/>
          </a:prstGeom>
          <a:noFill/>
          <a:ln w="9525">
            <a:noFill/>
            <a:miter lim="800000"/>
            <a:headEnd/>
            <a:tailEnd/>
          </a:ln>
        </p:spPr>
      </p:pic>
      <p:sp>
        <p:nvSpPr>
          <p:cNvPr id="7" name="TextBox 6"/>
          <p:cNvSpPr txBox="1"/>
          <p:nvPr/>
        </p:nvSpPr>
        <p:spPr>
          <a:xfrm>
            <a:off x="785786" y="5357826"/>
            <a:ext cx="7858180" cy="1169551"/>
          </a:xfrm>
          <a:prstGeom prst="rect">
            <a:avLst/>
          </a:prstGeom>
          <a:noFill/>
        </p:spPr>
        <p:txBody>
          <a:bodyPr wrap="square" rtlCol="0">
            <a:spAutoFit/>
          </a:bodyPr>
          <a:lstStyle/>
          <a:p>
            <a:pPr algn="ctr"/>
            <a:r>
              <a:rPr lang="az-Latn-AZ" sz="1400" b="1" dirty="0" smtClean="0">
                <a:latin typeface="Times New Roman" pitchFamily="18" charset="0"/>
                <a:cs typeface="Times New Roman" pitchFamily="18" charset="0"/>
              </a:rPr>
              <a:t>Şəkil 2. 300 yerlik açıq tipli yeməkxanada tərəvəz sexinin konstruktiv planlaşdırılma sxemi</a:t>
            </a:r>
            <a:endParaRPr lang="ru-RU" sz="1400" dirty="0" smtClean="0">
              <a:latin typeface="Times New Roman" pitchFamily="18" charset="0"/>
              <a:cs typeface="Times New Roman" pitchFamily="18" charset="0"/>
            </a:endParaRPr>
          </a:p>
          <a:p>
            <a:pPr algn="ctr"/>
            <a:r>
              <a:rPr lang="az-Latn-AZ" sz="1400" i="1" dirty="0" smtClean="0">
                <a:latin typeface="Times New Roman" pitchFamily="18" charset="0"/>
                <a:cs typeface="Times New Roman" pitchFamily="18" charset="0"/>
              </a:rPr>
              <a:t>1 – universal intiqal, 2 – kartoftəmizləyən maşın, 3 – yuma vannalı stol, 4,5 – istehsalat stolu, </a:t>
            </a:r>
            <a:endParaRPr lang="ru-RU" sz="1400" dirty="0" smtClean="0">
              <a:latin typeface="Times New Roman" pitchFamily="18" charset="0"/>
              <a:cs typeface="Times New Roman" pitchFamily="18" charset="0"/>
            </a:endParaRPr>
          </a:p>
          <a:p>
            <a:pPr algn="ctr"/>
            <a:r>
              <a:rPr lang="az-Latn-AZ" sz="1400" i="1" dirty="0" smtClean="0">
                <a:latin typeface="Times New Roman" pitchFamily="18" charset="0"/>
                <a:cs typeface="Times New Roman" pitchFamily="18" charset="0"/>
              </a:rPr>
              <a:t>6 – soğanı təmizləmək üçün stol, 7 – istilik avadanlığına bərkidilən piştaxta, 8 – birbölməli vanna, </a:t>
            </a:r>
            <a:endParaRPr lang="en-US" sz="1400" i="1" dirty="0" smtClean="0">
              <a:latin typeface="Times New Roman" pitchFamily="18" charset="0"/>
              <a:cs typeface="Times New Roman" pitchFamily="18" charset="0"/>
            </a:endParaRPr>
          </a:p>
          <a:p>
            <a:pPr algn="ctr"/>
            <a:r>
              <a:rPr lang="az-Latn-AZ" sz="1400" i="1" dirty="0" smtClean="0">
                <a:latin typeface="Times New Roman" pitchFamily="18" charset="0"/>
                <a:cs typeface="Times New Roman" pitchFamily="18" charset="0"/>
              </a:rPr>
              <a:t>9 </a:t>
            </a:r>
            <a:r>
              <a:rPr lang="az-Latn-AZ" sz="1400" i="1" dirty="0" smtClean="0">
                <a:latin typeface="Times New Roman" pitchFamily="18" charset="0"/>
                <a:cs typeface="Times New Roman" pitchFamily="18" charset="0"/>
              </a:rPr>
              <a:t>– hərəkət edən rəf, 10 – təkrar təmizlənmə konveyeri üçün stul, 11 – məhsul qoyulmaq üçün stol, </a:t>
            </a:r>
            <a:endParaRPr lang="en-US" sz="1400" i="1" dirty="0" smtClean="0">
              <a:latin typeface="Times New Roman" pitchFamily="18" charset="0"/>
              <a:cs typeface="Times New Roman" pitchFamily="18" charset="0"/>
            </a:endParaRPr>
          </a:p>
          <a:p>
            <a:pPr algn="ctr"/>
            <a:r>
              <a:rPr lang="az-Latn-AZ" sz="1400" i="1" dirty="0" smtClean="0">
                <a:latin typeface="Times New Roman" pitchFamily="18" charset="0"/>
                <a:cs typeface="Times New Roman" pitchFamily="18" charset="0"/>
              </a:rPr>
              <a:t>12 </a:t>
            </a:r>
            <a:r>
              <a:rPr lang="az-Latn-AZ" sz="1400" i="1" dirty="0" smtClean="0">
                <a:latin typeface="Times New Roman" pitchFamily="18" charset="0"/>
                <a:cs typeface="Times New Roman" pitchFamily="18" charset="0"/>
              </a:rPr>
              <a:t>– kartofun təkrar təmizlənməsi üçün stol.</a:t>
            </a:r>
            <a:endParaRPr lang="ru-RU" sz="1400" dirty="0">
              <a:latin typeface="Times New Roman" pitchFamily="18" charset="0"/>
              <a:cs typeface="Times New Roman" pitchFamily="18" charset="0"/>
            </a:endParaRPr>
          </a:p>
        </p:txBody>
      </p:sp>
    </p:spTree>
  </p:cSld>
  <p:clrMapOvr>
    <a:masterClrMapping/>
  </p:clrMapOvr>
  <p:transition spd="slow">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785BFB-741E-4CC2-8F3F-7A41038FD0A2}"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7</a:t>
            </a:fld>
            <a:endParaRPr lang="ru-RU"/>
          </a:p>
        </p:txBody>
      </p:sp>
      <p:sp>
        <p:nvSpPr>
          <p:cNvPr id="5" name="TextBox 4"/>
          <p:cNvSpPr txBox="1"/>
          <p:nvPr/>
        </p:nvSpPr>
        <p:spPr>
          <a:xfrm>
            <a:off x="571472" y="571480"/>
            <a:ext cx="8215370" cy="594008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Tərəvəz sexləri isə xammalla işləyən bütün müəssisələrdə nəzərdə tutulur.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Yarımfabrikatlar hazırlanmasını tamamlayan və göyərtilərin emalı sexləri müvafiq olaraq tədarükçü müəssisələrdən daxil olan yarımfabrikatların soyuq emalı, xammal şəklində daxil olan göyərtilər, meyvə və giləmeyvələrin təmizlənməsi proseslərini həyata keçirirlər. Hər iki sex, anbar qrupu otaqları və isti, soyuq sexlərlə sıx əlaqədə layihələndirilməlidir.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İaşə müəssisələrinin əsas hazırlayıcı sexlərinə isti və soyuq sexlər aid edilir. Yuxarıdakı məlumatlardan göründüyü kimi, onlar tədarükçü sexlərlə qarşılıqlı əlaqədə olmalıdırlar.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Bu sexlər elə yerləşdirilməlidir ki, onlardan gediş-gəliş (keçid) olmasın. İsti və soyuq sexlər, adətən ticarət (nahar</a:t>
            </a:r>
            <a:r>
              <a:rPr lang="en-US" sz="2000" smtClean="0">
                <a:latin typeface="Times New Roman" pitchFamily="18" charset="0"/>
                <a:cs typeface="Times New Roman" pitchFamily="18" charset="0"/>
              </a:rPr>
              <a:t>)</a:t>
            </a:r>
            <a:r>
              <a:rPr lang="az-Latn-AZ" sz="2000" smtClean="0">
                <a:latin typeface="Times New Roman" pitchFamily="18" charset="0"/>
                <a:cs typeface="Times New Roman" pitchFamily="18" charset="0"/>
              </a:rPr>
              <a:t> </a:t>
            </a:r>
            <a:r>
              <a:rPr lang="az-Latn-AZ" sz="2000" dirty="0" smtClean="0">
                <a:latin typeface="Times New Roman" pitchFamily="18" charset="0"/>
                <a:cs typeface="Times New Roman" pitchFamily="18" charset="0"/>
              </a:rPr>
              <a:t>zalları ilə eyni səviyyədə layihələndirilir. Bunlar həmçinin anbar qrupu otaqları və yuma şöbələri ilə də qarşılıqlı əlaqədə olmalıdırlar.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Sexlərdə tətbiq edilən mexaniki, soyuducu və istilik avadanlıqları modullaşdırılmış olmalıdırlar. Avadanlıqlar isti və soyuq sexlərdə texnoloji proseslərin aparılma ardıcıllığına uyğun xətti-qruplar şəklində düzülməlidirlər.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Modullaşdırılmış avadanlıqlardan istifadənin üstünlüyü ondan ibarətdir ki, sexin daha rasional planlaşdırılmasına və 10-12% qənaətə imkan yaratmaqla aşbazların, istehsalat işçilərinin faydasız əmək sərfini azaldır.</a:t>
            </a:r>
            <a:endParaRPr lang="ru-RU" sz="2000" dirty="0">
              <a:latin typeface="Times New Roman" pitchFamily="18" charset="0"/>
              <a:cs typeface="Times New Roman" pitchFamily="18" charset="0"/>
            </a:endParaRPr>
          </a:p>
        </p:txBody>
      </p:sp>
    </p:spTree>
  </p:cSld>
  <p:clrMapOvr>
    <a:masterClrMapping/>
  </p:clrMapOvr>
  <p:transition spd="slow">
    <p:diamon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690635"/>
            <a:ext cx="8001056" cy="4524315"/>
          </a:xfrm>
          <a:prstGeom prst="rect">
            <a:avLst/>
          </a:prstGeom>
          <a:ln w="5715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az-Latn-AZ" b="1" dirty="0">
                <a:latin typeface="Times New Roman" pitchFamily="18" charset="0"/>
                <a:cs typeface="Times New Roman" pitchFamily="18" charset="0"/>
              </a:rPr>
              <a:t>Ədəbiyyat siyahısı</a:t>
            </a:r>
            <a:endParaRPr lang="ru-RU" dirty="0">
              <a:latin typeface="Times New Roman" pitchFamily="18" charset="0"/>
              <a:cs typeface="Times New Roman" pitchFamily="18" charset="0"/>
            </a:endParaRPr>
          </a:p>
          <a:p>
            <a:r>
              <a:rPr lang="ru-RU" b="1" dirty="0"/>
              <a:t> </a:t>
            </a:r>
            <a:endParaRPr lang="ru-RU" dirty="0"/>
          </a:p>
          <a:p>
            <a:pPr marL="342900" lvl="0" indent="-342900">
              <a:buFont typeface="+mj-lt"/>
              <a:buAutoNum type="arabicPeriod"/>
            </a:pPr>
            <a:r>
              <a:rPr lang="ru-RU" dirty="0" err="1"/>
              <a:t>Аграновский</a:t>
            </a:r>
            <a:r>
              <a:rPr lang="ru-RU" dirty="0"/>
              <a:t> Е.Д., Дмитриев Б.В. Основы проектирования и интерьер предприятий общественного питания. –М.: Экономика, 1982, -144 с.</a:t>
            </a:r>
          </a:p>
          <a:p>
            <a:pPr marL="342900" lvl="0" indent="-342900">
              <a:buFont typeface="+mj-lt"/>
              <a:buAutoNum type="arabicPeriod"/>
            </a:pPr>
            <a:r>
              <a:rPr lang="ru-RU" dirty="0" err="1"/>
              <a:t>Арустамов</a:t>
            </a:r>
            <a:r>
              <a:rPr lang="ru-RU" dirty="0"/>
              <a:t> Э.И., </a:t>
            </a:r>
            <a:r>
              <a:rPr lang="ru-RU" dirty="0" err="1"/>
              <a:t>Аграновский</a:t>
            </a:r>
            <a:r>
              <a:rPr lang="ru-RU" dirty="0"/>
              <a:t> Е.Д. Применение главы </a:t>
            </a:r>
            <a:r>
              <a:rPr lang="ru-RU" dirty="0" err="1"/>
              <a:t>СНиП</a:t>
            </a:r>
            <a:r>
              <a:rPr lang="ru-RU" dirty="0"/>
              <a:t> П-Л-8-71 «Предприятия общественного питания» (методические рекомендации). –М.: МКИ, 1974, -28с.</a:t>
            </a:r>
          </a:p>
          <a:p>
            <a:pPr marL="342900" lvl="0" indent="-342900">
              <a:buFont typeface="+mj-lt"/>
              <a:buAutoNum type="arabicPeriod"/>
            </a:pPr>
            <a:r>
              <a:rPr lang="ru-RU" dirty="0"/>
              <a:t>Бердичевский В.Х., </a:t>
            </a:r>
            <a:r>
              <a:rPr lang="ru-RU" dirty="0" err="1"/>
              <a:t>Карсекин</a:t>
            </a:r>
            <a:r>
              <a:rPr lang="ru-RU" dirty="0"/>
              <a:t> В.И. технологические проектирование предприятий общественного питания. –К.: </a:t>
            </a:r>
            <a:r>
              <a:rPr lang="ru-RU" dirty="0" err="1"/>
              <a:t>Вища</a:t>
            </a:r>
            <a:r>
              <a:rPr lang="ru-RU" dirty="0"/>
              <a:t> школа, 1979, -232 с.</a:t>
            </a:r>
          </a:p>
          <a:p>
            <a:pPr marL="342900" lvl="0" indent="-342900">
              <a:buFont typeface="+mj-lt"/>
              <a:buAutoNum type="arabicPeriod"/>
            </a:pPr>
            <a:r>
              <a:rPr lang="az-Latn-AZ" dirty="0"/>
              <a:t>Qurbanov N.Q. İctimai iaşə müəssisələrinin texnoloji layihələndirilməsi. Dərs vəsaiti. Bakı, 1985, səh.104.</a:t>
            </a:r>
            <a:endParaRPr lang="ru-RU" dirty="0"/>
          </a:p>
          <a:p>
            <a:pPr marL="342900" lvl="0" indent="-342900">
              <a:buFont typeface="+mj-lt"/>
              <a:buAutoNum type="arabicPeriod"/>
            </a:pPr>
            <a:r>
              <a:rPr lang="ru-RU" dirty="0" err="1"/>
              <a:t>Никуленкова</a:t>
            </a:r>
            <a:r>
              <a:rPr lang="ru-RU" dirty="0"/>
              <a:t> Т.Т. Проектирование предприятий общественного питания. М.: Экономика, 1987.</a:t>
            </a:r>
          </a:p>
          <a:p>
            <a:pPr marL="342900" lvl="0" indent="-342900">
              <a:buFont typeface="+mj-lt"/>
              <a:buAutoNum type="arabicPeriod"/>
            </a:pPr>
            <a:r>
              <a:rPr lang="ru-RU" dirty="0"/>
              <a:t>Зуева М.В. и др. Технологическое проектирование предприятий общественного питания. М.: Экономика, 1977, -70 с.</a:t>
            </a:r>
          </a:p>
          <a:p>
            <a:endParaRPr lang="ru-RU" dirty="0"/>
          </a:p>
        </p:txBody>
      </p:sp>
      <p:sp>
        <p:nvSpPr>
          <p:cNvPr id="3" name="Дата 2"/>
          <p:cNvSpPr>
            <a:spLocks noGrp="1"/>
          </p:cNvSpPr>
          <p:nvPr>
            <p:ph type="dt" sz="half" idx="10"/>
          </p:nvPr>
        </p:nvSpPr>
        <p:spPr/>
        <p:txBody>
          <a:bodyPr/>
          <a:lstStyle/>
          <a:p>
            <a:fld id="{327FD87D-9550-4AE7-83CF-47FBE561EB25}" type="datetime1">
              <a:rPr lang="az-Latn-AZ" smtClean="0"/>
              <a:pPr/>
              <a:t>24.07.2015</a:t>
            </a:fld>
            <a:endParaRPr lang="ru-RU"/>
          </a:p>
        </p:txBody>
      </p:sp>
      <p:sp>
        <p:nvSpPr>
          <p:cNvPr id="4" name="Номер слайда 3"/>
          <p:cNvSpPr>
            <a:spLocks noGrp="1"/>
          </p:cNvSpPr>
          <p:nvPr>
            <p:ph type="sldNum" sz="quarter" idx="12"/>
          </p:nvPr>
        </p:nvSpPr>
        <p:spPr/>
        <p:txBody>
          <a:bodyPr/>
          <a:lstStyle/>
          <a:p>
            <a:fld id="{6C392928-9BA1-472B-B647-E6587E52DC2E}" type="slidenum">
              <a:rPr lang="ru-RU" smtClean="0"/>
              <a:pPr/>
              <a:t>8</a:t>
            </a:fld>
            <a:endParaRPr lang="ru-RU"/>
          </a:p>
        </p:txBody>
      </p:sp>
    </p:spTree>
  </p:cSld>
  <p:clrMapOvr>
    <a:masterClrMapping/>
  </p:clrMapOvr>
  <p:transition spd="slow">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375</TotalTime>
  <Words>691</Words>
  <Application>Microsoft Office PowerPoint</Application>
  <PresentationFormat>Экран (4:3)</PresentationFormat>
  <Paragraphs>58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Трек</vt:lpstr>
      <vt:lpstr>Слайд 1</vt:lpstr>
      <vt:lpstr>Слайд 2</vt:lpstr>
      <vt:lpstr>Слайд 3</vt:lpstr>
      <vt:lpstr>Слайд 4</vt:lpstr>
      <vt:lpstr>Слайд 5</vt:lpstr>
      <vt:lpstr>Слайд 6</vt:lpstr>
      <vt:lpstr>Слайд 7</vt:lpstr>
      <vt:lpstr>Слайд 8</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114</cp:revision>
  <dcterms:created xsi:type="dcterms:W3CDTF">2015-07-23T14:36:07Z</dcterms:created>
  <dcterms:modified xsi:type="dcterms:W3CDTF">2015-07-24T08:57:52Z</dcterms:modified>
</cp:coreProperties>
</file>