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56" r:id="rId2"/>
    <p:sldId id="257" r:id="rId3"/>
    <p:sldId id="258" r:id="rId4"/>
    <p:sldId id="270" r:id="rId5"/>
    <p:sldId id="259" r:id="rId6"/>
    <p:sldId id="271" r:id="rId7"/>
    <p:sldId id="260"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FA028-D37D-4674-866A-248A0003B640}" type="datetimeFigureOut">
              <a:rPr lang="ru-RU" smtClean="0"/>
              <a:pPr/>
              <a:t>24.07.2015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E1E0E-B6FE-46D8-8275-72B679E2DFD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49B9DB7A-046D-4A86-805E-7B90150229D3}" type="datetime1">
              <a:rPr lang="az-Latn-AZ" smtClean="0"/>
              <a:pPr/>
              <a:t>24.07.2015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1357CE-D34E-40A3-B938-3B3EC2623FE8}"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2FEDB9-5D3B-4C7E-994B-69884516BDAA}"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259C597-0F59-4103-BCB1-CBEEC50F23FF}" type="datetime1">
              <a:rPr lang="az-Latn-AZ" smtClean="0"/>
              <a:pPr/>
              <a:t>24.07.2015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27F1AEC-A0C7-4BE8-B33A-71ED8116B018}" type="datetime1">
              <a:rPr lang="az-Latn-AZ" smtClean="0"/>
              <a:pPr/>
              <a:t>24.07.2015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C190F72-6939-41B4-B657-904863BC2C9F}" type="datetime1">
              <a:rPr lang="az-Latn-AZ" smtClean="0"/>
              <a:pPr/>
              <a:t>24.07.2015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5471137-0938-420F-B23E-FF637D549845}" type="datetime1">
              <a:rPr lang="az-Latn-AZ" smtClean="0"/>
              <a:pPr/>
              <a:t>24.07.2015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7D0426A-594C-4425-ACA4-3A9181B2B650}" type="datetime1">
              <a:rPr lang="az-Latn-AZ" smtClean="0"/>
              <a:pPr/>
              <a:t>24.07.2015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D785BFB-741E-4CC2-8F3F-7A41038FD0A2}" type="datetime1">
              <a:rPr lang="az-Latn-AZ" smtClean="0"/>
              <a:pPr/>
              <a:t>24.07.2015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3A05115-7C65-4B18-B74B-4CEFA862A78D}" type="datetime1">
              <a:rPr lang="az-Latn-AZ" smtClean="0"/>
              <a:pPr/>
              <a:t>24.07.2015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D92356E-ADDA-4642-BC74-1DFAE66E288E}"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C0F77B-55C0-419D-BCC4-1E6021693E16}" type="datetime1">
              <a:rPr lang="az-Latn-AZ" smtClean="0"/>
              <a:pPr/>
              <a:t>24.07.2015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diamond/>
  </p:transition>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HEYDƏR</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714348" y="4357694"/>
            <a:ext cx="8001056"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QİDA SƏNAYESİ VƏ İAŞƏ 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EB211046-742F-4F7D-B18F-E5F8C24A3BA9}" type="datetime1">
              <a:rPr lang="az-Latn-AZ" smtClean="0"/>
              <a:pPr/>
              <a:t>24.07.2015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676233"/>
            <a:ext cx="8572560" cy="532453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000" b="1" dirty="0" smtClean="0">
                <a:latin typeface="Times New Roman" pitchFamily="18" charset="0"/>
                <a:cs typeface="Times New Roman" pitchFamily="18" charset="0"/>
              </a:rPr>
              <a:t>İSTEHLAKÇILAR ÜÇÜN OTAQLAR QRUPU, İNZİBATİ-MƏİŞƏT VƏ TEXNİKİ OTAQLAR QRUPUNUN PLANLI HƏLLİ</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İstehlakçılar </a:t>
            </a:r>
            <a:r>
              <a:rPr lang="az-Latn-AZ" sz="2000" dirty="0" smtClean="0">
                <a:latin typeface="Times New Roman" pitchFamily="18" charset="0"/>
                <a:cs typeface="Times New Roman" pitchFamily="18" charset="0"/>
              </a:rPr>
              <a:t>üçün otaqlar qrupunu yuxarı mərtəbələrdə, binanın baş tərəfində, yaxud fasad hissəsində yerləşdirmək daha məqsədəuyğundur. Onlar istehsal qrupu otaqları ilə və yeməkxana qabları yuma şöbəsi ilə sıx əlaqəli olmalıdır.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Pəhriz yeməkxanaları, qəlyanaltılar və kulinar mağazalarında zallar əsasən birinci mərtəbədə yerləşir.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İstehlakçılar üçün otaqlar qrupuna daxil olan ticarət zalları təbii şəkildə işıqlandırılmaqla bərabər, vestibül və paltarasılan yerlə əlaqədə </a:t>
            </a:r>
            <a:r>
              <a:rPr lang="az-Latn-AZ" sz="2000" dirty="0" smtClean="0">
                <a:latin typeface="Times New Roman" pitchFamily="18" charset="0"/>
                <a:cs typeface="Times New Roman" pitchFamily="18" charset="0"/>
              </a:rPr>
              <a:t>planlaşdırılmalıdırlar</a:t>
            </a:r>
            <a:r>
              <a:rPr lang="az-Latn-AZ" sz="2000" dirty="0" smtClean="0">
                <a:latin typeface="Times New Roman" pitchFamily="18" charset="0"/>
                <a:cs typeface="Times New Roman" pitchFamily="18" charset="0"/>
              </a:rPr>
              <a:t>. Zalların forması elə qurulmalıdır ki, istehlakçılar axınının rasional şəkildə istiqamətləndirilməsi, onların zalda yerlərin seçmə imkanı və daha az hərəkəti təmin olunsun.</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Zalın planlaşdırılması həm də xidmət üsulundan asılıdır. Ən münasib forma, düzbucaqlı planlaşdırma formasıdır ki, bu haldan da otağın eninin uzunluğuna olan nisbəti şərti (1:1, 1:3) hökmən gözlənilməlidir. Böyük güclü müəssisələrin zallarında Г-şəkilli, П-şəkilli və Т-şəkilli planlaşdırma forması tətbiq edilə bilər</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BB658B7D-12BD-4B60-8E6B-0E1A7443FC94}" type="datetime1">
              <a:rPr lang="az-Latn-AZ" sz="1400" smtClean="0"/>
              <a:pPr/>
              <a:t>24.07.2015</a:t>
            </a:fld>
            <a:endParaRPr lang="ru-RU" dirty="0"/>
          </a:p>
        </p:txBody>
      </p:sp>
      <p:sp>
        <p:nvSpPr>
          <p:cNvPr id="7" name="Номер слайда 6"/>
          <p:cNvSpPr>
            <a:spLocks noGrp="1"/>
          </p:cNvSpPr>
          <p:nvPr>
            <p:ph type="sldNum" sz="quarter" idx="12"/>
          </p:nvPr>
        </p:nvSpPr>
        <p:spPr/>
        <p:txBody>
          <a:bodyPr/>
          <a:lstStyle/>
          <a:p>
            <a:fld id="{6C392928-9BA1-472B-B647-E6587E52DC2E}" type="slidenum">
              <a:rPr lang="ru-RU" smtClean="0"/>
              <a:pPr/>
              <a:t>2</a:t>
            </a:fld>
            <a:endParaRPr lang="ru-RU"/>
          </a:p>
        </p:txBody>
      </p:sp>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E1D4E2FB-BB42-4146-9500-1D9AF832846D}" type="datetime1">
              <a:rPr lang="az-Latn-AZ" smtClean="0"/>
              <a:pPr/>
              <a:t>24.07.2015</a:t>
            </a:fld>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3</a:t>
            </a:fld>
            <a:endParaRPr lang="ru-RU"/>
          </a:p>
        </p:txBody>
      </p:sp>
      <p:sp>
        <p:nvSpPr>
          <p:cNvPr id="8" name="TextBox 7"/>
          <p:cNvSpPr txBox="1"/>
          <p:nvPr/>
        </p:nvSpPr>
        <p:spPr>
          <a:xfrm>
            <a:off x="428596" y="511333"/>
            <a:ext cx="8501122" cy="56323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Özünəxidmət metodu ilə işləyən müəssisələrdə paylayıcı piştaxta xəttindən zalda olan ən uzaq stola qədər olan məsafə 20 m-dən çox olmamalıdır. Ofisiantla xidmət metodu ilə işləyən müəssisələrdə isə bu məsafə 30 m-ə çata bilər. Ticarət zallarının hündürlüyü 3,0-4,2 m olmalıdır.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Əhaliyə mədəni istirahət təşkil etmək məqsədilə 100 yerdən artıq restoran və kafelərdə müvafiq olaraq 6-8 və 16-20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ölçüdə estrada və rəqs meydançası da layihələndirilməlidir.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Dəmiryolu restoranlarında və vaqon restoranlarda, bir sıra kafe və qəlyanaltılarda zalın tərkibində bufet də yerləşdirilə bilər. Burada müəssisənin tipindən asılı olaraq içkilər, meyvələr, kulinar və qənnadı məmulatları realizə oluna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Kulinar mağazalarına istehlakçıların daxil olması müstəqil olmalı, ya da vestibüldən həyata keçirilməlidir. Kulinar mağazaları 1,2, 3,5 və 8 yerlik layihələndirilə bilər. Onların tərkibinə zal və köməkçi otaq daxil olur. Bu mağazalar həm müəssisənin tərkibində, həm də ondan ayrı şəkildə yerləşdirilə bilər. Yeməkxana və restoranlarda kulinar mağazaları tərkibində evə xörək buraxılışı üçün də otaq ayrıla bilər. Ayrı-ayrı mərtəbələr üzrə ticarət zallarının yerləşdiyi hallarda, hər mərtəbədə əlüzyuyanlar nəzərdə tutulmalıdır</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4</a:t>
            </a:fld>
            <a:endParaRPr lang="ru-RU"/>
          </a:p>
        </p:txBody>
      </p:sp>
      <p:sp>
        <p:nvSpPr>
          <p:cNvPr id="8" name="TextBox 7"/>
          <p:cNvSpPr txBox="1"/>
          <p:nvPr/>
        </p:nvSpPr>
        <p:spPr>
          <a:xfrm>
            <a:off x="571472" y="626820"/>
            <a:ext cx="8358246" cy="501675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Müəssisələrin tipindən asılı olaraq, onların ticarət (nahar) zallarında iki, dörd və altı yerlik düzbucaqlı, yaxud da kvadratşəkilli stollar yerləşdirilə bilər. Sonuncular zallarda qruplar şəklində və ya diaqonal xətlər boyunca düzülə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İstehlakçıların sərbəst hərəkətini təmin etmək və ofisiantlara, xidmət üçün əlverişli imkan yaratmaq məqsədilə ticarət zallarında əsas və əlavə keçidlər fərqləndirilir. Belə ki, yeməkxanalarda, restoran və kafelərdə, qəlyanaltı müəssisələrində əsas keçidlərin eni müvafiq olaraq 1,35; 1,5; 1,2 və 1,2 (1,6) m təşkil edirsə, istehlakçılar axınını bölüşdürmək üçün bu müəssisələrdə əlavə keçidlərin eni 1,2; 1,2; 0,9 və 0,9 (1,1) m-ə çatmalıdır. İstehsalat və ticarət qrupu otaqları arasında əlaqə yaradan paylama şöbələri haqda isə yuxarıda qısa da olsa, məlumat verilmişdir. Paylama xəttinin arxasında işçi zonanın eni 1 m-dən az olmamalıdır. Paylama xətti ilə mühafizə xətti arasında məsafə istehlakçıların keçməsi zamanı 0,7-1,2 m qəbul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Ümumşəhər tipli pəhriz yeməkxanalarında və qapalı tipli yeməkxanaların pəhriz zallarında istehlakçıların dincəlməsi üçün otaq və həkim kabineti də layihələndirilir. Sonuncunun sahəsi 9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-dən çox olmamalıdır</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Дата 9"/>
          <p:cNvSpPr>
            <a:spLocks noGrp="1"/>
          </p:cNvSpPr>
          <p:nvPr>
            <p:ph type="dt" sz="half" idx="10"/>
          </p:nvPr>
        </p:nvSpPr>
        <p:spPr/>
        <p:txBody>
          <a:bodyPr/>
          <a:lstStyle/>
          <a:p>
            <a:fld id="{A73A1777-60EC-4DEE-B555-9A88D258E99E}" type="datetime1">
              <a:rPr lang="az-Latn-AZ" smtClean="0"/>
              <a:pPr/>
              <a:t>24.07.2015</a:t>
            </a:fld>
            <a:endParaRPr lang="ru-RU"/>
          </a:p>
        </p:txBody>
      </p:sp>
      <p:sp>
        <p:nvSpPr>
          <p:cNvPr id="11" name="Номер слайда 10"/>
          <p:cNvSpPr>
            <a:spLocks noGrp="1"/>
          </p:cNvSpPr>
          <p:nvPr>
            <p:ph type="sldNum" sz="quarter" idx="12"/>
          </p:nvPr>
        </p:nvSpPr>
        <p:spPr/>
        <p:txBody>
          <a:bodyPr/>
          <a:lstStyle/>
          <a:p>
            <a:fld id="{6C392928-9BA1-472B-B647-E6587E52DC2E}" type="slidenum">
              <a:rPr lang="ru-RU" smtClean="0"/>
              <a:pPr/>
              <a:t>5</a:t>
            </a:fld>
            <a:endParaRPr lang="ru-RU"/>
          </a:p>
        </p:txBody>
      </p:sp>
      <p:sp>
        <p:nvSpPr>
          <p:cNvPr id="13" name="TextBox 12"/>
          <p:cNvSpPr txBox="1"/>
          <p:nvPr/>
        </p:nvSpPr>
        <p:spPr>
          <a:xfrm>
            <a:off x="357158" y="571480"/>
            <a:ext cx="8429684" cy="501675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İnzibati məişət otaqları müstəqil girişə malik olmaqla iaşə müəssisələrində vahid blok şəklində layihələndirilirlər. Onlar binanın hər hansı bir mərtəbəsində yerləşdirilə bilər. Bununla bərabər, müəssisədə yerləşən bütün otaqlarla əlaqədə olmalıdır. Kontor, direktorun kabineti və mühasibat otağı təbii işıqla işıqlandırılmalıdır.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Direktorun kabineti əlavə olaraq ticarət zalı ilə bilavasitə əlaqədə olmalıdır.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 otaqlar qrupunu zirzəmidə yerləşdirdikdə, onların anbar qrupu otaqları ilə əlaqəsi olmamalıdır. İnzibati otaqlar qrupunda keçidlərin eni 1,3 m qəbul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Məişət otaqları layihələndirildikdə onların istehsal və istehlakçılar üçün otaqlar qrupu ilə də əlaqəsi olmamalıdır.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İşçi heyət üçün otaq, müəssisə işçilərinin dincəlməsi üçün nəzərdə tutulur. Bu otaq isti sex və yeməkxana qabları yuma şöbəsi ilə bir səviyyədə layihələndirilməlidir.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Məişət otaqlarının binanın zirzəmisi, yaxud da birinci mərtəbəsində pilləkənə yaxın zonada yerləşdirilməsi daha məqsədəuyğundur. </a:t>
            </a:r>
            <a:endParaRPr lang="ru-RU" sz="2000" dirty="0" smtClean="0">
              <a:latin typeface="Times New Roman" pitchFamily="18" charset="0"/>
              <a:cs typeface="Times New Roman" pitchFamily="18" charset="0"/>
            </a:endParaRPr>
          </a:p>
          <a:p>
            <a:pPr algn="just"/>
            <a:endParaRPr lang="ru-RU" sz="2000" dirty="0" smtClean="0">
              <a:latin typeface="Times New Roman" pitchFamily="18" charset="0"/>
              <a:cs typeface="Times New Roman" pitchFamily="18" charset="0"/>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0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6</a:t>
            </a:fld>
            <a:endParaRPr lang="ru-RU"/>
          </a:p>
        </p:txBody>
      </p:sp>
      <p:sp>
        <p:nvSpPr>
          <p:cNvPr id="6" name="TextBox 5"/>
          <p:cNvSpPr txBox="1"/>
          <p:nvPr/>
        </p:nvSpPr>
        <p:spPr>
          <a:xfrm>
            <a:off x="714348" y="857232"/>
            <a:ext cx="8001056" cy="467820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Duş qəbul etmək üçün kabinələrin xarici divar zonasında yerləşdirilməsi düzgün deyildir. Onlar daxili hissədə yerləşdirilməli və hər 10 nəfər işçiyə bir kabinə hesabı ilə layihələndirilməlidirlər. Bu kabinələrin planlaşdırma zamanı ölçüləri 0,9x0,9 m götürülməlidir. Kabinələr və divarlararası məsafə 1,2 m olmalıdır. Tualetlərdə kabinələrin ölçüləri 1,2x0,9 m qəbul edilməlidir. Onların qapıları istehsalat otaqlarına doğru açılmamalıdır. Digər məişət otaqları müvafiq tikinti norma və qaydalarından qəbul edilməlidir.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Texniki otaqlar qrupunun yerləşdirilməsi müəssisədə tətbiq edilən sanitar-texniki, soyuducu və energetik qurğular sisteminin növlərinə uyğun həyata keçirilir. Belə ki, müəssisələrdə maşın şöbəsi soyuducu kameralarla yanaşı, küləkləmə kamerası (layihədə nəzərdə tutulursa) isə küləkləmə sistemi ilə qarşılıqlı əlaqədə layihələndirilməlidir. Onlar üçün küçədən müstəqil giriş nəzərdə tutulmalıdır. Bu qrup otaqlarında sahələri müvafiq tikinti norma və qaydalarından qəbul edilir. </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690635"/>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
        <p:nvSpPr>
          <p:cNvPr id="3" name="Дата 2"/>
          <p:cNvSpPr>
            <a:spLocks noGrp="1"/>
          </p:cNvSpPr>
          <p:nvPr>
            <p:ph type="dt" sz="half" idx="10"/>
          </p:nvPr>
        </p:nvSpPr>
        <p:spPr/>
        <p:txBody>
          <a:bodyPr/>
          <a:lstStyle/>
          <a:p>
            <a:fld id="{327FD87D-9550-4AE7-83CF-47FBE561EB25}"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7</a:t>
            </a:fld>
            <a:endParaRPr lang="ru-RU"/>
          </a:p>
        </p:txBody>
      </p:sp>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380</TotalTime>
  <Words>693</Words>
  <Application>Microsoft Office PowerPoint</Application>
  <PresentationFormat>Экран (4:3)</PresentationFormat>
  <Paragraphs>47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Трек</vt:lpstr>
      <vt:lpstr>Слайд 1</vt:lpstr>
      <vt:lpstr>Слайд 2</vt:lpstr>
      <vt:lpstr>Слайд 3</vt:lpstr>
      <vt:lpstr>Слайд 4</vt:lpstr>
      <vt:lpstr>Слайд 5</vt:lpstr>
      <vt:lpstr>Слайд 6</vt:lpstr>
      <vt:lpstr>Слайд 7</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116</cp:revision>
  <dcterms:created xsi:type="dcterms:W3CDTF">2015-07-23T14:36:07Z</dcterms:created>
  <dcterms:modified xsi:type="dcterms:W3CDTF">2015-07-24T08:26:25Z</dcterms:modified>
</cp:coreProperties>
</file>