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1" r:id="rId6"/>
    <p:sldId id="262" r:id="rId7"/>
    <p:sldId id="263" r:id="rId8"/>
    <p:sldId id="260"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47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03354216-0908-4BB4-8C77-83B453548EF5}" type="datetimeFigureOut">
              <a:rPr lang="ru-RU" smtClean="0"/>
              <a:pPr/>
              <a:t>23.07.2015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3354216-0908-4BB4-8C77-83B453548EF5}" type="datetimeFigureOut">
              <a:rPr lang="ru-RU" smtClean="0"/>
              <a:pPr/>
              <a:t>23.07.2015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3354216-0908-4BB4-8C77-83B453548EF5}" type="datetimeFigureOut">
              <a:rPr lang="ru-RU" smtClean="0"/>
              <a:pPr/>
              <a:t>23.07.2015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3354216-0908-4BB4-8C77-83B453548EF5}" type="datetimeFigureOut">
              <a:rPr lang="ru-RU" smtClean="0"/>
              <a:pPr/>
              <a:t>23.07.2015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6C392928-9BA1-472B-B647-E6587E52DC2E}" type="slidenum">
              <a:rPr lang="ru-RU" smtClean="0"/>
              <a:pPr/>
              <a:t>‹#›</a:t>
            </a:fld>
            <a:endParaRPr lang="ru-RU"/>
          </a:p>
        </p:txBody>
      </p:sp>
    </p:spTree>
  </p:cSld>
  <p:clrMapOvr>
    <a:masterClrMapping/>
  </p:clrMapOvr>
  <p:transition spd="slow">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03354216-0908-4BB4-8C77-83B453548EF5}" type="datetimeFigureOut">
              <a:rPr lang="ru-RU" smtClean="0"/>
              <a:pPr/>
              <a:t>23.07.2015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6C392928-9BA1-472B-B647-E6587E52DC2E}"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slow">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03354216-0908-4BB4-8C77-83B453548EF5}" type="datetimeFigureOut">
              <a:rPr lang="ru-RU" smtClean="0"/>
              <a:pPr/>
              <a:t>23.07.2015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03354216-0908-4BB4-8C77-83B453548EF5}" type="datetimeFigureOut">
              <a:rPr lang="ru-RU" smtClean="0"/>
              <a:pPr/>
              <a:t>23.07.2015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6C392928-9BA1-472B-B647-E6587E52DC2E}"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03354216-0908-4BB4-8C77-83B453548EF5}" type="datetimeFigureOut">
              <a:rPr lang="ru-RU" smtClean="0"/>
              <a:pPr/>
              <a:t>23.07.2015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03354216-0908-4BB4-8C77-83B453548EF5}" type="datetimeFigureOut">
              <a:rPr lang="ru-RU" smtClean="0"/>
              <a:pPr/>
              <a:t>23.07.2015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03354216-0908-4BB4-8C77-83B453548EF5}" type="datetimeFigureOut">
              <a:rPr lang="ru-RU" smtClean="0"/>
              <a:pPr/>
              <a:t>23.07.2015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392928-9BA1-472B-B647-E6587E52DC2E}" type="slidenum">
              <a:rPr lang="ru-RU" smtClean="0"/>
              <a:pPr/>
              <a:t>‹#›</a:t>
            </a:fld>
            <a:endParaRPr lang="ru-RU"/>
          </a:p>
        </p:txBody>
      </p:sp>
    </p:spTree>
  </p:cSld>
  <p:clrMapOvr>
    <a:masterClrMapping/>
  </p:clrMapOvr>
  <p:transition spd="slow">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03354216-0908-4BB4-8C77-83B453548EF5}" type="datetimeFigureOut">
              <a:rPr lang="ru-RU" smtClean="0"/>
              <a:pPr/>
              <a:t>23.07.2015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C392928-9BA1-472B-B647-E6587E52DC2E}"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spd="slow">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3354216-0908-4BB4-8C77-83B453548EF5}" type="datetimeFigureOut">
              <a:rPr lang="ru-RU" smtClean="0"/>
              <a:pPr/>
              <a:t>23.07.2015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C392928-9BA1-472B-B647-E6587E52DC2E}"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wheel spokes="8"/>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571472" y="142852"/>
            <a:ext cx="8072494"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z-Latn-AZ" sz="3600" b="1" i="0" u="none" strike="noStrike" kern="1200" cap="none" spc="0" normalizeH="0" baseline="0" noProof="0" dirty="0" smtClean="0">
                <a:ln>
                  <a:noFill/>
                </a:ln>
                <a:effectLst/>
                <a:uLnTx/>
                <a:uFillTx/>
                <a:latin typeface="Times New Roman" pitchFamily="18" charset="0"/>
                <a:ea typeface="+mj-ea"/>
                <a:cs typeface="Times New Roman" pitchFamily="18" charset="0"/>
              </a:rPr>
              <a:t>AZƏRBAYCAN DÖVLƏT İQTİSAD UNİVERSİTETİ</a:t>
            </a:r>
            <a:endParaRPr kumimoji="0" lang="ru-RU" sz="36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5" name="Заголовок 1"/>
          <p:cNvSpPr txBox="1">
            <a:spLocks/>
          </p:cNvSpPr>
          <p:nvPr/>
        </p:nvSpPr>
        <p:spPr>
          <a:xfrm>
            <a:off x="642910" y="2928934"/>
            <a:ext cx="8058152" cy="1214446"/>
          </a:xfrm>
          <a:prstGeom prst="rect">
            <a:avLst/>
          </a:prstGeom>
          <a:ln w="38100"/>
        </p:spPr>
        <p:style>
          <a:lnRef idx="1">
            <a:schemeClr val="accent1"/>
          </a:lnRef>
          <a:fillRef idx="2">
            <a:schemeClr val="accent1"/>
          </a:fillRef>
          <a:effectRef idx="1">
            <a:schemeClr val="accent1"/>
          </a:effectRef>
          <a:fontRef idx="minor">
            <a:schemeClr val="dk1"/>
          </a:fontRef>
        </p:style>
        <p:txBody>
          <a:bodyPr anchor="t">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TƏRTİB ETDİ: DOS. QURBANOV NÜSRƏT HEYDƏR</a:t>
            </a:r>
            <a:endParaRPr kumimoji="0" lang="ru-RU" sz="3200" b="1" i="0" u="none" strike="noStrike" kern="1200" cap="none" spc="0" normalizeH="0" baseline="0" noProof="0" dirty="0">
              <a:ln>
                <a:noFill/>
              </a:ln>
              <a:effectLst/>
              <a:uLnTx/>
              <a:uFillTx/>
              <a:latin typeface="Times New Roman" pitchFamily="18" charset="0"/>
              <a:ea typeface="+mj-ea"/>
              <a:cs typeface="Times New Roman" pitchFamily="18" charset="0"/>
            </a:endParaRPr>
          </a:p>
        </p:txBody>
      </p:sp>
      <p:sp>
        <p:nvSpPr>
          <p:cNvPr id="6" name="Заголовок 1"/>
          <p:cNvSpPr txBox="1">
            <a:spLocks/>
          </p:cNvSpPr>
          <p:nvPr/>
        </p:nvSpPr>
        <p:spPr>
          <a:xfrm>
            <a:off x="571472" y="1500174"/>
            <a:ext cx="8072494" cy="1071570"/>
          </a:xfrm>
          <a:prstGeom prst="rect">
            <a:avLst/>
          </a:prstGeom>
          <a:ln w="38100"/>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az-Latn-AZ" sz="3200" b="1" i="0" u="none" strike="noStrike" kern="1200" cap="none" spc="0" normalizeH="0" baseline="0" noProof="0" dirty="0" smtClean="0">
                <a:ln>
                  <a:noFill/>
                </a:ln>
                <a:effectLst/>
                <a:uLnTx/>
                <a:uFillTx/>
                <a:latin typeface="Times New Roman" pitchFamily="18" charset="0"/>
                <a:ea typeface="+mj-ea"/>
                <a:cs typeface="Times New Roman" pitchFamily="18" charset="0"/>
              </a:rPr>
              <a:t>KAFEDRA: “QİDA MƏHSULLARININ TEXNOLOGİYASI”</a:t>
            </a:r>
            <a:endParaRPr kumimoji="0" lang="ru-RU" sz="3200" b="1" i="0" u="none" strike="noStrike" kern="1200" cap="none" spc="0" normalizeH="0" baseline="0" noProof="0" dirty="0" smtClean="0">
              <a:ln>
                <a:noFill/>
              </a:ln>
              <a:effectLst/>
              <a:uLnTx/>
              <a:uFillTx/>
              <a:latin typeface="Times New Roman" pitchFamily="18" charset="0"/>
              <a:ea typeface="+mj-ea"/>
              <a:cs typeface="Times New Roman" pitchFamily="18" charset="0"/>
            </a:endParaRPr>
          </a:p>
        </p:txBody>
      </p:sp>
      <p:sp>
        <p:nvSpPr>
          <p:cNvPr id="7" name="Подзаголовок 2"/>
          <p:cNvSpPr txBox="1">
            <a:spLocks/>
          </p:cNvSpPr>
          <p:nvPr/>
        </p:nvSpPr>
        <p:spPr>
          <a:xfrm>
            <a:off x="714348" y="4357694"/>
            <a:ext cx="8001056" cy="1785950"/>
          </a:xfrm>
          <a:prstGeom prst="rect">
            <a:avLst/>
          </a:prstGeom>
          <a:ln w="38100"/>
        </p:spPr>
        <p:style>
          <a:lnRef idx="1">
            <a:schemeClr val="accent1"/>
          </a:lnRef>
          <a:fillRef idx="2">
            <a:schemeClr val="accent1"/>
          </a:fillRef>
          <a:effectRef idx="1">
            <a:schemeClr val="accent1"/>
          </a:effectRef>
          <a:fontRef idx="minor">
            <a:schemeClr val="dk1"/>
          </a:fontRef>
        </p:style>
        <p:txBody>
          <a:bodyPr>
            <a:noAutofit/>
          </a:bodyPr>
          <a:lstStyle/>
          <a:p>
            <a:pPr lvl="0">
              <a:spcBef>
                <a:spcPct val="20000"/>
              </a:spcBef>
              <a:tabLst>
                <a:tab pos="1257300" algn="l"/>
              </a:tabLst>
              <a:defRPr/>
            </a:pP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FƏNN:</a:t>
            </a:r>
            <a:r>
              <a:rPr kumimoji="0" lang="az-Latn-AZ" sz="3200" b="1" i="1" strike="noStrike" kern="1200" cap="none" spc="0" normalizeH="0" baseline="0" noProof="0" dirty="0" smtClean="0">
                <a:ln>
                  <a:noFill/>
                </a:ln>
                <a:effectLst/>
                <a:uLnTx/>
                <a:uFillTx/>
                <a:latin typeface="Times New Roman" pitchFamily="18" charset="0"/>
                <a:ea typeface="+mn-ea"/>
                <a:cs typeface="Times New Roman" pitchFamily="18" charset="0"/>
              </a:rPr>
              <a:t> </a:t>
            </a:r>
            <a:r>
              <a:rPr kumimoji="0" lang="az-Latn-AZ" sz="3200" b="1" strike="noStrike" kern="1200" cap="none" spc="0" normalizeH="0" baseline="0" noProof="0" dirty="0" smtClean="0">
                <a:ln>
                  <a:noFill/>
                </a:ln>
                <a:effectLst/>
                <a:uLnTx/>
                <a:uFillTx/>
                <a:latin typeface="Times New Roman" pitchFamily="18" charset="0"/>
                <a:ea typeface="+mn-ea"/>
                <a:cs typeface="Times New Roman" pitchFamily="18" charset="0"/>
              </a:rPr>
              <a:t>“</a:t>
            </a:r>
            <a:r>
              <a:rPr lang="az-Latn-AZ" sz="3200" b="1" dirty="0" smtClean="0">
                <a:latin typeface="Times New Roman" pitchFamily="18" charset="0"/>
                <a:cs typeface="Times New Roman" pitchFamily="18" charset="0"/>
              </a:rPr>
              <a:t>QİDA SƏNAYESİ VƏ İAŞƏ MÜƏSSİSƏLƏRİNİN TEXNOLOJİ LAYİHƏLƏNDİRİLMƏSİ”</a:t>
            </a:r>
            <a:endParaRPr kumimoji="0" lang="ru-RU" sz="3200" b="1" i="1" u="sng" strike="noStrike" kern="1200" cap="none" spc="0" normalizeH="0" baseline="0" noProof="0" dirty="0">
              <a:ln>
                <a:noFill/>
              </a:ln>
              <a:effectLst/>
              <a:uLnTx/>
              <a:uFillTx/>
              <a:latin typeface="Times New Roman" pitchFamily="18" charset="0"/>
              <a:ea typeface="+mn-ea"/>
              <a:cs typeface="Times New Roman" pitchFamily="18" charset="0"/>
            </a:endParaRPr>
          </a:p>
        </p:txBody>
      </p:sp>
      <p:sp>
        <p:nvSpPr>
          <p:cNvPr id="8" name="Дата 5"/>
          <p:cNvSpPr>
            <a:spLocks noGrp="1"/>
          </p:cNvSpPr>
          <p:nvPr>
            <p:ph type="dt" sz="half" idx="10"/>
          </p:nvPr>
        </p:nvSpPr>
        <p:spPr>
          <a:xfrm>
            <a:off x="457200" y="6416675"/>
            <a:ext cx="2133600" cy="365125"/>
          </a:xfrm>
        </p:spPr>
        <p:txBody>
          <a:bodyPr/>
          <a:lstStyle/>
          <a:p>
            <a:fld id="{67DABACD-98BA-4735-82D2-BF82BFAC3D16}" type="datetime1">
              <a:rPr lang="ru-RU" smtClean="0"/>
              <a:pPr/>
              <a:t>23.07.2015</a:t>
            </a:fld>
            <a:endParaRPr lang="ru-RU"/>
          </a:p>
        </p:txBody>
      </p:sp>
      <p:sp>
        <p:nvSpPr>
          <p:cNvPr id="9" name="Номер слайда 6"/>
          <p:cNvSpPr>
            <a:spLocks noGrp="1"/>
          </p:cNvSpPr>
          <p:nvPr>
            <p:ph type="sldNum" sz="quarter" idx="12"/>
          </p:nvPr>
        </p:nvSpPr>
        <p:spPr>
          <a:xfrm>
            <a:off x="7924800" y="6416675"/>
            <a:ext cx="762000" cy="365125"/>
          </a:xfrm>
        </p:spPr>
        <p:txBody>
          <a:bodyPr/>
          <a:lstStyle/>
          <a:p>
            <a:fld id="{6C5DD5B6-2A85-4724-A83F-AFF993FA0B70}" type="slidenum">
              <a:rPr lang="ru-RU" smtClean="0"/>
              <a:pPr/>
              <a:t>1</a:t>
            </a:fld>
            <a:endParaRPr lang="ru-RU"/>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1071547"/>
            <a:ext cx="8072494" cy="347787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en-US" sz="2000" b="1" dirty="0" smtClean="0">
              <a:latin typeface="Times New Roman" pitchFamily="18" charset="0"/>
              <a:cs typeface="Times New Roman" pitchFamily="18" charset="0"/>
            </a:endParaRPr>
          </a:p>
          <a:p>
            <a:pPr algn="ctr"/>
            <a:r>
              <a:rPr lang="az-Latn-AZ" sz="2000" b="1" dirty="0" smtClean="0">
                <a:latin typeface="Times New Roman" pitchFamily="18" charset="0"/>
                <a:cs typeface="Times New Roman" pitchFamily="18" charset="0"/>
              </a:rPr>
              <a:t>İAŞƏ </a:t>
            </a:r>
            <a:r>
              <a:rPr lang="az-Latn-AZ" sz="2000" b="1" dirty="0" smtClean="0">
                <a:latin typeface="Times New Roman" pitchFamily="18" charset="0"/>
                <a:cs typeface="Times New Roman" pitchFamily="18" charset="0"/>
              </a:rPr>
              <a:t>MÜƏSSİSƏLƏRİNİN LAYİHƏLƏNDİRİLMƏSİNDƏ ƏSAS NORMATİVLƏR VƏ LAYİHƏLƏNDİRMƏNİN NÖVLƏRİ</a:t>
            </a:r>
            <a:endParaRPr lang="ru-RU" sz="2000" dirty="0" smtClean="0">
              <a:latin typeface="Times New Roman" pitchFamily="18" charset="0"/>
              <a:cs typeface="Times New Roman" pitchFamily="18" charset="0"/>
            </a:endParaRPr>
          </a:p>
          <a:p>
            <a:pPr algn="ctr"/>
            <a:r>
              <a:rPr lang="az-Latn-AZ" sz="2000" b="1"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ctr"/>
            <a:r>
              <a:rPr lang="az-Latn-AZ" sz="2000" b="1" dirty="0" smtClean="0">
                <a:latin typeface="Times New Roman" pitchFamily="18" charset="0"/>
                <a:cs typeface="Times New Roman" pitchFamily="18" charset="0"/>
              </a:rPr>
              <a:t>Plan:</a:t>
            </a:r>
            <a:endParaRPr lang="ru-RU" sz="2000" dirty="0" smtClean="0">
              <a:latin typeface="Times New Roman" pitchFamily="18" charset="0"/>
              <a:cs typeface="Times New Roman" pitchFamily="18" charset="0"/>
            </a:endParaRPr>
          </a:p>
          <a:p>
            <a:r>
              <a:rPr lang="az-Latn-AZ" sz="2000" b="1"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1) Layihələndirmə </a:t>
            </a:r>
            <a:r>
              <a:rPr lang="az-Latn-AZ" sz="2000" dirty="0" smtClean="0">
                <a:latin typeface="Times New Roman" pitchFamily="18" charset="0"/>
                <a:cs typeface="Times New Roman" pitchFamily="18" charset="0"/>
              </a:rPr>
              <a:t>üçün ilkin məlumatlar, onun mərhələləri, layihələrin növləri və təsdiq olunması</a:t>
            </a:r>
            <a:r>
              <a:rPr lang="az-Latn-AZ"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r>
              <a:rPr lang="az-Latn-AZ" sz="2000" dirty="0" smtClean="0">
                <a:latin typeface="Times New Roman" pitchFamily="18" charset="0"/>
                <a:cs typeface="Times New Roman" pitchFamily="18" charset="0"/>
              </a:rPr>
              <a:t>2</a:t>
            </a:r>
            <a:r>
              <a:rPr lang="az-Latn-AZ" sz="2000" dirty="0" smtClean="0">
                <a:latin typeface="Times New Roman" pitchFamily="18" charset="0"/>
                <a:cs typeface="Times New Roman" pitchFamily="18" charset="0"/>
              </a:rPr>
              <a:t>) İaşə müəssisələrində yenidən qurulma məsələləri.</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285728"/>
            <a:ext cx="8501122" cy="62170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b="1" dirty="0" smtClean="0">
                <a:latin typeface="Times New Roman" pitchFamily="18" charset="0"/>
                <a:cs typeface="Times New Roman" pitchFamily="18" charset="0"/>
              </a:rPr>
              <a:t>1) </a:t>
            </a:r>
            <a:r>
              <a:rPr lang="az-Latn-AZ" sz="2000" b="1" dirty="0" smtClean="0">
                <a:latin typeface="Times New Roman" pitchFamily="18" charset="0"/>
                <a:cs typeface="Times New Roman" pitchFamily="18" charset="0"/>
              </a:rPr>
              <a:t>Layihələndirmə üçün ilkin məlumatlar, onun mərhələləri, layihələrin növləri və təsdiq olunması.</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Layihələndirmənin əsas məsələlərinin həlli üçün ilkin məlumatlardan biri texniki-iqtisadi cəhətdən əsaslandırma sayılır. Burada müəssisənin layihə edilməsinin məqsədəuyğunluğu və vacibliyini təsdiq edən konkret məlumatlar bəhs olunur. Onun əsasında layihələndirmə üçün tapşırıqlar tərtib edilir.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Layihələndirmə üçün tapşırıqlar layihə işini yerinə yetirən təşkilatın iştirakı ilə sifarişçi təşkilat tərəfindən tərtib edilir. Burada layihələndirmə üçün əsasnamə, müəssisənin tipi, onun iş rejimi, xidmət edəcəyi kontingent, tikinti yerinin xarakteristikası, tikintinin müddəti, istehsalın xarakteri ilə təchizat mənbələri və layihələndirmənin hansı mərhələyə aid olması və s. göstərilir.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Layihələndirmə üçün tapşırıqlar tərkib etibarilə izahat yazısı və qrafiki hissədən, maliyyə-smeta hesabatlarından ibarət olur.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İzahat yazısı ümumi hissədən, inşaat-tikinti hissəsindən, texnoloji, sanitariya texnikası, soyuducu və elektrotexniki hissədən ibarətdir.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Ümumi hissədə layihə tapşırıqlarının işlənməsi üçün qaydalar əks olunur ki, burada da layihənin hansı rayon üçün işlədilməsi, istilik və enerji mənbələri, su təchizatı və kanalizasiya, tikinti üçün sahənin qısa xarakteristikası və s. məsələlər haqda məlumatlar verilir.</a:t>
            </a:r>
            <a:endParaRPr lang="ru-RU" sz="2000"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448648"/>
            <a:ext cx="8643998" cy="59093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İnşaat-tikinti hissəsində layihə olunan müəssisə binasının quruluşu, mərtəbələrin sayı və ölçüləri, ticarət, istehsalat, anbar və digər qrup otaqların mərtəbələr üzrə yerləşdirilməsi, daxili və xarici divarların bəzək işləri;konstruksiya məsələləri və s. haqda məlumatlar göstərilir.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Texnoloji hissə, demək olar ki, layihənin əsas hissəsini təşkil edir. Çünki bu hissə əsasında layihənin başqa bölmələrinin (sanitariya texnikası, soyuducu və elektrotexniki, iqtisadi) hesablamaları həyata keçirilir.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Texnoloji hissədə layihə olunan müəssisənin gücü və iş rejimi, istehsal və qeyri-istehsal avadanlıqları, otaqlar və işçilərin hesabatı işlənib hazırlanır. Burada müəssisənin fəaliyyət göstərməsi üçün xammal və yarımfabrikatların hesabatı da əks olunmalıdır.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Sanitariya texnikası hissəsində istilik, küləkləmə və su təchizatı sistemlərinin hesabatı məcələləri həll olunur.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Soyuducu hissədə isə soyudulan otaqların istilik izolyasiyası, soyuducu sistemlərin hesabatı və seçilməsi haqda göstəricilər işlənib hazırlanır.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Elektrotexniki hissə üzrə izahat yazılarına işıqlanma, güc və istilik avadanlıqlarına sərf olunan elektrik enerjisinin hesabatı, ümumi gücün təyin olunması və digər məsələlər daxil edilir.</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357166"/>
            <a:ext cx="8572560" cy="594008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Qrafiki hissədə layihənin bütün bölmələri üzrə aparılan: hesablamalar əsasında tərtib olunmuş cizgilər: sahənin baş planı; müəssisənin mərtəbələr üzrə planı, binanın fasadı; müəssisə otaqlarının avadanlıqlar yerləşdirilməklə planı; sanitariya texnikası, elektrik və soyuducu hissə üzrə plan və sxemlər və s. məlumatlar əks olunur.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Maliyyə-smeta hesabatları bütün tikinti dövrü üçün dəyişilməyən sənədlər məcmusundan ibarətdir ki, bunların əsasında da kapital qoyuluşun planlaşdırılması, tikintinin maliyyələşdirilməsi, işlərin yerinə yetirilməsi üçün hesablaşmalar həyata keçirilir.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Layihələndirilmə prosesi bir, iki, bəzən isə üç mərhələli ola bilir. Mərhələlərin sayı əsas etibarilə tikintinin nə dərəcədə mürəkkəbliyindən asılıdır.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İaşə müəssisələrinin layihə sənədlərinin işlənib hazırlanmasında ən çox iki mərhələlik prinsipi gözlənilir. Burada, birinci mərhələdə layihə tapşırıqları və maliyyə-smeta hesablamaları işlənilirsə, ikinci mərhələdə işçi çertyojların yerinə yetirilməsi nəzərdə tutulur.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Müəssisə tikintisinin başlanması və maliyyələşdirilməsi üçün layihə tapşırıqlarının varlığı kifayət deyildir. O, ekspertizadan keçməli və müvafiq təşkilatlar tərəfindən təsdiq edilməlidir. </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357166"/>
            <a:ext cx="8286808" cy="59093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dirty="0" smtClean="0">
                <a:latin typeface="Times New Roman" pitchFamily="18" charset="0"/>
                <a:cs typeface="Times New Roman" pitchFamily="18" charset="0"/>
              </a:rPr>
              <a:t>Layihə üçün tapşırıqlar ümumittifaq miqyasda tətbiq olunduqda SSRİ dövlət tikinti idarəsi, respublika miqyasında işləndikdə müttəfiq respublika tikinti idarəsi tərəfindən təsdiq edilir. Fərdi layihə tapşırıqları Xalq Deputatları Şurası İcraiyyə Komitələri tərəfindən təsdiq olunur.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Fərdi layihə dedikdə, müəyyən bir yerdə ictimai iaşə müəssisəsinin bir dəfə tikilməsi üçün işlənib hazırlanmış texniki-layihə sənədləri başa düşülməlidir. Layihələndirmənin bütün tələbləri ona da aiddir. Buna baxmayaraq, fərdi layihələndirmədə DÜİST-dən kənara çıxmalara, yerli tikinti və örtük materiallarının istifadə olunmasına yol verilir.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Tipli layihələr üzrə yeməkxanalar, kafe, restoran və digər ictimai iaşə müəssisələrinin kütləvi şəkildə tikintisi həyata keçirilir. Tipli layihələrin işlənməsində elm və texnikanın nailiyyətləri hökmən nəzərə alınır. Burada tikintiyə çəkilən xərclərin maksimum dərəcədə aşağı salınması, yəni iqtisadi cəhətdən daha qənaətbəxş materiallardan istifadə olunması vacib şərtlərdən biri sayılır.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Adətən tipli layihələrin fəaliyyət müddəti beş ildən artıq olmur.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İaşə müəssisələrinin tikintisində tipli layihələrdən istifadə olunduqda onların yerli tikinti şəraiti ilə əlaqələndirilməsi kifayətdir.</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14290"/>
            <a:ext cx="8643998" cy="65248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1950"/>
            <a:r>
              <a:rPr lang="az-Latn-AZ" sz="2000" b="1" dirty="0" smtClean="0">
                <a:latin typeface="Times New Roman" pitchFamily="18" charset="0"/>
                <a:cs typeface="Times New Roman" pitchFamily="18" charset="0"/>
              </a:rPr>
              <a:t>2) İaşə müəssisələrində yenidən qurulma məsələləri.</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İaşənin gündən-günə inkişafı, istehsalda konsentrasiya və ixtisaslaşma, sənaye texnologiyası tətbiq edilməklə xörək hazırlanması prosesləri, daim yeni avadanlıq və cihazlardan istifadə olunmasını, müəssisələrdə istehsalın yenidən qurulmasını və genişlənməsini tələb edir.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İaşə müəssisələrində yenidən qurulmanın (rekonstruksiyanın) əsas məqsədi:</a:t>
            </a:r>
            <a:endParaRPr lang="ru-RU" sz="2000" dirty="0" smtClean="0">
              <a:latin typeface="Times New Roman" pitchFamily="18" charset="0"/>
              <a:cs typeface="Times New Roman" pitchFamily="18" charset="0"/>
            </a:endParaRPr>
          </a:p>
          <a:p>
            <a:pPr indent="361950">
              <a:buFont typeface="Wingdings" pitchFamily="2" charset="2"/>
              <a:buChar char="Ø"/>
              <a:tabLst>
                <a:tab pos="541338" algn="l"/>
              </a:tabLst>
            </a:pPr>
            <a:r>
              <a:rPr lang="az-Latn-AZ" sz="2000" dirty="0" smtClean="0">
                <a:latin typeface="Times New Roman" pitchFamily="18" charset="0"/>
                <a:cs typeface="Times New Roman" pitchFamily="18" charset="0"/>
              </a:rPr>
              <a:t>hazırda </a:t>
            </a:r>
            <a:r>
              <a:rPr lang="az-Latn-AZ" sz="2000" dirty="0" smtClean="0">
                <a:latin typeface="Times New Roman" pitchFamily="18" charset="0"/>
                <a:cs typeface="Times New Roman" pitchFamily="18" charset="0"/>
              </a:rPr>
              <a:t>fəaliyyət göstərən avadanlıqları dəyişmək yolu ilə məhsul istehsalı və mal dövriyyəsinin həcmini artırmadan texniki səviyyənin yüksəldilməsini;</a:t>
            </a:r>
            <a:endParaRPr lang="ru-RU" sz="2000" dirty="0" smtClean="0">
              <a:latin typeface="Times New Roman" pitchFamily="18" charset="0"/>
              <a:cs typeface="Times New Roman" pitchFamily="18" charset="0"/>
            </a:endParaRPr>
          </a:p>
          <a:p>
            <a:pPr indent="361950">
              <a:buFont typeface="Wingdings" pitchFamily="2" charset="2"/>
              <a:buChar char="Ø"/>
              <a:tabLst>
                <a:tab pos="541338" algn="l"/>
              </a:tabLst>
            </a:pPr>
            <a:r>
              <a:rPr lang="az-Latn-AZ" sz="2000" dirty="0" smtClean="0">
                <a:latin typeface="Times New Roman" pitchFamily="18" charset="0"/>
                <a:cs typeface="Times New Roman" pitchFamily="18" charset="0"/>
              </a:rPr>
              <a:t>məhsul </a:t>
            </a:r>
            <a:r>
              <a:rPr lang="az-Latn-AZ" sz="2000" dirty="0" smtClean="0">
                <a:latin typeface="Times New Roman" pitchFamily="18" charset="0"/>
                <a:cs typeface="Times New Roman" pitchFamily="18" charset="0"/>
              </a:rPr>
              <a:t>istehsalı və mal dövriyyəsi həcminin rentabelliyin artırılması yolu ilə müəssisədə texniki səviyyənin yüksəldilməsini;</a:t>
            </a:r>
            <a:endParaRPr lang="ru-RU" sz="2000" dirty="0" smtClean="0">
              <a:latin typeface="Times New Roman" pitchFamily="18" charset="0"/>
              <a:cs typeface="Times New Roman" pitchFamily="18" charset="0"/>
            </a:endParaRPr>
          </a:p>
          <a:p>
            <a:pPr indent="361950">
              <a:buFont typeface="Wingdings" pitchFamily="2" charset="2"/>
              <a:buChar char="Ø"/>
              <a:tabLst>
                <a:tab pos="541338" algn="l"/>
              </a:tabLst>
            </a:pPr>
            <a:r>
              <a:rPr lang="az-Latn-AZ" sz="2000" dirty="0" smtClean="0">
                <a:latin typeface="Times New Roman" pitchFamily="18" charset="0"/>
                <a:cs typeface="Times New Roman" pitchFamily="18" charset="0"/>
              </a:rPr>
              <a:t>ticarət </a:t>
            </a:r>
            <a:r>
              <a:rPr lang="az-Latn-AZ" sz="2000" dirty="0" smtClean="0">
                <a:latin typeface="Times New Roman" pitchFamily="18" charset="0"/>
                <a:cs typeface="Times New Roman" pitchFamily="18" charset="0"/>
              </a:rPr>
              <a:t>zalında yerlərin sayını, məhsul buraxılışı və mal dövriyyəsini artırmaq yolu ilə texniki səviyyənin yüksəldilməsini;</a:t>
            </a:r>
            <a:endParaRPr lang="ru-RU" sz="2000" dirty="0" smtClean="0">
              <a:latin typeface="Times New Roman" pitchFamily="18" charset="0"/>
              <a:cs typeface="Times New Roman" pitchFamily="18" charset="0"/>
            </a:endParaRPr>
          </a:p>
          <a:p>
            <a:pPr indent="361950">
              <a:buFont typeface="Wingdings" pitchFamily="2" charset="2"/>
              <a:buChar char="Ø"/>
              <a:tabLst>
                <a:tab pos="541338" algn="l"/>
              </a:tabLst>
            </a:pPr>
            <a:r>
              <a:rPr lang="az-Latn-AZ" sz="2000" dirty="0" smtClean="0">
                <a:latin typeface="Times New Roman" pitchFamily="18" charset="0"/>
                <a:cs typeface="Times New Roman" pitchFamily="18" charset="0"/>
              </a:rPr>
              <a:t>xidmət </a:t>
            </a:r>
            <a:r>
              <a:rPr lang="az-Latn-AZ" sz="2000" dirty="0" smtClean="0">
                <a:latin typeface="Times New Roman" pitchFamily="18" charset="0"/>
                <a:cs typeface="Times New Roman" pitchFamily="18" charset="0"/>
              </a:rPr>
              <a:t>prosesinin sürətlənməsi ilə əhalinin asudə vaxtının artırılması kimi sosial effektə nail olmaq məsələlərini təmin etməkdir.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Bütövlükdə iaşə müəssisələrinin yenidən qurulması daha güclü texniki-iqtisadi göstəricilərə malik müəssisə yaradılmasını nəzərdə tutur ki, burada da mövcud əsas fondların yenidən quraşdırılması həyata keçirilməlidir.</a:t>
            </a:r>
            <a:endParaRPr lang="ru-RU" sz="2000" dirty="0" smtClean="0">
              <a:latin typeface="Times New Roman" pitchFamily="18" charset="0"/>
              <a:cs typeface="Times New Roman" pitchFamily="18" charset="0"/>
            </a:endParaRPr>
          </a:p>
          <a:p>
            <a:pPr indent="361950"/>
            <a:r>
              <a:rPr lang="az-Latn-AZ" sz="2000" dirty="0" smtClean="0">
                <a:latin typeface="Times New Roman" pitchFamily="18" charset="0"/>
                <a:cs typeface="Times New Roman" pitchFamily="18" charset="0"/>
              </a:rPr>
              <a:t>Müasir tələblərə cavab verən yenidən qurulma layihələrinin işlənməsi üçün mövcud fəaliyyət göstərən iaşə müəssisəsinin iqtisadi-təşkilati və istehsal fəaliyyətini dərindən təhlil etmək lazımdır.</a:t>
            </a:r>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357166"/>
            <a:ext cx="8001056" cy="4524315"/>
          </a:xfrm>
          <a:prstGeom prst="rect">
            <a:avLst/>
          </a:prstGeom>
          <a:ln w="57150"/>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az-Latn-AZ" b="1" dirty="0">
                <a:latin typeface="Times New Roman" pitchFamily="18" charset="0"/>
                <a:cs typeface="Times New Roman" pitchFamily="18" charset="0"/>
              </a:rPr>
              <a:t>Ədəbiyyat siyahısı</a:t>
            </a:r>
            <a:endParaRPr lang="ru-RU" dirty="0">
              <a:latin typeface="Times New Roman" pitchFamily="18" charset="0"/>
              <a:cs typeface="Times New Roman" pitchFamily="18" charset="0"/>
            </a:endParaRPr>
          </a:p>
          <a:p>
            <a:r>
              <a:rPr lang="ru-RU" b="1" dirty="0"/>
              <a:t> </a:t>
            </a:r>
            <a:endParaRPr lang="ru-RU" dirty="0"/>
          </a:p>
          <a:p>
            <a:pPr marL="342900" lvl="0" indent="-342900">
              <a:buFont typeface="+mj-lt"/>
              <a:buAutoNum type="arabicPeriod"/>
            </a:pPr>
            <a:r>
              <a:rPr lang="ru-RU" dirty="0" err="1"/>
              <a:t>Аграновский</a:t>
            </a:r>
            <a:r>
              <a:rPr lang="ru-RU" dirty="0"/>
              <a:t> Е.Д., Дмитриев Б.В. Основы проектирования и интерьер предприятий общественного питания. –М.: Экономика, 1982, -144 с.</a:t>
            </a:r>
          </a:p>
          <a:p>
            <a:pPr marL="342900" lvl="0" indent="-342900">
              <a:buFont typeface="+mj-lt"/>
              <a:buAutoNum type="arabicPeriod"/>
            </a:pPr>
            <a:r>
              <a:rPr lang="ru-RU" dirty="0" err="1"/>
              <a:t>Арустамов</a:t>
            </a:r>
            <a:r>
              <a:rPr lang="ru-RU" dirty="0"/>
              <a:t> Э.И., </a:t>
            </a:r>
            <a:r>
              <a:rPr lang="ru-RU" dirty="0" err="1"/>
              <a:t>Аграновский</a:t>
            </a:r>
            <a:r>
              <a:rPr lang="ru-RU" dirty="0"/>
              <a:t> Е.Д. Применение главы </a:t>
            </a:r>
            <a:r>
              <a:rPr lang="ru-RU" dirty="0" err="1"/>
              <a:t>СНиП</a:t>
            </a:r>
            <a:r>
              <a:rPr lang="ru-RU" dirty="0"/>
              <a:t> П-Л-8-71 «Предприятия общественного питания» (методические рекомендации). –М.: МКИ, 1974, -28с.</a:t>
            </a:r>
          </a:p>
          <a:p>
            <a:pPr marL="342900" lvl="0" indent="-342900">
              <a:buFont typeface="+mj-lt"/>
              <a:buAutoNum type="arabicPeriod"/>
            </a:pPr>
            <a:r>
              <a:rPr lang="ru-RU" dirty="0"/>
              <a:t>Бердичевский В.Х., </a:t>
            </a:r>
            <a:r>
              <a:rPr lang="ru-RU" dirty="0" err="1"/>
              <a:t>Карсекин</a:t>
            </a:r>
            <a:r>
              <a:rPr lang="ru-RU" dirty="0"/>
              <a:t> В.И. технологические проектирование предприятий общественного питания. –К.: </a:t>
            </a:r>
            <a:r>
              <a:rPr lang="ru-RU" dirty="0" err="1"/>
              <a:t>Вища</a:t>
            </a:r>
            <a:r>
              <a:rPr lang="ru-RU" dirty="0"/>
              <a:t> школа, 1979, -232 с.</a:t>
            </a:r>
          </a:p>
          <a:p>
            <a:pPr marL="342900" lvl="0" indent="-342900">
              <a:buFont typeface="+mj-lt"/>
              <a:buAutoNum type="arabicPeriod"/>
            </a:pPr>
            <a:r>
              <a:rPr lang="az-Latn-AZ" dirty="0"/>
              <a:t>Qurbanov N.Q. İctimai iaşə müəssisələrinin texnoloji layihələndirilməsi. Dərs vəsaiti. Bakı, 1985, səh.104.</a:t>
            </a:r>
            <a:endParaRPr lang="ru-RU" dirty="0"/>
          </a:p>
          <a:p>
            <a:pPr marL="342900" lvl="0" indent="-342900">
              <a:buFont typeface="+mj-lt"/>
              <a:buAutoNum type="arabicPeriod"/>
            </a:pPr>
            <a:r>
              <a:rPr lang="ru-RU" dirty="0" err="1"/>
              <a:t>Никуленкова</a:t>
            </a:r>
            <a:r>
              <a:rPr lang="ru-RU" dirty="0"/>
              <a:t> Т.Т. Проектирование предприятий общественного питания. М.: Экономика, 1987.</a:t>
            </a:r>
          </a:p>
          <a:p>
            <a:pPr marL="342900" lvl="0" indent="-342900">
              <a:buFont typeface="+mj-lt"/>
              <a:buAutoNum type="arabicPeriod"/>
            </a:pPr>
            <a:r>
              <a:rPr lang="ru-RU" dirty="0"/>
              <a:t>Зуева М.В. и др. Технологическое проектирование предприятий общественного питания. М.: Экономика, 1977, -70 с.</a:t>
            </a:r>
          </a:p>
          <a:p>
            <a:endParaRPr lang="ru-RU" dirty="0"/>
          </a:p>
        </p:txBody>
      </p:sp>
    </p:spTree>
  </p:cSld>
  <p:clrMapOvr>
    <a:masterClrMapping/>
  </p:clrMapOvr>
  <p:transition spd="slow">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TotalTime>
  <Words>880</Words>
  <Application>Microsoft Office PowerPoint</Application>
  <PresentationFormat>Экран (4:3)</PresentationFormat>
  <Paragraphs>53</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Трек</vt:lpstr>
      <vt:lpstr>Слайд 1</vt:lpstr>
      <vt:lpstr>Слайд 2</vt:lpstr>
      <vt:lpstr>Слайд 3</vt:lpstr>
      <vt:lpstr>Слайд 4</vt:lpstr>
      <vt:lpstr>Слайд 5</vt:lpstr>
      <vt:lpstr>Слайд 6</vt:lpstr>
      <vt:lpstr>Слайд 7</vt:lpstr>
      <vt:lpstr>Слайд 8</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12</cp:revision>
  <dcterms:created xsi:type="dcterms:W3CDTF">2015-07-23T14:36:07Z</dcterms:created>
  <dcterms:modified xsi:type="dcterms:W3CDTF">2015-07-23T15:16:42Z</dcterms:modified>
</cp:coreProperties>
</file>