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1" r:id="rId6"/>
    <p:sldId id="262" r:id="rId7"/>
    <p:sldId id="263" r:id="rId8"/>
    <p:sldId id="264" r:id="rId9"/>
    <p:sldId id="265" r:id="rId10"/>
    <p:sldId id="260"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47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03354216-0908-4BB4-8C77-83B453548EF5}" type="datetimeFigureOut">
              <a:rPr lang="ru-RU" smtClean="0"/>
              <a:pPr/>
              <a:t>24.07.2015</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6C392928-9BA1-472B-B647-E6587E52DC2E}" type="slidenum">
              <a:rPr lang="ru-RU" smtClean="0"/>
              <a:pPr/>
              <a:t>‹#›</a:t>
            </a:fld>
            <a:endParaRPr lang="ru-RU"/>
          </a:p>
        </p:txBody>
      </p:sp>
    </p:spTree>
  </p:cSld>
  <p:clrMapOvr>
    <a:masterClrMapping/>
  </p:clrMapOvr>
  <p:transition spd="slow">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3354216-0908-4BB4-8C77-83B453548EF5}" type="datetimeFigureOut">
              <a:rPr lang="ru-RU" smtClean="0"/>
              <a:pPr/>
              <a:t>24.07.2015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392928-9BA1-472B-B647-E6587E52DC2E}" type="slidenum">
              <a:rPr lang="ru-RU" smtClean="0"/>
              <a:pPr/>
              <a:t>‹#›</a:t>
            </a:fld>
            <a:endParaRPr lang="ru-RU"/>
          </a:p>
        </p:txBody>
      </p:sp>
    </p:spTree>
  </p:cSld>
  <p:clrMapOvr>
    <a:masterClrMapping/>
  </p:clrMapOvr>
  <p:transition spd="slow">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3354216-0908-4BB4-8C77-83B453548EF5}" type="datetimeFigureOut">
              <a:rPr lang="ru-RU" smtClean="0"/>
              <a:pPr/>
              <a:t>24.07.2015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392928-9BA1-472B-B647-E6587E52DC2E}" type="slidenum">
              <a:rPr lang="ru-RU" smtClean="0"/>
              <a:pPr/>
              <a:t>‹#›</a:t>
            </a:fld>
            <a:endParaRPr lang="ru-RU"/>
          </a:p>
        </p:txBody>
      </p:sp>
    </p:spTree>
  </p:cSld>
  <p:clrMapOvr>
    <a:masterClrMapping/>
  </p:clrMapOvr>
  <p:transition spd="slow">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03354216-0908-4BB4-8C77-83B453548EF5}" type="datetimeFigureOut">
              <a:rPr lang="ru-RU" smtClean="0"/>
              <a:pPr/>
              <a:t>24.07.2015</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6C392928-9BA1-472B-B647-E6587E52DC2E}" type="slidenum">
              <a:rPr lang="ru-RU" smtClean="0"/>
              <a:pPr/>
              <a:t>‹#›</a:t>
            </a:fld>
            <a:endParaRPr lang="ru-RU"/>
          </a:p>
        </p:txBody>
      </p:sp>
    </p:spTree>
  </p:cSld>
  <p:clrMapOvr>
    <a:masterClrMapping/>
  </p:clrMapOvr>
  <p:transition spd="slow">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03354216-0908-4BB4-8C77-83B453548EF5}" type="datetimeFigureOut">
              <a:rPr lang="ru-RU" smtClean="0"/>
              <a:pPr/>
              <a:t>24.07.2015</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6C392928-9BA1-472B-B647-E6587E52DC2E}"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spd="slow">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03354216-0908-4BB4-8C77-83B453548EF5}" type="datetimeFigureOut">
              <a:rPr lang="ru-RU" smtClean="0"/>
              <a:pPr/>
              <a:t>24.07.2015</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6C392928-9BA1-472B-B647-E6587E52DC2E}" type="slidenum">
              <a:rPr lang="ru-RU" smtClean="0"/>
              <a:pPr/>
              <a:t>‹#›</a:t>
            </a:fld>
            <a:endParaRPr lang="ru-RU"/>
          </a:p>
        </p:txBody>
      </p:sp>
    </p:spTree>
  </p:cSld>
  <p:clrMapOvr>
    <a:masterClrMapping/>
  </p:clrMapOvr>
  <p:transition spd="slow">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03354216-0908-4BB4-8C77-83B453548EF5}" type="datetimeFigureOut">
              <a:rPr lang="ru-RU" smtClean="0"/>
              <a:pPr/>
              <a:t>24.07.2015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6C392928-9BA1-472B-B647-E6587E52DC2E}"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03354216-0908-4BB4-8C77-83B453548EF5}" type="datetimeFigureOut">
              <a:rPr lang="ru-RU" smtClean="0"/>
              <a:pPr/>
              <a:t>24.07.2015</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392928-9BA1-472B-B647-E6587E52DC2E}" type="slidenum">
              <a:rPr lang="ru-RU" smtClean="0"/>
              <a:pPr/>
              <a:t>‹#›</a:t>
            </a:fld>
            <a:endParaRPr lang="ru-RU"/>
          </a:p>
        </p:txBody>
      </p:sp>
    </p:spTree>
  </p:cSld>
  <p:clrMapOvr>
    <a:masterClrMapping/>
  </p:clrMapOvr>
  <p:transition spd="slow">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03354216-0908-4BB4-8C77-83B453548EF5}" type="datetimeFigureOut">
              <a:rPr lang="ru-RU" smtClean="0"/>
              <a:pPr/>
              <a:t>24.07.2015</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C392928-9BA1-472B-B647-E6587E52DC2E}" type="slidenum">
              <a:rPr lang="ru-RU" smtClean="0"/>
              <a:pPr/>
              <a:t>‹#›</a:t>
            </a:fld>
            <a:endParaRPr lang="ru-RU"/>
          </a:p>
        </p:txBody>
      </p:sp>
    </p:spTree>
  </p:cSld>
  <p:clrMapOvr>
    <a:masterClrMapping/>
  </p:clrMapOvr>
  <p:transition spd="slow">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03354216-0908-4BB4-8C77-83B453548EF5}" type="datetimeFigureOut">
              <a:rPr lang="ru-RU" smtClean="0"/>
              <a:pPr/>
              <a:t>24.07.2015</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C392928-9BA1-472B-B647-E6587E52DC2E}" type="slidenum">
              <a:rPr lang="ru-RU" smtClean="0"/>
              <a:pPr/>
              <a:t>‹#›</a:t>
            </a:fld>
            <a:endParaRPr lang="ru-RU"/>
          </a:p>
        </p:txBody>
      </p:sp>
    </p:spTree>
  </p:cSld>
  <p:clrMapOvr>
    <a:masterClrMapping/>
  </p:clrMapOvr>
  <p:transition spd="slow">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03354216-0908-4BB4-8C77-83B453548EF5}" type="datetimeFigureOut">
              <a:rPr lang="ru-RU" smtClean="0"/>
              <a:pPr/>
              <a:t>24.07.2015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6C392928-9BA1-472B-B647-E6587E52DC2E}"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transition spd="slow">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3354216-0908-4BB4-8C77-83B453548EF5}" type="datetimeFigureOut">
              <a:rPr lang="ru-RU" smtClean="0"/>
              <a:pPr/>
              <a:t>24.07.2015</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C392928-9BA1-472B-B647-E6587E52DC2E}"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spd="slow">
    <p:strips dir="rd"/>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571472" y="142852"/>
            <a:ext cx="8072494" cy="1214446"/>
          </a:xfrm>
          <a:prstGeom prst="rect">
            <a:avLst/>
          </a:prstGeom>
          <a:ln w="38100"/>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z-Latn-AZ" sz="3600" b="1" i="0" u="none" strike="noStrike" kern="1200" cap="none" spc="0" normalizeH="0" baseline="0" noProof="0" dirty="0" smtClean="0">
                <a:ln>
                  <a:noFill/>
                </a:ln>
                <a:effectLst/>
                <a:uLnTx/>
                <a:uFillTx/>
                <a:latin typeface="Times New Roman" pitchFamily="18" charset="0"/>
                <a:ea typeface="+mj-ea"/>
                <a:cs typeface="Times New Roman" pitchFamily="18" charset="0"/>
              </a:rPr>
              <a:t>AZƏRBAYCAN DÖVLƏT İQTİSAD UNİVERSİTETİ</a:t>
            </a:r>
            <a:endParaRPr kumimoji="0" lang="ru-RU" sz="3600" b="1" i="0" u="none" strike="noStrike" kern="1200" cap="none" spc="0" normalizeH="0" baseline="0" noProof="0" dirty="0" smtClean="0">
              <a:ln>
                <a:noFill/>
              </a:ln>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642910" y="2928934"/>
            <a:ext cx="8058152" cy="1214446"/>
          </a:xfrm>
          <a:prstGeom prst="rect">
            <a:avLst/>
          </a:prstGeom>
          <a:ln w="38100"/>
        </p:spPr>
        <p:style>
          <a:lnRef idx="1">
            <a:schemeClr val="accent1"/>
          </a:lnRef>
          <a:fillRef idx="2">
            <a:schemeClr val="accent1"/>
          </a:fillRef>
          <a:effectRef idx="1">
            <a:schemeClr val="accent1"/>
          </a:effectRef>
          <a:fontRef idx="minor">
            <a:schemeClr val="dk1"/>
          </a:fontRef>
        </p:style>
        <p:txBody>
          <a:bodyPr anchor="t">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az-Latn-AZ" sz="3200" b="1" i="0" u="none" strike="noStrike" kern="1200" cap="none" spc="0" normalizeH="0" baseline="0" noProof="0" dirty="0" smtClean="0">
                <a:ln>
                  <a:noFill/>
                </a:ln>
                <a:effectLst/>
                <a:uLnTx/>
                <a:uFillTx/>
                <a:latin typeface="Times New Roman" pitchFamily="18" charset="0"/>
                <a:ea typeface="+mj-ea"/>
                <a:cs typeface="Times New Roman" pitchFamily="18" charset="0"/>
              </a:rPr>
              <a:t>TƏRTİB ETDİ: DOS. QURBANOV NÜSRƏT HEYDƏR</a:t>
            </a:r>
            <a:endParaRPr kumimoji="0" lang="ru-RU" sz="3200" b="1" i="0" u="none" strike="noStrike" kern="1200" cap="none" spc="0" normalizeH="0" baseline="0" noProof="0" dirty="0">
              <a:ln>
                <a:noFill/>
              </a:ln>
              <a:effectLst/>
              <a:uLnTx/>
              <a:uFillTx/>
              <a:latin typeface="Times New Roman" pitchFamily="18" charset="0"/>
              <a:ea typeface="+mj-ea"/>
              <a:cs typeface="Times New Roman" pitchFamily="18" charset="0"/>
            </a:endParaRPr>
          </a:p>
        </p:txBody>
      </p:sp>
      <p:sp>
        <p:nvSpPr>
          <p:cNvPr id="6" name="Заголовок 1"/>
          <p:cNvSpPr txBox="1">
            <a:spLocks/>
          </p:cNvSpPr>
          <p:nvPr/>
        </p:nvSpPr>
        <p:spPr>
          <a:xfrm>
            <a:off x="571472" y="1500174"/>
            <a:ext cx="8072494" cy="1071570"/>
          </a:xfrm>
          <a:prstGeom prst="rect">
            <a:avLst/>
          </a:prstGeom>
          <a:ln w="38100"/>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az-Latn-AZ" sz="3200" b="1" i="0" u="none" strike="noStrike" kern="1200" cap="none" spc="0" normalizeH="0" baseline="0" noProof="0" dirty="0" smtClean="0">
                <a:ln>
                  <a:noFill/>
                </a:ln>
                <a:effectLst/>
                <a:uLnTx/>
                <a:uFillTx/>
                <a:latin typeface="Times New Roman" pitchFamily="18" charset="0"/>
                <a:ea typeface="+mj-ea"/>
                <a:cs typeface="Times New Roman" pitchFamily="18" charset="0"/>
              </a:rPr>
              <a:t>KAFEDRA: “QİDA MƏHSULLARININ TEXNOLOGİYASI”</a:t>
            </a:r>
            <a:endParaRPr kumimoji="0" lang="ru-RU" sz="3200" b="1" i="0" u="none" strike="noStrike" kern="1200" cap="none" spc="0" normalizeH="0" baseline="0" noProof="0" dirty="0" smtClean="0">
              <a:ln>
                <a:noFill/>
              </a:ln>
              <a:effectLst/>
              <a:uLnTx/>
              <a:uFillTx/>
              <a:latin typeface="Times New Roman" pitchFamily="18" charset="0"/>
              <a:ea typeface="+mj-ea"/>
              <a:cs typeface="Times New Roman" pitchFamily="18" charset="0"/>
            </a:endParaRPr>
          </a:p>
        </p:txBody>
      </p:sp>
      <p:sp>
        <p:nvSpPr>
          <p:cNvPr id="7" name="Подзаголовок 2"/>
          <p:cNvSpPr txBox="1">
            <a:spLocks/>
          </p:cNvSpPr>
          <p:nvPr/>
        </p:nvSpPr>
        <p:spPr>
          <a:xfrm>
            <a:off x="714348" y="4357694"/>
            <a:ext cx="8001056" cy="1785950"/>
          </a:xfrm>
          <a:prstGeom prst="rect">
            <a:avLst/>
          </a:prstGeom>
          <a:ln w="38100"/>
        </p:spPr>
        <p:style>
          <a:lnRef idx="1">
            <a:schemeClr val="accent1"/>
          </a:lnRef>
          <a:fillRef idx="2">
            <a:schemeClr val="accent1"/>
          </a:fillRef>
          <a:effectRef idx="1">
            <a:schemeClr val="accent1"/>
          </a:effectRef>
          <a:fontRef idx="minor">
            <a:schemeClr val="dk1"/>
          </a:fontRef>
        </p:style>
        <p:txBody>
          <a:bodyPr>
            <a:noAutofit/>
          </a:bodyPr>
          <a:lstStyle/>
          <a:p>
            <a:pPr lvl="0">
              <a:spcBef>
                <a:spcPct val="20000"/>
              </a:spcBef>
              <a:tabLst>
                <a:tab pos="1257300" algn="l"/>
              </a:tabLst>
              <a:defRPr/>
            </a:pPr>
            <a:r>
              <a:rPr kumimoji="0" lang="az-Latn-AZ" sz="3200" b="1" strike="noStrike" kern="1200" cap="none" spc="0" normalizeH="0" baseline="0" noProof="0" dirty="0" smtClean="0">
                <a:ln>
                  <a:noFill/>
                </a:ln>
                <a:effectLst/>
                <a:uLnTx/>
                <a:uFillTx/>
                <a:latin typeface="Times New Roman" pitchFamily="18" charset="0"/>
                <a:ea typeface="+mn-ea"/>
                <a:cs typeface="Times New Roman" pitchFamily="18" charset="0"/>
              </a:rPr>
              <a:t>FƏNN:</a:t>
            </a:r>
            <a:r>
              <a:rPr kumimoji="0" lang="az-Latn-AZ" sz="3200" b="1" i="1" strike="noStrike" kern="1200" cap="none" spc="0" normalizeH="0" baseline="0" noProof="0" dirty="0" smtClean="0">
                <a:ln>
                  <a:noFill/>
                </a:ln>
                <a:effectLst/>
                <a:uLnTx/>
                <a:uFillTx/>
                <a:latin typeface="Times New Roman" pitchFamily="18" charset="0"/>
                <a:ea typeface="+mn-ea"/>
                <a:cs typeface="Times New Roman" pitchFamily="18" charset="0"/>
              </a:rPr>
              <a:t> </a:t>
            </a:r>
            <a:r>
              <a:rPr kumimoji="0" lang="az-Latn-AZ" sz="3200" b="1" strike="noStrike" kern="1200" cap="none" spc="0" normalizeH="0" baseline="0" noProof="0" dirty="0" smtClean="0">
                <a:ln>
                  <a:noFill/>
                </a:ln>
                <a:effectLst/>
                <a:uLnTx/>
                <a:uFillTx/>
                <a:latin typeface="Times New Roman" pitchFamily="18" charset="0"/>
                <a:ea typeface="+mn-ea"/>
                <a:cs typeface="Times New Roman" pitchFamily="18" charset="0"/>
              </a:rPr>
              <a:t>“</a:t>
            </a:r>
            <a:r>
              <a:rPr lang="az-Latn-AZ" sz="3200" b="1" dirty="0" smtClean="0">
                <a:latin typeface="Times New Roman" pitchFamily="18" charset="0"/>
                <a:cs typeface="Times New Roman" pitchFamily="18" charset="0"/>
              </a:rPr>
              <a:t>QİDA SƏNAYESİ VƏ İAŞƏ MÜƏSSİSƏLƏRİNİN TEXNOLOJİ LAYİHƏLƏNDİRİLMƏSİ”</a:t>
            </a:r>
            <a:endParaRPr kumimoji="0" lang="ru-RU" sz="3200" b="1" i="1" u="sng" strike="noStrike" kern="1200" cap="none" spc="0" normalizeH="0" baseline="0" noProof="0" dirty="0">
              <a:ln>
                <a:noFill/>
              </a:ln>
              <a:effectLst/>
              <a:uLnTx/>
              <a:uFillTx/>
              <a:latin typeface="Times New Roman" pitchFamily="18" charset="0"/>
              <a:ea typeface="+mn-ea"/>
              <a:cs typeface="Times New Roman" pitchFamily="18" charset="0"/>
            </a:endParaRPr>
          </a:p>
        </p:txBody>
      </p:sp>
      <p:sp>
        <p:nvSpPr>
          <p:cNvPr id="8" name="Дата 5"/>
          <p:cNvSpPr>
            <a:spLocks noGrp="1"/>
          </p:cNvSpPr>
          <p:nvPr>
            <p:ph type="dt" sz="half" idx="10"/>
          </p:nvPr>
        </p:nvSpPr>
        <p:spPr>
          <a:xfrm>
            <a:off x="457200" y="6416675"/>
            <a:ext cx="2133600" cy="365125"/>
          </a:xfrm>
        </p:spPr>
        <p:txBody>
          <a:bodyPr/>
          <a:lstStyle/>
          <a:p>
            <a:fld id="{67DABACD-98BA-4735-82D2-BF82BFAC3D16}" type="datetime1">
              <a:rPr lang="ru-RU" smtClean="0"/>
              <a:pPr/>
              <a:t>24.07.2015</a:t>
            </a:fld>
            <a:endParaRPr lang="ru-RU"/>
          </a:p>
        </p:txBody>
      </p:sp>
      <p:sp>
        <p:nvSpPr>
          <p:cNvPr id="9" name="Номер слайда 6"/>
          <p:cNvSpPr>
            <a:spLocks noGrp="1"/>
          </p:cNvSpPr>
          <p:nvPr>
            <p:ph type="sldNum" sz="quarter" idx="12"/>
          </p:nvPr>
        </p:nvSpPr>
        <p:spPr>
          <a:xfrm>
            <a:off x="7924800" y="6416675"/>
            <a:ext cx="762000" cy="365125"/>
          </a:xfrm>
        </p:spPr>
        <p:txBody>
          <a:bodyPr/>
          <a:lstStyle/>
          <a:p>
            <a:fld id="{6C5DD5B6-2A85-4724-A83F-AFF993FA0B70}" type="slidenum">
              <a:rPr lang="ru-RU" smtClean="0"/>
              <a:pPr/>
              <a:t>1</a:t>
            </a:fld>
            <a:endParaRPr lang="ru-RU"/>
          </a:p>
        </p:txBody>
      </p:sp>
    </p:spTree>
  </p:cSld>
  <p:clrMapOvr>
    <a:masterClrMapping/>
  </p:clrMapOvr>
  <p:transition spd="slow">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786" y="357166"/>
            <a:ext cx="8001056" cy="4524315"/>
          </a:xfrm>
          <a:prstGeom prst="rect">
            <a:avLst/>
          </a:prstGeom>
          <a:ln w="57150"/>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az-Latn-AZ" b="1" dirty="0">
                <a:latin typeface="Times New Roman" pitchFamily="18" charset="0"/>
                <a:cs typeface="Times New Roman" pitchFamily="18" charset="0"/>
              </a:rPr>
              <a:t>Ədəbiyyat siyahısı</a:t>
            </a:r>
            <a:endParaRPr lang="ru-RU" dirty="0">
              <a:latin typeface="Times New Roman" pitchFamily="18" charset="0"/>
              <a:cs typeface="Times New Roman" pitchFamily="18" charset="0"/>
            </a:endParaRPr>
          </a:p>
          <a:p>
            <a:r>
              <a:rPr lang="ru-RU" b="1" dirty="0"/>
              <a:t> </a:t>
            </a:r>
            <a:endParaRPr lang="ru-RU" dirty="0"/>
          </a:p>
          <a:p>
            <a:pPr marL="342900" lvl="0" indent="-342900">
              <a:buFont typeface="+mj-lt"/>
              <a:buAutoNum type="arabicPeriod"/>
            </a:pPr>
            <a:r>
              <a:rPr lang="ru-RU" dirty="0" err="1"/>
              <a:t>Аграновский</a:t>
            </a:r>
            <a:r>
              <a:rPr lang="ru-RU" dirty="0"/>
              <a:t> Е.Д., Дмитриев Б.В. Основы проектирования и интерьер предприятий общественного питания. –М.: Экономика, 1982, -144 с.</a:t>
            </a:r>
          </a:p>
          <a:p>
            <a:pPr marL="342900" lvl="0" indent="-342900">
              <a:buFont typeface="+mj-lt"/>
              <a:buAutoNum type="arabicPeriod"/>
            </a:pPr>
            <a:r>
              <a:rPr lang="ru-RU" dirty="0" err="1"/>
              <a:t>Арустамов</a:t>
            </a:r>
            <a:r>
              <a:rPr lang="ru-RU" dirty="0"/>
              <a:t> Э.И., </a:t>
            </a:r>
            <a:r>
              <a:rPr lang="ru-RU" dirty="0" err="1"/>
              <a:t>Аграновский</a:t>
            </a:r>
            <a:r>
              <a:rPr lang="ru-RU" dirty="0"/>
              <a:t> Е.Д. Применение главы </a:t>
            </a:r>
            <a:r>
              <a:rPr lang="ru-RU" dirty="0" err="1"/>
              <a:t>СНиП</a:t>
            </a:r>
            <a:r>
              <a:rPr lang="ru-RU" dirty="0"/>
              <a:t> П-Л-8-71 «Предприятия общественного питания» (методические рекомендации). –М.: МКИ, 1974, -28с.</a:t>
            </a:r>
          </a:p>
          <a:p>
            <a:pPr marL="342900" lvl="0" indent="-342900">
              <a:buFont typeface="+mj-lt"/>
              <a:buAutoNum type="arabicPeriod"/>
            </a:pPr>
            <a:r>
              <a:rPr lang="ru-RU" dirty="0"/>
              <a:t>Бердичевский В.Х., </a:t>
            </a:r>
            <a:r>
              <a:rPr lang="ru-RU" dirty="0" err="1"/>
              <a:t>Карсекин</a:t>
            </a:r>
            <a:r>
              <a:rPr lang="ru-RU" dirty="0"/>
              <a:t> В.И. технологические проектирование предприятий общественного питания. –К.: </a:t>
            </a:r>
            <a:r>
              <a:rPr lang="ru-RU" dirty="0" err="1"/>
              <a:t>Вища</a:t>
            </a:r>
            <a:r>
              <a:rPr lang="ru-RU" dirty="0"/>
              <a:t> школа, 1979, -232 с.</a:t>
            </a:r>
          </a:p>
          <a:p>
            <a:pPr marL="342900" lvl="0" indent="-342900">
              <a:buFont typeface="+mj-lt"/>
              <a:buAutoNum type="arabicPeriod"/>
            </a:pPr>
            <a:r>
              <a:rPr lang="az-Latn-AZ" dirty="0"/>
              <a:t>Qurbanov N.Q. İctimai iaşə müəssisələrinin texnoloji layihələndirilməsi. Dərs vəsaiti. Bakı, 1985, səh.104.</a:t>
            </a:r>
            <a:endParaRPr lang="ru-RU" dirty="0"/>
          </a:p>
          <a:p>
            <a:pPr marL="342900" lvl="0" indent="-342900">
              <a:buFont typeface="+mj-lt"/>
              <a:buAutoNum type="arabicPeriod"/>
            </a:pPr>
            <a:r>
              <a:rPr lang="ru-RU" dirty="0" err="1"/>
              <a:t>Никуленкова</a:t>
            </a:r>
            <a:r>
              <a:rPr lang="ru-RU" dirty="0"/>
              <a:t> Т.Т. Проектирование предприятий общественного питания. М.: Экономика, 1987.</a:t>
            </a:r>
          </a:p>
          <a:p>
            <a:pPr marL="342900" lvl="0" indent="-342900">
              <a:buFont typeface="+mj-lt"/>
              <a:buAutoNum type="arabicPeriod"/>
            </a:pPr>
            <a:r>
              <a:rPr lang="ru-RU" dirty="0"/>
              <a:t>Зуева М.В. и др. Технологическое проектирование предприятий общественного питания. М.: Экономика, 1977, -70 с.</a:t>
            </a:r>
          </a:p>
          <a:p>
            <a:endParaRPr lang="ru-RU" dirty="0"/>
          </a:p>
        </p:txBody>
      </p:sp>
    </p:spTree>
  </p:cSld>
  <p:clrMapOvr>
    <a:masterClrMapping/>
  </p:clrMapOvr>
  <p:transition spd="slow">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2910" y="1071547"/>
            <a:ext cx="8072494" cy="378565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en-US" sz="2000" b="1" dirty="0" smtClean="0">
              <a:latin typeface="Times New Roman" pitchFamily="18" charset="0"/>
              <a:cs typeface="Times New Roman" pitchFamily="18" charset="0"/>
            </a:endParaRPr>
          </a:p>
          <a:p>
            <a:pPr algn="ctr"/>
            <a:r>
              <a:rPr lang="az-Latn-AZ" sz="2000" b="1" dirty="0" smtClean="0">
                <a:latin typeface="Times New Roman" pitchFamily="18" charset="0"/>
                <a:cs typeface="Times New Roman" pitchFamily="18" charset="0"/>
              </a:rPr>
              <a:t>İAŞƏ MÜƏSSİSƏLƏRİNİN LAYİHƏLƏNDİRİLMƏSİNDƏ TEXNİKİ-İQTİSADİ ƏSASLANDIRMA</a:t>
            </a:r>
            <a:endParaRPr lang="ru-RU" sz="2000" dirty="0" smtClean="0">
              <a:latin typeface="Times New Roman" pitchFamily="18" charset="0"/>
              <a:cs typeface="Times New Roman" pitchFamily="18" charset="0"/>
            </a:endParaRPr>
          </a:p>
          <a:p>
            <a:pPr algn="ctr"/>
            <a:r>
              <a:rPr lang="az-Latn-AZ" sz="2000" b="1"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lgn="ctr"/>
            <a:r>
              <a:rPr lang="az-Latn-AZ" sz="2000" b="1" dirty="0" smtClean="0">
                <a:latin typeface="Times New Roman" pitchFamily="18" charset="0"/>
                <a:cs typeface="Times New Roman" pitchFamily="18" charset="0"/>
              </a:rPr>
              <a:t>Plan:</a:t>
            </a:r>
            <a:endParaRPr lang="ru-RU" sz="2000" dirty="0" smtClean="0">
              <a:latin typeface="Times New Roman" pitchFamily="18" charset="0"/>
              <a:cs typeface="Times New Roman" pitchFamily="18" charset="0"/>
            </a:endParaRPr>
          </a:p>
          <a:p>
            <a:r>
              <a:rPr lang="az-Latn-AZ" sz="2000" b="1"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az-Latn-AZ" sz="2000" dirty="0" smtClean="0">
                <a:latin typeface="Times New Roman" pitchFamily="18" charset="0"/>
                <a:cs typeface="Times New Roman" pitchFamily="18" charset="0"/>
              </a:rPr>
              <a:t>1) Layihənin texniki-iqtisadi cəhətdən əsaslandırılmasının əsas məsələləri.</a:t>
            </a:r>
            <a:endParaRPr lang="ru-RU"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az-Latn-AZ" sz="2000" dirty="0" smtClean="0">
                <a:latin typeface="Times New Roman" pitchFamily="18" charset="0"/>
                <a:cs typeface="Times New Roman" pitchFamily="18" charset="0"/>
              </a:rPr>
              <a:t>2) Layihə olunacaq müəssisənin tipi və istehlakçılara xidmət formasının əsaslandırılması.</a:t>
            </a:r>
            <a:endParaRPr lang="ru-RU" sz="2000" dirty="0" smtClean="0">
              <a:latin typeface="Times New Roman" pitchFamily="18" charset="0"/>
              <a:cs typeface="Times New Roman" pitchFamily="18" charset="0"/>
            </a:endParaRPr>
          </a:p>
          <a:p>
            <a:pPr algn="ctr"/>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transition spd="slow">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7158" y="285728"/>
            <a:ext cx="8501122" cy="62478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indent="361950"/>
            <a:r>
              <a:rPr lang="az-Latn-AZ" sz="2000" b="1" dirty="0" smtClean="0">
                <a:latin typeface="Times New Roman" pitchFamily="18" charset="0"/>
                <a:cs typeface="Times New Roman" pitchFamily="18" charset="0"/>
              </a:rPr>
              <a:t>1) Layihənin texniki-iqtisadi cəhətdən əsaslandırılmasının əsas məsələləri.</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Yuxarıda qeyd olunduğu kimi, layihənin yerinə yetirilməsinin ilk mərhələsində onun texniki-iqtisadi cəhətdən əsaslandırılması tikintinin məqsədəuyğunluğu üçün vacib şərtlərdən biri hesab olunur.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Layihənin texniki-iqtisadi cəhətdən əsaslandırılması üçün tikinti rayonun xarakteristikası, əhalinin və ayrı-ayrı kontingent qrupunun sayı, yaxınlıqda iaşə müəssisələrinin varlığı, onların gücü və buraxılış qabiliyyəti, rayonda iaşənin əhaliyə xidmət dərəcəsi, yeyinti sənaye müəssisələrinin varlığı və s. şərtlər məlum olmalıdır.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Layihənin texniki-iqtisadi cəhətdən əsaslandırılmasında aşağıdakı əsas məsələlər həll edilməlidir: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1. Layihə ediləcək iaşə müəssisəsinin tipi və istehlakçılara xidmət formasının əsaslandırılması;</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2. Müəyyən buraxılış qabiliyyətinə və istehsal gücünə malik, yaxud da yenidən qurulduqdan sonra buraxılış qabiliyyəti və istehsal gücü artırılacaq mövcud müəssisənin tikintisi vacibliyinin əsaslandırılması;</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3. Layihə ediləcək müəssisə üçün tikinti yeri seçilməsinin əsaslandırılması, müəyyənləşdirilməsi, tikinti üçün texniki imkanların əsaslandırılması;</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4. Layihə ediləcək müəssisədə iş rejiminin əsaslandırılması.</a:t>
            </a:r>
            <a:endParaRPr lang="ru-RU" sz="2000" dirty="0">
              <a:latin typeface="Times New Roman" pitchFamily="18" charset="0"/>
              <a:cs typeface="Times New Roman" pitchFamily="18" charset="0"/>
            </a:endParaRPr>
          </a:p>
        </p:txBody>
      </p:sp>
    </p:spTree>
  </p:cSld>
  <p:clrMapOvr>
    <a:masterClrMapping/>
  </p:clrMapOvr>
  <p:transition spd="slow">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7158" y="142852"/>
            <a:ext cx="8643998" cy="65556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indent="361950"/>
            <a:r>
              <a:rPr lang="az-Latn-AZ" sz="2000" b="1" dirty="0" smtClean="0">
                <a:latin typeface="Times New Roman" pitchFamily="18" charset="0"/>
                <a:cs typeface="Times New Roman" pitchFamily="18" charset="0"/>
              </a:rPr>
              <a:t>2) Layihə olunacaq müəssisənin tipi və istehlakçılara xidmət formasının əsaslandırılması.</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İaşənin təşkilati və texniki əsasından asılı olaraq, müəssisələr əsas etibarilə kulinar məhsullarının hazırlanması, onların realizə olunması və istehlakı funksiyalarını yerinə yetirirlər. Bununla bərabər, son illər elmi-texniki tərəqqinin inkişafı təsiri altında iaşədə əmək bölgüsü proseslərinin dərinləşməsi də baş verir. Bu, xüsusilə, müəssisələrdə istehsalın sənaye formalı təşkilinə keçilməsi ilə əlaqədardır. Ona görə də iaşənin funksiyaları çox zaman biri-digərindən ayrılıqda müstəqil müəssisələrdə fəaliyyət göstərmiş olurlar.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Yüksək hazırlıq dərəcəsinə malik yarımfabrikatların istehsalı getdikcə böyük, mexaniki cəhətdən daha yaxşı təchiz olunmuş müəssisələrdə baş verirsə, onların realizəsi və istehlakı kiçik hazırlayıcı müəssisələrdə həyata keçirilir.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Bütün bunlar yerinə yetirdiyi xarakterik funksiyalardan asılı olaraq iaşə müəssisələrini şərti olaraq aşağıdakı dörd qrupa ayırmağa imkan yaradır: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a) yalnız kulinar məhsullarının istehsalı funksiyasını yerinə yetirən müəssisələr (tədarükçü fabriklər, yarımfabrikat konbinatları və s.);</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b) istehsal, realizə və istehlakın təşkili funksiyasını yerinə yetirən müəssisələr (yeməkxana, kafe, restoranlar);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v) realizə və istehlakın təşkili funksiyasını yerinə yetirən müəssisələr (xörək hazırlanmasını tamamlayan müəssisələr və b.);</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q) realizə funksiyasını yerinə yetirən müəssisələr (kulinar mağazaları).</a:t>
            </a:r>
            <a:endParaRPr lang="ru-RU" sz="2000" dirty="0">
              <a:latin typeface="Times New Roman" pitchFamily="18" charset="0"/>
              <a:cs typeface="Times New Roman" pitchFamily="18" charset="0"/>
            </a:endParaRPr>
          </a:p>
        </p:txBody>
      </p:sp>
    </p:spTree>
  </p:cSld>
  <p:clrMapOvr>
    <a:masterClrMapping/>
  </p:clrMapOvr>
  <p:transition spd="slow">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357166"/>
            <a:ext cx="8572560" cy="594008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indent="361950"/>
            <a:r>
              <a:rPr lang="az-Latn-AZ" sz="2000" dirty="0" smtClean="0">
                <a:latin typeface="Times New Roman" pitchFamily="18" charset="0"/>
                <a:cs typeface="Times New Roman" pitchFamily="18" charset="0"/>
              </a:rPr>
              <a:t>İaşə müəssisələri həm də istehsalın mərkəzləşmə dərəcəsinə (xammalla işləyib müxtəlif hazırlıq dərəcəli yarımfabrikatlar istehsal edən; tam istehsal dövrünə malik xammalla işləyən tədarükçü müəssisələr; yarımfabrikatla işləyib xörək hazırlanmasını tamamlayan və istehsalı olmayan paylayıcı müəssisələr), xidmət olunacaq kontingentin xarakterinə (ümumi tipli, fəhlə, qulluqçular, şagirdlərə və s. xidmət göstərən), ixtisaslaşma dərəcəsinə (kompleks, müəyyən məhsul istehsal edən ixtisaslaşdırılmış və s.), xidmət formasına (özünəxidmət, ofisiantla xidmət və s.), gücünə və oturacaq yerlərinin tutumuna (iri, orta və kiçik) və digər əlamətlərinə görə təsnifləşdirilə bilərlər.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İaşənin təşkilinin əsas istiqamətlərinə: özünün istehsal etdiyi məhsulların tədarükçü müəssisələrdə sənaye üsulu ilə hazırlanması və xörək hazırlanmasını tamamlayan müəssisələrin yarımfabrikat, kulinar və qənnadı məmulatları ilə kompleks şəkildə təchiz olunması, onların yeni növ ticarət-texnoloji, soyuducu avadanlıqlarla və digər mexanikləşdirmə vasitələri ilə təmin olunması və həm də görüləcək işlərin nizama salınmasına uyğun olaraq iaşə müəssisələri tiplər üzrə fərqləndirilir. Bunlara yeməkxanalar, restoranlar, kafe və kafeterilər, qəlyanaltıxanalar, bufetlər, çayxanalar, ev mətbəxləri, kulinar mağazaları, kompleks iaşə müəssisələri, barlar və başqaları aid edilirlər.</a:t>
            </a:r>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transition spd="slow">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142852"/>
            <a:ext cx="8572560" cy="65556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indent="361950"/>
            <a:r>
              <a:rPr lang="az-Latn-AZ" sz="2000" dirty="0" smtClean="0">
                <a:latin typeface="Times New Roman" pitchFamily="18" charset="0"/>
                <a:cs typeface="Times New Roman" pitchFamily="18" charset="0"/>
              </a:rPr>
              <a:t>Sənaye və təsərrüfat müəssisələrində, elmi təşkilatlarda və tədris idarələrində əsas iaşə müəssisələri tipi yeməkxanalar sayılır. Onlar istehlakçıları tam gündəlik qida rasionu ilə təmin edirlər. Yeməkxanalar bu müəssisələrdə kompleks </a:t>
            </a:r>
            <a:r>
              <a:rPr lang="az-Latn-AZ" sz="2000" dirty="0" smtClean="0">
                <a:latin typeface="Times New Roman" pitchFamily="18" charset="0"/>
                <a:cs typeface="Times New Roman" pitchFamily="18" charset="0"/>
              </a:rPr>
              <a:t>rasionların </a:t>
            </a:r>
            <a:r>
              <a:rPr lang="az-Latn-AZ" sz="2000" dirty="0" smtClean="0">
                <a:latin typeface="Times New Roman" pitchFamily="18" charset="0"/>
                <a:cs typeface="Times New Roman" pitchFamily="18" charset="0"/>
              </a:rPr>
              <a:t>realizəsi ilə bərabər, kulinar, qənnadı məmulatlarının və yarımfabrikatların istehlakçılara satışını da həyata keçirirlər.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Sənaye müəssisələrində yerləşən iaşə müəssisələrində qidalanmanın iki formada (rasional və pəhriz) tətbiqindən asılı olaraq ümumi oturacaq yerlərinin 20%-i miqdarında pəhriz yeməkxanaları, yaxud pəhriz şöbələri layihələndirilir.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Yaşayış yerlərində daha geniş yayılmış iaşə müəssisələri tipi kimi, axşamlar axşam kafesi, yaxud axşam restoranı kimi fəaliyyət göstərən yeməkxanalar nəzərdə tutulur.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Yaşayış rayonlarında ticarət mərkəzlərinin tikintisi daha məqsədəuyğundur. Buraya daxil olacaq iaşə müəssisələrinin tipi rayon mərkəzində yaşayacaq əhalinin sayından asılı olaraq müəyyənləşdirilir. Belə ki, burada xidmət olunacaq əhali kontingentinin sayı 5-10 minə çatdıqda axşamlar kafe kimi işləyəcək yeməkxanaların layihələndirilməsi məqsədəuyğundur. Əhalinin sayı daha yüksək olduqda isə kompleks iaşə müəssisələrinin layihələndirilməsi nəzərdə tutulmalıdır.</a:t>
            </a:r>
            <a:endParaRPr lang="en-US"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Dəmiryolu vağzallarında, dəniz və çay limanlarında, həmçinin təyyarə limanlarında layihələndirilən iaşə müəssisələrinin tiplərinə restoranlar, qəlyanaltılar və kafelər aid edilməlidir. Bu və ya digər müəssisənin seçilməsi sərnişin axınının sayından asılı olaraq müəyyənləşdirilir.</a:t>
            </a:r>
            <a:endParaRPr lang="ru-RU" sz="2000" dirty="0" smtClean="0">
              <a:latin typeface="Times New Roman" pitchFamily="18" charset="0"/>
              <a:cs typeface="Times New Roman" pitchFamily="18" charset="0"/>
            </a:endParaRPr>
          </a:p>
        </p:txBody>
      </p:sp>
    </p:spTree>
  </p:cSld>
  <p:clrMapOvr>
    <a:masterClrMapping/>
  </p:clrMapOvr>
  <p:transition spd="slow">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57166"/>
            <a:ext cx="8643998" cy="594008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indent="361950"/>
            <a:r>
              <a:rPr lang="az-Latn-AZ" sz="2000" dirty="0" smtClean="0">
                <a:latin typeface="Times New Roman" pitchFamily="18" charset="0"/>
                <a:cs typeface="Times New Roman" pitchFamily="18" charset="0"/>
              </a:rPr>
              <a:t>İstirahət zonalarında layihələndiriləcək iaşə müəssisələrinin tipi yeməkxanalar olmalıdır. Bundan əlavə, gündəlik istehlakçı tələbindən asılı olaraq burada restoranlar və ixtisaslaşdırılmış müəssisələr də nəzərdə tutula bilər.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Yerinə yetirdikləri funksiyalardan asılı olaraq iaşə müəssisələrinin tərkibinə daxil olan bütün otaqlar istehlakçılar üçün otaqlar qrupuna, istehsal qrupu otaqlarına, anbar qrupu otaqlarına, inzibati-məişət və texniki otaqlar qrupuna ayrılırlar.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Birinci qrup otaqlara vestibüllər, gözləmə zalları, paltar asılan yerlər, tualetlər və əlüzyuma otaqları, ticarət zalları, kabinetlər, sifariş şöbələri, dincəlmək üçün otaqlar, ofisiantlar otağı və s. aid edilirlər.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İstehsal qrupu otaqları əsas etibarilə isti və soyuq sexləri, tədarükçü sexləri (ət, balıq, tərəvəz və s.), yarımfabrikat hazırlanmasını tamamlayan sexləri, kulinar və qənnadı sexlərini, istehsalat müdiri otağı, çörək doğrama və yuma, serviz otaqlarını özündə birləşdirir.</a:t>
            </a:r>
            <a:endParaRPr lang="en-US" sz="2000" dirty="0" smtClean="0">
              <a:latin typeface="Times New Roman" pitchFamily="18" charset="0"/>
              <a:cs typeface="Times New Roman" pitchFamily="18" charset="0"/>
            </a:endParaRPr>
          </a:p>
          <a:p>
            <a:pPr indent="361950"/>
            <a:r>
              <a:rPr lang="en-US" sz="2000" dirty="0" smtClean="0">
                <a:latin typeface="Times New Roman" pitchFamily="18" charset="0"/>
                <a:cs typeface="Times New Roman" pitchFamily="18" charset="0"/>
              </a:rPr>
              <a:t>A</a:t>
            </a:r>
            <a:r>
              <a:rPr lang="az-Latn-AZ" sz="2000" dirty="0" smtClean="0">
                <a:latin typeface="Times New Roman" pitchFamily="18" charset="0"/>
                <a:cs typeface="Times New Roman" pitchFamily="18" charset="0"/>
              </a:rPr>
              <a:t>nbar qrupu otaqları tez xarab olan məhsulların saxlanması üçün soyuducu kameralardan, quru məhsullar və bitki yağları, tərəvəzlər və bir sıra başqa yeyinti məhsulları, maddi-texniki təchizat materialları saxlamaq üçün soyudulmayan kameralardan (anbarlardan) təşkil olunurlar.</a:t>
            </a:r>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transition spd="slow">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57166"/>
            <a:ext cx="8643998" cy="62478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indent="361950"/>
            <a:r>
              <a:rPr lang="az-Latn-AZ" sz="2000" dirty="0" smtClean="0">
                <a:latin typeface="Times New Roman" pitchFamily="18" charset="0"/>
                <a:cs typeface="Times New Roman" pitchFamily="18" charset="0"/>
              </a:rPr>
              <a:t>İnzibati-məişət qrupu otaqlarına gəldikdə isə, bunlara direktorun kabineti, kontor, qırmızı guşə, işçi heyət üçün otaqlar, ağlar otağı, əsas kassa və s. daxildir.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Texniki otaqlar qrupu elektrik lövhələri, küləkləyici kameralar, soyuducu maşın və qurğular üçün otaqları və başqalarını özündə cəmləşdirir.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Layihələndirmə zamanı bütün otaqlar qrupu tərkibinin düzgün müəyyənləşdirilməsi, əsas etibarilə müəssisənin tipindən və buraxılış qabiliyyətindən, həmçinin orada tətbiq edilən xidmət formasından asılıdır.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İaşə müəssisələrində istehlakçılara xidmət formasının seçilməsi, müəssisənin tipindən, istehlakçı kontingentin xüsusiyyətindən və onların axın intensivliyindən asılı olaraq yerinə yetirilir. Xidmət formasının seçilməsində istehlakçının xörək qəbuluna sərf etdiyi minimum vaxt norması və xidmət zamanı maksimum rahatlığın təmin edilməsi əsas göstəricilərdəndir.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Bunların dəyişilməsindən asılı olaraq ticarət zallarında xidmət forması müxtəlif ola bilər.</a:t>
            </a:r>
            <a:endParaRPr lang="en-US"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Fabrik və zavodlarda, ali məktəblərdə yerləşən iaşə müəssisələrində istehlakçılara əsas xidmət üsulu özünəxidmətdir. Bu metod bir neçə göstəriciyə görə təsnifləşdirilir. Xidmətedici heyətin və istehlakçıların xidmətdə iştirakından asılı olaraq özünəxidmət tam və hissəli ola bilər.</a:t>
            </a:r>
            <a:r>
              <a:rPr lang="en-US" sz="2000" dirty="0" smtClean="0">
                <a:latin typeface="Times New Roman" pitchFamily="18" charset="0"/>
                <a:cs typeface="Times New Roman" pitchFamily="18" charset="0"/>
              </a:rPr>
              <a:t> </a:t>
            </a:r>
            <a:r>
              <a:rPr lang="az-Latn-AZ" sz="2000" dirty="0" smtClean="0">
                <a:latin typeface="Times New Roman" pitchFamily="18" charset="0"/>
                <a:cs typeface="Times New Roman" pitchFamily="18" charset="0"/>
              </a:rPr>
              <a:t>Tam özünəxidmət zamanı istehlakçı bütün əməliyyatları müstəqil həyata keçirir. Hissəli özünəxidmət zamanı isə işin əsas hissəsini xidmətedici heyət, yaxud mexanizmlər yerinə yetirir.</a:t>
            </a:r>
            <a:endParaRPr lang="ru-RU" sz="2000" dirty="0" smtClean="0">
              <a:latin typeface="Times New Roman" pitchFamily="18" charset="0"/>
              <a:cs typeface="Times New Roman" pitchFamily="18" charset="0"/>
            </a:endParaRPr>
          </a:p>
        </p:txBody>
      </p:sp>
    </p:spTree>
  </p:cSld>
  <p:clrMapOvr>
    <a:masterClrMapping/>
  </p:clrMapOvr>
  <p:transition spd="slow">
    <p:strips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461919"/>
            <a:ext cx="8501122" cy="532453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indent="361950"/>
            <a:r>
              <a:rPr lang="az-Latn-AZ" sz="2000" dirty="0" smtClean="0">
                <a:latin typeface="Times New Roman" pitchFamily="18" charset="0"/>
                <a:cs typeface="Times New Roman" pitchFamily="18" charset="0"/>
              </a:rPr>
              <a:t>Xidmətin təsnifləşdirilməsi göstəricilərindən biri istehlakçılarla hesablaşma formasıdır. Sonradan hesablaşma yolu ilə özünəxidmət daha geniş yayılmışdır.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Qabaqcadan hesablaşma yolu ilə özünəxidmət zamanı isə istehlakçılar əvvəlcə menyuda xörək çeşidləri ilə tanış olur və kassadan çek əldə edir, sonra isə onun əsasında paylama xəttində xörəkləri alırlar. Xidmət zamanı nisbətən çox vaxt sərf olunduğuna görə bu xidmət formasının kiçik güclü iaşə müəssisələrində tətbiq olunması məqsədəuyğundur.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Restoranlarda və kafelərdə, əla və birinci kateqoriyalı qəlyanaltı müəssisələrində, bir sıra pəhriz yeməkxanalarında və professor-müəllim heyəti üçün yeməkxanalarda istehlakçılara xidmət ofisiantlarla həyata keçirilməlidir.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Özünəxidmətdə olduğu kimi, ofisiantla xidmət prosesi də tam və hissəli ola bilər. </a:t>
            </a:r>
            <a:r>
              <a:rPr lang="en-US" sz="2000" smtClean="0">
                <a:latin typeface="Times New Roman" pitchFamily="18" charset="0"/>
                <a:cs typeface="Times New Roman" pitchFamily="18" charset="0"/>
              </a:rPr>
              <a:t>O</a:t>
            </a:r>
            <a:r>
              <a:rPr lang="az-Latn-AZ" sz="2000" smtClean="0">
                <a:latin typeface="Times New Roman" pitchFamily="18" charset="0"/>
                <a:cs typeface="Times New Roman" pitchFamily="18" charset="0"/>
              </a:rPr>
              <a:t>fisiantla </a:t>
            </a:r>
            <a:r>
              <a:rPr lang="az-Latn-AZ" sz="2000" dirty="0" smtClean="0">
                <a:latin typeface="Times New Roman" pitchFamily="18" charset="0"/>
                <a:cs typeface="Times New Roman" pitchFamily="18" charset="0"/>
              </a:rPr>
              <a:t>tam xidmət banket və qəbulların keçirilməsi zamanı tətbiq edilir.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Ofisiantla xidmət fərdi və briqadalı ola bilər.</a:t>
            </a:r>
            <a:endParaRPr lang="ru-RU" sz="2000" dirty="0" smtClean="0">
              <a:latin typeface="Times New Roman" pitchFamily="18" charset="0"/>
              <a:cs typeface="Times New Roman" pitchFamily="18" charset="0"/>
            </a:endParaRPr>
          </a:p>
          <a:p>
            <a:pPr indent="361950"/>
            <a:r>
              <a:rPr lang="az-Latn-AZ" sz="2000" dirty="0" smtClean="0">
                <a:latin typeface="Times New Roman" pitchFamily="18" charset="0"/>
                <a:cs typeface="Times New Roman" pitchFamily="18" charset="0"/>
              </a:rPr>
              <a:t>İstehlakçılarla hesablaşma üsulundan asılı olaraq ofisiantla xidmət metodu, qabaqcadan hesablaşma yolu ilə (talon və çeklərdən istifadə edildikdə), sonradan hesablaşma yolu ilə (xörək qəbul edildikdən sonra), bəzən də pulsuz hesablaşma yolu ilə (turistlərə xidmət zamanı) həyata keçirilə bilər.</a:t>
            </a:r>
            <a:endParaRPr lang="ru-RU" sz="2000" dirty="0">
              <a:latin typeface="Times New Roman" pitchFamily="18" charset="0"/>
              <a:cs typeface="Times New Roman" pitchFamily="18" charset="0"/>
            </a:endParaRPr>
          </a:p>
        </p:txBody>
      </p:sp>
    </p:spTree>
  </p:cSld>
  <p:clrMapOvr>
    <a:masterClrMapping/>
  </p:clrMapOvr>
  <p:transition spd="slow">
    <p:strips dir="rd"/>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52</TotalTime>
  <Words>1321</Words>
  <Application>Microsoft Office PowerPoint</Application>
  <PresentationFormat>Экран (4:3)</PresentationFormat>
  <Paragraphs>62</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Трек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18</cp:revision>
  <dcterms:created xsi:type="dcterms:W3CDTF">2015-07-23T14:36:07Z</dcterms:created>
  <dcterms:modified xsi:type="dcterms:W3CDTF">2015-07-24T09:11:33Z</dcterms:modified>
</cp:coreProperties>
</file>