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6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354216-0908-4BB4-8C77-83B453548EF5}" type="datetimeFigureOut">
              <a:rPr lang="ru-RU" smtClean="0"/>
              <a:pPr/>
              <a:t>24.07.2015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newsflash/>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HEYDƏR</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714348" y="4357694"/>
            <a:ext cx="8001056"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QİDA SƏNAYESİ VƏ İAŞƏ 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67DABACD-98BA-4735-82D2-BF82BFAC3D16}" type="datetime1">
              <a:rPr lang="ru-RU" smtClean="0"/>
              <a:pPr/>
              <a:t>24.07.2015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14290"/>
            <a:ext cx="8429684" cy="65556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b="1" dirty="0" smtClean="0">
                <a:latin typeface="Times New Roman" pitchFamily="18" charset="0"/>
                <a:cs typeface="Times New Roman" pitchFamily="18" charset="0"/>
              </a:rPr>
              <a:t>2) Layihə olunacaq müəssisədə iş rejiminin əsaslandırılması.</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Qapalı tipli iaşə müəssisələrinin iş rejimi onların tabeliyində olduqları sənaye müəssisələri və idarələrin iş rejimindən, nahar fasiləsi qrafikindən asılı olub, həmin müəssisələrin həmkarlar təşkilatı ilə razılaşdırılmalıdır. Sənaye müəssisəsi bir, yaxud bir neçə növbədə işləyə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Birinci növbə maksimum hesab edilir. Bir neçə növbənin tətbiq olunduğu müəssisələrdə növbə üzrə işçilərin bölüşdürülməsi: iki növbəli işdə birinci növbə üçün 60%; ikinci növbə üçün 40%; üç növbəli işdə birinci növbə üçün 60%; ikinci növbə üçün 30%; üçüncü növbə üçün isə 30% hesabı ilə yerinə yetirilə bilər.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Hazırda iş gününün davametmə müddəti 8 saata çatır. Fizioloji məsləhətlərə görə ayrı-ayrı xörək qəbulu vaxtları arasında interval 5-6 saatdan çox olmamalıdır. Evdə səhər yeməyi vaxtı, işə getmə vaxtının orta hesabla 1-2 saata çatmasını nəzərə alaraq bir neçə növbə üçün iş saatı 11-dən gec başlamalı (işin başlanması saat 7-də olursa), ikinci növbə üçün saat 19-da, üçüncü növbə üçün isə saat 9-da başlanmalıdır.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Rasional qidalanmanın tələblərinə uyğun olaraq xörək qəbulu (nahar), işin başlanmasından 3-4 saat sonra həyata keçirilməlidir.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Maksimum növbə üçün nahar fasiləsinin rasional dövretmə müddəti 1 saat 30 dəqiqə qəbul edilir. Bu zaman yeməkxanada xidmət vaxtı 1 saat 20 dəqiqəyə çatır.</a:t>
            </a:r>
            <a:endParaRPr lang="ru-RU" sz="2000" dirty="0">
              <a:latin typeface="Times New Roman" pitchFamily="18" charset="0"/>
              <a:cs typeface="Times New Roman" pitchFamily="18" charset="0"/>
            </a:endParaRPr>
          </a:p>
        </p:txBody>
      </p:sp>
    </p:spTree>
  </p:cSld>
  <p:clrMapOvr>
    <a:masterClrMapping/>
  </p:clrMapOvr>
  <p:transition spd="slow">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42852"/>
            <a:ext cx="8643998" cy="65556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Təcrübələr göstərir ki, sənaye müəssisələrində fəhlə və qulluqçular üçün nahar fasiləsi vaxtı 20-60 dəqiqəyə çata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Ən geniş yayılmış nahar fasiləsi vaxtı 30 dəqiqə hesab olunur. Bu halda xörək qəbulu vaxtının orta hesabla 20 dəqiqə olduğunu nəzərə aldıqda, nahar fasiləsinin 1 saat 20 dəqiqə davam etdiyi dövrdə maksimum növbə ərzində oturacaq yerlərinin dövriyyəsi dördə çatır.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Müasir axın xətləri tətbiq olunan yeməkxanalarda bütün növbə üçün nahar fasiləsinin eyni vaxtda olduğunu da nəzərə almaq lazımdır.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müəssisələrinin iş rejimi əsaslandırıldıqda işləyənlərin isti yeməklə axşam növbəsində, isti səhər yeməyi ilə gündüz növbəsinin  başlanmasından əvvəl təmin olunması xüsusilə diqqət mərkəzində olmalıdır.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Dəmiryolu və avtovağzallarda, təyyarə limanlarında yerləşən iaşə müəssisələrinin iş rejimi yerli zəhmətkeş deputatları şuraları icraiyyə komitələri və vağzal müdiriyyətinin razılığı ilə, sərnişin nəqliyyatının hərəkət cədvəli alınmaqla təyin olunur.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Dəmiryolu vağzallarında olan iaşə müəssisələrinin əsasən sərnişinlərə xidmət göstərmələrinə baxmayaraq, onlardan şəhər əhalisi də istifadə edə bilər. Burada iş rejimi elə təşkil edilməlidir ki, sərnişinlər günün hər hansı bir vaxtında qidalana bilsinlər. Bu səbəbdən də vağzallarda yerləşəcək müxtəlif tip müəssisələr müxtəlif saatlarda elə işləməlidirlər ki, onların hər hansı biri həmişə açıq olsun. Kiçik vağzallarda müəssisələr fasilə ilə işləyə bilərlər.</a:t>
            </a:r>
            <a:endParaRPr lang="ru-RU" sz="2000" dirty="0">
              <a:latin typeface="Times New Roman" pitchFamily="18" charset="0"/>
              <a:cs typeface="Times New Roman" pitchFamily="18" charset="0"/>
            </a:endParaRPr>
          </a:p>
        </p:txBody>
      </p:sp>
    </p:spTree>
  </p:cSld>
  <p:clrMapOvr>
    <a:masterClrMapping/>
  </p:clrMapOvr>
  <p:transition spd="slow">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346432"/>
            <a:ext cx="8429684" cy="59400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Dəmiryolu vağzallarında layihələndiriləcək müxtəlif tip iaşə müəssisələrinin iş rejimi aşağıdakı kimi qeyd edilə bilər:</a:t>
            </a:r>
            <a:endParaRPr lang="ru-RU" sz="2000" dirty="0" smtClean="0">
              <a:latin typeface="Times New Roman" pitchFamily="18" charset="0"/>
              <a:cs typeface="Times New Roman" pitchFamily="18" charset="0"/>
            </a:endParaRPr>
          </a:p>
          <a:p>
            <a:pPr lvl="0" indent="361950"/>
            <a:r>
              <a:rPr lang="az-Latn-AZ" sz="2000" dirty="0" smtClean="0">
                <a:latin typeface="Times New Roman" pitchFamily="18" charset="0"/>
                <a:cs typeface="Times New Roman" pitchFamily="18" charset="0"/>
              </a:rPr>
              <a:t>Restoranlarda zallar 1 saatlıq fasilə ilə saat 7-8-dən 24-ə kimi;</a:t>
            </a:r>
            <a:endParaRPr lang="ru-RU" sz="2000" dirty="0" smtClean="0">
              <a:latin typeface="Times New Roman" pitchFamily="18" charset="0"/>
              <a:cs typeface="Times New Roman" pitchFamily="18" charset="0"/>
            </a:endParaRPr>
          </a:p>
          <a:p>
            <a:pPr lvl="0" indent="361950"/>
            <a:r>
              <a:rPr lang="az-Latn-AZ" sz="2000" dirty="0" smtClean="0">
                <a:latin typeface="Times New Roman" pitchFamily="18" charset="0"/>
                <a:cs typeface="Times New Roman" pitchFamily="18" charset="0"/>
              </a:rPr>
              <a:t>Ümumi kafelər fasiləsiz olaraq saat 7-8-dən 22-yə kimi;</a:t>
            </a:r>
            <a:endParaRPr lang="ru-RU" sz="2000" dirty="0" smtClean="0">
              <a:latin typeface="Times New Roman" pitchFamily="18" charset="0"/>
              <a:cs typeface="Times New Roman" pitchFamily="18" charset="0"/>
            </a:endParaRPr>
          </a:p>
          <a:p>
            <a:pPr lvl="0" indent="361950"/>
            <a:r>
              <a:rPr lang="az-Latn-AZ" sz="2000" dirty="0" smtClean="0">
                <a:latin typeface="Times New Roman" pitchFamily="18" charset="0"/>
                <a:cs typeface="Times New Roman" pitchFamily="18" charset="0"/>
              </a:rPr>
              <a:t>Uşaq kafesində ticarət zalı fasiləsiz olaraq saat 7-8-dən 20-yə kimi;</a:t>
            </a:r>
            <a:endParaRPr lang="ru-RU" sz="2000" dirty="0" smtClean="0">
              <a:latin typeface="Times New Roman" pitchFamily="18" charset="0"/>
              <a:cs typeface="Times New Roman" pitchFamily="18" charset="0"/>
            </a:endParaRPr>
          </a:p>
          <a:p>
            <a:pPr lvl="0" indent="361950"/>
            <a:r>
              <a:rPr lang="az-Latn-AZ" sz="2000" dirty="0" smtClean="0">
                <a:latin typeface="Times New Roman" pitchFamily="18" charset="0"/>
                <a:cs typeface="Times New Roman" pitchFamily="18" charset="0"/>
              </a:rPr>
              <a:t>Gözləmə zallarında bufetlər, iki dəfə fasilə olmaqla bütöv sutka ərzində;</a:t>
            </a:r>
            <a:endParaRPr lang="ru-RU" sz="2000" dirty="0" smtClean="0">
              <a:latin typeface="Times New Roman" pitchFamily="18" charset="0"/>
              <a:cs typeface="Times New Roman" pitchFamily="18" charset="0"/>
            </a:endParaRPr>
          </a:p>
          <a:p>
            <a:pPr lvl="0" indent="361950"/>
            <a:r>
              <a:rPr lang="az-Latn-AZ" sz="2000" dirty="0" smtClean="0">
                <a:latin typeface="Times New Roman" pitchFamily="18" charset="0"/>
                <a:cs typeface="Times New Roman" pitchFamily="18" charset="0"/>
              </a:rPr>
              <a:t>Vaqon restoranlar saat 9-dan 22-yə kimi, iki fasilə olmaq şərti ilə işləyirlər.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Mehmanxanalarda isə restoranlar adətən saat 13</a:t>
            </a:r>
            <a:r>
              <a:rPr lang="az-Latn-AZ" sz="2000" baseline="30000" dirty="0" smtClean="0">
                <a:latin typeface="Times New Roman" pitchFamily="18" charset="0"/>
                <a:cs typeface="Times New Roman" pitchFamily="18" charset="0"/>
              </a:rPr>
              <a:t>30</a:t>
            </a:r>
            <a:r>
              <a:rPr lang="az-Latn-AZ" sz="2000" dirty="0" smtClean="0">
                <a:latin typeface="Times New Roman" pitchFamily="18" charset="0"/>
                <a:cs typeface="Times New Roman" pitchFamily="18" charset="0"/>
              </a:rPr>
              <a:t>-dan 23</a:t>
            </a:r>
            <a:r>
              <a:rPr lang="az-Latn-AZ" sz="2000" baseline="30000" dirty="0" smtClean="0">
                <a:latin typeface="Times New Roman" pitchFamily="18" charset="0"/>
                <a:cs typeface="Times New Roman" pitchFamily="18" charset="0"/>
              </a:rPr>
              <a:t>30</a:t>
            </a:r>
            <a:r>
              <a:rPr lang="az-Latn-AZ" sz="2000" dirty="0" smtClean="0">
                <a:latin typeface="Times New Roman" pitchFamily="18" charset="0"/>
                <a:cs typeface="Times New Roman" pitchFamily="18" charset="0"/>
              </a:rPr>
              <a:t>-a kimi işləməlidirlər. Orada bir neçə zal olduqda onların müxtəlif saatda işləməsi daha məqsədəuyğundur. Birinci kateqoriyalı dəmiryol restoranları gündüz yeməkxana menyusu ilə işləyə bilərlər. Burada istehlakçılara tez xidmət etmək üçün kompleks xörəklər menyusu da tətbiq edilə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Mehmanxanalarda kafe olduqda onların işi saat 7-8-dən 22-yə kimi davam etməlidir. Burada, mərtəbələrdə yerləşən bufetlər saat 7-dən 22-yə kimi işləməlidirlər.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Ümumşəhər tipli iaşə müəssisələrinin iş rejimi, onların yerləşdiyi yer və tipi, istehlakçı kontingentin tərkibi nəzərə alınmaqla müəyyən edilməlidir. Yaxınlıqda yerləşən digər müəssisələrin iş rejimi də layihə olunan müəssisə üçün nəzərə alınmalıdır.</a:t>
            </a:r>
            <a:endParaRPr lang="ru-RU" sz="2000" dirty="0">
              <a:latin typeface="Times New Roman" pitchFamily="18" charset="0"/>
              <a:cs typeface="Times New Roman" pitchFamily="18" charset="0"/>
            </a:endParaRPr>
          </a:p>
        </p:txBody>
      </p:sp>
    </p:spTree>
  </p:cSld>
  <p:clrMapOvr>
    <a:masterClrMapping/>
  </p:clrMapOvr>
  <p:transition spd="slow">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1094133"/>
            <a:ext cx="8286808" cy="34778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İş rejiminin planlaşdırılması zamanı təkcə istehlakçılar üçün rahatlıq deyil, həm də müəssisə işçilərinin iş rejimi və dincəlməsi şərtləri nəzərə alınmalıdır. Bununla əlaqədar olaraq müəssisələrdə ticarət zallarının iş rejimini bir növbəli (7-8 saat), biryarım növbəli (10 saat) və iki növbəli (12-14 saat) qəbul etmək məsləhət görülür.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Açıq tipli müəssisələrdə işdə fasilə vermək məqsədəuyğun sayılmır. Ayrı-ayrı işçilərin fasiləyə çıxması, tərtib olunmuş qrafikə uyğun olaraq həyata keçirilməlidir.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Müəssisələrdə iş rejimi ticarət zalının yüklənməsi qrafiki ilə əsaslandırılmalıdır.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785786" y="785794"/>
            <a:ext cx="7858180" cy="8309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Əlavə 1</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z-Latn-A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Şəhərlərdə əhalinin sayından asılı olaraq ümumşəhər tipli iaşə müəssisələrinin pilləli bölüşdürülmə sistemi (%-lə)</a:t>
            </a:r>
            <a:endParaRPr kumimoji="0" lang="az-Latn-AZ" sz="2400" b="0" i="0" u="none" strike="noStrike" cap="none" normalizeH="0" baseline="0" dirty="0" smtClean="0">
              <a:ln>
                <a:noFill/>
              </a:ln>
              <a:solidFill>
                <a:schemeClr val="tx1"/>
              </a:solidFill>
              <a:effectLst/>
              <a:latin typeface="Arial" pitchFamily="34" charset="0"/>
            </a:endParaRPr>
          </a:p>
        </p:txBody>
      </p:sp>
      <p:graphicFrame>
        <p:nvGraphicFramePr>
          <p:cNvPr id="3" name="Таблица 2"/>
          <p:cNvGraphicFramePr>
            <a:graphicFrameLocks noGrp="1"/>
          </p:cNvGraphicFramePr>
          <p:nvPr/>
        </p:nvGraphicFramePr>
        <p:xfrm>
          <a:off x="857222" y="1836743"/>
          <a:ext cx="7786744" cy="2317115"/>
        </p:xfrm>
        <a:graphic>
          <a:graphicData uri="http://schemas.openxmlformats.org/drawingml/2006/table">
            <a:tbl>
              <a:tblPr>
                <a:tableStyleId>{775DCB02-9BB8-47FD-8907-85C794F793BA}</a:tableStyleId>
              </a:tblPr>
              <a:tblGrid>
                <a:gridCol w="1946686"/>
                <a:gridCol w="1946686"/>
                <a:gridCol w="1946686"/>
                <a:gridCol w="1946686"/>
              </a:tblGrid>
              <a:tr h="385144">
                <a:tc rowSpan="2">
                  <a:txBody>
                    <a:bodyPr/>
                    <a:lstStyle/>
                    <a:p>
                      <a:pPr algn="ctr">
                        <a:spcAft>
                          <a:spcPts val="0"/>
                        </a:spcAft>
                      </a:pPr>
                      <a:r>
                        <a:rPr lang="az-Latn-AZ" sz="1600" b="1" kern="1600" dirty="0">
                          <a:latin typeface="Times New Roman" pitchFamily="18" charset="0"/>
                          <a:cs typeface="Times New Roman" pitchFamily="18" charset="0"/>
                        </a:rPr>
                        <a:t>Pillələr </a:t>
                      </a:r>
                      <a:endParaRPr lang="ru-RU" sz="1600" b="1" kern="1600" dirty="0">
                        <a:latin typeface="Times New Roman" pitchFamily="18" charset="0"/>
                        <a:ea typeface="Times New Roman"/>
                        <a:cs typeface="Times New Roman" pitchFamily="18" charset="0"/>
                      </a:endParaRPr>
                    </a:p>
                  </a:txBody>
                  <a:tcPr marL="68580" marR="68580" marT="0" marB="0"/>
                </a:tc>
                <a:tc gridSpan="3">
                  <a:txBody>
                    <a:bodyPr/>
                    <a:lstStyle/>
                    <a:p>
                      <a:pPr algn="ctr">
                        <a:spcAft>
                          <a:spcPts val="0"/>
                        </a:spcAft>
                      </a:pPr>
                      <a:r>
                        <a:rPr lang="az-Latn-AZ" sz="1600" b="1" kern="1600" dirty="0">
                          <a:latin typeface="Times New Roman" pitchFamily="18" charset="0"/>
                          <a:cs typeface="Times New Roman" pitchFamily="18" charset="0"/>
                        </a:rPr>
                        <a:t>Şəhərdə əhalinin sayı, min nəfər</a:t>
                      </a:r>
                      <a:endParaRPr lang="ru-RU" sz="1600" b="1" kern="1600" dirty="0">
                        <a:latin typeface="Times New Roman" pitchFamily="18" charset="0"/>
                        <a:ea typeface="Times New Roman"/>
                        <a:cs typeface="Times New Roman" pitchFamily="18" charset="0"/>
                      </a:endParaRPr>
                    </a:p>
                  </a:txBody>
                  <a:tcPr marL="68580" marR="68580" marT="0" marB="0"/>
                </a:tc>
                <a:tc hMerge="1">
                  <a:txBody>
                    <a:bodyPr/>
                    <a:lstStyle/>
                    <a:p>
                      <a:endParaRPr lang="ru-RU"/>
                    </a:p>
                  </a:txBody>
                  <a:tcPr/>
                </a:tc>
                <a:tc hMerge="1">
                  <a:txBody>
                    <a:bodyPr/>
                    <a:lstStyle/>
                    <a:p>
                      <a:endParaRPr lang="ru-RU"/>
                    </a:p>
                  </a:txBody>
                  <a:tcPr/>
                </a:tc>
              </a:tr>
              <a:tr h="385144">
                <a:tc vMerge="1">
                  <a:txBody>
                    <a:bodyPr/>
                    <a:lstStyle/>
                    <a:p>
                      <a:endParaRPr lang="ru-RU"/>
                    </a:p>
                  </a:txBody>
                  <a:tcPr/>
                </a:tc>
                <a:tc>
                  <a:txBody>
                    <a:bodyPr/>
                    <a:lstStyle/>
                    <a:p>
                      <a:pPr algn="ctr">
                        <a:spcAft>
                          <a:spcPts val="0"/>
                        </a:spcAft>
                      </a:pPr>
                      <a:r>
                        <a:rPr lang="az-Latn-AZ" sz="1600" b="1" kern="1600" dirty="0">
                          <a:latin typeface="Times New Roman" pitchFamily="18" charset="0"/>
                          <a:cs typeface="Times New Roman" pitchFamily="18" charset="0"/>
                        </a:rPr>
                        <a:t>500-ə qədər</a:t>
                      </a:r>
                      <a:endParaRPr lang="ru-RU" sz="1600" b="1"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600" b="1" kern="1600">
                          <a:latin typeface="Times New Roman" pitchFamily="18" charset="0"/>
                          <a:cs typeface="Times New Roman" pitchFamily="18" charset="0"/>
                        </a:rPr>
                        <a:t>500-dən 1000-ə qədər</a:t>
                      </a:r>
                      <a:endParaRPr lang="ru-RU" sz="1600" b="1"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600" b="1" kern="1600">
                          <a:latin typeface="Times New Roman" pitchFamily="18" charset="0"/>
                          <a:cs typeface="Times New Roman" pitchFamily="18" charset="0"/>
                        </a:rPr>
                        <a:t>1000-dən artıq</a:t>
                      </a:r>
                      <a:endParaRPr lang="ru-RU" sz="1600" b="1" kern="1600">
                        <a:latin typeface="Times New Roman" pitchFamily="18" charset="0"/>
                        <a:ea typeface="Times New Roman"/>
                        <a:cs typeface="Times New Roman" pitchFamily="18" charset="0"/>
                      </a:endParaRPr>
                    </a:p>
                  </a:txBody>
                  <a:tcPr marL="68580" marR="68580" marT="0" marB="0"/>
                </a:tc>
              </a:tr>
              <a:tr h="385144">
                <a:tc>
                  <a:txBody>
                    <a:bodyPr/>
                    <a:lstStyle/>
                    <a:p>
                      <a:pPr algn="just">
                        <a:spcAft>
                          <a:spcPts val="0"/>
                        </a:spcAft>
                      </a:pPr>
                      <a:r>
                        <a:rPr lang="az-Latn-AZ" sz="1600" b="1" kern="1600" dirty="0">
                          <a:latin typeface="Times New Roman" pitchFamily="18" charset="0"/>
                          <a:cs typeface="Times New Roman" pitchFamily="18" charset="0"/>
                        </a:rPr>
                        <a:t>Birinci </a:t>
                      </a:r>
                      <a:endParaRPr lang="ru-RU" sz="1600" b="1"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600" b="1" kern="1600" dirty="0">
                          <a:latin typeface="Times New Roman" pitchFamily="18" charset="0"/>
                          <a:cs typeface="Times New Roman" pitchFamily="18" charset="0"/>
                        </a:rPr>
                        <a:t>40</a:t>
                      </a:r>
                      <a:endParaRPr lang="ru-RU" sz="1600" b="1"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600" b="1" kern="1600">
                          <a:latin typeface="Times New Roman" pitchFamily="18" charset="0"/>
                          <a:cs typeface="Times New Roman" pitchFamily="18" charset="0"/>
                        </a:rPr>
                        <a:t>35</a:t>
                      </a:r>
                      <a:endParaRPr lang="ru-RU" sz="1600" b="1"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600" b="1" kern="1600">
                          <a:latin typeface="Times New Roman" pitchFamily="18" charset="0"/>
                          <a:cs typeface="Times New Roman" pitchFamily="18" charset="0"/>
                        </a:rPr>
                        <a:t>35</a:t>
                      </a:r>
                      <a:endParaRPr lang="ru-RU" sz="1600" b="1" kern="1600">
                        <a:latin typeface="Times New Roman" pitchFamily="18" charset="0"/>
                        <a:ea typeface="Times New Roman"/>
                        <a:cs typeface="Times New Roman" pitchFamily="18" charset="0"/>
                      </a:endParaRPr>
                    </a:p>
                  </a:txBody>
                  <a:tcPr marL="68580" marR="68580" marT="0" marB="0"/>
                </a:tc>
              </a:tr>
              <a:tr h="353049">
                <a:tc>
                  <a:txBody>
                    <a:bodyPr/>
                    <a:lstStyle/>
                    <a:p>
                      <a:pPr algn="just">
                        <a:spcAft>
                          <a:spcPts val="0"/>
                        </a:spcAft>
                      </a:pPr>
                      <a:r>
                        <a:rPr lang="az-Latn-AZ" sz="1400" b="1" kern="1600">
                          <a:latin typeface="Times New Roman" pitchFamily="18" charset="0"/>
                          <a:cs typeface="Times New Roman" pitchFamily="18" charset="0"/>
                        </a:rPr>
                        <a:t>İkinci </a:t>
                      </a:r>
                      <a:endParaRPr lang="ru-RU" sz="1600" b="1"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dirty="0">
                          <a:latin typeface="Times New Roman" pitchFamily="18" charset="0"/>
                          <a:cs typeface="Times New Roman" pitchFamily="18" charset="0"/>
                        </a:rPr>
                        <a:t>60</a:t>
                      </a:r>
                      <a:endParaRPr lang="ru-RU" sz="1600" b="1"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dirty="0">
                          <a:latin typeface="Times New Roman" pitchFamily="18" charset="0"/>
                          <a:cs typeface="Times New Roman" pitchFamily="18" charset="0"/>
                        </a:rPr>
                        <a:t>35</a:t>
                      </a:r>
                      <a:endParaRPr lang="ru-RU" sz="1600" b="1"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a:latin typeface="Times New Roman" pitchFamily="18" charset="0"/>
                          <a:cs typeface="Times New Roman" pitchFamily="18" charset="0"/>
                        </a:rPr>
                        <a:t>30</a:t>
                      </a:r>
                      <a:endParaRPr lang="ru-RU" sz="1600" b="1" kern="1600">
                        <a:latin typeface="Times New Roman" pitchFamily="18" charset="0"/>
                        <a:ea typeface="Times New Roman"/>
                        <a:cs typeface="Times New Roman" pitchFamily="18" charset="0"/>
                      </a:endParaRPr>
                    </a:p>
                  </a:txBody>
                  <a:tcPr marL="68580" marR="68580" marT="0" marB="0"/>
                </a:tc>
              </a:tr>
              <a:tr h="353049">
                <a:tc>
                  <a:txBody>
                    <a:bodyPr/>
                    <a:lstStyle/>
                    <a:p>
                      <a:pPr algn="just">
                        <a:spcAft>
                          <a:spcPts val="0"/>
                        </a:spcAft>
                      </a:pPr>
                      <a:r>
                        <a:rPr lang="az-Latn-AZ" sz="1400" b="1" kern="1600">
                          <a:latin typeface="Times New Roman" pitchFamily="18" charset="0"/>
                          <a:cs typeface="Times New Roman" pitchFamily="18" charset="0"/>
                        </a:rPr>
                        <a:t>Üçüncü </a:t>
                      </a:r>
                      <a:endParaRPr lang="ru-RU" sz="1600" b="1"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a:latin typeface="Times New Roman" pitchFamily="18" charset="0"/>
                          <a:cs typeface="Times New Roman" pitchFamily="18" charset="0"/>
                        </a:rPr>
                        <a:t>-</a:t>
                      </a:r>
                      <a:endParaRPr lang="ru-RU" sz="1600" b="1"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dirty="0">
                          <a:latin typeface="Times New Roman" pitchFamily="18" charset="0"/>
                          <a:cs typeface="Times New Roman" pitchFamily="18" charset="0"/>
                        </a:rPr>
                        <a:t>30</a:t>
                      </a:r>
                      <a:endParaRPr lang="ru-RU" sz="1600" b="1"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a:latin typeface="Times New Roman" pitchFamily="18" charset="0"/>
                          <a:cs typeface="Times New Roman" pitchFamily="18" charset="0"/>
                        </a:rPr>
                        <a:t>30</a:t>
                      </a:r>
                      <a:endParaRPr lang="ru-RU" sz="1600" b="1" kern="1600">
                        <a:latin typeface="Times New Roman" pitchFamily="18" charset="0"/>
                        <a:ea typeface="Times New Roman"/>
                        <a:cs typeface="Times New Roman" pitchFamily="18" charset="0"/>
                      </a:endParaRPr>
                    </a:p>
                  </a:txBody>
                  <a:tcPr marL="68580" marR="68580" marT="0" marB="0"/>
                </a:tc>
              </a:tr>
              <a:tr h="353049">
                <a:tc>
                  <a:txBody>
                    <a:bodyPr/>
                    <a:lstStyle/>
                    <a:p>
                      <a:pPr algn="just">
                        <a:spcAft>
                          <a:spcPts val="0"/>
                        </a:spcAft>
                      </a:pPr>
                      <a:r>
                        <a:rPr lang="az-Latn-AZ" sz="1400" b="1" kern="1600" dirty="0">
                          <a:latin typeface="Times New Roman" pitchFamily="18" charset="0"/>
                          <a:cs typeface="Times New Roman" pitchFamily="18" charset="0"/>
                        </a:rPr>
                        <a:t>Dördüncü </a:t>
                      </a:r>
                      <a:endParaRPr lang="ru-RU" sz="1600" b="1"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a:latin typeface="Times New Roman" pitchFamily="18" charset="0"/>
                          <a:cs typeface="Times New Roman" pitchFamily="18" charset="0"/>
                        </a:rPr>
                        <a:t>-</a:t>
                      </a:r>
                      <a:endParaRPr lang="ru-RU" sz="1600" b="1"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dirty="0">
                          <a:latin typeface="Times New Roman" pitchFamily="18" charset="0"/>
                          <a:cs typeface="Times New Roman" pitchFamily="18" charset="0"/>
                        </a:rPr>
                        <a:t>-</a:t>
                      </a:r>
                      <a:endParaRPr lang="ru-RU" sz="1600" b="1"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b="1" kern="1600" dirty="0">
                          <a:latin typeface="Times New Roman" pitchFamily="18" charset="0"/>
                          <a:cs typeface="Times New Roman" pitchFamily="18" charset="0"/>
                        </a:rPr>
                        <a:t>5</a:t>
                      </a:r>
                      <a:endParaRPr lang="ru-RU" sz="1600" b="1" kern="1600" dirty="0">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ransition spd="slow">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357166"/>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1071547"/>
            <a:ext cx="8072494"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sz="2000" b="1" dirty="0" smtClean="0">
              <a:latin typeface="Times New Roman" pitchFamily="18" charset="0"/>
              <a:cs typeface="Times New Roman" pitchFamily="18" charset="0"/>
            </a:endParaRPr>
          </a:p>
          <a:p>
            <a:pPr algn="ctr"/>
            <a:r>
              <a:rPr lang="az-Latn-AZ" sz="2000" b="1" dirty="0" smtClean="0">
                <a:latin typeface="Times New Roman" pitchFamily="18" charset="0"/>
                <a:cs typeface="Times New Roman" pitchFamily="18" charset="0"/>
              </a:rPr>
              <a:t>İAŞƏ MÜƏSSİSƏLƏRİNİN TİKİNTİ ZƏRURİLİYİNİN VƏ İŞ REJİMİNİN ƏSASLANDIRILMASI</a:t>
            </a:r>
            <a:endParaRPr lang="en-US" sz="2000" b="1" dirty="0" smtClean="0">
              <a:latin typeface="Times New Roman" pitchFamily="18" charset="0"/>
              <a:cs typeface="Times New Roman" pitchFamily="18" charset="0"/>
            </a:endParaRPr>
          </a:p>
          <a:p>
            <a:pPr algn="ctr"/>
            <a:endParaRPr lang="az-Latn-AZ"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Plan</a:t>
            </a:r>
            <a:r>
              <a:rPr lang="az-Latn-AZ" sz="2000" b="1"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ctr"/>
            <a:r>
              <a:rPr lang="az-Latn-A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1) İaşə müəssisələri tikintisi zəruriliyinin əsaslandırılması.</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2) Layihə olunacaq müəssisədə iş rejiminin əsaslandırılması.</a:t>
            </a:r>
            <a:endParaRPr lang="ru-RU" sz="2000" dirty="0" smtClean="0">
              <a:latin typeface="Times New Roman" pitchFamily="18" charset="0"/>
              <a:cs typeface="Times New Roman" pitchFamily="18" charset="0"/>
            </a:endParaRPr>
          </a:p>
          <a:p>
            <a:pPr algn="ct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285728"/>
            <a:ext cx="8501122" cy="378565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b="1" dirty="0" smtClean="0">
                <a:latin typeface="Times New Roman" pitchFamily="18" charset="0"/>
                <a:cs typeface="Times New Roman" pitchFamily="18" charset="0"/>
              </a:rPr>
              <a:t>1) İaşə müəssisələri tikintisi zəruriliyinin əsaslandırılması.</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Bunun üçün ilk növbədə iaşə müəssisəsinin harada yerləşdirilməsi və hansı tipə malik olması müəyyənləşdirilməlidir. Açıq tipli iaşə müəssisələrinin layihələndirilməsində texniki-iqtisadi cəhətdən əsaslandırılma tikinti nəzərdə tutulacaq mikrorayonun xarakterizə olunmasından başlayır. Bu məqsədlə də orada yaşayacaq əhalinin sayı, fəaliyyət göstərən sənaye müəssisələri, mədəni-maarif idarələrinin və s. varlığı müəyyən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Açıq tipli iaşə müəssisələri üçün yerlərin sayı müxtəlif böyüklükdə şəhər və qəsəbələrdə yaşayan hər 1000 nəfər əhali üçün normativlərə görə müəyyənləşdirir (cədvəl 1).</a:t>
            </a:r>
          </a:p>
          <a:p>
            <a:pPr algn="r"/>
            <a:r>
              <a:rPr lang="az-Latn-AZ" dirty="0" smtClean="0">
                <a:latin typeface="Times New Roman" pitchFamily="18" charset="0"/>
                <a:cs typeface="Times New Roman" pitchFamily="18" charset="0"/>
              </a:rPr>
              <a:t>Cədvəl 1</a:t>
            </a:r>
            <a:endParaRPr lang="ru-RU" dirty="0" smtClean="0">
              <a:latin typeface="Times New Roman" pitchFamily="18" charset="0"/>
              <a:cs typeface="Times New Roman" pitchFamily="18" charset="0"/>
            </a:endParaRPr>
          </a:p>
          <a:p>
            <a:pPr algn="ctr"/>
            <a:r>
              <a:rPr lang="az-Latn-AZ" b="1" dirty="0" smtClean="0">
                <a:latin typeface="Times New Roman" pitchFamily="18" charset="0"/>
                <a:cs typeface="Times New Roman" pitchFamily="18" charset="0"/>
              </a:rPr>
              <a:t>Hər 1000 nəfər şəhər əhalisinə görə açıq tipli ictimai iaşə </a:t>
            </a:r>
            <a:endParaRPr lang="ru-RU"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928662" y="4357694"/>
          <a:ext cx="7572428" cy="1785952"/>
        </p:xfrm>
        <a:graphic>
          <a:graphicData uri="http://schemas.openxmlformats.org/drawingml/2006/table">
            <a:tbl>
              <a:tblPr>
                <a:tableStyleId>{08FB837D-C827-4EFA-A057-4D05807E0F7C}</a:tableStyleId>
              </a:tblPr>
              <a:tblGrid>
                <a:gridCol w="2523879"/>
                <a:gridCol w="2523879"/>
                <a:gridCol w="2524670"/>
              </a:tblGrid>
              <a:tr h="446488">
                <a:tc>
                  <a:txBody>
                    <a:bodyPr/>
                    <a:lstStyle/>
                    <a:p>
                      <a:pPr algn="ctr">
                        <a:spcAft>
                          <a:spcPts val="0"/>
                        </a:spcAft>
                      </a:pPr>
                      <a:r>
                        <a:rPr lang="az-Latn-AZ" sz="1400" kern="1600"/>
                        <a:t>Şəhər əhalisinin sayı, min nəfər</a:t>
                      </a:r>
                      <a:endParaRPr lang="ru-RU" sz="2000" kern="1600">
                        <a:latin typeface="Times Roman AzLat"/>
                        <a:ea typeface="Times New Roman"/>
                        <a:cs typeface="Arial"/>
                      </a:endParaRPr>
                    </a:p>
                  </a:txBody>
                  <a:tcPr marL="68580" marR="68580" marT="0" marB="0" anchor="ctr"/>
                </a:tc>
                <a:tc>
                  <a:txBody>
                    <a:bodyPr/>
                    <a:lstStyle/>
                    <a:p>
                      <a:pPr algn="ctr">
                        <a:spcAft>
                          <a:spcPts val="0"/>
                        </a:spcAft>
                      </a:pPr>
                      <a:r>
                        <a:rPr lang="az-Latn-AZ" sz="1400" kern="1600" dirty="0"/>
                        <a:t>Cari tikinti dövrü üçün yer normativi</a:t>
                      </a:r>
                      <a:endParaRPr lang="ru-RU" sz="2000" kern="1600" dirty="0">
                        <a:latin typeface="Times Roman AzLat"/>
                        <a:ea typeface="Times New Roman"/>
                        <a:cs typeface="Arial"/>
                      </a:endParaRPr>
                    </a:p>
                  </a:txBody>
                  <a:tcPr marL="68580" marR="68580" marT="0" marB="0" anchor="ctr"/>
                </a:tc>
                <a:tc>
                  <a:txBody>
                    <a:bodyPr/>
                    <a:lstStyle/>
                    <a:p>
                      <a:pPr algn="ctr">
                        <a:spcAft>
                          <a:spcPts val="0"/>
                        </a:spcAft>
                      </a:pPr>
                      <a:r>
                        <a:rPr lang="az-Latn-AZ" sz="1400" kern="1600"/>
                        <a:t>Gələcək dövr üçün (perspektivdə) yer normativi</a:t>
                      </a:r>
                      <a:endParaRPr lang="ru-RU" sz="2000" kern="1600">
                        <a:latin typeface="Times Roman AzLat"/>
                        <a:ea typeface="Times New Roman"/>
                        <a:cs typeface="Arial"/>
                      </a:endParaRPr>
                    </a:p>
                  </a:txBody>
                  <a:tcPr marL="68580" marR="68580" marT="0" marB="0" anchor="ctr"/>
                </a:tc>
              </a:tr>
              <a:tr h="223244">
                <a:tc>
                  <a:txBody>
                    <a:bodyPr/>
                    <a:lstStyle/>
                    <a:p>
                      <a:pPr algn="just">
                        <a:spcAft>
                          <a:spcPts val="0"/>
                        </a:spcAft>
                      </a:pPr>
                      <a:r>
                        <a:rPr lang="az-Latn-AZ" sz="1400" kern="1600"/>
                        <a:t>500</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dirty="0"/>
                        <a:t>20</a:t>
                      </a:r>
                      <a:endParaRPr lang="ru-RU" sz="2000" kern="1600" dirty="0">
                        <a:latin typeface="Times Roman AzLat"/>
                        <a:ea typeface="Times New Roman"/>
                        <a:cs typeface="Arial"/>
                      </a:endParaRPr>
                    </a:p>
                  </a:txBody>
                  <a:tcPr marL="68580" marR="68580" marT="0" marB="0"/>
                </a:tc>
                <a:tc>
                  <a:txBody>
                    <a:bodyPr/>
                    <a:lstStyle/>
                    <a:p>
                      <a:pPr algn="just">
                        <a:spcAft>
                          <a:spcPts val="0"/>
                        </a:spcAft>
                      </a:pPr>
                      <a:r>
                        <a:rPr lang="az-Latn-AZ" sz="1400" kern="1600" dirty="0"/>
                        <a:t>32</a:t>
                      </a:r>
                      <a:endParaRPr lang="ru-RU" sz="2000" kern="1600" dirty="0">
                        <a:latin typeface="Times Roman AzLat"/>
                        <a:ea typeface="Times New Roman"/>
                        <a:cs typeface="Arial"/>
                      </a:endParaRPr>
                    </a:p>
                  </a:txBody>
                  <a:tcPr marL="68580" marR="68580" marT="0" marB="0"/>
                </a:tc>
              </a:tr>
              <a:tr h="223244">
                <a:tc>
                  <a:txBody>
                    <a:bodyPr/>
                    <a:lstStyle/>
                    <a:p>
                      <a:pPr algn="just">
                        <a:spcAft>
                          <a:spcPts val="0"/>
                        </a:spcAft>
                      </a:pPr>
                      <a:r>
                        <a:rPr lang="az-Latn-AZ" sz="1400" kern="1600"/>
                        <a:t>50+100</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a:t>22</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a:t>36</a:t>
                      </a:r>
                      <a:endParaRPr lang="ru-RU" sz="2000" kern="1600">
                        <a:latin typeface="Times Roman AzLat"/>
                        <a:ea typeface="Times New Roman"/>
                        <a:cs typeface="Arial"/>
                      </a:endParaRPr>
                    </a:p>
                  </a:txBody>
                  <a:tcPr marL="68580" marR="68580" marT="0" marB="0"/>
                </a:tc>
              </a:tr>
              <a:tr h="223244">
                <a:tc>
                  <a:txBody>
                    <a:bodyPr/>
                    <a:lstStyle/>
                    <a:p>
                      <a:pPr algn="just">
                        <a:spcAft>
                          <a:spcPts val="0"/>
                        </a:spcAft>
                      </a:pPr>
                      <a:r>
                        <a:rPr lang="az-Latn-AZ" sz="1400" kern="1600"/>
                        <a:t>100+250</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a:t>28</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a:t>40</a:t>
                      </a:r>
                      <a:endParaRPr lang="ru-RU" sz="2000" kern="1600">
                        <a:latin typeface="Times Roman AzLat"/>
                        <a:ea typeface="Times New Roman"/>
                        <a:cs typeface="Arial"/>
                      </a:endParaRPr>
                    </a:p>
                  </a:txBody>
                  <a:tcPr marL="68580" marR="68580" marT="0" marB="0"/>
                </a:tc>
              </a:tr>
              <a:tr h="223244">
                <a:tc>
                  <a:txBody>
                    <a:bodyPr/>
                    <a:lstStyle/>
                    <a:p>
                      <a:pPr algn="just">
                        <a:spcAft>
                          <a:spcPts val="0"/>
                        </a:spcAft>
                      </a:pPr>
                      <a:r>
                        <a:rPr lang="az-Latn-AZ" sz="1400" kern="1600"/>
                        <a:t>250+500</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a:t>32</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a:t>46</a:t>
                      </a:r>
                      <a:endParaRPr lang="ru-RU" sz="2000" kern="1600">
                        <a:latin typeface="Times Roman AzLat"/>
                        <a:ea typeface="Times New Roman"/>
                        <a:cs typeface="Arial"/>
                      </a:endParaRPr>
                    </a:p>
                  </a:txBody>
                  <a:tcPr marL="68580" marR="68580" marT="0" marB="0"/>
                </a:tc>
              </a:tr>
              <a:tr h="223244">
                <a:tc>
                  <a:txBody>
                    <a:bodyPr/>
                    <a:lstStyle/>
                    <a:p>
                      <a:pPr algn="just">
                        <a:spcAft>
                          <a:spcPts val="0"/>
                        </a:spcAft>
                      </a:pPr>
                      <a:r>
                        <a:rPr lang="az-Latn-AZ" sz="1400" kern="1600"/>
                        <a:t>500-dən artıq</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a:t>40</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a:t>52</a:t>
                      </a:r>
                      <a:endParaRPr lang="ru-RU" sz="2000" kern="1600">
                        <a:latin typeface="Times Roman AzLat"/>
                        <a:ea typeface="Times New Roman"/>
                        <a:cs typeface="Arial"/>
                      </a:endParaRPr>
                    </a:p>
                  </a:txBody>
                  <a:tcPr marL="68580" marR="68580" marT="0" marB="0"/>
                </a:tc>
              </a:tr>
              <a:tr h="223244">
                <a:tc>
                  <a:txBody>
                    <a:bodyPr/>
                    <a:lstStyle/>
                    <a:p>
                      <a:pPr algn="just">
                        <a:spcAft>
                          <a:spcPts val="0"/>
                        </a:spcAft>
                      </a:pPr>
                      <a:r>
                        <a:rPr lang="az-Latn-AZ" sz="1400" kern="1600" dirty="0"/>
                        <a:t>Ölkə üzrə orta göstərici</a:t>
                      </a:r>
                      <a:endParaRPr lang="ru-RU" sz="2000" kern="1600" dirty="0">
                        <a:latin typeface="Times Roman AzLat"/>
                        <a:ea typeface="Times New Roman"/>
                        <a:cs typeface="Arial"/>
                      </a:endParaRPr>
                    </a:p>
                  </a:txBody>
                  <a:tcPr marL="68580" marR="68580" marT="0" marB="0"/>
                </a:tc>
                <a:tc>
                  <a:txBody>
                    <a:bodyPr/>
                    <a:lstStyle/>
                    <a:p>
                      <a:pPr algn="just">
                        <a:spcAft>
                          <a:spcPts val="0"/>
                        </a:spcAft>
                      </a:pPr>
                      <a:r>
                        <a:rPr lang="az-Latn-AZ" sz="1400" kern="1600"/>
                        <a:t>28</a:t>
                      </a:r>
                      <a:endParaRPr lang="ru-RU" sz="2000" kern="1600">
                        <a:latin typeface="Times Roman AzLat"/>
                        <a:ea typeface="Times New Roman"/>
                        <a:cs typeface="Arial"/>
                      </a:endParaRPr>
                    </a:p>
                  </a:txBody>
                  <a:tcPr marL="68580" marR="68580" marT="0" marB="0"/>
                </a:tc>
                <a:tc>
                  <a:txBody>
                    <a:bodyPr/>
                    <a:lstStyle/>
                    <a:p>
                      <a:pPr algn="just">
                        <a:spcAft>
                          <a:spcPts val="0"/>
                        </a:spcAft>
                      </a:pPr>
                      <a:r>
                        <a:rPr lang="az-Latn-AZ" sz="1400" kern="1600" dirty="0"/>
                        <a:t>40</a:t>
                      </a:r>
                      <a:endParaRPr lang="ru-RU" sz="2000" kern="1600" dirty="0">
                        <a:latin typeface="Times Roman AzLat"/>
                        <a:ea typeface="Times New Roman"/>
                        <a:cs typeface="Arial"/>
                      </a:endParaRPr>
                    </a:p>
                  </a:txBody>
                  <a:tcPr marL="68580" marR="68580" marT="0" marB="0"/>
                </a:tc>
              </a:tr>
            </a:tbl>
          </a:graphicData>
        </a:graphic>
      </p:graphicFrame>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142852"/>
            <a:ext cx="8643998" cy="65556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Mikrorayonda tikiləcək layihə olunan müəssisə üçün yerlərin ümumi sayı, şəhərlərin böyüklüyündən asılı olaraq iaşə müəssisələrinin beş pilləli sistemi ilə yerləşdirilməsi prinsiplərini nəzərə almaqla təyin olunur (əlavə 1).</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Birinci pilləyə yaşayış zonasına xidmət göstərən gündəlik tələbat müəssisələri aid edilir ki, bunlar da axşamlar başqa tip müəssisələr, yaxud kompleks müəssisələr şəklində fəaliyyət göstərə bilərlər. Burada xidmət radiuisi 200 m-ə yaxın olmalıdır.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İkinci pilləyə aid iaşə müəssisələrinə 6-10 min nəfər yaşayanı olan mikrorayonda 500 m xidmət radiusuna malik yeməkxana və kafelər aid edilir.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Üçüncü pilləyə aid iaşə müəssisələri əhalisi yarım milyon nəfərdən çox olan şəhərlərdə, əsas etibarilə 30-50 min nəfərlik mikrorayon əhalisinə xidmət göstərirlər. Burada xidmət radiusu 100 metrdən yuxarı olmamalıdır.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Dördüncü pilləyə aid iaşə müəssisələri şəhər inzibati rayon əhalisinə xidmət göstərirlər. Buraya restoranlar, kafe və yeməkxanalar aiddir.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Beşinci pilləyə ümumşəhər mərkəzində yerləşən restoranlar, iri kafelər və barlar aid edilirlər.</a:t>
            </a:r>
          </a:p>
          <a:p>
            <a:pPr indent="361950"/>
            <a:r>
              <a:rPr lang="az-Latn-AZ" sz="2000" dirty="0" smtClean="0">
                <a:latin typeface="Times New Roman" pitchFamily="18" charset="0"/>
                <a:cs typeface="Times New Roman" pitchFamily="18" charset="0"/>
              </a:rPr>
              <a:t>Qeyd etmək lazımdır ki, yaxınlığında iaşə müəssisələri olmayan müəssisə, idarələrin, ali təhsil məktəblərinin müvafiq olaraq fəhlə və qulluqçuları, tələbələrinin qidalanması üçün əlavə olaraq xidmət yerləri hesablanmalıdır. Hesabat potensial istehlakçı kontingentin sayı və ticarət zalında nahar fasiləsi zamanı bir yerin dörd dəfə dövriyyəsi nəzərə alınmaqla aparılmalıdır.</a:t>
            </a:r>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57256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Açıq tipli iaşə müəssisələrində potensial istehlakçı kontingentin sayını müəyyən etmək üçün əhalinin istehlak aktivliyi əmsallarından istifadə edilməlidir (cədvəl 2</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500034" y="2357430"/>
          <a:ext cx="8429684" cy="2042160"/>
        </p:xfrm>
        <a:graphic>
          <a:graphicData uri="http://schemas.openxmlformats.org/drawingml/2006/table">
            <a:tbl>
              <a:tblPr>
                <a:tableStyleId>{69C7853C-536D-4A76-A0AE-DD22124D55A5}</a:tableStyleId>
              </a:tblPr>
              <a:tblGrid>
                <a:gridCol w="4214402"/>
                <a:gridCol w="4215282"/>
              </a:tblGrid>
              <a:tr h="199749">
                <a:tc>
                  <a:txBody>
                    <a:bodyPr/>
                    <a:lstStyle/>
                    <a:p>
                      <a:pPr algn="ctr">
                        <a:spcAft>
                          <a:spcPts val="0"/>
                        </a:spcAft>
                      </a:pPr>
                      <a:r>
                        <a:rPr lang="az-Latn-AZ" sz="1600" kern="1600" dirty="0">
                          <a:latin typeface="Times New Roman" pitchFamily="18" charset="0"/>
                          <a:cs typeface="Times New Roman" pitchFamily="18" charset="0"/>
                        </a:rPr>
                        <a:t>Xidmət obyektləri</a:t>
                      </a:r>
                      <a:endParaRPr lang="ru-RU" sz="1600" kern="1600" dirty="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600" kern="1600">
                          <a:latin typeface="Times New Roman" pitchFamily="18" charset="0"/>
                          <a:cs typeface="Times New Roman" pitchFamily="18" charset="0"/>
                        </a:rPr>
                        <a:t>İstehlak aktivliyi əmsalları</a:t>
                      </a:r>
                      <a:endParaRPr lang="ru-RU" sz="1600" kern="1600">
                        <a:latin typeface="Times New Roman" pitchFamily="18" charset="0"/>
                        <a:ea typeface="Times New Roman"/>
                        <a:cs typeface="Times New Roman" pitchFamily="18" charset="0"/>
                      </a:endParaRPr>
                    </a:p>
                  </a:txBody>
                  <a:tcPr marL="68580" marR="68580" marT="0" marB="0" anchor="ctr"/>
                </a:tc>
              </a:tr>
              <a:tr h="199749">
                <a:tc>
                  <a:txBody>
                    <a:bodyPr/>
                    <a:lstStyle/>
                    <a:p>
                      <a:pPr algn="just">
                        <a:spcAft>
                          <a:spcPts val="0"/>
                        </a:spcAft>
                      </a:pPr>
                      <a:r>
                        <a:rPr lang="az-Latn-AZ" sz="1600" kern="1600">
                          <a:latin typeface="Times New Roman" pitchFamily="18" charset="0"/>
                          <a:cs typeface="Times New Roman" pitchFamily="18" charset="0"/>
                        </a:rPr>
                        <a:t>Kinoteatrlar </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600" kern="1600">
                          <a:latin typeface="Times New Roman" pitchFamily="18" charset="0"/>
                          <a:cs typeface="Times New Roman" pitchFamily="18" charset="0"/>
                        </a:rPr>
                        <a:t>0,110</a:t>
                      </a:r>
                      <a:endParaRPr lang="ru-RU" sz="1600" kern="1600">
                        <a:latin typeface="Times New Roman" pitchFamily="18" charset="0"/>
                        <a:ea typeface="Times New Roman"/>
                        <a:cs typeface="Times New Roman" pitchFamily="18" charset="0"/>
                      </a:endParaRPr>
                    </a:p>
                  </a:txBody>
                  <a:tcPr marL="68580" marR="68580" marT="0" marB="0" anchor="ctr"/>
                </a:tc>
              </a:tr>
              <a:tr h="199749">
                <a:tc>
                  <a:txBody>
                    <a:bodyPr/>
                    <a:lstStyle/>
                    <a:p>
                      <a:pPr algn="just">
                        <a:spcAft>
                          <a:spcPts val="0"/>
                        </a:spcAft>
                      </a:pPr>
                      <a:r>
                        <a:rPr lang="az-Latn-AZ" sz="1600" kern="1600">
                          <a:latin typeface="Times New Roman" pitchFamily="18" charset="0"/>
                          <a:cs typeface="Times New Roman" pitchFamily="18" charset="0"/>
                        </a:rPr>
                        <a:t>Teatrlar </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600" kern="1600">
                          <a:latin typeface="Times New Roman" pitchFamily="18" charset="0"/>
                          <a:cs typeface="Times New Roman" pitchFamily="18" charset="0"/>
                        </a:rPr>
                        <a:t>0,035</a:t>
                      </a:r>
                      <a:endParaRPr lang="ru-RU" sz="1600" kern="1600">
                        <a:latin typeface="Times New Roman" pitchFamily="18" charset="0"/>
                        <a:ea typeface="Times New Roman"/>
                        <a:cs typeface="Times New Roman" pitchFamily="18" charset="0"/>
                      </a:endParaRPr>
                    </a:p>
                  </a:txBody>
                  <a:tcPr marL="68580" marR="68580" marT="0" marB="0" anchor="ctr"/>
                </a:tc>
              </a:tr>
              <a:tr h="199749">
                <a:tc>
                  <a:txBody>
                    <a:bodyPr/>
                    <a:lstStyle/>
                    <a:p>
                      <a:pPr algn="just">
                        <a:spcAft>
                          <a:spcPts val="0"/>
                        </a:spcAft>
                      </a:pPr>
                      <a:r>
                        <a:rPr lang="az-Latn-AZ" sz="1600" kern="1600">
                          <a:latin typeface="Times New Roman" pitchFamily="18" charset="0"/>
                          <a:cs typeface="Times New Roman" pitchFamily="18" charset="0"/>
                        </a:rPr>
                        <a:t>İdman kompleksləri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600" kern="1600">
                          <a:latin typeface="Times New Roman" pitchFamily="18" charset="0"/>
                          <a:cs typeface="Times New Roman" pitchFamily="18" charset="0"/>
                        </a:rPr>
                        <a:t>0,055</a:t>
                      </a:r>
                      <a:endParaRPr lang="ru-RU" sz="1600" kern="1600">
                        <a:latin typeface="Times New Roman" pitchFamily="18" charset="0"/>
                        <a:ea typeface="Times New Roman"/>
                        <a:cs typeface="Times New Roman" pitchFamily="18" charset="0"/>
                      </a:endParaRPr>
                    </a:p>
                  </a:txBody>
                  <a:tcPr marL="68580" marR="68580" marT="0" marB="0" anchor="ctr"/>
                </a:tc>
              </a:tr>
              <a:tr h="183103">
                <a:tc>
                  <a:txBody>
                    <a:bodyPr/>
                    <a:lstStyle/>
                    <a:p>
                      <a:pPr algn="just">
                        <a:spcAft>
                          <a:spcPts val="0"/>
                        </a:spcAft>
                      </a:pPr>
                      <a:r>
                        <a:rPr lang="az-Latn-AZ" sz="1400" kern="1600">
                          <a:latin typeface="Times New Roman" pitchFamily="18" charset="0"/>
                          <a:cs typeface="Times New Roman" pitchFamily="18" charset="0"/>
                        </a:rPr>
                        <a:t>Mədəniyyət sarayları</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0,230</a:t>
                      </a:r>
                      <a:endParaRPr lang="ru-RU" sz="1600" kern="1600">
                        <a:latin typeface="Times New Roman" pitchFamily="18" charset="0"/>
                        <a:ea typeface="Times New Roman"/>
                        <a:cs typeface="Times New Roman" pitchFamily="18" charset="0"/>
                      </a:endParaRPr>
                    </a:p>
                  </a:txBody>
                  <a:tcPr marL="68580" marR="68580" marT="0" marB="0" anchor="ctr"/>
                </a:tc>
              </a:tr>
              <a:tr h="183103">
                <a:tc>
                  <a:txBody>
                    <a:bodyPr/>
                    <a:lstStyle/>
                    <a:p>
                      <a:pPr algn="just">
                        <a:spcAft>
                          <a:spcPts val="0"/>
                        </a:spcAft>
                      </a:pPr>
                      <a:r>
                        <a:rPr lang="az-Latn-AZ" sz="1400" kern="1600">
                          <a:latin typeface="Times New Roman" pitchFamily="18" charset="0"/>
                          <a:cs typeface="Times New Roman" pitchFamily="18" charset="0"/>
                        </a:rPr>
                        <a:t>Ticarət mərkəzləri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0,100</a:t>
                      </a:r>
                      <a:endParaRPr lang="ru-RU" sz="1600" kern="1600">
                        <a:latin typeface="Times New Roman" pitchFamily="18" charset="0"/>
                        <a:ea typeface="Times New Roman"/>
                        <a:cs typeface="Times New Roman" pitchFamily="18" charset="0"/>
                      </a:endParaRPr>
                    </a:p>
                  </a:txBody>
                  <a:tcPr marL="68580" marR="68580" marT="0" marB="0" anchor="ctr"/>
                </a:tc>
              </a:tr>
              <a:tr h="183103">
                <a:tc>
                  <a:txBody>
                    <a:bodyPr/>
                    <a:lstStyle/>
                    <a:p>
                      <a:pPr algn="just">
                        <a:spcAft>
                          <a:spcPts val="0"/>
                        </a:spcAft>
                      </a:pPr>
                      <a:r>
                        <a:rPr lang="az-Latn-AZ" sz="1400" kern="1600">
                          <a:latin typeface="Times New Roman" pitchFamily="18" charset="0"/>
                          <a:cs typeface="Times New Roman" pitchFamily="18" charset="0"/>
                        </a:rPr>
                        <a:t>İstehsal müəssisələri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0,85</a:t>
                      </a:r>
                      <a:endParaRPr lang="ru-RU" sz="1600" kern="1600">
                        <a:latin typeface="Times New Roman" pitchFamily="18" charset="0"/>
                        <a:ea typeface="Times New Roman"/>
                        <a:cs typeface="Times New Roman" pitchFamily="18" charset="0"/>
                      </a:endParaRPr>
                    </a:p>
                  </a:txBody>
                  <a:tcPr marL="68580" marR="68580" marT="0" marB="0" anchor="ctr"/>
                </a:tc>
              </a:tr>
              <a:tr h="183103">
                <a:tc>
                  <a:txBody>
                    <a:bodyPr/>
                    <a:lstStyle/>
                    <a:p>
                      <a:pPr algn="just">
                        <a:spcAft>
                          <a:spcPts val="0"/>
                        </a:spcAft>
                      </a:pPr>
                      <a:r>
                        <a:rPr lang="az-Latn-AZ" sz="1400" kern="1600">
                          <a:latin typeface="Times New Roman" pitchFamily="18" charset="0"/>
                          <a:cs typeface="Times New Roman" pitchFamily="18" charset="0"/>
                        </a:rPr>
                        <a:t>Ali məktəblər</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0,75</a:t>
                      </a:r>
                      <a:endParaRPr lang="ru-RU" sz="1600" kern="1600">
                        <a:latin typeface="Times New Roman" pitchFamily="18" charset="0"/>
                        <a:ea typeface="Times New Roman"/>
                        <a:cs typeface="Times New Roman" pitchFamily="18" charset="0"/>
                      </a:endParaRPr>
                    </a:p>
                  </a:txBody>
                  <a:tcPr marL="68580" marR="68580" marT="0" marB="0" anchor="ctr"/>
                </a:tc>
              </a:tr>
              <a:tr h="183103">
                <a:tc>
                  <a:txBody>
                    <a:bodyPr/>
                    <a:lstStyle/>
                    <a:p>
                      <a:pPr algn="just">
                        <a:spcAft>
                          <a:spcPts val="0"/>
                        </a:spcAft>
                      </a:pPr>
                      <a:r>
                        <a:rPr lang="az-Latn-AZ" sz="1400" kern="1600" dirty="0">
                          <a:latin typeface="Times New Roman" pitchFamily="18" charset="0"/>
                          <a:cs typeface="Times New Roman" pitchFamily="18" charset="0"/>
                        </a:rPr>
                        <a:t>Yataqxanalar </a:t>
                      </a:r>
                      <a:endParaRPr lang="ru-RU" sz="1600"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dirty="0">
                          <a:latin typeface="Times New Roman" pitchFamily="18" charset="0"/>
                          <a:cs typeface="Times New Roman" pitchFamily="18" charset="0"/>
                        </a:rPr>
                        <a:t>0,155</a:t>
                      </a:r>
                      <a:endParaRPr lang="ru-RU" sz="1600" kern="1600" dirty="0">
                        <a:latin typeface="Times New Roman" pitchFamily="18" charset="0"/>
                        <a:ea typeface="Times New Roman"/>
                        <a:cs typeface="Times New Roman" pitchFamily="18" charset="0"/>
                      </a:endParaRPr>
                    </a:p>
                  </a:txBody>
                  <a:tcPr marL="68580" marR="68580" marT="0" marB="0" anchor="ctr"/>
                </a:tc>
              </a:tr>
            </a:tbl>
          </a:graphicData>
        </a:graphic>
      </p:graphicFrame>
      <p:sp>
        <p:nvSpPr>
          <p:cNvPr id="4" name="TextBox 3"/>
          <p:cNvSpPr txBox="1"/>
          <p:nvPr/>
        </p:nvSpPr>
        <p:spPr>
          <a:xfrm>
            <a:off x="500034" y="4534453"/>
            <a:ext cx="8358246"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Bütün bunlarla bərabər ümumşəhər tipli iaşə müəssisələri tələbatının planlaşdırılmasında əhalinin şəhərdaxili miqrasiyasını da nəzərə almaq lazımdır. Bu səbəbdən əhalinin şəhərdaxili miqrasiyası əmsalından (K) istifadə etmək daha məqsədəuyğundur. O, aşağıdakı kimi hesablanır:</a:t>
            </a:r>
            <a:endParaRPr lang="ru-RU" sz="2000" dirty="0">
              <a:latin typeface="Times New Roman" pitchFamily="18" charset="0"/>
              <a:cs typeface="Times New Roman" pitchFamily="18" charset="0"/>
            </a:endParaRPr>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14744" y="6000768"/>
            <a:ext cx="2646529" cy="642942"/>
          </a:xfrm>
          <a:prstGeom prst="rect">
            <a:avLst/>
          </a:prstGeom>
          <a:noFill/>
          <a:ln w="9525">
            <a:noFill/>
            <a:miter lim="800000"/>
            <a:headEnd/>
            <a:tailEnd/>
          </a:ln>
        </p:spPr>
      </p:pic>
      <p:sp>
        <p:nvSpPr>
          <p:cNvPr id="6" name="Прямоугольник 5"/>
          <p:cNvSpPr/>
          <p:nvPr/>
        </p:nvSpPr>
        <p:spPr>
          <a:xfrm>
            <a:off x="500034" y="1568223"/>
            <a:ext cx="835824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a:r>
              <a:rPr lang="az-Latn-AZ" dirty="0" smtClean="0">
                <a:latin typeface="Times New Roman" pitchFamily="18" charset="0"/>
                <a:cs typeface="Times New Roman" pitchFamily="18" charset="0"/>
              </a:rPr>
              <a:t>Cədvəl 2</a:t>
            </a:r>
            <a:endParaRPr lang="ru-RU" dirty="0" smtClean="0">
              <a:latin typeface="Times New Roman" pitchFamily="18" charset="0"/>
              <a:cs typeface="Times New Roman" pitchFamily="18" charset="0"/>
            </a:endParaRPr>
          </a:p>
          <a:p>
            <a:pPr algn="ctr"/>
            <a:r>
              <a:rPr lang="az-Latn-AZ" b="1" dirty="0" smtClean="0">
                <a:latin typeface="Times New Roman" pitchFamily="18" charset="0"/>
                <a:cs typeface="Times New Roman" pitchFamily="18" charset="0"/>
              </a:rPr>
              <a:t>İstehlak aktivliyinin əmsalları</a:t>
            </a:r>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42852"/>
            <a:ext cx="8572560"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burada, N – yaşayan əhalinin sayı, min nəfər;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N</a:t>
            </a:r>
            <a:r>
              <a:rPr lang="az-Latn-AZ" sz="2000" baseline="-25000" dirty="0" smtClean="0">
                <a:latin typeface="Times New Roman" pitchFamily="18" charset="0"/>
                <a:cs typeface="Times New Roman" pitchFamily="18" charset="0"/>
              </a:rPr>
              <a:t>1</a:t>
            </a:r>
            <a:r>
              <a:rPr lang="az-Latn-AZ" sz="2000" dirty="0" smtClean="0">
                <a:latin typeface="Times New Roman" pitchFamily="18" charset="0"/>
                <a:cs typeface="Times New Roman" pitchFamily="18" charset="0"/>
              </a:rPr>
              <a:t> – səhər saat 5-10-a kimi rayondan gedən əhalinin sayı, min nəfər;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N</a:t>
            </a:r>
            <a:r>
              <a:rPr lang="az-Latn-AZ" sz="2000" baseline="-25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 gün ərzində (gündə) gələnlərin sayı, min nəfər;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sym typeface="Symbol"/>
              </a:rPr>
              <a:t></a:t>
            </a:r>
            <a:r>
              <a:rPr lang="az-Latn-AZ" sz="2000" dirty="0" smtClean="0">
                <a:latin typeface="Times New Roman" pitchFamily="18" charset="0"/>
                <a:cs typeface="Times New Roman" pitchFamily="18" charset="0"/>
              </a:rPr>
              <a:t> - isə gələn əhalinin (mikrorayondakı əhaliyə nisbətən) iaşə məhsullarına və xidmətinə artan tələbatını nəzərə alan düzəliş əmsalıdır, diplom layihələri hesabatında 1,6 qəbul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 nəzərdə tutulacaq rayonda iaşə müəssisələri yerlərinə tələbat yuxarıdakı şərtlər nəzərə alınmaqla,</a:t>
            </a:r>
            <a:endParaRPr lang="ru-RU" sz="2000" dirty="0" smtClean="0">
              <a:latin typeface="Times New Roman" pitchFamily="18" charset="0"/>
              <a:cs typeface="Times New Roman" pitchFamily="18" charset="0"/>
            </a:endParaRPr>
          </a:p>
        </p:txBody>
      </p:sp>
      <p:pic>
        <p:nvPicPr>
          <p:cNvPr id="51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0430" y="2857496"/>
            <a:ext cx="1446620" cy="642942"/>
          </a:xfrm>
          <a:prstGeom prst="rect">
            <a:avLst/>
          </a:prstGeom>
          <a:noFill/>
          <a:ln w="9525">
            <a:noFill/>
            <a:miter lim="800000"/>
            <a:headEnd/>
            <a:tailEnd/>
          </a:ln>
        </p:spPr>
      </p:pic>
      <p:sp>
        <p:nvSpPr>
          <p:cNvPr id="4" name="TextBox 3"/>
          <p:cNvSpPr txBox="1"/>
          <p:nvPr/>
        </p:nvSpPr>
        <p:spPr>
          <a:xfrm>
            <a:off x="428596" y="3638512"/>
            <a:ext cx="8501122"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düsturunun köməyi ilə hesablanır.</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burada, P - əhaliyə xidmət göstərmək üçün tələb olunan yerlərin sayı;</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N – rayonda əhalinin sayı, min nəfər;</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k – şəhərdaxili miqrasiyanı nəzərə alan əmsal;</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n – 1000 nəfər əhaliyə düşən yer normatividir.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Hesabat dövrü üçün şəhər tipli iaşə müəssisələri şəbəkəsinin hesablanmasında, normativlərə əsasən yerlərin ümumi sayı tapıldıqdan sonra, onu əsas müəssisə tipləri arasında aşağıdakı kimi bölüşdürmək məsləhət görülür (yerlərin ümumi sayına nisbətən, %-lə):</a:t>
            </a:r>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626820"/>
            <a:ext cx="8643998" cy="501675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Restoranlar .................................... 35-40</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Kafe-qəlyanaltıxanalar .................. 35</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Yeməkxanalar ................................ 25-30</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O cümlədən pəhriz yeməkxanaları.. 5</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Cari tikinti dövrü üçün hesabat zamanı yerlərin tiplər üzrə bölüşdürülməsi azca fərqlə analoji olaraq aparılır. Bu zaman yeməkxanalar üçün yerlərin sayı restoranların hesabına 5% artıq götürülür.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Kulinar və yarımfabrikat mağazalarının, həmçinin ev-mətbəxlərinin layihələndirilməsində yerlərin sayı hər 5000 nəfər yaşayan əhaliyə 1 yer hesabı ilə müəyyənləşdirilir.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Zavodlar, fabriklər və digər təsərrüfat təşkilatları və idarələrində yerləşəcək iaşə müəssisələrinin layihələndirilməsində yerlərin sayı, orada növbələr üzrə işləyənlərin sayı, nahar fasiləsi dövrləri və onların davametmə müddəti, iş gününün müddəti, xörəyin bir istehlakçı tərəfindən qəbul olunan müddəti məlum olmaqla hesablanır.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643998"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İşçilərin isti yeməklə tam təmin edilməsi üçün tələb ediləcək yerlərin sayının hesablanması, maksimum növbə ərzində hər 1000 nəfər işləyən üçün nəzərdə tutulmuş normativlərə görə aparılır. Bu halda ticarət zalında yerlərin sayı</a:t>
            </a:r>
            <a:endParaRPr lang="ru-RU" sz="2000" dirty="0" smtClean="0">
              <a:latin typeface="Times New Roman" pitchFamily="18" charset="0"/>
              <a:cs typeface="Times New Roman" pitchFamily="18" charset="0"/>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073" name="Object 1"/>
          <p:cNvGraphicFramePr>
            <a:graphicFrameLocks noChangeAspect="1"/>
          </p:cNvGraphicFramePr>
          <p:nvPr/>
        </p:nvGraphicFramePr>
        <p:xfrm>
          <a:off x="3714744" y="1714488"/>
          <a:ext cx="1214446" cy="766035"/>
        </p:xfrm>
        <a:graphic>
          <a:graphicData uri="http://schemas.openxmlformats.org/presentationml/2006/ole">
            <p:oleObj spid="_x0000_s3073" name="Формула" r:id="rId3" imgW="622030" imgH="393529" progId="Equation.3">
              <p:embed/>
            </p:oleObj>
          </a:graphicData>
        </a:graphic>
      </p:graphicFrame>
      <p:sp>
        <p:nvSpPr>
          <p:cNvPr id="5" name="TextBox 4"/>
          <p:cNvSpPr txBox="1"/>
          <p:nvPr/>
        </p:nvSpPr>
        <p:spPr>
          <a:xfrm>
            <a:off x="428596" y="2571744"/>
            <a:ext cx="8429684"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düsturuna görə hesablanır.</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burada, P – ticarət zalında yerlərin sayı;</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N – maksimum növbə ərzində işləyənlərin sayı; </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n – 1000 nəfərə düşən yer normatividir.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Pəhriz iaşəsinin təşkili üçün sənaye müəssisələrində və idarələrdə yerləşən yeməkxanalarda ümumi yerlərin 20%-i miqdarında, ümumşəhər tipli iaşə müəssisələri şəbəkəsində isə 5%-i miqdarında oturacaq yerləri ayrılır.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İnzibati idarələr nəzdində yerləşən iaşə müəssisələrində yerlərin sayı bütün işçilərin siyahısı tərkibinin 80%-i miqdarında, nahar zalında dörddəfəli dövriyyə nəzərə alınmaqla hesablanır:</a:t>
            </a:r>
            <a:endParaRPr lang="ru-RU" sz="2000" dirty="0">
              <a:latin typeface="Times New Roman" pitchFamily="18" charset="0"/>
              <a:cs typeface="Times New Roman" pitchFamily="18" charset="0"/>
            </a:endParaRPr>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077" name="Object 5"/>
          <p:cNvGraphicFramePr>
            <a:graphicFrameLocks noChangeAspect="1"/>
          </p:cNvGraphicFramePr>
          <p:nvPr/>
        </p:nvGraphicFramePr>
        <p:xfrm>
          <a:off x="3500438" y="5857875"/>
          <a:ext cx="1889125" cy="785813"/>
        </p:xfrm>
        <a:graphic>
          <a:graphicData uri="http://schemas.openxmlformats.org/presentationml/2006/ole">
            <p:oleObj spid="_x0000_s3077" name="Формула" r:id="rId4" imgW="1079032" imgH="444307" progId="Equation.3">
              <p:embed/>
            </p:oleObj>
          </a:graphicData>
        </a:graphic>
      </p:graphicFrame>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42852"/>
            <a:ext cx="8501122"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361950"/>
            <a:r>
              <a:rPr lang="az-Latn-AZ" sz="2000" dirty="0" smtClean="0">
                <a:latin typeface="Times New Roman" pitchFamily="18" charset="0"/>
                <a:cs typeface="Times New Roman" pitchFamily="18" charset="0"/>
              </a:rPr>
              <a:t>burada, N – işçilərin sayı;</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K</a:t>
            </a:r>
            <a:r>
              <a:rPr lang="az-Latn-AZ" sz="2000" baseline="-25000" dirty="0" smtClean="0">
                <a:latin typeface="Times New Roman" pitchFamily="18" charset="0"/>
                <a:cs typeface="Times New Roman" pitchFamily="18" charset="0"/>
              </a:rPr>
              <a:t>k</a:t>
            </a:r>
            <a:r>
              <a:rPr lang="az-Latn-AZ" sz="2000" dirty="0" smtClean="0">
                <a:latin typeface="Times New Roman" pitchFamily="18" charset="0"/>
                <a:cs typeface="Times New Roman" pitchFamily="18" charset="0"/>
              </a:rPr>
              <a:t> – ezamiyyətə gedənlərin sayını nəzərə alan əmsaldır, 1,1-1,3;</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0,8 – qiadlanma ilə təminat əmsalıdır;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sym typeface="Symbol"/>
              </a:rPr>
              <a:t></a:t>
            </a:r>
            <a:r>
              <a:rPr lang="az-Latn-AZ" sz="2000" baseline="-25000" dirty="0" smtClean="0">
                <a:latin typeface="Times New Roman" pitchFamily="18" charset="0"/>
                <a:cs typeface="Times New Roman" pitchFamily="18" charset="0"/>
              </a:rPr>
              <a:t>n</a:t>
            </a:r>
            <a:r>
              <a:rPr lang="az-Latn-AZ" sz="2000" dirty="0" smtClean="0">
                <a:latin typeface="Times New Roman" pitchFamily="18" charset="0"/>
                <a:cs typeface="Times New Roman" pitchFamily="18" charset="0"/>
              </a:rPr>
              <a:t> – bir oturacaq yerinin nahar fasiləsi ərzində dövriyyəsi əmsalıdır.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Texniki peşə məktəblərində və orta ümumtəhsil məktəblərində </a:t>
            </a:r>
            <a:r>
              <a:rPr lang="az-Latn-AZ" sz="2000" dirty="0" smtClean="0">
                <a:latin typeface="Times New Roman" pitchFamily="18" charset="0"/>
                <a:cs typeface="Times New Roman" pitchFamily="18" charset="0"/>
              </a:rPr>
              <a:t>layihələndiriləcək </a:t>
            </a:r>
            <a:r>
              <a:rPr lang="az-Latn-AZ" sz="2000" dirty="0" smtClean="0">
                <a:latin typeface="Times New Roman" pitchFamily="18" charset="0"/>
                <a:cs typeface="Times New Roman" pitchFamily="18" charset="0"/>
              </a:rPr>
              <a:t>yeməkxanalarda tələb ediləcək yerlərin sayı analoji olaraq zavod və fabriklərdəki kimi hər 1000 nəfər şagirdə düşən yer normativinə (250+330) görə müəyyən edilir. Şagirdlərin ümumi sayı isə məktəb binalarının tiplərinə uyğun olaraq qəbul edilir (cədvəl 1).</a:t>
            </a:r>
            <a:endParaRPr lang="ru-RU" sz="2000" dirty="0">
              <a:latin typeface="Times New Roman" pitchFamily="18" charset="0"/>
              <a:cs typeface="Times New Roman" pitchFamily="18" charset="0"/>
            </a:endParaRPr>
          </a:p>
        </p:txBody>
      </p:sp>
      <p:sp>
        <p:nvSpPr>
          <p:cNvPr id="2050" name="Rectangle 2"/>
          <p:cNvSpPr>
            <a:spLocks noChangeArrowheads="1"/>
          </p:cNvSpPr>
          <p:nvPr/>
        </p:nvSpPr>
        <p:spPr bwMode="auto">
          <a:xfrm>
            <a:off x="428596" y="3071810"/>
            <a:ext cx="850112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Cədvəl 1</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z-Latn-A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Orta ümumtəhsil məktəbləri tikintisi üçün binaların tipləri (SNiP II-L-4-73)</a:t>
            </a:r>
            <a:endParaRPr kumimoji="0" lang="az-Latn-AZ" sz="2400" b="0" i="0" u="none" strike="noStrike" cap="none" normalizeH="0" baseline="0" dirty="0" smtClean="0">
              <a:ln>
                <a:noFill/>
              </a:ln>
              <a:solidFill>
                <a:schemeClr val="tx1"/>
              </a:solidFill>
              <a:effectLst/>
              <a:latin typeface="Arial" pitchFamily="34" charset="0"/>
            </a:endParaRPr>
          </a:p>
        </p:txBody>
      </p:sp>
      <p:graphicFrame>
        <p:nvGraphicFramePr>
          <p:cNvPr id="5" name="Таблица 4"/>
          <p:cNvGraphicFramePr>
            <a:graphicFrameLocks noGrp="1"/>
          </p:cNvGraphicFramePr>
          <p:nvPr/>
        </p:nvGraphicFramePr>
        <p:xfrm>
          <a:off x="500034" y="3786190"/>
          <a:ext cx="8429684" cy="2682240"/>
        </p:xfrm>
        <a:graphic>
          <a:graphicData uri="http://schemas.openxmlformats.org/drawingml/2006/table">
            <a:tbl>
              <a:tblPr>
                <a:tableStyleId>{775DCB02-9BB8-47FD-8907-85C794F793BA}</a:tableStyleId>
              </a:tblPr>
              <a:tblGrid>
                <a:gridCol w="2809601"/>
                <a:gridCol w="2809601"/>
                <a:gridCol w="2810482"/>
              </a:tblGrid>
              <a:tr h="680763">
                <a:tc>
                  <a:txBody>
                    <a:bodyPr/>
                    <a:lstStyle/>
                    <a:p>
                      <a:pPr algn="ctr">
                        <a:spcAft>
                          <a:spcPts val="0"/>
                        </a:spcAft>
                      </a:pPr>
                      <a:r>
                        <a:rPr lang="az-Latn-AZ" sz="1600" kern="1600" dirty="0">
                          <a:latin typeface="Times New Roman" pitchFamily="18" charset="0"/>
                          <a:cs typeface="Times New Roman" pitchFamily="18" charset="0"/>
                        </a:rPr>
                        <a:t>Məktəb binalarının tipləri</a:t>
                      </a:r>
                      <a:endParaRPr lang="ru-RU" sz="1600" kern="1600" dirty="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600" kern="1600" dirty="0">
                          <a:latin typeface="Times New Roman" pitchFamily="18" charset="0"/>
                          <a:cs typeface="Times New Roman" pitchFamily="18" charset="0"/>
                        </a:rPr>
                        <a:t>Şagirdlərin ümumi sayı</a:t>
                      </a:r>
                      <a:endParaRPr lang="ru-RU" sz="1600" kern="1600" dirty="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600" kern="1600">
                          <a:latin typeface="Times New Roman" pitchFamily="18" charset="0"/>
                          <a:cs typeface="Times New Roman" pitchFamily="18" charset="0"/>
                        </a:rPr>
                        <a:t>Birləşmiş qruplar nisbəti (şagird axınlarının nisbəti), </a:t>
                      </a:r>
                      <a:endParaRPr lang="ru-RU" sz="1600" kern="1600">
                        <a:latin typeface="Times New Roman" pitchFamily="18" charset="0"/>
                        <a:cs typeface="Times New Roman" pitchFamily="18" charset="0"/>
                      </a:endParaRPr>
                    </a:p>
                    <a:p>
                      <a:pPr algn="ctr">
                        <a:spcAft>
                          <a:spcPts val="0"/>
                        </a:spcAft>
                      </a:pPr>
                      <a:r>
                        <a:rPr lang="az-Latn-AZ" sz="1600" kern="1600">
                          <a:latin typeface="Times New Roman" pitchFamily="18" charset="0"/>
                          <a:cs typeface="Times New Roman" pitchFamily="18" charset="0"/>
                        </a:rPr>
                        <a:t>I-IV, V-VII, IX-X siniflər </a:t>
                      </a:r>
                      <a:endParaRPr lang="ru-RU" sz="1600" kern="1600">
                        <a:latin typeface="Times New Roman" pitchFamily="18" charset="0"/>
                        <a:ea typeface="Times New Roman"/>
                        <a:cs typeface="Times New Roman" pitchFamily="18" charset="0"/>
                      </a:endParaRPr>
                    </a:p>
                  </a:txBody>
                  <a:tcPr marL="68580" marR="68580" marT="0" marB="0" anchor="ctr"/>
                </a:tc>
              </a:tr>
              <a:tr h="226921">
                <a:tc>
                  <a:txBody>
                    <a:bodyPr/>
                    <a:lstStyle/>
                    <a:p>
                      <a:pPr>
                        <a:spcAft>
                          <a:spcPts val="0"/>
                        </a:spcAft>
                      </a:pPr>
                      <a:r>
                        <a:rPr lang="az-Latn-AZ" sz="1600" kern="1600">
                          <a:latin typeface="Times New Roman" pitchFamily="18" charset="0"/>
                          <a:cs typeface="Times New Roman" pitchFamily="18" charset="0"/>
                        </a:rPr>
                        <a:t>Orta məktəblər:</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endParaRPr lang="az-Latn-AZ" sz="16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endParaRPr lang="az-Latn-AZ" sz="1600" kern="1600">
                        <a:latin typeface="Times New Roman" pitchFamily="18" charset="0"/>
                        <a:ea typeface="Times New Roman"/>
                        <a:cs typeface="Times New Roman" pitchFamily="18" charset="0"/>
                      </a:endParaRPr>
                    </a:p>
                  </a:txBody>
                  <a:tcPr marL="68580" marR="68580" marT="0" marB="0" anchor="ctr"/>
                </a:tc>
              </a:tr>
              <a:tr h="208011">
                <a:tc>
                  <a:txBody>
                    <a:bodyPr/>
                    <a:lstStyle/>
                    <a:p>
                      <a:pPr>
                        <a:spcAft>
                          <a:spcPts val="0"/>
                        </a:spcAft>
                      </a:pPr>
                      <a:r>
                        <a:rPr lang="az-Latn-AZ" sz="1400" kern="1600">
                          <a:latin typeface="Times New Roman" pitchFamily="18" charset="0"/>
                          <a:cs typeface="Times New Roman" pitchFamily="18" charset="0"/>
                        </a:rPr>
                        <a:t>10 sinifli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392</a:t>
                      </a:r>
                      <a:endParaRPr lang="ru-RU" sz="16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400" kern="1600">
                          <a:latin typeface="Times New Roman" pitchFamily="18" charset="0"/>
                          <a:cs typeface="Times New Roman" pitchFamily="18" charset="0"/>
                        </a:rPr>
                        <a:t>1:1:1</a:t>
                      </a:r>
                      <a:endParaRPr lang="ru-RU" sz="1600" kern="1600">
                        <a:latin typeface="Times New Roman" pitchFamily="18" charset="0"/>
                        <a:ea typeface="Times New Roman"/>
                        <a:cs typeface="Times New Roman" pitchFamily="18" charset="0"/>
                      </a:endParaRPr>
                    </a:p>
                  </a:txBody>
                  <a:tcPr marL="68580" marR="68580" marT="0" marB="0" anchor="ctr"/>
                </a:tc>
              </a:tr>
              <a:tr h="208011">
                <a:tc>
                  <a:txBody>
                    <a:bodyPr/>
                    <a:lstStyle/>
                    <a:p>
                      <a:pPr>
                        <a:spcAft>
                          <a:spcPts val="0"/>
                        </a:spcAft>
                      </a:pPr>
                      <a:r>
                        <a:rPr lang="az-Latn-AZ" sz="1400" kern="1600">
                          <a:latin typeface="Times New Roman" pitchFamily="18" charset="0"/>
                          <a:cs typeface="Times New Roman" pitchFamily="18" charset="0"/>
                        </a:rPr>
                        <a:t>12 sinifli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464</a:t>
                      </a:r>
                      <a:endParaRPr lang="ru-RU" sz="16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400" kern="1600">
                          <a:latin typeface="Times New Roman" pitchFamily="18" charset="0"/>
                          <a:cs typeface="Times New Roman" pitchFamily="18" charset="0"/>
                        </a:rPr>
                        <a:t>1:1:2</a:t>
                      </a:r>
                      <a:endParaRPr lang="ru-RU" sz="1600" kern="1600">
                        <a:latin typeface="Times New Roman" pitchFamily="18" charset="0"/>
                        <a:ea typeface="Times New Roman"/>
                        <a:cs typeface="Times New Roman" pitchFamily="18" charset="0"/>
                      </a:endParaRPr>
                    </a:p>
                  </a:txBody>
                  <a:tcPr marL="68580" marR="68580" marT="0" marB="0" anchor="ctr"/>
                </a:tc>
              </a:tr>
              <a:tr h="208011">
                <a:tc>
                  <a:txBody>
                    <a:bodyPr/>
                    <a:lstStyle/>
                    <a:p>
                      <a:pPr>
                        <a:spcAft>
                          <a:spcPts val="0"/>
                        </a:spcAft>
                      </a:pPr>
                      <a:r>
                        <a:rPr lang="az-Latn-AZ" sz="1400" kern="1600">
                          <a:latin typeface="Times New Roman" pitchFamily="18" charset="0"/>
                          <a:cs typeface="Times New Roman" pitchFamily="18" charset="0"/>
                        </a:rPr>
                        <a:t>16 sinifli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624</a:t>
                      </a:r>
                      <a:endParaRPr lang="ru-RU" sz="16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400" kern="1600">
                          <a:latin typeface="Times New Roman" pitchFamily="18" charset="0"/>
                          <a:cs typeface="Times New Roman" pitchFamily="18" charset="0"/>
                        </a:rPr>
                        <a:t>1:2:2</a:t>
                      </a:r>
                      <a:endParaRPr lang="ru-RU" sz="1600" kern="1600">
                        <a:latin typeface="Times New Roman" pitchFamily="18" charset="0"/>
                        <a:ea typeface="Times New Roman"/>
                        <a:cs typeface="Times New Roman" pitchFamily="18" charset="0"/>
                      </a:endParaRPr>
                    </a:p>
                  </a:txBody>
                  <a:tcPr marL="68580" marR="68580" marT="0" marB="0" anchor="ctr"/>
                </a:tc>
              </a:tr>
              <a:tr h="208011">
                <a:tc>
                  <a:txBody>
                    <a:bodyPr/>
                    <a:lstStyle/>
                    <a:p>
                      <a:pPr>
                        <a:spcAft>
                          <a:spcPts val="0"/>
                        </a:spcAft>
                      </a:pPr>
                      <a:r>
                        <a:rPr lang="az-Latn-AZ" sz="1400" kern="1600">
                          <a:latin typeface="Times New Roman" pitchFamily="18" charset="0"/>
                          <a:cs typeface="Times New Roman" pitchFamily="18" charset="0"/>
                        </a:rPr>
                        <a:t>20 sinifli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784</a:t>
                      </a:r>
                      <a:endParaRPr lang="ru-RU" sz="16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400" kern="1600">
                          <a:latin typeface="Times New Roman" pitchFamily="18" charset="0"/>
                          <a:cs typeface="Times New Roman" pitchFamily="18" charset="0"/>
                        </a:rPr>
                        <a:t>2:2:2</a:t>
                      </a:r>
                      <a:endParaRPr lang="ru-RU" sz="1600" kern="1600">
                        <a:latin typeface="Times New Roman" pitchFamily="18" charset="0"/>
                        <a:ea typeface="Times New Roman"/>
                        <a:cs typeface="Times New Roman" pitchFamily="18" charset="0"/>
                      </a:endParaRPr>
                    </a:p>
                  </a:txBody>
                  <a:tcPr marL="68580" marR="68580" marT="0" marB="0" anchor="ctr"/>
                </a:tc>
              </a:tr>
              <a:tr h="208011">
                <a:tc>
                  <a:txBody>
                    <a:bodyPr/>
                    <a:lstStyle/>
                    <a:p>
                      <a:pPr>
                        <a:spcAft>
                          <a:spcPts val="0"/>
                        </a:spcAft>
                      </a:pPr>
                      <a:r>
                        <a:rPr lang="az-Latn-AZ" sz="1400" kern="1600">
                          <a:latin typeface="Times New Roman" pitchFamily="18" charset="0"/>
                          <a:cs typeface="Times New Roman" pitchFamily="18" charset="0"/>
                        </a:rPr>
                        <a:t>30 sinifli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1176</a:t>
                      </a:r>
                      <a:endParaRPr lang="ru-RU" sz="16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400" kern="1600">
                          <a:latin typeface="Times New Roman" pitchFamily="18" charset="0"/>
                          <a:cs typeface="Times New Roman" pitchFamily="18" charset="0"/>
                        </a:rPr>
                        <a:t>3:3:3</a:t>
                      </a:r>
                      <a:endParaRPr lang="ru-RU" sz="1600" kern="1600">
                        <a:latin typeface="Times New Roman" pitchFamily="18" charset="0"/>
                        <a:ea typeface="Times New Roman"/>
                        <a:cs typeface="Times New Roman" pitchFamily="18" charset="0"/>
                      </a:endParaRPr>
                    </a:p>
                  </a:txBody>
                  <a:tcPr marL="68580" marR="68580" marT="0" marB="0" anchor="ctr"/>
                </a:tc>
              </a:tr>
              <a:tr h="208011">
                <a:tc>
                  <a:txBody>
                    <a:bodyPr/>
                    <a:lstStyle/>
                    <a:p>
                      <a:pPr>
                        <a:spcAft>
                          <a:spcPts val="0"/>
                        </a:spcAft>
                      </a:pPr>
                      <a:r>
                        <a:rPr lang="az-Latn-AZ" sz="1400" kern="1600">
                          <a:latin typeface="Times New Roman" pitchFamily="18" charset="0"/>
                          <a:cs typeface="Times New Roman" pitchFamily="18" charset="0"/>
                        </a:rPr>
                        <a:t>40 sinifli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1568</a:t>
                      </a:r>
                      <a:endParaRPr lang="ru-RU" sz="16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400" kern="1600">
                          <a:latin typeface="Times New Roman" pitchFamily="18" charset="0"/>
                          <a:cs typeface="Times New Roman" pitchFamily="18" charset="0"/>
                        </a:rPr>
                        <a:t>4:4:4</a:t>
                      </a:r>
                      <a:endParaRPr lang="ru-RU" sz="1600" kern="1600">
                        <a:latin typeface="Times New Roman" pitchFamily="18" charset="0"/>
                        <a:ea typeface="Times New Roman"/>
                        <a:cs typeface="Times New Roman" pitchFamily="18" charset="0"/>
                      </a:endParaRPr>
                    </a:p>
                  </a:txBody>
                  <a:tcPr marL="68580" marR="68580" marT="0" marB="0" anchor="ctr"/>
                </a:tc>
              </a:tr>
              <a:tr h="208011">
                <a:tc>
                  <a:txBody>
                    <a:bodyPr/>
                    <a:lstStyle/>
                    <a:p>
                      <a:pPr>
                        <a:spcAft>
                          <a:spcPts val="0"/>
                        </a:spcAft>
                      </a:pPr>
                      <a:r>
                        <a:rPr lang="az-Latn-AZ" sz="1400" kern="1600">
                          <a:latin typeface="Times New Roman" pitchFamily="18" charset="0"/>
                          <a:cs typeface="Times New Roman" pitchFamily="18" charset="0"/>
                        </a:rPr>
                        <a:t>50 sinifli</a:t>
                      </a:r>
                      <a:endParaRPr lang="ru-RU" sz="1600" kern="160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az-Latn-AZ" sz="1400" kern="1600">
                          <a:latin typeface="Times New Roman" pitchFamily="18" charset="0"/>
                          <a:cs typeface="Times New Roman" pitchFamily="18" charset="0"/>
                        </a:rPr>
                        <a:t>1960</a:t>
                      </a:r>
                      <a:endParaRPr lang="ru-RU" sz="16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az-Latn-AZ" sz="1400" kern="1600">
                          <a:latin typeface="Times New Roman" pitchFamily="18" charset="0"/>
                          <a:cs typeface="Times New Roman" pitchFamily="18" charset="0"/>
                        </a:rPr>
                        <a:t>5:5:5</a:t>
                      </a:r>
                      <a:endParaRPr lang="ru-RU" sz="1600" kern="1600">
                        <a:latin typeface="Times New Roman" pitchFamily="18" charset="0"/>
                        <a:ea typeface="Times New Roman"/>
                        <a:cs typeface="Times New Roman" pitchFamily="18" charset="0"/>
                      </a:endParaRPr>
                    </a:p>
                  </a:txBody>
                  <a:tcPr marL="68580" marR="68580" marT="0" marB="0" anchor="ctr"/>
                </a:tc>
              </a:tr>
              <a:tr h="208011">
                <a:tc>
                  <a:txBody>
                    <a:bodyPr/>
                    <a:lstStyle/>
                    <a:p>
                      <a:pPr>
                        <a:spcAft>
                          <a:spcPts val="0"/>
                        </a:spcAft>
                      </a:pPr>
                      <a:r>
                        <a:rPr lang="az-Latn-AZ" sz="1400" kern="1600" dirty="0">
                          <a:latin typeface="Times New Roman" pitchFamily="18" charset="0"/>
                          <a:cs typeface="Times New Roman" pitchFamily="18" charset="0"/>
                        </a:rPr>
                        <a:t>(təcrübəvi tikinti üçün)</a:t>
                      </a:r>
                      <a:endParaRPr lang="ru-RU" sz="1600" kern="1600"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endParaRPr lang="az-Latn-AZ" sz="1400" kern="160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endParaRPr lang="az-Latn-AZ" sz="1400" kern="1600" dirty="0">
                        <a:latin typeface="Times New Roman" pitchFamily="18" charset="0"/>
                        <a:ea typeface="Times New Roman"/>
                        <a:cs typeface="Times New Roman" pitchFamily="18" charset="0"/>
                      </a:endParaRPr>
                    </a:p>
                  </a:txBody>
                  <a:tcPr marL="68580" marR="68580" marT="0" marB="0" anchor="ctr"/>
                </a:tc>
              </a:tr>
            </a:tbl>
          </a:graphicData>
        </a:graphic>
      </p:graphicFrame>
    </p:spTree>
  </p:cSld>
  <p:clrMapOvr>
    <a:masterClrMapping/>
  </p:clrMapOvr>
  <p:transition spd="slow">
    <p:newsflash/>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78</TotalTime>
  <Words>1747</Words>
  <Application>Microsoft Office PowerPoint</Application>
  <PresentationFormat>Экран (4:3)</PresentationFormat>
  <Paragraphs>182</Paragraphs>
  <Slides>15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15</vt:i4>
      </vt:variant>
    </vt:vector>
  </HeadingPairs>
  <TitlesOfParts>
    <vt:vector size="17" baseType="lpstr">
      <vt:lpstr>Трек</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33</cp:revision>
  <dcterms:created xsi:type="dcterms:W3CDTF">2015-07-23T14:36:07Z</dcterms:created>
  <dcterms:modified xsi:type="dcterms:W3CDTF">2015-07-24T09:10:35Z</dcterms:modified>
</cp:coreProperties>
</file>