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FA028-D37D-4674-866A-248A0003B640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E1E0E-B6FE-46D8-8275-72B679E2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B7A-046D-4A86-805E-7B90150229D3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57CE-D34E-40A3-B938-3B3EC2623FE8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EDB9-5D3B-4C7E-994B-69884516BDAA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C597-0F59-4103-BCB1-CBEEC50F23FF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1AEC-A0C7-4BE8-B33A-71ED8116B018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0F72-6939-41B4-B657-904863BC2C9F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1137-0938-420F-B23E-FF637D549845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426A-594C-4425-ACA4-3A9181B2B650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5BFB-741E-4CC2-8F3F-7A41038FD0A2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115-7C65-4B18-B74B-4CEFA862A78D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6E-ADDA-4642-BC74-1DFAE66E288E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C0F77B-55C0-419D-BCC4-1E6021693E16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sh dir="d"/>
  </p:transition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71472" y="142852"/>
            <a:ext cx="8072494" cy="1214446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AZƏRBAYCAN DÖVLƏT İQTİSAD UNİVERSİTETİ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2928934"/>
            <a:ext cx="8058152" cy="1214446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TƏRTİB ETDİ: DOS. QURBANOV NÜSRƏT HEYDƏR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1500174"/>
            <a:ext cx="8072494" cy="107157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KAFEDRA: “QİDA MƏHSULLARININ TEXNOLOGİYASI”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714348" y="4357694"/>
            <a:ext cx="8001056" cy="178595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20000"/>
              </a:spcBef>
              <a:tabLst>
                <a:tab pos="1257300" algn="l"/>
              </a:tabLst>
              <a:defRPr/>
            </a:pPr>
            <a:r>
              <a:rPr kumimoji="0" lang="az-Latn-AZ" sz="3200" b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FƏNN:</a:t>
            </a:r>
            <a:r>
              <a:rPr kumimoji="0" lang="az-Latn-AZ" sz="3200" b="1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az-Latn-AZ" sz="3200" b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“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QİDA SƏNAYESİ VƏ İAŞƏ MÜƏSSİSƏLƏRİNİN TEXNOLOJİ LAYİHƏLƏNDİRİLMƏSİ”</a:t>
            </a:r>
            <a:endParaRPr kumimoji="0" lang="ru-RU" sz="3200" b="1" i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fld id="{EB211046-742F-4F7D-B18F-E5F8C24A3BA9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5DD5B6-2A85-4724-A83F-AFF993FA0B7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357166"/>
            <a:ext cx="8072494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TƏDARÜKÇÜ VƏ XÖRƏK HAZIRLANMASINI TAMAMLAYAN MÜƏSSİSƏLƏRDƏ MƏHSULLARIN HESABATI METODLARI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Layihə olunacaq müxtəlif iaşə müəssisələri üçün xammal və yarım­fabri­katların miqdarı üç metodla: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>
              <a:buFont typeface="Wingdings" pitchFamily="2" charset="2"/>
              <a:buChar char="Ø"/>
            </a:pP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hesabat-plan menyusu;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>
              <a:buFont typeface="Wingdings" pitchFamily="2" charset="2"/>
              <a:buChar char="Ø"/>
            </a:pP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fizioloji normalar;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>
              <a:buFont typeface="Wingdings" pitchFamily="2" charset="2"/>
              <a:buChar char="Ø"/>
            </a:pP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orta qrup bölgüsü üzrə hesablanır.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Hesabat metodunun seçilməsi layihə olunan müəssisənin tipi və gücündən, həm də istehlakçılara xidmətin formasından asılıdır.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Açıq tipli iaşə müəssisələrində xammal və yarımfabrikatların miqdarı hesabat-plan menyusu əsasında təyin olunur. Bu hesabat yuxarıda göstərildiyi kimi, bir günlük menyunun tərtibindən başlanır.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Menyu əsasında xammalın hesabatı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3929058" y="4857760"/>
          <a:ext cx="1000132" cy="612021"/>
        </p:xfrm>
        <a:graphic>
          <a:graphicData uri="http://schemas.openxmlformats.org/presentationml/2006/ole">
            <p:oleObj spid="_x0000_s9217" name="Формула" r:id="rId3" imgW="634725" imgH="393529" progId="Equation.3">
              <p:embed/>
            </p:oleObj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14348" y="5572140"/>
            <a:ext cx="8072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düsturunun köməyi ilə aparılır.</a:t>
            </a:r>
            <a:endParaRPr kumimoji="0" lang="az-Latn-A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8B7D-12BD-4B60-8E6B-0E1A7443FC94}" type="datetime1">
              <a:rPr lang="az-Latn-AZ" smtClean="0"/>
              <a:pPr/>
              <a:t>24.07.2015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46432"/>
            <a:ext cx="8501122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Q – saxlanma üçün hesablanan xammalın miqdarı, kq;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q – reseptlər məcmuəsi üzrə bir xörəyə sərf olunan məhsul norması, q;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n – müəssisədə gün ərzində realizə olunacaq xörəklərin miqdarıdır.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Qənnadı və kulinar sexləri üçün məhsulların hesabatı da analoji qaydada aparılır. Burada məhsul norması hər 100 ədəd məmulat üçün nəzərə alınır.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Anbarlarda saxlanılacaq məhsulların ümumi miqdarı aşağıdakı düsturla hesablanır: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2714612" y="2786058"/>
          <a:ext cx="3769978" cy="642942"/>
        </p:xfrm>
        <a:graphic>
          <a:graphicData uri="http://schemas.openxmlformats.org/presentationml/2006/ole">
            <p:oleObj spid="_x0000_s8193" name="Формула" r:id="rId3" imgW="2286000" imgH="3937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857628"/>
            <a:ext cx="8358246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- saxlanılacaq məhsulalrın ümumi miqdarı, kq;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,...Q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ayrı-ayrı xörəklər, məmulatlar üçün sərf olunan məhsulların miqdarı, kq;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t – məhsulların saxlanma müddətidir, gün.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E2FB-BB42-4146-9500-1D9AF832846D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533925"/>
            <a:ext cx="864399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Daimi istehlakçı kontingenti olan iaşə müəssisələrinin layihələndirilməsində xammalın hesabatı fizioloji qida normalarına əsasən aparılır. Bu normalar “İctimai iaşə müəssisələri rəhbər işçisinin məlumat kitabı”nda ətraflı şərh olunmuşdur.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Fizioloji qida normaları üzrə xammalın hesabatı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902107"/>
            <a:ext cx="8501122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düsturunun köməyi ilə yerinə yetirilir.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Q – anbar qrupu otaqlarında saxlanılacaq məhsulların miqdarı;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q – 1 nəfər üçün sutkalıq məhsul norması, q;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N – müəssisədə istehlakçıların sayı, nəfər;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t – məhsulların saxlanma müddətidir, gün.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 metodla məhsulların miqdarı hesablandıqdan sonra onları ayrı-ayrı çeşidlər (növlər) üzrə bölüçdürmək lazımdır.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Müəssisələrə məhsullar yarımfabrikat şəklində daxil olursa, xörəklərə sərf olunan məhsul norması yarımfabrikat hesabı ilə nəzərə alınmalıdır.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3857620" y="1927016"/>
          <a:ext cx="1258006" cy="644728"/>
        </p:xfrm>
        <a:graphic>
          <a:graphicData uri="http://schemas.openxmlformats.org/presentationml/2006/ole">
            <p:oleObj spid="_x0000_s7169" name="Формула" r:id="rId3" imgW="761669" imgH="393529" progId="Equation.3">
              <p:embed/>
            </p:oleObj>
          </a:graphicData>
        </a:graphic>
      </p:graphicFrame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1777-60EC-4DEE-B555-9A88D258E99E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7256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Orta qrup bölgüsü üzrə məhsulların hesabatı, müəyyən qrup xörəklər üçün orta qrup normasının təyin olunmasına əsaslanır: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28596" y="2071678"/>
            <a:ext cx="8429684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müəyyən qrup xörəklərin hazırlanması üçün məhsulların miqdarı, kq;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n – müəssisədə gün ərzində realizə olunacaq müəyyən qrup xörəklərin miqdarı, xörək çeşidlərinin faizlə bölüşdürülməsi cədvəlindən götürülür;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o.q.b.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orta qrup bölgüsü üzrə bir xörəyə sərf olunan məhsul normasıdır, q.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Sonuncu </a:t>
            </a:r>
            <a:endParaRPr kumimoji="0" lang="az-Latn-A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28596" y="5127981"/>
            <a:ext cx="8358246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asılılığına əsasən tapılır.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 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,...q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ayrı-ayrı xörəyə sərf olunan məhsul norması, q;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n – müəyyən qrupda xörəklərin miqdarıdır.</a:t>
            </a:r>
            <a:endParaRPr kumimoji="0" lang="az-Latn-A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28991" y="1214422"/>
          <a:ext cx="1312127" cy="642942"/>
        </p:xfrm>
        <a:graphic>
          <a:graphicData uri="http://schemas.openxmlformats.org/presentationml/2006/ole">
            <p:oleObj spid="_x0000_s6149" name="Формула" r:id="rId3" imgW="952087" imgH="469696" progId="Equation.3">
              <p:embed/>
            </p:oleObj>
          </a:graphicData>
        </a:graphic>
      </p:graphicFrame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3392" y="4286256"/>
            <a:ext cx="29691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759-1C98-4888-9A3F-9CE52E64095F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91049"/>
            <a:ext cx="857256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Son zamanlar iaşə sistemində sənaye texnologiyasının tətbiqi və xörək hazırlanmasını tamamlayan müəssisələrin müxtəlif yarımfabrikatlarda mərkəzləşmiş qaydada təchizi ilə əlaqədar olaraq yarımfabrikatların miqdarı başqa formada da hesablana bilər: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253801"/>
            <a:ext cx="8501122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Q – müəyyən qrup xörəklərin hazırlanması üçün yarımfabrikatların miqdarı, kq; n – müəssisədə gün ərzində hazırlanacaq müəyyən qrup xörəklərin miqdarı; q – resept üzrə müəyyən xörəyə sərf olunan yarımfabrikatın çıxar normasıdır, ədəd/q (1/50, 1/75, 1/200 və s.).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Fabrik-mətbəxlər, iaşə kombinatları, ixtisaslaşdırılmış sexlər və digər müəssisələr tərəfindən iaşə məhsullarının mərkəzləşmiş istehsalı zamanı ət yarımfabrikatlarının hər hansı miqdar xammaldan çıxarı (Q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ə.y/f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782065"/>
            <a:ext cx="1214446" cy="36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607727"/>
            <a:ext cx="1357322" cy="67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00034" y="5320271"/>
            <a:ext cx="8429684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az-Latn-A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düsturu ilə hesablanır.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G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- yarımfabrikat hazırlanacaq ətin kütləsi (brutto), kq;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- ətin kulinar hissələrə bölünməsi zamanı müvafiq hissələrin xüsusi çəkisini nəzərə alan əmsal;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y/f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1 pay yarımfabrikatın kütləsidir, kq, yaxud q.</a:t>
            </a:r>
            <a:endParaRPr kumimoji="0" lang="az-Latn-A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AA8A-F4B1-49FB-876B-42B8DB103FD5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9412"/>
            <a:ext cx="864399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Tərəvəzlərdən (kartof və kökümeyvəlilər) yarımfabrikatların istehsalı zamanı onların çıxarı isə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928926" y="1643050"/>
          <a:ext cx="3700488" cy="357190"/>
        </p:xfrm>
        <a:graphic>
          <a:graphicData uri="http://schemas.openxmlformats.org/presentationml/2006/ole">
            <p:oleObj spid="_x0000_s25601" name="Формула" r:id="rId3" imgW="2463800" imgH="2413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285992"/>
            <a:ext cx="8429684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düsturunun köməyi ilə təyin olunur.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 Q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t.y/f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tərəvəz yarımfabrikatlarının çıxarıdır, kq;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tərəvəz yarşmfabrikatlarının hazırlanması üçün istifadə edilən xammalın kütləsi (brutto), kq;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/>
            <a:r>
              <a:rPr lang="az-Latn-AZ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ilin mövsümündən asılı olaraq mexaniki və əl ilə təmizlənmə zamanı müvafiq tullantıların miqdarını nəzərə alan əmsallardır.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Tədarükçü sexlərin hesabatından gündəlik emal edilən xammalın miqdarını birinci növbə üçün 60%, ikinci növbə üçün isə 40% münasibətində götürmək məsləhət görülür.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589B-6539-4A4C-ABF0-EE142022B731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90635"/>
            <a:ext cx="8001056" cy="4524315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>
                <a:latin typeface="Times New Roman" pitchFamily="18" charset="0"/>
                <a:cs typeface="Times New Roman" pitchFamily="18" charset="0"/>
              </a:rPr>
              <a:t>Ədəbiyyat siyahısı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 err="1"/>
              <a:t>Аграновский</a:t>
            </a:r>
            <a:r>
              <a:rPr lang="ru-RU" dirty="0"/>
              <a:t> Е.Д., Дмитриев Б.В. Основы проектирования и интерьер предприятий общественного питания. –М.: Экономика, 1982, -144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/>
              <a:t>Арустамов</a:t>
            </a:r>
            <a:r>
              <a:rPr lang="ru-RU" dirty="0"/>
              <a:t> Э.И., </a:t>
            </a:r>
            <a:r>
              <a:rPr lang="ru-RU" dirty="0" err="1"/>
              <a:t>Аграновский</a:t>
            </a:r>
            <a:r>
              <a:rPr lang="ru-RU" dirty="0"/>
              <a:t> Е.Д. Применение главы </a:t>
            </a:r>
            <a:r>
              <a:rPr lang="ru-RU" dirty="0" err="1"/>
              <a:t>СНиП</a:t>
            </a:r>
            <a:r>
              <a:rPr lang="ru-RU" dirty="0"/>
              <a:t> П-Л-8-71 «Предприятия общественного питания» (методические рекомендации). –М.: МКИ, 1974, -28с.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Бердичевский В.Х., </a:t>
            </a:r>
            <a:r>
              <a:rPr lang="ru-RU" dirty="0" err="1"/>
              <a:t>Карсекин</a:t>
            </a:r>
            <a:r>
              <a:rPr lang="ru-RU" dirty="0"/>
              <a:t> В.И. технологические проектирование предприятий общественного питания. –К.: </a:t>
            </a:r>
            <a:r>
              <a:rPr lang="ru-RU" dirty="0" err="1"/>
              <a:t>Вища</a:t>
            </a:r>
            <a:r>
              <a:rPr lang="ru-RU" dirty="0"/>
              <a:t> школа, 1979, -232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az-Latn-AZ" dirty="0"/>
              <a:t>Qurbanov N.Q. İctimai iaşə müəssisələrinin texnoloji layihələndirilməsi. Dərs vəsaiti. Bakı, 1985, səh.104.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 err="1"/>
              <a:t>Никуленкова</a:t>
            </a:r>
            <a:r>
              <a:rPr lang="ru-RU" dirty="0"/>
              <a:t> Т.Т. Проектирование предприятий общественного питания. М.: Экономика, 1987.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Зуева М.В. и др. Технологическое проектирование предприятий общественного питания. М.: Экономика, 1977, -70 с.</a:t>
            </a:r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87D-9550-4AE7-83CF-47FBE561EB25}" type="datetime1">
              <a:rPr lang="az-Latn-AZ" smtClean="0"/>
              <a:pPr/>
              <a:t>24.07.2015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611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Трек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57</cp:revision>
  <dcterms:created xsi:type="dcterms:W3CDTF">2015-07-23T14:36:07Z</dcterms:created>
  <dcterms:modified xsi:type="dcterms:W3CDTF">2015-07-24T09:06:53Z</dcterms:modified>
</cp:coreProperties>
</file>