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FA028-D37D-4674-866A-248A0003B640}" type="datetimeFigureOut">
              <a:rPr lang="ru-RU" smtClean="0"/>
              <a:pPr/>
              <a:t>23.07.2015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1E0E-B6FE-46D8-8275-72B679E2D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DB7A-046D-4A86-805E-7B90150229D3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357CE-D34E-40A3-B938-3B3EC2623FE8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EDB9-5D3B-4C7E-994B-69884516BDAA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C597-0F59-4103-BCB1-CBEEC50F23FF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1AEC-A0C7-4BE8-B33A-71ED8116B018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0F72-6939-41B4-B657-904863BC2C9F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1137-0938-420F-B23E-FF637D549845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426A-594C-4425-ACA4-3A9181B2B650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5BFB-741E-4CC2-8F3F-7A41038FD0A2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05115-7C65-4B18-B74B-4CEFA862A78D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6E-ADDA-4642-BC74-1DFAE66E288E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C0F77B-55C0-419D-BCC4-1E6021693E16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392928-9BA1-472B-B647-E6587E52D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 dir="lu"/>
  </p:transition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142852"/>
            <a:ext cx="8072494" cy="1214446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AZƏRBAYCAN DÖVLƏT İQTİSAD UNİVERSİTETİ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928934"/>
            <a:ext cx="8058152" cy="1214446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TƏRTİB ETDİ: DOS. QURBANOV NÜSRƏT HEYDƏR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1500174"/>
            <a:ext cx="8072494" cy="107157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KAFEDRA: “QİDA MƏHSULLARININ TEXNOLOGİYASI”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14348" y="4357694"/>
            <a:ext cx="8001056" cy="178595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  <a:tabLst>
                <a:tab pos="1257300" algn="l"/>
              </a:tabLst>
              <a:defRPr/>
            </a:pPr>
            <a:r>
              <a:rPr kumimoji="0" lang="az-Latn-AZ" sz="3200" b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FƏNN:</a:t>
            </a:r>
            <a:r>
              <a:rPr kumimoji="0" lang="az-Latn-AZ" sz="32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az-Latn-AZ" sz="3200" b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</a:t>
            </a:r>
            <a:r>
              <a:rPr lang="az-Latn-AZ" sz="3200" b="1" dirty="0" smtClean="0">
                <a:latin typeface="Times New Roman" pitchFamily="18" charset="0"/>
                <a:cs typeface="Times New Roman" pitchFamily="18" charset="0"/>
              </a:rPr>
              <a:t>QİDA SƏNAYESİ VƏ İAŞƏ MÜƏSSİSƏLƏRİNİN TEXNOLOJİ LAYİHƏLƏNDİRİLMƏSİ”</a:t>
            </a:r>
            <a:endParaRPr kumimoji="0" lang="ru-RU" sz="32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EB211046-742F-4F7D-B18F-E5F8C24A3BA9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5DD5B6-2A85-4724-A83F-AFF993FA0B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45827"/>
            <a:ext cx="807249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MÜƏSSİSƏDƏ ÇALIŞAN İŞÇİLƏRİN SAYININ HESABLANMASI VƏ İŞƏÇIXMA QRAFİKİ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İstehsalda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çalışan işçilərin sayı müəssisənin, o cümlədən sexlərin gündəlik istehsal proqramı əsasında hesablanır. Hesabat zamanı iki əsas üsul tətbiq edilir: hazır məhsulun hər vahidinə düşən vaxt norması və iş vaxtı fondunu nəzərə almaqla, istehsal normasından istifadə etməklə işçilərin sayının təyini.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Vaxt norması üzrə işçilərin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sayı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8B7D-12BD-4B60-8E6B-0E1A7443FC94}" type="datetime1">
              <a:rPr lang="az-Latn-AZ" sz="1400" smtClean="0"/>
              <a:pPr/>
              <a:t>23.07.2015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14686"/>
            <a:ext cx="165672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2910" y="3929066"/>
            <a:ext cx="807249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düsturuna əsasən tapılır.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bilavasitə istehsalda çalışan işçilərin sayı, nəfər;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 – gün ərzində hazırlanan məmulatların miqdarı, ədəd, kq, xörək;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 – hər vahid məhsulun hazırlanmasına vaxt norması, s.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Vaxt normasının qiyməti,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501122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kimi təyin olunur ki, burada da K - əmək tutumu əmsalıdır (əlavə 1);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100 - əmək tutumu əmsalı vahidə bərabər olan məmulatın hazırlanması üçün saniyələrlə vaxt norması;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3600T – işçinin iş gününün saniyələrlə davametmə müddəti (7+8);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- əmək məhsuldarlığının artırılmasını nəzərə alan əmsaldır, 1,14 qəbul edilir.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İşçilərin sayını istehsal normasına əsasən hesabladıqda (1) düsturu</a:t>
            </a:r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4000504"/>
            <a:ext cx="8429684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şəklini alır ki, burada,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bir işçinin iş günü ərzində istehsal normasıdır, ədəd, kq.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İstehsal işçilərinin ümumi sayını tapdıqda, layihə olunan müəssisə üçün istirahət və bayram günlərini, işçinin işdə olmaması ehtimalını nəzərə almaq lazımdır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E2FB-BB42-4146-9500-1D9AF832846D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857620" y="428604"/>
          <a:ext cx="1335088" cy="357187"/>
        </p:xfrm>
        <a:graphic>
          <a:graphicData uri="http://schemas.openxmlformats.org/presentationml/2006/ole">
            <p:oleObj spid="_x0000_s8194" name="Формула" r:id="rId3" imgW="672516" imgH="177646" progId="Equation.3">
              <p:embed/>
            </p:oleObj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286124"/>
            <a:ext cx="12774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929330"/>
            <a:ext cx="117790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533925"/>
            <a:ext cx="864399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istehsalda çalışan işçilərin ümumi sayı, nəfər;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- müəssisənin bayram və istirahət günlərsiz işlədiyini nəzərə alan əmsaldır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-nın qiyməti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500306"/>
            <a:ext cx="8501122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düsturuna əsasən hesablanır.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və T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müvafiq olaraq müəssisənin iş həftəsi və işçinin iş gününün davametmə müddətləridir, saat;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1,13 – işçinin xəstəlik, yaxud məzuniyyəti ilə əlaqədar olaraq işdə olmamasını nəzərə alan əmsaldır.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Qeyd etmək lazımdır ki, (1) düsturu ən çox xörək hazırlanmasını tamamlayan müəssisələrdə, (2) düsturu isə tədarükçü müəssisələrdə (sexlərdə) tətbiq olunur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İctimai iaşə müəssisələrində bir sıra köməkçi sexlər, yaxud şöbələr olduğunu nəzərə almaq lazımdır. Bunlara mətbəx qabları və yeməkxana qabları yuma şöbələri, yarımfabrikat taraları yuma şöbələri və s.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aiddirlər.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1777-60EC-4DEE-B555-9A88D258E99E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714488"/>
            <a:ext cx="83179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725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Yuma şöbələrində işçilərin sayı (N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) xörəklərin, yaxud taraların sayına müvafiq olaraq təyin olunur: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28596" y="2071678"/>
            <a:ext cx="8429684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gün ərzində buraxılan xörəklərin, yaxud yuyulan taraların sayı;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istehsal normasıdır;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mətbəx qabları yuma şöbəsi üçün xörəklərin miqdarı ilə ifadə olunub, 7 və 8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2 saatlıq iş günündə 2000, yaxud 2300 qəbul edilir.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Tara yuma şöbələri üçün isə onun qiyməti iş günü ərzində 300 vahid götürülür.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Yeməkxana qabları yuma şöbələri üçün işçilərin sayı (N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isə</a:t>
            </a:r>
            <a:endParaRPr kumimoji="0" lang="az-Latn-A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28596" y="4786322"/>
            <a:ext cx="8358246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 ilə hesablanır.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K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müəssisənin və işçi heyətin iş rejimi nəzərə alınmaqla işçilərin sayının artırılmasını nəzərə alan əmsaldır, 1,13+1,59 qəbul edilir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759-1C98-4888-9A3F-9CE52E64095F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3" y="1214422"/>
            <a:ext cx="114124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1" y="4214818"/>
            <a:ext cx="1282609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7974"/>
            <a:ext cx="85725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361950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Müxtəlif tip iaşə müəssisələrində ixtisaslaşdırılmış paylama xətləri (LPS və s.) tətbiq olunduğu halda, onların xidməti ilə əlaqədar işçilərin 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sayı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53801"/>
            <a:ext cx="850112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düsturunun köməyi ilə tapıla bilər.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burada, 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p.x.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zalda maksimum yüklənmə saatı ərzində paylama xəttində çalışan işçilərin sayı, nəfər;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z-Latn-AZ" sz="2000" baseline="-25000" dirty="0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 – zalın maksimum yüklənmə saatı ərzində realizə olunan xörəklərin miqdarıdır;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t – bir xörəyin buraxılmasına sərf olunan vaxtdır</a:t>
            </a: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AA8A-F4B1-49FB-876B-42B8DB103FD5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3643306" y="1428736"/>
          <a:ext cx="1435406" cy="642942"/>
        </p:xfrm>
        <a:graphic>
          <a:graphicData uri="http://schemas.openxmlformats.org/presentationml/2006/ole">
            <p:oleObj spid="_x0000_s26625" name="Формула" r:id="rId3" imgW="914003" imgH="406224" progId="Equation.3">
              <p:embed/>
            </p:oleObj>
          </a:graphicData>
        </a:graphic>
      </p:graphicFrame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5BFB-741E-4CC2-8F3F-7A41038FD0A2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85852" y="285728"/>
            <a:ext cx="728667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Əlavə 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 sıra xörəklərin realizə müddətləri</a:t>
            </a:r>
            <a:endParaRPr kumimoji="0" lang="az-Latn-A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4" y="857232"/>
          <a:ext cx="6072230" cy="57607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85253"/>
                <a:gridCol w="1686977"/>
              </a:tblGrid>
              <a:tr h="15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b="1" kern="1600" dirty="0"/>
                        <a:t>Xörəklərin adı</a:t>
                      </a:r>
                      <a:endParaRPr lang="ru-RU" sz="1100" b="1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b="1" kern="1600" dirty="0"/>
                        <a:t>Realizə müddətləri, saat</a:t>
                      </a:r>
                      <a:endParaRPr lang="ru-RU" sz="1100" b="1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Təzə kələm və göyərtilərdən şi, tərəvəz və kartof şorbaları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Turş şi və borşlar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4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Rassolniklər 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3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Yarmalı və paxlalı şorbalar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3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Makaron məmulatlarından şorbalar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4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Solyankalar 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0,5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Südlü şorbalar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Püre şorbaları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3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Şəffaf şorbalar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4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Soyuq şorbalar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Suda bişirilmiş və qızardılmış kartof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1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Şkafda qızardılmış tərəvəzlər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Kartof püresi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Suda bişirilmiş kələm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Tərəvəz raqusu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Tərəvəz kotletləri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0,5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Dolmalar, tərəvəz solyankası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3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Qızardılıb-pörtlədilmiş kələm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6-12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Özlü (qatı) sıyıqlar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3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Kövrək qatılıqlı sıyıqlar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4-6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Makaron məmulatlarından hazırlanan xörəklər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2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Sırnik və blinçiklər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1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Qayğanaq və omletlər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0,5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Suda bişirilmiş, şkafda qızardılmış balıq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2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Kotletlər, bitoçkilər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0,5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Qızardılıb pörtlədilmiş ət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4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Paylıq tikələrlə qızardılmış ət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0,5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Sosiska və sardelkalar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0,5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İri tikələrlə suda bişirilmiş, qızardılmış ət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6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Qiymələnmiş ətdən xörəklər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1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Qırmızı, tomatlı souslar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6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Ağ souslar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4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Südlü, xamalı souslar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Vineqretlər 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2-6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  <a:tr h="15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1050" kern="1600"/>
                        <a:t>Kisellər və kompotlar</a:t>
                      </a:r>
                      <a:endParaRPr lang="ru-RU" sz="1100" kern="160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1050" kern="1600" dirty="0"/>
                        <a:t>12-24</a:t>
                      </a:r>
                      <a:endParaRPr lang="ru-RU" sz="1100" kern="1600" dirty="0">
                        <a:latin typeface="Times Roman AzLat"/>
                        <a:ea typeface="Times New Roman"/>
                        <a:cs typeface="Arial"/>
                      </a:endParaRPr>
                    </a:p>
                  </a:txBody>
                  <a:tcPr marL="46182" marR="46182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90635"/>
            <a:ext cx="8001056" cy="4524315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Ədəbiyyat siyahısı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Аграновский</a:t>
            </a:r>
            <a:r>
              <a:rPr lang="ru-RU" dirty="0"/>
              <a:t> Е.Д., Дмитриев Б.В. Основы проектирования и интерьер предприятий общественного питания. –М.: Экономика, 1982, -144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Арустамов</a:t>
            </a:r>
            <a:r>
              <a:rPr lang="ru-RU" dirty="0"/>
              <a:t> Э.И., </a:t>
            </a:r>
            <a:r>
              <a:rPr lang="ru-RU" dirty="0" err="1"/>
              <a:t>Аграновский</a:t>
            </a:r>
            <a:r>
              <a:rPr lang="ru-RU" dirty="0"/>
              <a:t> Е.Д. Применение главы </a:t>
            </a:r>
            <a:r>
              <a:rPr lang="ru-RU" dirty="0" err="1"/>
              <a:t>СНиП</a:t>
            </a:r>
            <a:r>
              <a:rPr lang="ru-RU" dirty="0"/>
              <a:t> П-Л-8-71 «Предприятия общественного питания» (методические рекомендации). –М.: МКИ, 1974, -28с.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Бердичевский В.Х., </a:t>
            </a:r>
            <a:r>
              <a:rPr lang="ru-RU" dirty="0" err="1"/>
              <a:t>Карсекин</a:t>
            </a:r>
            <a:r>
              <a:rPr lang="ru-RU" dirty="0"/>
              <a:t> В.И. технологические проектирование предприятий общественного питания. –К.: </a:t>
            </a:r>
            <a:r>
              <a:rPr lang="ru-RU" dirty="0" err="1"/>
              <a:t>Вища</a:t>
            </a:r>
            <a:r>
              <a:rPr lang="ru-RU" dirty="0"/>
              <a:t> школа, 1979, -232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az-Latn-AZ" dirty="0"/>
              <a:t>Qurbanov N.Q. İctimai iaşə müəssisələrinin texnoloji layihələndirilməsi. Dərs vəsaiti. Bakı, 1985, səh.104.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 err="1"/>
              <a:t>Никуленкова</a:t>
            </a:r>
            <a:r>
              <a:rPr lang="ru-RU" dirty="0"/>
              <a:t> Т.Т. Проектирование предприятий общественного питания. М.: Экономика, 1987.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Зуева М.В. и др. Технологическое проектирование предприятий общественного питания. М.: Экономика, 1977, -70 с.</a:t>
            </a: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87D-9550-4AE7-83CF-47FBE561EB25}" type="datetime1">
              <a:rPr lang="az-Latn-AZ" smtClean="0"/>
              <a:pPr/>
              <a:t>23.07.2015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2928-9BA1-472B-B647-E6587E52DC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206</TotalTime>
  <Words>682</Words>
  <Application>Microsoft Office PowerPoint</Application>
  <PresentationFormat>Экран (4:3)</PresentationFormat>
  <Paragraphs>136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63</cp:revision>
  <dcterms:created xsi:type="dcterms:W3CDTF">2015-07-23T14:36:07Z</dcterms:created>
  <dcterms:modified xsi:type="dcterms:W3CDTF">2015-07-23T18:09:21Z</dcterms:modified>
</cp:coreProperties>
</file>