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58" r:id="rId4"/>
    <p:sldId id="260" r:id="rId5"/>
    <p:sldId id="257"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24" autoAdjust="0"/>
    <p:restoredTop sz="94660"/>
  </p:normalViewPr>
  <p:slideViewPr>
    <p:cSldViewPr>
      <p:cViewPr>
        <p:scale>
          <a:sx n="82" d="100"/>
          <a:sy n="82" d="100"/>
        </p:scale>
        <p:origin x="-12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AF463A-BC7C-46EE-9F1E-7F377CCA4891}" type="datetimeFigureOut">
              <a:rPr lang="en-US" smtClean="0"/>
              <a:pPr/>
              <a:t>10/16/2015</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EAF463A-BC7C-46EE-9F1E-7F377CCA4891}" type="datetimeFigureOut">
              <a:rPr lang="en-US" smtClean="0"/>
              <a:pPr/>
              <a:t>10/16/2015</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AF463A-BC7C-46EE-9F1E-7F377CCA4891}" type="datetimeFigureOut">
              <a:rPr lang="en-US" smtClean="0"/>
              <a:pPr/>
              <a:t>10/16/2015</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EAF463A-BC7C-46EE-9F1E-7F377CCA4891}" type="datetimeFigureOut">
              <a:rPr lang="en-US" smtClean="0"/>
              <a:pPr/>
              <a:t>10/16/2015</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EAF463A-BC7C-46EE-9F1E-7F377CCA4891}" type="datetimeFigureOut">
              <a:rPr lang="en-US" smtClean="0"/>
              <a:pPr/>
              <a:t>10/16/2015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AF463A-BC7C-46EE-9F1E-7F377CCA4891}" type="datetimeFigureOut">
              <a:rPr lang="en-US" smtClean="0"/>
              <a:pPr/>
              <a:t>10/16/2015</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52601"/>
            <a:ext cx="7772400" cy="1847850"/>
          </a:xfrm>
        </p:spPr>
        <p:txBody>
          <a:bodyPr>
            <a:normAutofit fontScale="90000"/>
          </a:bodyPr>
          <a:lstStyle/>
          <a:p>
            <a:r>
              <a:rPr lang="ru-RU" b="1" dirty="0" smtClean="0"/>
              <a:t>Выбор целевой аудитории и </a:t>
            </a:r>
            <a:r>
              <a:rPr lang="ru-RU" b="1" dirty="0" smtClean="0"/>
              <a:t>позиционирование</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5800" y="381000"/>
            <a:ext cx="7239000" cy="4846320"/>
          </a:xfrm>
        </p:spPr>
        <p:txBody>
          <a:bodyPr/>
          <a:lstStyle/>
          <a:p>
            <a:pPr>
              <a:buNone/>
            </a:pPr>
            <a:r>
              <a:rPr lang="ru-RU" dirty="0" smtClean="0"/>
              <a:t>   Целевое </a:t>
            </a:r>
            <a:r>
              <a:rPr lang="ru-RU" dirty="0" smtClean="0"/>
              <a:t>поведение </a:t>
            </a:r>
            <a:r>
              <a:rPr lang="ru-RU" b="1" dirty="0" smtClean="0"/>
              <a:t>—</a:t>
            </a:r>
            <a:r>
              <a:rPr lang="ru-RU" dirty="0" smtClean="0"/>
              <a:t>это ожидаемое поведение, которое должно стать результатом рекламной кампании и поддается наблюдению и </a:t>
            </a:r>
            <a:r>
              <a:rPr lang="ru-RU" dirty="0" smtClean="0"/>
              <a:t> измерению</a:t>
            </a:r>
            <a:r>
              <a:rPr lang="ru-RU" dirty="0" smtClean="0"/>
              <a:t>. </a:t>
            </a:r>
            <a:endParaRPr lang="ru-RU" dirty="0"/>
          </a:p>
        </p:txBody>
      </p:sp>
      <p:pic>
        <p:nvPicPr>
          <p:cNvPr id="56322" name="Picture 2" descr="Картинки по запросу реклама"/>
          <p:cNvPicPr>
            <a:picLocks noChangeAspect="1" noChangeArrowheads="1"/>
          </p:cNvPicPr>
          <p:nvPr/>
        </p:nvPicPr>
        <p:blipFill>
          <a:blip r:embed="rId2"/>
          <a:srcRect/>
          <a:stretch>
            <a:fillRect/>
          </a:stretch>
        </p:blipFill>
        <p:spPr bwMode="auto">
          <a:xfrm>
            <a:off x="1066800" y="2971800"/>
            <a:ext cx="6229350" cy="31146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lumMod val="60000"/>
                    <a:lumOff val="40000"/>
                  </a:schemeClr>
                </a:solidFill>
              </a:rPr>
              <a:t>Вопросы:</a:t>
            </a:r>
            <a:endParaRPr lang="ru-RU" b="1" dirty="0">
              <a:solidFill>
                <a:schemeClr val="tx2">
                  <a:lumMod val="60000"/>
                  <a:lumOff val="40000"/>
                </a:schemeClr>
              </a:solidFill>
            </a:endParaRPr>
          </a:p>
        </p:txBody>
      </p:sp>
      <p:sp>
        <p:nvSpPr>
          <p:cNvPr id="3" name="Содержимое 2"/>
          <p:cNvSpPr>
            <a:spLocks noGrp="1"/>
          </p:cNvSpPr>
          <p:nvPr>
            <p:ph idx="1"/>
          </p:nvPr>
        </p:nvSpPr>
        <p:spPr/>
        <p:txBody>
          <a:bodyPr/>
          <a:lstStyle/>
          <a:p>
            <a:pPr>
              <a:buNone/>
            </a:pPr>
            <a:r>
              <a:rPr lang="ru-RU" b="1" dirty="0" smtClean="0">
                <a:solidFill>
                  <a:schemeClr val="accent1">
                    <a:lumMod val="75000"/>
                  </a:schemeClr>
                </a:solidFill>
              </a:rPr>
              <a:t>1.Определение и анализ целевой аудитории</a:t>
            </a:r>
          </a:p>
          <a:p>
            <a:pPr>
              <a:buNone/>
            </a:pPr>
            <a:r>
              <a:rPr lang="ru-RU" b="1" dirty="0" smtClean="0">
                <a:solidFill>
                  <a:schemeClr val="accent1">
                    <a:lumMod val="75000"/>
                  </a:schemeClr>
                </a:solidFill>
              </a:rPr>
              <a:t>2. Типы целевых аудиторий</a:t>
            </a:r>
          </a:p>
          <a:p>
            <a:pPr>
              <a:buNone/>
            </a:pPr>
            <a:r>
              <a:rPr lang="ru-RU" b="1" dirty="0" smtClean="0">
                <a:solidFill>
                  <a:schemeClr val="accent1">
                    <a:lumMod val="75000"/>
                  </a:schemeClr>
                </a:solidFill>
              </a:rPr>
              <a:t>3.Выбор целевой аудитории методом «рычага»</a:t>
            </a:r>
          </a:p>
          <a:p>
            <a:pPr>
              <a:buNone/>
            </a:pPr>
            <a:r>
              <a:rPr lang="ru-RU" b="1" dirty="0" smtClean="0">
                <a:solidFill>
                  <a:schemeClr val="accent1">
                    <a:lumMod val="75000"/>
                  </a:schemeClr>
                </a:solidFill>
              </a:rPr>
              <a:t>4. Целевое </a:t>
            </a:r>
            <a:r>
              <a:rPr lang="ru-RU" b="1" dirty="0" smtClean="0">
                <a:solidFill>
                  <a:schemeClr val="accent1">
                    <a:lumMod val="75000"/>
                  </a:schemeClr>
                </a:solidFill>
              </a:rPr>
              <a:t>поведение</a:t>
            </a:r>
            <a:r>
              <a:rPr lang="en-US" b="1" dirty="0" smtClean="0">
                <a:solidFill>
                  <a:schemeClr val="accent1">
                    <a:lumMod val="75000"/>
                  </a:schemeClr>
                </a:solidFill>
              </a:rPr>
              <a:t> </a:t>
            </a:r>
            <a:r>
              <a:rPr lang="ru-RU" b="1" dirty="0" smtClean="0">
                <a:solidFill>
                  <a:schemeClr val="accent1">
                    <a:lumMod val="75000"/>
                  </a:schemeClr>
                </a:solidFill>
              </a:rPr>
              <a:t>и позиционирование</a:t>
            </a:r>
            <a:endParaRPr lang="ru-RU" b="1" dirty="0" smtClean="0">
              <a:solidFill>
                <a:schemeClr val="accent1">
                  <a:lumMod val="75000"/>
                </a:schemeClr>
              </a:solidFill>
            </a:endParaRPr>
          </a:p>
          <a:p>
            <a:pPr>
              <a:buNone/>
            </a:pPr>
            <a:r>
              <a:rPr lang="ru-RU" b="1" dirty="0" smtClean="0">
                <a:solidFill>
                  <a:schemeClr val="accent1">
                    <a:lumMod val="75000"/>
                  </a:schemeClr>
                </a:solidFill>
              </a:rPr>
              <a:t> </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381000"/>
            <a:ext cx="8839200" cy="4525963"/>
          </a:xfrm>
        </p:spPr>
        <p:txBody>
          <a:bodyPr/>
          <a:lstStyle/>
          <a:p>
            <a:pPr algn="just">
              <a:buNone/>
            </a:pPr>
            <a:r>
              <a:rPr lang="en-US" dirty="0" smtClean="0"/>
              <a:t>    </a:t>
            </a:r>
            <a:r>
              <a:rPr lang="ru-RU" sz="2800" b="1" dirty="0" smtClean="0">
                <a:solidFill>
                  <a:schemeClr val="accent1">
                    <a:lumMod val="75000"/>
                  </a:schemeClr>
                </a:solidFill>
              </a:rPr>
              <a:t>Целевая аудитория </a:t>
            </a:r>
            <a:r>
              <a:rPr lang="ru-RU" sz="2800" b="1" dirty="0" smtClean="0">
                <a:solidFill>
                  <a:schemeClr val="tx2">
                    <a:lumMod val="60000"/>
                    <a:lumOff val="40000"/>
                  </a:schemeClr>
                </a:solidFill>
              </a:rPr>
              <a:t>— совокупность потенциальных или реально существующих (фактических) потребителей, принимающих покупательские решения или оказывающих на них </a:t>
            </a:r>
            <a:r>
              <a:rPr lang="ru-RU" sz="2800" b="1" dirty="0" smtClean="0">
                <a:solidFill>
                  <a:schemeClr val="tx2">
                    <a:lumMod val="60000"/>
                    <a:lumOff val="40000"/>
                  </a:schemeClr>
                </a:solidFill>
              </a:rPr>
              <a:t>влияние.</a:t>
            </a:r>
            <a:endParaRPr lang="ru-RU" sz="2800" b="1" dirty="0">
              <a:solidFill>
                <a:schemeClr val="tx2">
                  <a:lumMod val="60000"/>
                  <a:lumOff val="40000"/>
                </a:schemeClr>
              </a:solidFill>
            </a:endParaRPr>
          </a:p>
        </p:txBody>
      </p:sp>
      <p:pic>
        <p:nvPicPr>
          <p:cNvPr id="53250" name="Picture 2" descr="https://encrypted-tbn1.gstatic.com/images?q=tbn:ANd9GcQ9tdMjDfLfjb2ZDUwA2UFzXh9WB4p-Uxp8Y2r6oo4DxJdDvzYV"/>
          <p:cNvPicPr>
            <a:picLocks noChangeAspect="1" noChangeArrowheads="1"/>
          </p:cNvPicPr>
          <p:nvPr/>
        </p:nvPicPr>
        <p:blipFill>
          <a:blip r:embed="rId2"/>
          <a:srcRect/>
          <a:stretch>
            <a:fillRect/>
          </a:stretch>
        </p:blipFill>
        <p:spPr bwMode="auto">
          <a:xfrm rot="1624346">
            <a:off x="3718612" y="3233637"/>
            <a:ext cx="1533525" cy="29813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70560"/>
          </a:xfrm>
        </p:spPr>
        <p:txBody>
          <a:bodyPr>
            <a:normAutofit fontScale="90000"/>
          </a:bodyPr>
          <a:lstStyle/>
          <a:p>
            <a:r>
              <a:rPr lang="ru-RU" dirty="0"/>
              <a:t>2. </a:t>
            </a:r>
            <a:r>
              <a:rPr lang="ru-RU" b="1" dirty="0"/>
              <a:t>Типы целевых </a:t>
            </a:r>
            <a:r>
              <a:rPr lang="ru-RU" b="1" dirty="0" smtClean="0"/>
              <a:t>аудиторий:</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b="1" dirty="0"/>
              <a:t>1. Новые пользователи товарной категории, </a:t>
            </a:r>
            <a:r>
              <a:rPr lang="ru-RU" dirty="0"/>
              <a:t>которые, покупая продукт «Х», знако­мятся с данной категорией.</a:t>
            </a:r>
          </a:p>
          <a:p>
            <a:pPr>
              <a:buNone/>
            </a:pPr>
            <a:r>
              <a:rPr lang="ru-RU" b="1" dirty="0"/>
              <a:t>2 Лояльные торговой марке, </a:t>
            </a:r>
            <a:r>
              <a:rPr lang="ru-RU" dirty="0"/>
              <a:t>которые регулярно покупают продукт «Х»  .</a:t>
            </a:r>
          </a:p>
          <a:p>
            <a:pPr>
              <a:buNone/>
            </a:pPr>
            <a:r>
              <a:rPr lang="ru-RU" b="1" dirty="0"/>
              <a:t>3 Непостоянные потребители торговой марки </a:t>
            </a:r>
            <a:r>
              <a:rPr lang="ru-RU" dirty="0"/>
              <a:t>(НПМ), которые покупают товары как «Х», так и других торговых марок.</a:t>
            </a:r>
          </a:p>
          <a:p>
            <a:pPr>
              <a:buNone/>
            </a:pPr>
            <a:r>
              <a:rPr lang="ru-RU" b="1" dirty="0"/>
              <a:t>4. Непостоянные потребители </a:t>
            </a:r>
            <a:r>
              <a:rPr lang="ru-RU" dirty="0"/>
              <a:t>других торговых </a:t>
            </a:r>
            <a:r>
              <a:rPr lang="ru-RU" b="1" dirty="0"/>
              <a:t>марок, </a:t>
            </a:r>
            <a:r>
              <a:rPr lang="ru-RU" dirty="0"/>
              <a:t>которые покупают товары других торговых марок, но не марки «Х».</a:t>
            </a:r>
          </a:p>
          <a:p>
            <a:pPr>
              <a:buNone/>
            </a:pPr>
            <a:r>
              <a:rPr lang="ru-RU" b="1" dirty="0"/>
              <a:t>5. Лояльные другой торговой марке, </a:t>
            </a:r>
            <a:r>
              <a:rPr lang="ru-RU" dirty="0"/>
              <a:t>которые регулярно покупают товар чужой тор­говой марки.</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buNone/>
            </a:pPr>
            <a:r>
              <a:rPr lang="ru-RU" b="1" dirty="0" smtClean="0"/>
              <a:t>Пять групп покупателей как источник сбыта</a:t>
            </a:r>
            <a:endParaRPr lang="ru-RU" dirty="0"/>
          </a:p>
        </p:txBody>
      </p:sp>
      <p:pic>
        <p:nvPicPr>
          <p:cNvPr id="1026" name="Picture 2" descr="http://konspekta.net/bazaimgstudall/872478024908.files/image001.gif"/>
          <p:cNvPicPr>
            <a:picLocks noChangeAspect="1" noChangeArrowheads="1"/>
          </p:cNvPicPr>
          <p:nvPr/>
        </p:nvPicPr>
        <p:blipFill>
          <a:blip r:embed="rId2"/>
          <a:srcRect/>
          <a:stretch>
            <a:fillRect/>
          </a:stretch>
        </p:blipFill>
        <p:spPr bwMode="auto">
          <a:xfrm>
            <a:off x="0" y="1295400"/>
            <a:ext cx="8727165" cy="49244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Выбор </a:t>
            </a:r>
            <a:r>
              <a:rPr lang="ru-RU" sz="3200" dirty="0" smtClean="0"/>
              <a:t>целевой аудитории методом «рычага»</a:t>
            </a:r>
            <a:br>
              <a:rPr lang="ru-RU" sz="3200" dirty="0" smtClean="0"/>
            </a:br>
            <a:endParaRPr lang="ru-RU" sz="3200" dirty="0"/>
          </a:p>
        </p:txBody>
      </p:sp>
      <p:sp>
        <p:nvSpPr>
          <p:cNvPr id="3" name="Содержимое 2"/>
          <p:cNvSpPr>
            <a:spLocks noGrp="1"/>
          </p:cNvSpPr>
          <p:nvPr>
            <p:ph idx="1"/>
          </p:nvPr>
        </p:nvSpPr>
        <p:spPr/>
        <p:txBody>
          <a:bodyPr/>
          <a:lstStyle/>
          <a:p>
            <a:pPr algn="just">
              <a:buNone/>
            </a:pPr>
            <a:r>
              <a:rPr lang="ru-RU" dirty="0" smtClean="0"/>
              <a:t>   Под </a:t>
            </a:r>
            <a:r>
              <a:rPr lang="ru-RU" b="1" dirty="0" smtClean="0"/>
              <a:t>целевой аудиторией </a:t>
            </a:r>
            <a:r>
              <a:rPr lang="ru-RU" dirty="0" smtClean="0"/>
              <a:t>понимаются люди, на </a:t>
            </a:r>
            <a:r>
              <a:rPr lang="ru-RU" dirty="0" smtClean="0"/>
              <a:t>которых   </a:t>
            </a:r>
            <a:r>
              <a:rPr lang="ru-RU" dirty="0" smtClean="0"/>
              <a:t>направлена конкретная кампания по рекламе или стимулированию сбыта, тогда как целевой рынок - это те, на кого направлены </a:t>
            </a:r>
            <a:r>
              <a:rPr lang="ru-RU" b="1" dirty="0" smtClean="0"/>
              <a:t>все составляющие комплекса маркетинга. </a:t>
            </a:r>
            <a:endParaRPr lang="ru-RU" dirty="0"/>
          </a:p>
        </p:txBody>
      </p:sp>
      <p:pic>
        <p:nvPicPr>
          <p:cNvPr id="1026" name="Picture 2" descr="Картинки по запросу рекламные слоганы"/>
          <p:cNvPicPr>
            <a:picLocks noChangeAspect="1" noChangeArrowheads="1"/>
          </p:cNvPicPr>
          <p:nvPr/>
        </p:nvPicPr>
        <p:blipFill>
          <a:blip r:embed="rId2"/>
          <a:srcRect/>
          <a:stretch>
            <a:fillRect/>
          </a:stretch>
        </p:blipFill>
        <p:spPr bwMode="auto">
          <a:xfrm>
            <a:off x="3962400" y="3962400"/>
            <a:ext cx="3886200" cy="260600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33400"/>
            <a:ext cx="8839200" cy="5922336"/>
          </a:xfrm>
        </p:spPr>
        <p:txBody>
          <a:bodyPr/>
          <a:lstStyle/>
          <a:p>
            <a:pPr algn="ctr">
              <a:buNone/>
            </a:pPr>
            <a:endParaRPr lang="ru-RU" dirty="0" smtClean="0"/>
          </a:p>
          <a:p>
            <a:pPr algn="ctr">
              <a:buNone/>
            </a:pPr>
            <a:r>
              <a:rPr lang="ru-RU" dirty="0" smtClean="0"/>
              <a:t>Соотношения </a:t>
            </a:r>
            <a:r>
              <a:rPr lang="ru-RU" b="1" dirty="0" smtClean="0"/>
              <a:t>ожидаемого</a:t>
            </a:r>
            <a:r>
              <a:rPr lang="ru-RU" b="1" dirty="0" smtClean="0"/>
              <a:t> </a:t>
            </a:r>
            <a:r>
              <a:rPr lang="ru-RU" b="1" dirty="0" smtClean="0"/>
              <a:t>роста</a:t>
            </a:r>
            <a:r>
              <a:rPr lang="ru-RU" b="1" dirty="0" smtClean="0"/>
              <a:t> продаж </a:t>
            </a:r>
            <a:endParaRPr lang="ru-RU" b="1" dirty="0" smtClean="0"/>
          </a:p>
          <a:p>
            <a:pPr algn="ctr">
              <a:buNone/>
            </a:pPr>
            <a:r>
              <a:rPr lang="ru-RU" dirty="0" smtClean="0"/>
              <a:t>(</a:t>
            </a:r>
            <a:r>
              <a:rPr lang="ru-RU" dirty="0" smtClean="0"/>
              <a:t>в </a:t>
            </a:r>
            <a:r>
              <a:rPr lang="ru-RU" dirty="0" smtClean="0"/>
              <a:t>денежном выражении</a:t>
            </a:r>
            <a:r>
              <a:rPr lang="ru-RU" dirty="0" smtClean="0"/>
              <a:t>) к </a:t>
            </a:r>
            <a:r>
              <a:rPr lang="ru-RU" b="1" dirty="0" smtClean="0"/>
              <a:t>стоимости мероприятий PC, </a:t>
            </a:r>
            <a:r>
              <a:rPr lang="ru-RU" dirty="0" smtClean="0"/>
              <a:t>способных </a:t>
            </a:r>
            <a:endParaRPr lang="ru-RU" dirty="0" smtClean="0"/>
          </a:p>
          <a:p>
            <a:pPr algn="ctr">
              <a:buNone/>
            </a:pPr>
            <a:r>
              <a:rPr lang="ru-RU" dirty="0" smtClean="0"/>
              <a:t>вызвать </a:t>
            </a:r>
            <a:r>
              <a:rPr lang="ru-RU" dirty="0" smtClean="0"/>
              <a:t>такой </a:t>
            </a:r>
            <a:r>
              <a:rPr lang="ru-RU" dirty="0" smtClean="0"/>
              <a:t>рост называют</a:t>
            </a:r>
            <a:r>
              <a:rPr lang="ru-RU" dirty="0" smtClean="0"/>
              <a:t> «рычагом</a:t>
            </a:r>
            <a:r>
              <a:rPr lang="ru-RU" dirty="0" smtClean="0"/>
              <a:t>».</a:t>
            </a:r>
            <a:endParaRPr lang="ru-RU" dirty="0"/>
          </a:p>
        </p:txBody>
      </p:sp>
      <p:pic>
        <p:nvPicPr>
          <p:cNvPr id="59394" name="Picture 2" descr="Картинки по запросу реклама"/>
          <p:cNvPicPr>
            <a:picLocks noChangeAspect="1" noChangeArrowheads="1"/>
          </p:cNvPicPr>
          <p:nvPr/>
        </p:nvPicPr>
        <p:blipFill>
          <a:blip r:embed="rId2"/>
          <a:srcRect/>
          <a:stretch>
            <a:fillRect/>
          </a:stretch>
        </p:blipFill>
        <p:spPr bwMode="auto">
          <a:xfrm>
            <a:off x="381000" y="4191000"/>
            <a:ext cx="3228975" cy="216047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7239000" cy="6227136"/>
          </a:xfrm>
        </p:spPr>
        <p:txBody>
          <a:bodyPr>
            <a:normAutofit fontScale="40000" lnSpcReduction="20000"/>
          </a:bodyPr>
          <a:lstStyle/>
          <a:p>
            <a:r>
              <a:rPr lang="ru-RU" dirty="0" smtClean="0"/>
              <a:t>Рекламный рычаг каждой из пяти групп зависит от жизненного цикла конкретной товарной категории. </a:t>
            </a:r>
          </a:p>
          <a:p>
            <a:r>
              <a:rPr lang="ru-RU" dirty="0" smtClean="0"/>
              <a:t>1. Для </a:t>
            </a:r>
            <a:r>
              <a:rPr lang="ru-RU" b="1" dirty="0" smtClean="0"/>
              <a:t>новых пользователей товарной категории </a:t>
            </a:r>
            <a:r>
              <a:rPr lang="ru-RU" dirty="0" smtClean="0"/>
              <a:t>(НПК) характерно </a:t>
            </a:r>
            <a:r>
              <a:rPr lang="ru-RU" b="1" dirty="0" smtClean="0"/>
              <a:t>уменьшение рычага </a:t>
            </a:r>
            <a:r>
              <a:rPr lang="ru-RU" dirty="0" smtClean="0"/>
              <a:t>по мере развития товарной категории. На ранних стадиях жизненного цикла категории новые потребители обладают высоким сбытовым потенциалом (</a:t>
            </a:r>
            <a:r>
              <a:rPr lang="ru-RU" b="1" dirty="0" smtClean="0"/>
              <a:t>неосведомленные </a:t>
            </a:r>
            <a:r>
              <a:rPr lang="ru-RU" dirty="0" smtClean="0"/>
              <a:t>новые пользователи товарной категории). </a:t>
            </a:r>
            <a:r>
              <a:rPr lang="ru-RU" dirty="0" smtClean="0"/>
              <a:t>На </a:t>
            </a:r>
            <a:r>
              <a:rPr lang="ru-RU" dirty="0" smtClean="0"/>
              <a:t>стадии зрелости категории те потребители, которые все еще не пользуются товарами данной категории, обладают практически нулевым рычагом, так как их сбытовой потенциал очень низок, а затраты на то, чтобы убедить их пользоваться продуктом, к которому они относятся отрицательно [негативные новые пользователи товарной категории], если это вообще возможно, — очень высоки. Таким образом, с течением жизненного цикла рычаг для новых потребителей меняется </a:t>
            </a:r>
            <a:r>
              <a:rPr lang="ru-RU" b="1" dirty="0" smtClean="0"/>
              <a:t>от среднего к низкому</a:t>
            </a:r>
            <a:r>
              <a:rPr lang="ru-RU" dirty="0" smtClean="0"/>
              <a:t>.</a:t>
            </a:r>
          </a:p>
          <a:p>
            <a:pPr lvl="0"/>
            <a:r>
              <a:rPr lang="ru-RU" b="1" dirty="0" smtClean="0"/>
              <a:t>Лояльные покупатели торговой марки</a:t>
            </a:r>
            <a:r>
              <a:rPr lang="ru-RU" dirty="0" smtClean="0"/>
              <a:t> обладают наибольшим потенциалом с точ­ки зрения будущих продаж, вместе с тем для их удержания нужны сравнительно небольшие затраты. Им нравится продукт, поэтому он будет продаваться без суще­ственной дополнительной рекламы или стимулирования. Таким образом, рычаг этой группы покупателей для текущего уровня продаж является очень высоким на протя­жении всего жизненного цикла товарной категории. </a:t>
            </a:r>
          </a:p>
          <a:p>
            <a:r>
              <a:rPr lang="ru-RU" dirty="0" smtClean="0"/>
              <a:t>Итак, что рычаг для поддержания существующего сбыта не равен ры­чагу для увеличения уровня продаж. Большинство лояльных потребителей любой марки уже совершают покупки максимально часто (в особенности лояльные покупа­тели одной-единственной марки); в этой группе невозможно достичь большого роста продаж, а уровень затрат на усиление лояльности тех, кто лоялен нескольким торго­вым маркам, довольно высок. Поэтому с точки зрения увеличения уровня продаж лояльные потребители обладают низким рычагом на протяжении всего жизненного цикла товарной категории. Если же в качестве «марки» выступает компания (напри­мер, банк), то лояльные клиенты обладают высоким рычагом для прочих продуктов (например, других услуг) данной компании.</a:t>
            </a:r>
          </a:p>
          <a:p>
            <a:pPr lvl="0"/>
            <a:r>
              <a:rPr lang="ru-RU" b="1" dirty="0" smtClean="0"/>
              <a:t>Непостоянные потребители торговой марки</a:t>
            </a:r>
            <a:r>
              <a:rPr lang="ru-RU" dirty="0" smtClean="0"/>
              <a:t> (НПМ) обладают относительно высо­ким рычагом на ранних стадиях жизненного цикла товарной группы [эксперименти­рующие НПМ], так как большая часть лояльных потребителей являются выходцами из этой группы. После того как они опробуют различные другие марки, уровень поку­пок ими нашего продукта увеличится, если он войдет в число «приемлемых» [таким образом, эти покупатели становятся регулярными непостоянными потребителями нашей марки]. Их рычаг увеличится еще и потому, что к тому времени основные затраты на рекламу и стимулирование уже будут понесены. При дальнейшем взрос­лении товарной категории рычаг непостоянных потребителей станет средним: они подвержены воздействию рекламы, но для их удержания требуются существенные затраты (больше, чем для удержания лояльных потребителей), так как эффект от мер по продвижению зачастую носит временный характер.</a:t>
            </a:r>
          </a:p>
          <a:p>
            <a:r>
              <a:rPr lang="ru-RU" dirty="0" smtClean="0"/>
              <a:t>4. </a:t>
            </a:r>
            <a:r>
              <a:rPr lang="ru-RU" b="1" dirty="0" smtClean="0"/>
              <a:t>Для непостоянных потребителей других торговых марок</a:t>
            </a:r>
            <a:r>
              <a:rPr lang="ru-RU" dirty="0" smtClean="0"/>
              <a:t> характер изменения ры­чага с течением времени аналогичен предыдущей группе, но изначально их рычаг находится на более низком уровне. Эту группу потребителей всегда трудно привлечь, особенно если они успели попробовать и отвергнуть наш товар. Задача усложняется по мере старения товарной категории [регулярные непостоянные потребители других марок]. К тому же растут затраты на рекламу: чтобы «купить» расположение этих потребителей (если это вообще возможно), необходима широкомасштабная кампания по продвижению. Таким образом, с течением жизненного цикла товарной категории рычаг непостоянных потребителей других марок изменяется от среднего к низкому.</a:t>
            </a:r>
          </a:p>
          <a:p>
            <a:r>
              <a:rPr lang="ru-RU" dirty="0" smtClean="0"/>
              <a:t>5. </a:t>
            </a:r>
            <a:r>
              <a:rPr lang="ru-RU" b="1" dirty="0" smtClean="0"/>
              <a:t>Лояльные потребители другой торговой марки</a:t>
            </a:r>
            <a:r>
              <a:rPr lang="ru-RU" dirty="0" smtClean="0"/>
              <a:t> в большинстве случаев обладают очень низким сбытовым потенциалом. Тех, кто не предан другой марке на 100% (благосклонные лояльные потребители конкурирующих с нашей марок, не отвергнувшие окончательно товар «Х»), можно временно привлечь на свою сторону посредством усиленного стимулирования, но на это уйдут большие средства. Таким образом, данная группа обладает низким рычагом на протяжении все цикла.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2400"/>
            <a:ext cx="7239000" cy="6303336"/>
          </a:xfrm>
        </p:spPr>
        <p:txBody>
          <a:bodyPr/>
          <a:lstStyle/>
          <a:p>
            <a:pPr>
              <a:buNone/>
            </a:pPr>
            <a:r>
              <a:rPr lang="ru-RU" dirty="0" smtClean="0"/>
              <a:t>   Позиционирование </a:t>
            </a:r>
            <a:r>
              <a:rPr lang="ru-RU" dirty="0" smtClean="0"/>
              <a:t>— определение места конкретного товара по отношению к товарам конкурентов в сознании потребителей. Позиционирование товара необходимо для обеспечения преимущественного положения товара на рынке. </a:t>
            </a:r>
            <a:endParaRPr lang="ru-RU" dirty="0"/>
          </a:p>
        </p:txBody>
      </p:sp>
      <p:sp>
        <p:nvSpPr>
          <p:cNvPr id="57346" name="AutoShape 2" descr="Картинки по запросу сравнительная реклам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7348" name="AutoShape 4" descr="Картинки по запросу сравнительная реклам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7350" name="Picture 6" descr="http://znamus.ru/images/image-36826.jpg"/>
          <p:cNvPicPr>
            <a:picLocks noChangeAspect="1" noChangeArrowheads="1"/>
          </p:cNvPicPr>
          <p:nvPr/>
        </p:nvPicPr>
        <p:blipFill>
          <a:blip r:embed="rId2"/>
          <a:srcRect/>
          <a:stretch>
            <a:fillRect/>
          </a:stretch>
        </p:blipFill>
        <p:spPr bwMode="auto">
          <a:xfrm rot="20328161">
            <a:off x="5316075" y="3024401"/>
            <a:ext cx="3390900" cy="3051810"/>
          </a:xfrm>
          <a:prstGeom prst="rect">
            <a:avLst/>
          </a:prstGeom>
          <a:noFill/>
        </p:spPr>
      </p:pic>
      <p:pic>
        <p:nvPicPr>
          <p:cNvPr id="57352" name="Picture 8" descr="http://image.slidesharecdn.com/3-150428002508-conversion-gate01/95/-21-638.jpg?cb=1430198803"/>
          <p:cNvPicPr>
            <a:picLocks noChangeAspect="1" noChangeArrowheads="1"/>
          </p:cNvPicPr>
          <p:nvPr/>
        </p:nvPicPr>
        <p:blipFill>
          <a:blip r:embed="rId3"/>
          <a:srcRect/>
          <a:stretch>
            <a:fillRect/>
          </a:stretch>
        </p:blipFill>
        <p:spPr bwMode="auto">
          <a:xfrm>
            <a:off x="152400" y="3889519"/>
            <a:ext cx="4327525" cy="296848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228</TotalTime>
  <Words>183</Words>
  <PresentationFormat>Экран (4:3)</PresentationFormat>
  <Paragraphs>30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Выбор целевой аудитории и позиционирование</vt:lpstr>
      <vt:lpstr>Вопросы:</vt:lpstr>
      <vt:lpstr>Слайд 3</vt:lpstr>
      <vt:lpstr>2. Типы целевых аудиторий:</vt:lpstr>
      <vt:lpstr>Слайд 5</vt:lpstr>
      <vt:lpstr>               Выбор целевой аудитории методом «рычага» </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Выбор целевой аудитории и целевое поведение </dc:title>
  <dc:creator>USER</dc:creator>
  <cp:lastModifiedBy>USER</cp:lastModifiedBy>
  <cp:revision>3</cp:revision>
  <dcterms:created xsi:type="dcterms:W3CDTF">2015-10-14T18:36:59Z</dcterms:created>
  <dcterms:modified xsi:type="dcterms:W3CDTF">2015-10-16T18:48:44Z</dcterms:modified>
</cp:coreProperties>
</file>