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04" r:id="rId3"/>
    <p:sldId id="257" r:id="rId4"/>
    <p:sldId id="258" r:id="rId5"/>
    <p:sldId id="259" r:id="rId6"/>
    <p:sldId id="287" r:id="rId7"/>
    <p:sldId id="288" r:id="rId8"/>
    <p:sldId id="289" r:id="rId9"/>
    <p:sldId id="292" r:id="rId10"/>
    <p:sldId id="293" r:id="rId11"/>
    <p:sldId id="278" r:id="rId12"/>
    <p:sldId id="279" r:id="rId13"/>
    <p:sldId id="280" r:id="rId14"/>
    <p:sldId id="282" r:id="rId15"/>
    <p:sldId id="283" r:id="rId16"/>
    <p:sldId id="284" r:id="rId17"/>
    <p:sldId id="294" r:id="rId18"/>
    <p:sldId id="295" r:id="rId19"/>
    <p:sldId id="285" r:id="rId20"/>
    <p:sldId id="286" r:id="rId21"/>
    <p:sldId id="261" r:id="rId22"/>
    <p:sldId id="296" r:id="rId23"/>
    <p:sldId id="298" r:id="rId24"/>
    <p:sldId id="297" r:id="rId25"/>
    <p:sldId id="299" r:id="rId26"/>
    <p:sldId id="300" r:id="rId27"/>
    <p:sldId id="305" r:id="rId28"/>
    <p:sldId id="301" r:id="rId29"/>
    <p:sldId id="302" r:id="rId30"/>
    <p:sldId id="303"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D9FB0-1B74-4EB8-BAE3-4D2332F8C4D1}" type="datetimeFigureOut">
              <a:rPr lang="ru-RU" smtClean="0"/>
              <a:pPr/>
              <a:t>13.09.2015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FCCE6E-DAEC-4755-BBA4-97288AC96C7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2FCCE6E-DAEC-4755-BBA4-97288AC96C7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2FCCE6E-DAEC-4755-BBA4-97288AC96C79}"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zeritimes.az/media/k2/items/cache/f5207093f4bafcb21c0c017e46b49f6e_XL.jpg"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sar.az/up/news/article/2014/09/08/140908_565.jpg"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lemanpirimova.wordpress.com/2011/01/04/turizm-xidm%c9%99ti/44591fcc154c333dc9a822a10f8dd10c/"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642910" y="3643314"/>
            <a:ext cx="7929618" cy="30003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1" algn="just" fontAlgn="base">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SUALLAR:</a:t>
            </a:r>
          </a:p>
          <a:p>
            <a:pPr lvl="1" algn="just" fontAlgn="base">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a:t>
            </a:r>
            <a:r>
              <a:rPr lang="en-US" sz="2000" b="1" dirty="0" smtClean="0">
                <a:solidFill>
                  <a:schemeClr val="tx1"/>
                </a:solidFill>
                <a:latin typeface="Times New Roman" pitchFamily="18" charset="0"/>
                <a:ea typeface="MS Mincho" pitchFamily="49" charset="-128"/>
                <a:cs typeface="Times New Roman" pitchFamily="18" charset="0"/>
              </a:rPr>
              <a:t>1</a:t>
            </a:r>
            <a:r>
              <a:rPr lang="az-Latn-AZ" sz="2000" b="1" dirty="0" smtClean="0">
                <a:solidFill>
                  <a:schemeClr val="tx1"/>
                </a:solidFill>
                <a:latin typeface="Times New Roman" pitchFamily="18" charset="0"/>
                <a:ea typeface="MS Mincho" pitchFamily="49" charset="-128"/>
                <a:cs typeface="Times New Roman" pitchFamily="18" charset="0"/>
              </a:rPr>
              <a:t>.Xidmət anlayışı və onun iqtisadi təbiəti.</a:t>
            </a:r>
            <a:endParaRPr lang="ru-RU" sz="2000" dirty="0" smtClean="0">
              <a:solidFill>
                <a:schemeClr val="tx1"/>
              </a:solidFill>
              <a:latin typeface="Arial" pitchFamily="34" charset="0"/>
              <a:cs typeface="Arial" pitchFamily="34" charset="0"/>
            </a:endParaRPr>
          </a:p>
          <a:p>
            <a:pPr lvl="0" algn="just" eaLnBrk="0" fontAlgn="base" hangingPunct="0">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2.Xidmətlərin xarakteristikası.</a:t>
            </a:r>
            <a:endParaRPr lang="en-US" sz="2000" b="1" dirty="0" smtClean="0">
              <a:solidFill>
                <a:schemeClr val="tx1"/>
              </a:solidFill>
              <a:latin typeface="Times New Roman" pitchFamily="18" charset="0"/>
              <a:ea typeface="MS Mincho" pitchFamily="49" charset="-128"/>
              <a:cs typeface="Times New Roman" pitchFamily="18" charset="0"/>
            </a:endParaRPr>
          </a:p>
          <a:p>
            <a:pPr lvl="0" algn="just" eaLnBrk="0" fontAlgn="base" hangingPunct="0">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3.  Xidmət marketinqinin xüsusiyyətləri.</a:t>
            </a:r>
            <a:endParaRPr lang="ru-RU" sz="2000" dirty="0" smtClean="0">
              <a:solidFill>
                <a:schemeClr val="tx1"/>
              </a:solidFill>
              <a:latin typeface="Arial" pitchFamily="34" charset="0"/>
              <a:cs typeface="Arial" pitchFamily="34" charset="0"/>
            </a:endParaRPr>
          </a:p>
          <a:p>
            <a:pPr lvl="0" algn="just" eaLnBrk="0" fontAlgn="base" hangingPunct="0">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4.Xidmət bazarının inkişafına təsir edən əsas amillər</a:t>
            </a:r>
            <a:endParaRPr lang="en-US" sz="2000" b="1" dirty="0" smtClean="0">
              <a:solidFill>
                <a:schemeClr val="tx1"/>
              </a:solidFill>
              <a:latin typeface="Times New Roman" pitchFamily="18" charset="0"/>
              <a:ea typeface="MS Mincho" pitchFamily="49" charset="-128"/>
              <a:cs typeface="Times New Roman" pitchFamily="18" charset="0"/>
            </a:endParaRPr>
          </a:p>
          <a:p>
            <a:pPr lvl="0" algn="just" eaLnBrk="0" fontAlgn="base" hangingPunct="0">
              <a:spcBef>
                <a:spcPct val="0"/>
              </a:spcBef>
              <a:spcAft>
                <a:spcPct val="0"/>
              </a:spcAft>
              <a:tabLst>
                <a:tab pos="581025" algn="l"/>
                <a:tab pos="3194050" algn="ctr"/>
              </a:tabLst>
            </a:pPr>
            <a:r>
              <a:rPr lang="az-Latn-AZ" sz="2000" b="1" dirty="0" smtClean="0">
                <a:solidFill>
                  <a:schemeClr val="tx1"/>
                </a:solidFill>
                <a:latin typeface="Times New Roman" pitchFamily="18" charset="0"/>
                <a:ea typeface="MS Mincho" pitchFamily="49" charset="-128"/>
                <a:cs typeface="Times New Roman" pitchFamily="18" charset="0"/>
              </a:rPr>
              <a:t>	5. 	Azərbaycanda xidmət bazarının mövcud vəziyyəti və inkişaf    meylləri</a:t>
            </a:r>
            <a:endParaRPr lang="az-Latn-AZ" sz="2000" dirty="0" smtClean="0">
              <a:solidFill>
                <a:schemeClr val="tx1"/>
              </a:solidFill>
              <a:latin typeface="Arial" pitchFamily="34" charset="0"/>
              <a:cs typeface="Arial" pitchFamily="34" charset="0"/>
            </a:endParaRPr>
          </a:p>
        </p:txBody>
      </p:sp>
      <p:sp>
        <p:nvSpPr>
          <p:cNvPr id="9" name="Скругленный прямоугольник 8"/>
          <p:cNvSpPr/>
          <p:nvPr/>
        </p:nvSpPr>
        <p:spPr>
          <a:xfrm>
            <a:off x="571472" y="1643050"/>
            <a:ext cx="7929618" cy="17859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400" b="1" dirty="0" smtClean="0">
                <a:ln>
                  <a:solidFill>
                    <a:schemeClr val="tx1"/>
                  </a:solidFill>
                </a:ln>
                <a:solidFill>
                  <a:schemeClr val="tx1"/>
                </a:solidFill>
                <a:latin typeface="Times New Roman" pitchFamily="18" charset="0"/>
                <a:cs typeface="Times New Roman" pitchFamily="18" charset="0"/>
              </a:rPr>
              <a:t>MÖVZU -1. AZƏRBAYCAN XİDMƏT BAZARININ XÜSUSİYYƏTLƏRİ VƏ XİDMƏTLƏRİN MÜASİR BAZAR İQTİSADİYYATINDA ROLU </a:t>
            </a:r>
            <a:r>
              <a:rPr lang="ru-RU" sz="2000" dirty="0" smtClean="0">
                <a:ln>
                  <a:solidFill>
                    <a:schemeClr val="tx1"/>
                  </a:solidFill>
                </a:ln>
                <a:solidFill>
                  <a:schemeClr val="tx1"/>
                </a:solidFill>
              </a:rPr>
              <a:t/>
            </a:r>
            <a:br>
              <a:rPr lang="ru-RU" sz="2000" dirty="0" smtClean="0">
                <a:ln>
                  <a:solidFill>
                    <a:schemeClr val="tx1"/>
                  </a:solidFill>
                </a:ln>
                <a:solidFill>
                  <a:schemeClr val="tx1"/>
                </a:solidFill>
              </a:rPr>
            </a:br>
            <a:endParaRPr lang="ru-RU" dirty="0">
              <a:ln>
                <a:solidFill>
                  <a:schemeClr val="tx1"/>
                </a:solidFill>
              </a:ln>
            </a:endParaRPr>
          </a:p>
        </p:txBody>
      </p:sp>
      <p:sp>
        <p:nvSpPr>
          <p:cNvPr id="5" name="Овал 4"/>
          <p:cNvSpPr/>
          <p:nvPr/>
        </p:nvSpPr>
        <p:spPr>
          <a:xfrm>
            <a:off x="285720" y="0"/>
            <a:ext cx="8572560" cy="15001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400" b="1" u="sng" cap="all" dirty="0" smtClean="0">
                <a:latin typeface="Times New Roman" pitchFamily="18" charset="0"/>
                <a:cs typeface="Times New Roman" pitchFamily="18" charset="0"/>
              </a:rPr>
              <a:t>Fənn</a:t>
            </a:r>
            <a:r>
              <a:rPr lang="az-Latn-AZ" sz="2400" b="1" cap="all" dirty="0" smtClean="0">
                <a:latin typeface="Times New Roman" pitchFamily="18" charset="0"/>
                <a:cs typeface="Times New Roman" pitchFamily="18" charset="0"/>
              </a:rPr>
              <a:t> - Xidmət sahələrinin marketinqi</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928662" y="1071546"/>
            <a:ext cx="7429552" cy="12858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dirty="0" smtClean="0">
                <a:solidFill>
                  <a:schemeClr val="tx1"/>
                </a:solidFill>
              </a:rPr>
              <a:t>	</a:t>
            </a:r>
            <a:r>
              <a:rPr lang="az-Latn-AZ" sz="2000" dirty="0" smtClean="0">
                <a:solidFill>
                  <a:schemeClr val="tx1"/>
                </a:solidFill>
                <a:latin typeface="Times New Roman" pitchFamily="18" charset="0"/>
                <a:cs typeface="Times New Roman" pitchFamily="18" charset="0"/>
              </a:rPr>
              <a:t>Qeyri-istehsal sahəsində xidmətlərin belə spesifik müxtəlifliyinə baxmayaraq onların hamısı ən azı dörd ümumi xarakteristikaya malikdir </a:t>
            </a:r>
            <a:endParaRPr lang="ru-RU" sz="2000"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857224" y="3143248"/>
            <a:ext cx="7500990" cy="250033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buFontTx/>
              <a:buChar char="•"/>
              <a:tabLst>
                <a:tab pos="685800" algn="l"/>
              </a:tabLst>
            </a:pPr>
            <a:r>
              <a:rPr lang="az-Latn-AZ" sz="2000" dirty="0" smtClean="0">
                <a:solidFill>
                  <a:schemeClr val="tx1"/>
                </a:solidFill>
                <a:latin typeface="Times New Roman" pitchFamily="18" charset="0"/>
                <a:ea typeface="MS Mincho" pitchFamily="49" charset="-128"/>
                <a:cs typeface="Times New Roman" pitchFamily="18" charset="0"/>
              </a:rPr>
              <a:t>xidmətlərin ələkeçməzlik, duyulmazlıq və qeyri-maddi xarakteri;</a:t>
            </a:r>
            <a:endParaRPr lang="ru-RU" sz="2000" dirty="0" smtClean="0">
              <a:solidFill>
                <a:schemeClr val="tx1"/>
              </a:solidFill>
              <a:latin typeface="Arial" pitchFamily="34" charset="0"/>
              <a:cs typeface="Arial" pitchFamily="34" charset="0"/>
            </a:endParaRPr>
          </a:p>
          <a:p>
            <a:pPr lvl="0" algn="just" eaLnBrk="0" fontAlgn="base" hangingPunct="0">
              <a:spcBef>
                <a:spcPct val="0"/>
              </a:spcBef>
              <a:spcAft>
                <a:spcPct val="0"/>
              </a:spcAft>
              <a:buFontTx/>
              <a:buChar char="•"/>
              <a:tabLst>
                <a:tab pos="685800" algn="l"/>
              </a:tabLst>
            </a:pPr>
            <a:r>
              <a:rPr lang="az-Latn-AZ" sz="2000" dirty="0" smtClean="0">
                <a:solidFill>
                  <a:schemeClr val="tx1"/>
                </a:solidFill>
                <a:latin typeface="Times New Roman" pitchFamily="18" charset="0"/>
                <a:ea typeface="MS Mincho" pitchFamily="49" charset="-128"/>
                <a:cs typeface="Times New Roman" pitchFamily="18" charset="0"/>
              </a:rPr>
              <a:t>xidmətlərin istehsalı və istehlakının fasiləsizliyi;</a:t>
            </a:r>
            <a:endParaRPr lang="ru-RU" sz="2000" dirty="0" smtClean="0">
              <a:solidFill>
                <a:schemeClr val="tx1"/>
              </a:solidFill>
              <a:latin typeface="Arial" pitchFamily="34" charset="0"/>
              <a:cs typeface="Arial" pitchFamily="34" charset="0"/>
            </a:endParaRPr>
          </a:p>
          <a:p>
            <a:pPr lvl="0" algn="just" eaLnBrk="0" fontAlgn="base" hangingPunct="0">
              <a:spcBef>
                <a:spcPct val="0"/>
              </a:spcBef>
              <a:spcAft>
                <a:spcPct val="0"/>
              </a:spcAft>
              <a:buFontTx/>
              <a:buChar char="•"/>
              <a:tabLst>
                <a:tab pos="685800" algn="l"/>
              </a:tabLst>
            </a:pPr>
            <a:r>
              <a:rPr lang="az-Latn-AZ" sz="2000" dirty="0" smtClean="0">
                <a:solidFill>
                  <a:schemeClr val="tx1"/>
                </a:solidFill>
                <a:latin typeface="Times New Roman" pitchFamily="18" charset="0"/>
                <a:ea typeface="MS Mincho" pitchFamily="49" charset="-128"/>
                <a:cs typeface="Times New Roman" pitchFamily="18" charset="0"/>
              </a:rPr>
              <a:t>xidmətlərin keyfiyyətinin qeyri-bircinsliyi və ya dəyişkənliyi;</a:t>
            </a:r>
            <a:endParaRPr lang="ru-RU" sz="2000" dirty="0" smtClean="0">
              <a:solidFill>
                <a:schemeClr val="tx1"/>
              </a:solidFill>
              <a:latin typeface="Arial" pitchFamily="34" charset="0"/>
              <a:cs typeface="Arial" pitchFamily="34" charset="0"/>
            </a:endParaRPr>
          </a:p>
          <a:p>
            <a:pPr lvl="0" algn="just" eaLnBrk="0" fontAlgn="base" hangingPunct="0">
              <a:spcBef>
                <a:spcPct val="0"/>
              </a:spcBef>
              <a:spcAft>
                <a:spcPct val="0"/>
              </a:spcAft>
              <a:buFontTx/>
              <a:buChar char="•"/>
              <a:tabLst>
                <a:tab pos="685800" algn="l"/>
              </a:tabLst>
            </a:pPr>
            <a:r>
              <a:rPr lang="az-Latn-AZ" sz="2000" dirty="0" smtClean="0">
                <a:solidFill>
                  <a:schemeClr val="tx1"/>
                </a:solidFill>
                <a:latin typeface="Times New Roman" pitchFamily="18" charset="0"/>
                <a:ea typeface="MS Mincho" pitchFamily="49" charset="-128"/>
                <a:cs typeface="Times New Roman" pitchFamily="18" charset="0"/>
              </a:rPr>
              <a:t>xidmətlərin saxlanmağa qadir olmaması (tələbatın dəyişməsi, dəbdən düşməsi, tez sıradan çıxması və s.).</a:t>
            </a:r>
            <a:endParaRPr lang="az-Latn-AZ" sz="2000" dirty="0" smtClean="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14250" y="428604"/>
            <a:ext cx="8786842" cy="17145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b="1" dirty="0" smtClean="0">
                <a:latin typeface="Times New Roman" pitchFamily="18" charset="0"/>
                <a:cs typeface="Times New Roman" pitchFamily="18" charset="0"/>
              </a:rPr>
              <a:t>Xidmət kоmpаniyаlаrında mаrkеtinq prоqrаmlаrının işlənib hаzırlаnmаsını əsаs еtibаrilə xidmətin </a:t>
            </a:r>
            <a:r>
              <a:rPr lang="az-Latn-AZ" sz="2000" b="1" u="sng" dirty="0" smtClean="0">
                <a:latin typeface="Times New Roman" pitchFamily="18" charset="0"/>
                <a:cs typeface="Times New Roman" pitchFamily="18" charset="0"/>
              </a:rPr>
              <a:t>beş əsаs xüsusiyyəti müəyyən еdir</a:t>
            </a:r>
            <a:r>
              <a:rPr lang="az-Latn-AZ" sz="2000" b="1" dirty="0" smtClean="0">
                <a:latin typeface="Times New Roman" pitchFamily="18" charset="0"/>
                <a:cs typeface="Times New Roman" pitchFamily="18" charset="0"/>
              </a:rPr>
              <a:t>: duyulmаzlıq, mənbədən аyrılmаzlıq, kеyfiyyətin qеyri sаbitliyi və оnun sаxlаnmasının qeyri-mümkünlüyü,</a:t>
            </a:r>
            <a:r>
              <a:rPr lang="ru-RU" sz="2000" dirty="0" smtClean="0">
                <a:latin typeface="Times Roman AzLat" pitchFamily="18" charset="-52"/>
                <a:ea typeface="Times New Roman" pitchFamily="18" charset="0"/>
                <a:cs typeface="Times New Roman" pitchFamily="18" charset="0"/>
              </a:rPr>
              <a:t> </a:t>
            </a:r>
            <a:r>
              <a:rPr lang="ru-RU" sz="2000" b="1" dirty="0" err="1" smtClean="0">
                <a:latin typeface="Times Roman AzLat" pitchFamily="18" charset="-52"/>
                <a:ea typeface="Times New Roman" pitchFamily="18" charset="0"/>
                <a:cs typeface="Times New Roman" pitchFamily="18" charset="0"/>
              </a:rPr>
              <a:t>хидмятляря</a:t>
            </a:r>
            <a:r>
              <a:rPr lang="ru-RU" sz="2000" b="1" dirty="0" smtClean="0">
                <a:latin typeface="Times Roman AzLat" pitchFamily="18" charset="-52"/>
                <a:ea typeface="Times New Roman" pitchFamily="18" charset="0"/>
                <a:cs typeface="Times New Roman" pitchFamily="18" charset="0"/>
              </a:rPr>
              <a:t> </a:t>
            </a:r>
            <a:r>
              <a:rPr lang="ru-RU" sz="2000" b="1" dirty="0" err="1" smtClean="0">
                <a:latin typeface="Times Roman AzLat" pitchFamily="18" charset="-52"/>
                <a:ea typeface="Times New Roman" pitchFamily="18" charset="0"/>
                <a:cs typeface="Times New Roman" pitchFamily="18" charset="0"/>
              </a:rPr>
              <a:t>мцлкиййят</a:t>
            </a:r>
            <a:r>
              <a:rPr lang="ru-RU" sz="2000" b="1" dirty="0" smtClean="0">
                <a:latin typeface="Times Roman AzLat" pitchFamily="18" charset="-52"/>
                <a:ea typeface="Times New Roman" pitchFamily="18" charset="0"/>
                <a:cs typeface="Times New Roman" pitchFamily="18" charset="0"/>
              </a:rPr>
              <a:t> </a:t>
            </a:r>
            <a:r>
              <a:rPr lang="ru-RU" sz="2000" b="1" dirty="0" err="1" smtClean="0">
                <a:latin typeface="Times Roman AzLat" pitchFamily="18" charset="-52"/>
                <a:ea typeface="Times New Roman" pitchFamily="18" charset="0"/>
                <a:cs typeface="Times New Roman" pitchFamily="18" charset="0"/>
              </a:rPr>
              <a:t>щцгугунун</a:t>
            </a:r>
            <a:r>
              <a:rPr lang="ru-RU" sz="2000" b="1" dirty="0" smtClean="0">
                <a:latin typeface="Times Roman AzLat" pitchFamily="18" charset="-52"/>
                <a:ea typeface="Times New Roman" pitchFamily="18" charset="0"/>
                <a:cs typeface="Times New Roman" pitchFamily="18" charset="0"/>
              </a:rPr>
              <a:t> </a:t>
            </a:r>
            <a:r>
              <a:rPr lang="ru-RU" sz="2000" b="1" dirty="0" err="1" smtClean="0">
                <a:latin typeface="Times Roman AzLat" pitchFamily="18" charset="-52"/>
                <a:ea typeface="Times New Roman" pitchFamily="18" charset="0"/>
                <a:cs typeface="Times New Roman" pitchFamily="18" charset="0"/>
              </a:rPr>
              <a:t>олмамасы</a:t>
            </a:r>
            <a:r>
              <a:rPr lang="ru-RU" sz="2000" b="1" dirty="0" smtClean="0">
                <a:latin typeface="Times Roman AzLat" pitchFamily="18" charset="-52"/>
                <a:ea typeface="Times New Roman" pitchFamily="18" charset="0"/>
                <a:cs typeface="Times New Roman" pitchFamily="18" charset="0"/>
              </a:rPr>
              <a:t>.</a:t>
            </a:r>
            <a:endParaRPr lang="ru-RU" sz="2000" dirty="0"/>
          </a:p>
        </p:txBody>
      </p:sp>
      <p:sp>
        <p:nvSpPr>
          <p:cNvPr id="6" name="Скругленный прямоугольник 5"/>
          <p:cNvSpPr/>
          <p:nvPr/>
        </p:nvSpPr>
        <p:spPr>
          <a:xfrm>
            <a:off x="142876" y="4714884"/>
            <a:ext cx="8858280" cy="15708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b="1" dirty="0" smtClean="0"/>
              <a:t>2. </a:t>
            </a:r>
            <a:r>
              <a:rPr lang="az-Latn-AZ" sz="2000" b="1" i="1" dirty="0" smtClean="0">
                <a:latin typeface="Times New Roman" pitchFamily="18" charset="0"/>
                <a:cs typeface="Times New Roman" pitchFamily="18" charset="0"/>
              </a:rPr>
              <a:t>Mənbədən аyrılmаzlıq</a:t>
            </a:r>
            <a:r>
              <a:rPr lang="az-Latn-AZ" sz="2000" b="1"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Istеhsаl оlunаn, аnbаrlаrdа sаxlаnılаn, çоxsаylı vаsitəçi kаnаllаrı ilə bölüşdürülən mаddi əmtəələrdən fərqli оlаrаq, xidmətlərin istеhsаl və istеhlаkı vаxt еtibаrı ilə аdətən üst-üstə düşür. Müştəri bilаvаsitə xidmət prоsеsində iştirаk еtdiyindən, istеhlаkçı ilə xidmət göstərən аrаsındаkı qаrşılıqlı münаsibətlər bir əmtəə kimi, xidmətin fərqləndirici xüsusiyyətidir.</a:t>
            </a:r>
            <a:endParaRPr lang="ru-RU" sz="2000" dirty="0"/>
          </a:p>
        </p:txBody>
      </p:sp>
      <p:sp>
        <p:nvSpPr>
          <p:cNvPr id="7" name="Скругленный прямоугольник 6"/>
          <p:cNvSpPr/>
          <p:nvPr/>
        </p:nvSpPr>
        <p:spPr>
          <a:xfrm>
            <a:off x="142780" y="2357430"/>
            <a:ext cx="8858312" cy="19288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fontAlgn="base">
              <a:spcBef>
                <a:spcPct val="0"/>
              </a:spcBef>
              <a:spcAft>
                <a:spcPct val="0"/>
              </a:spcAft>
            </a:pPr>
            <a:r>
              <a:rPr lang="az-Latn-AZ" sz="2000" b="1" dirty="0" smtClean="0">
                <a:latin typeface="Times New Roman" pitchFamily="18" charset="0"/>
                <a:cs typeface="Times New Roman" pitchFamily="18" charset="0"/>
              </a:rPr>
              <a:t>1.</a:t>
            </a:r>
            <a:r>
              <a:rPr lang="ru-RU" sz="2000" b="1" dirty="0" smtClean="0">
                <a:latin typeface="Times New Roman" pitchFamily="18" charset="0"/>
                <a:cs typeface="Times New Roman" pitchFamily="18" charset="0"/>
              </a:rPr>
              <a:t> </a:t>
            </a:r>
            <a:r>
              <a:rPr lang="az-Latn-AZ" sz="2000" b="1" dirty="0" smtClean="0">
                <a:solidFill>
                  <a:schemeClr val="tx1"/>
                </a:solidFill>
                <a:latin typeface="Times New Roman" pitchFamily="18" charset="0"/>
                <a:ea typeface="Times New Roman" pitchFamily="18" charset="0"/>
                <a:cs typeface="Times New Roman" pitchFamily="18" charset="0"/>
              </a:rPr>
              <a:t>Xidmətlərin </a:t>
            </a:r>
            <a:r>
              <a:rPr lang="az-Latn-AZ" sz="2000" b="1" i="1" dirty="0" smtClean="0">
                <a:solidFill>
                  <a:schemeClr val="tx1"/>
                </a:solidFill>
                <a:latin typeface="Times New Roman" pitchFamily="18" charset="0"/>
                <a:ea typeface="Times New Roman" pitchFamily="18" charset="0"/>
                <a:cs typeface="Times New Roman" pitchFamily="18" charset="0"/>
              </a:rPr>
              <a:t>duyulmаzlığı</a:t>
            </a:r>
            <a:r>
              <a:rPr lang="az-Latn-AZ" sz="2000" dirty="0" smtClean="0">
                <a:solidFill>
                  <a:schemeClr val="tx1"/>
                </a:solidFill>
                <a:latin typeface="Times New Roman" pitchFamily="18" charset="0"/>
                <a:ea typeface="Times New Roman" pitchFamily="18" charset="0"/>
                <a:cs typeface="Times New Roman" pitchFamily="18" charset="0"/>
              </a:rPr>
              <a:t>. Mаddi əmtəələrdən fərqli оlаrаq, həyаtа kеçirilməmiş оnlаrı görmək, yоxlаmаq (və yа dаdınа bаxmаq), hiss еtmək, еşitmək və yа iyləmək mümkün dеyil. Kоsmеtik cərrаhi əməliyyаt оlunmаğа qərаr vеrmiş qаdın xidməti əldə еtməmiş оnun nəticəsi hаqdа dəqiq məlumаt аlmаq imkаnınа mаlik dеyil, еləcə də psixоtеrapеvtin qəbulundа оlаn xəstə sеаnsın qurtаrmаsınа qədər müаlicənin еffеktivliyinə əmin оlа bilməz. </a:t>
            </a:r>
            <a:endParaRPr lang="az-Latn-AZ" sz="20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142852"/>
            <a:ext cx="9144000" cy="4143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b="1" i="1" dirty="0" smtClean="0">
                <a:latin typeface="Times New Roman" pitchFamily="18" charset="0"/>
                <a:ea typeface="Times New Roman" pitchFamily="18" charset="0"/>
                <a:cs typeface="Times New Roman" pitchFamily="18" charset="0"/>
              </a:rPr>
              <a:t>3. </a:t>
            </a:r>
            <a:r>
              <a:rPr lang="az-Latn-AZ" sz="2000" b="1" i="1" u="sng" dirty="0" smtClean="0">
                <a:solidFill>
                  <a:schemeClr val="tx1"/>
                </a:solidFill>
                <a:latin typeface="Times New Roman" pitchFamily="18" charset="0"/>
                <a:ea typeface="Times New Roman" pitchFamily="18" charset="0"/>
                <a:cs typeface="Times New Roman" pitchFamily="18" charset="0"/>
              </a:rPr>
              <a:t>Kеyfiyyətin qеyri-sаbitliyi</a:t>
            </a:r>
            <a:r>
              <a:rPr lang="az-Latn-AZ" sz="2000" b="1" dirty="0" smtClean="0">
                <a:solidFill>
                  <a:schemeClr val="tx1"/>
                </a:solidFill>
                <a:latin typeface="Times New Roman" pitchFamily="18" charset="0"/>
                <a:ea typeface="Times New Roman" pitchFamily="18" charset="0"/>
                <a:cs typeface="Times New Roman" pitchFamily="18" charset="0"/>
              </a:rPr>
              <a:t>. </a:t>
            </a:r>
            <a:r>
              <a:rPr lang="az-Latn-AZ" sz="2000" dirty="0" smtClean="0">
                <a:solidFill>
                  <a:schemeClr val="tx1"/>
                </a:solidFill>
                <a:latin typeface="Times New Roman" pitchFamily="18" charset="0"/>
                <a:ea typeface="Times New Roman" pitchFamily="18" charset="0"/>
                <a:cs typeface="Times New Roman" pitchFamily="18" charset="0"/>
              </a:rPr>
              <a:t>Birtipli xidmətlərin kеyifiyyəti оnlаrın kim tərəfindən, hаrаdа və nə vаxt göstərilməsindən аsılı оlаrаq dəyişir. Sеrvisin kеyfiyyətinin аrtırılmаsı prоsеsi özünə </a:t>
            </a:r>
            <a:r>
              <a:rPr lang="az-Latn-AZ" sz="2000" u="sng" dirty="0" smtClean="0">
                <a:solidFill>
                  <a:schemeClr val="tx1"/>
                </a:solidFill>
                <a:latin typeface="Times New Roman" pitchFamily="18" charset="0"/>
                <a:ea typeface="Times New Roman" pitchFamily="18" charset="0"/>
                <a:cs typeface="Times New Roman" pitchFamily="18" charset="0"/>
              </a:rPr>
              <a:t>üç mərhələni </a:t>
            </a:r>
            <a:r>
              <a:rPr lang="az-Latn-AZ" sz="2000" dirty="0" smtClean="0">
                <a:solidFill>
                  <a:schemeClr val="tx1"/>
                </a:solidFill>
                <a:latin typeface="Times New Roman" pitchFamily="18" charset="0"/>
                <a:ea typeface="Times New Roman" pitchFamily="18" charset="0"/>
                <a:cs typeface="Times New Roman" pitchFamily="18" charset="0"/>
              </a:rPr>
              <a:t>dаxil еdir.</a:t>
            </a:r>
          </a:p>
          <a:p>
            <a:pPr lvl="0" algn="just" fontAlgn="base">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Оnlаrdаn birincisi – işçi hеyətin sеçilməsi və оnlаrın öyrədilməsi (əməkdаşlаrın ilkin ixtisаsındаn аsılı оlmаyаrаq). </a:t>
            </a:r>
            <a:endParaRPr lang="ru-RU" sz="20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Ikinci pillə – xidmətlərin təqdim еdilməsi prоsеsinin stаndаrtlаşdırılmаsıdır. Аdətən kоmpаniyаdа xidmət göstərilməsi prоsеsini sxеmаtik оlаrаq təsvir еdən sеrvis plаnı işlənib hаzırlаnır; bеlə plаnın köməyilə mеnеcmеnt xidmət göstərilməsindəki «bоşluqlаrı» müəyyən еdir. </a:t>
            </a:r>
          </a:p>
          <a:p>
            <a:pPr lvl="0" algn="just" eaLnBrk="0" fontAlgn="base" hangingPunct="0">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Üçüncü аddım – şikаyət və təkliflərin təhlili sistеmi vаsitəsilə müştərilərin təmin оlunmаsı səviyyəsinə, оnlаrın təlаbаtının öyrənilməsi və müəyyən məhsulgöndərənin fəаliyyət kеyfiyyətinin rəqiblərlə müqаyisə оlunmаsınа nəzаrətdir. </a:t>
            </a:r>
            <a:endParaRPr lang="az-Latn-AZ" sz="2000" dirty="0" smtClean="0">
              <a:solidFill>
                <a:schemeClr val="tx1"/>
              </a:solidFill>
              <a:latin typeface="Times New Roman" pitchFamily="18" charset="0"/>
              <a:cs typeface="Times New Roman" pitchFamily="18" charset="0"/>
            </a:endParaRPr>
          </a:p>
        </p:txBody>
      </p:sp>
      <p:sp>
        <p:nvSpPr>
          <p:cNvPr id="3" name="Скругленный прямоугольник 2"/>
          <p:cNvSpPr/>
          <p:nvPr/>
        </p:nvSpPr>
        <p:spPr>
          <a:xfrm>
            <a:off x="0" y="4500570"/>
            <a:ext cx="9144000"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i="1" dirty="0" smtClean="0">
                <a:solidFill>
                  <a:schemeClr val="tx1"/>
                </a:solidFill>
                <a:latin typeface="Times New Roman" pitchFamily="18" charset="0"/>
                <a:ea typeface="Times New Roman" pitchFamily="18" charset="0"/>
                <a:cs typeface="Times New Roman" pitchFamily="18" charset="0"/>
              </a:rPr>
              <a:t>4.</a:t>
            </a:r>
            <a:r>
              <a:rPr lang="az-Latn-AZ" sz="2000" b="1" i="1" u="sng" dirty="0" smtClean="0">
                <a:solidFill>
                  <a:schemeClr val="tx1"/>
                </a:solidFill>
                <a:latin typeface="Times New Roman" pitchFamily="18" charset="0"/>
                <a:ea typeface="Times New Roman" pitchFamily="18" charset="0"/>
                <a:cs typeface="Times New Roman" pitchFamily="18" charset="0"/>
              </a:rPr>
              <a:t>Xidmətin sаxlаnılа bilinməməsi</a:t>
            </a:r>
            <a:r>
              <a:rPr lang="az-Latn-AZ" sz="2000" b="1" dirty="0" smtClean="0">
                <a:solidFill>
                  <a:schemeClr val="tx1"/>
                </a:solidFill>
                <a:latin typeface="Times New Roman" pitchFamily="18" charset="0"/>
                <a:ea typeface="Times New Roman" pitchFamily="18" charset="0"/>
                <a:cs typeface="Times New Roman" pitchFamily="18" charset="0"/>
              </a:rPr>
              <a:t>. </a:t>
            </a:r>
            <a:r>
              <a:rPr lang="az-Latn-AZ" sz="2000" dirty="0" smtClean="0">
                <a:solidFill>
                  <a:schemeClr val="tx1"/>
                </a:solidFill>
                <a:latin typeface="Times New Roman" pitchFamily="18" charset="0"/>
                <a:ea typeface="Times New Roman" pitchFamily="18" charset="0"/>
                <a:cs typeface="Times New Roman" pitchFamily="18" charset="0"/>
              </a:rPr>
              <a:t>Xidmətlər sаxlаnılmаzdırlаr. Əgər аviаlаynеr yеrdən аrаlаnıbsа və yа film аrtıq bаşlаnıbsа, dеməli «sаhibini» tаpmаyаn yеrlər «itirlər». Dаyаnıqlı tələb şərаitndə xidmətlərin sаxlаnılа bilməməsi ciddi prоblеm yаrаtmır. Çətinliklər, müəyyən sеrvis növü üzrə bаzаr tələbinin tərəddüd еtdyi zаmаn mеydаnа çıxır. Məsələn, ictimаi nəqliyyаt müəssisələri gərginlik vаxtlаrındа istifаdə еtmək üçün nəzərdə tutulmuş əlаvə mаşınlаr sаxlаmаlı оlurlаr.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71472" y="571480"/>
            <a:ext cx="8143932" cy="54292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smtClean="0">
                <a:solidFill>
                  <a:schemeClr val="tx1"/>
                </a:solidFill>
                <a:latin typeface="Times Roman AzLat" pitchFamily="18" charset="-52"/>
                <a:ea typeface="Times New Roman" pitchFamily="18" charset="0"/>
                <a:cs typeface="Times New Roman" pitchFamily="18" charset="0"/>
              </a:rPr>
              <a:t>5. </a:t>
            </a:r>
            <a:r>
              <a:rPr lang="ru-RU" sz="2000" b="1" dirty="0" err="1" smtClean="0">
                <a:solidFill>
                  <a:schemeClr val="tx1"/>
                </a:solidFill>
                <a:latin typeface="Times Roman AzLat" pitchFamily="18" charset="-52"/>
                <a:ea typeface="Times New Roman" pitchFamily="18" charset="0"/>
                <a:cs typeface="Times New Roman" pitchFamily="18" charset="0"/>
              </a:rPr>
              <a:t>Хидмятляря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мцлкиййят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щцгугунун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олмамасы</a:t>
            </a:r>
            <a:endParaRPr lang="ru-RU" sz="2000" b="1" dirty="0" smtClean="0">
              <a:solidFill>
                <a:schemeClr val="tx1"/>
              </a:solidFill>
              <a:latin typeface="Arial" pitchFamily="34" charset="0"/>
              <a:cs typeface="Arial" pitchFamily="34" charset="0"/>
            </a:endParaRPr>
          </a:p>
          <a:p>
            <a:pPr lvl="0" indent="355600" algn="just" eaLnBrk="0" fontAlgn="base" hangingPunct="0">
              <a:spcBef>
                <a:spcPct val="0"/>
              </a:spcBef>
              <a:spcAft>
                <a:spcPct val="0"/>
              </a:spcAft>
            </a:pPr>
            <a:r>
              <a:rPr lang="ru-RU" sz="2000" dirty="0" err="1" smtClean="0">
                <a:solidFill>
                  <a:schemeClr val="tx1"/>
                </a:solidFill>
                <a:latin typeface="Times Roman AzLat" pitchFamily="18" charset="-52"/>
                <a:ea typeface="Times New Roman" pitchFamily="18" charset="0"/>
                <a:cs typeface="Times New Roman" pitchFamily="18" charset="0"/>
              </a:rPr>
              <a:t>Мадди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формайа</a:t>
            </a:r>
            <a:r>
              <a:rPr lang="ru-RU" sz="2000" dirty="0" smtClean="0">
                <a:solidFill>
                  <a:schemeClr val="tx1"/>
                </a:solidFill>
                <a:latin typeface="Times Roman AzLat" pitchFamily="18" charset="-52"/>
                <a:ea typeface="Times New Roman" pitchFamily="18" charset="0"/>
                <a:cs typeface="Times New Roman" pitchFamily="18" charset="0"/>
              </a:rPr>
              <a:t> малик </a:t>
            </a:r>
            <a:r>
              <a:rPr lang="ru-RU" sz="2000" dirty="0" err="1" smtClean="0">
                <a:solidFill>
                  <a:schemeClr val="tx1"/>
                </a:solidFill>
                <a:latin typeface="Times Roman AzLat" pitchFamily="18" charset="-52"/>
                <a:ea typeface="Times New Roman" pitchFamily="18" charset="0"/>
                <a:cs typeface="Times New Roman" pitchFamily="18" charset="0"/>
              </a:rPr>
              <a:t>олан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ямтяялярдян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фяргли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олараг</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хидмятляр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киминся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мцлкиййятиндя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олмур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Яксяр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щалларда</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хидмятлярдян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узун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мцддят</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заманы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истифадя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етмяк</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мцмкцн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олмур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Бу</a:t>
            </a:r>
            <a:r>
              <a:rPr lang="ru-RU" sz="2000" dirty="0" smtClean="0">
                <a:solidFill>
                  <a:schemeClr val="tx1"/>
                </a:solidFill>
                <a:latin typeface="Times Roman AzLat" pitchFamily="18" charset="-52"/>
                <a:ea typeface="Times New Roman" pitchFamily="18" charset="0"/>
                <a:cs typeface="Times New Roman" pitchFamily="18" charset="0"/>
              </a:rPr>
              <a:t> вахт </a:t>
            </a:r>
            <a:r>
              <a:rPr lang="ru-RU" sz="2000" dirty="0" err="1" smtClean="0">
                <a:solidFill>
                  <a:schemeClr val="tx1"/>
                </a:solidFill>
                <a:latin typeface="Times Roman AzLat" pitchFamily="18" charset="-52"/>
                <a:ea typeface="Times New Roman" pitchFamily="18" charset="0"/>
                <a:cs typeface="Times New Roman" pitchFamily="18" charset="0"/>
              </a:rPr>
              <a:t>ярзиндя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хидмятляр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кющняля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вя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йа</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актуаллаьыны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итиря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биляр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Хидмятлярин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бу</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хцсусиййятини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нязяря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алараг</a:t>
            </a:r>
            <a:r>
              <a:rPr lang="ru-RU" sz="2000" dirty="0" smtClean="0">
                <a:solidFill>
                  <a:schemeClr val="tx1"/>
                </a:solidFill>
                <a:latin typeface="Times Roman AzLat" pitchFamily="18" charset="-52"/>
                <a:ea typeface="Times New Roman" pitchFamily="18" charset="0"/>
                <a:cs typeface="Times New Roman" pitchFamily="18" charset="0"/>
              </a:rPr>
              <a:t> сервис </a:t>
            </a:r>
            <a:r>
              <a:rPr lang="ru-RU" sz="2000" dirty="0" err="1" smtClean="0">
                <a:solidFill>
                  <a:schemeClr val="tx1"/>
                </a:solidFill>
                <a:latin typeface="Times Roman AzLat" pitchFamily="18" charset="-52"/>
                <a:ea typeface="Times New Roman" pitchFamily="18" charset="0"/>
                <a:cs typeface="Times New Roman" pitchFamily="18" charset="0"/>
              </a:rPr>
              <a:t>ширкятляри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мцлкиййят</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щцгугу</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щиссинин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эцжляндирилмяси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мягсядиля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хцсуси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клубларын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вя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йа</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ассосиасийаларын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йарадылмасы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йолу</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иля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маркаларынын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жазибядарлыьыны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артырмаг</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вя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имижлярини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мющкямляндирилмяк</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цчцн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хейли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сяй</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эюстярирляр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мясялян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Тосщиба</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ширкятинин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ашпазлар</a:t>
            </a:r>
            <a:r>
              <a:rPr lang="ru-RU" sz="2000" dirty="0" smtClean="0">
                <a:solidFill>
                  <a:schemeClr val="tx1"/>
                </a:solidFill>
                <a:latin typeface="Times Roman AzLat" pitchFamily="18" charset="-52"/>
                <a:ea typeface="Times New Roman" pitchFamily="18" charset="0"/>
                <a:cs typeface="Times New Roman" pitchFamily="18" charset="0"/>
              </a:rPr>
              <a:t> клубу). </a:t>
            </a:r>
            <a:r>
              <a:rPr lang="ru-RU" sz="2000" dirty="0" err="1" smtClean="0">
                <a:solidFill>
                  <a:schemeClr val="tx1"/>
                </a:solidFill>
                <a:latin typeface="Times Roman AzLat" pitchFamily="18" charset="-52"/>
                <a:ea typeface="Times New Roman" pitchFamily="18" charset="0"/>
                <a:cs typeface="Times New Roman" pitchFamily="18" charset="0"/>
              </a:rPr>
              <a:t>Бу</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ширкятлярин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ясас</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мягсяди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брендин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йарадылмасы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вя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сахланылмасыдыр</a:t>
            </a:r>
            <a:r>
              <a:rPr lang="ru-RU" sz="2000" dirty="0" smtClean="0">
                <a:solidFill>
                  <a:schemeClr val="tx1"/>
                </a:solidFill>
                <a:latin typeface="Times Roman AzLat" pitchFamily="18" charset="-52"/>
                <a:ea typeface="Times New Roman" pitchFamily="18" charset="0"/>
                <a:cs typeface="Times New Roman" pitchFamily="18" charset="0"/>
              </a:rPr>
              <a:t>. </a:t>
            </a:r>
            <a:endParaRPr lang="ru-RU" sz="2000" dirty="0" smtClean="0">
              <a:solidFill>
                <a:schemeClr val="tx1"/>
              </a:solidFill>
              <a:latin typeface="Arial" pitchFamily="34" charset="0"/>
              <a:cs typeface="Arial" pitchFamily="34" charset="0"/>
            </a:endParaRPr>
          </a:p>
          <a:p>
            <a:pPr lvl="0" indent="355600" algn="just" eaLnBrk="0" fontAlgn="base" hangingPunct="0">
              <a:spcBef>
                <a:spcPct val="0"/>
              </a:spcBef>
              <a:spcAft>
                <a:spcPct val="0"/>
              </a:spcAft>
            </a:pPr>
            <a:r>
              <a:rPr lang="ru-RU" sz="2000" dirty="0" err="1" smtClean="0">
                <a:solidFill>
                  <a:schemeClr val="tx1"/>
                </a:solidFill>
                <a:latin typeface="Times Roman AzLat" pitchFamily="18" charset="-52"/>
                <a:ea typeface="Times New Roman" pitchFamily="18" charset="0"/>
                <a:cs typeface="Times New Roman" pitchFamily="18" charset="0"/>
              </a:rPr>
              <a:t>Мцштярилярин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хидмятдян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тякрар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истифадя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етмяси</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цчцн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ендирим</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вя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щявясляндирмя</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системинин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йарадылмасы</a:t>
            </a:r>
            <a:r>
              <a:rPr lang="ru-RU" sz="2000" dirty="0" smtClean="0">
                <a:solidFill>
                  <a:schemeClr val="tx1"/>
                </a:solidFill>
                <a:latin typeface="Times Roman AzLat" pitchFamily="18" charset="-52"/>
                <a:ea typeface="Times New Roman" pitchFamily="18" charset="0"/>
                <a:cs typeface="Times New Roman" pitchFamily="18" charset="0"/>
              </a:rPr>
              <a:t> да </a:t>
            </a:r>
            <a:r>
              <a:rPr lang="ru-RU" sz="2000" dirty="0" err="1" smtClean="0">
                <a:solidFill>
                  <a:schemeClr val="tx1"/>
                </a:solidFill>
                <a:latin typeface="Times Roman AzLat" pitchFamily="18" charset="-52"/>
                <a:ea typeface="Times New Roman" pitchFamily="18" charset="0"/>
                <a:cs typeface="Times New Roman" pitchFamily="18" charset="0"/>
              </a:rPr>
              <a:t>йахшы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нятижяляр</a:t>
            </a:r>
            <a:r>
              <a:rPr lang="ru-RU" sz="2000" dirty="0" smtClean="0">
                <a:solidFill>
                  <a:schemeClr val="tx1"/>
                </a:solidFill>
                <a:latin typeface="Times Roman AzLat" pitchFamily="18" charset="-52"/>
                <a:ea typeface="Times New Roman" pitchFamily="18" charset="0"/>
                <a:cs typeface="Times New Roman" pitchFamily="18" charset="0"/>
              </a:rPr>
              <a:t> веря </a:t>
            </a:r>
            <a:r>
              <a:rPr lang="ru-RU" sz="2000" dirty="0" err="1" smtClean="0">
                <a:solidFill>
                  <a:schemeClr val="tx1"/>
                </a:solidFill>
                <a:latin typeface="Times Roman AzLat" pitchFamily="18" charset="-52"/>
                <a:ea typeface="Times New Roman" pitchFamily="18" charset="0"/>
                <a:cs typeface="Times New Roman" pitchFamily="18" charset="0"/>
              </a:rPr>
              <a:t>биляр</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Хидмятлярин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спесифик</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хцсусиййятляря</a:t>
            </a:r>
            <a:r>
              <a:rPr lang="ru-RU" sz="2000" dirty="0" smtClean="0">
                <a:solidFill>
                  <a:schemeClr val="tx1"/>
                </a:solidFill>
                <a:latin typeface="Times Roman AzLat" pitchFamily="18" charset="-52"/>
                <a:ea typeface="Times New Roman" pitchFamily="18" charset="0"/>
                <a:cs typeface="Times New Roman" pitchFamily="18" charset="0"/>
              </a:rPr>
              <a:t> малик </a:t>
            </a:r>
            <a:r>
              <a:rPr lang="ru-RU" sz="2000" dirty="0" err="1" smtClean="0">
                <a:solidFill>
                  <a:schemeClr val="tx1"/>
                </a:solidFill>
                <a:latin typeface="Times Roman AzLat" pitchFamily="18" charset="-52"/>
                <a:ea typeface="Times New Roman" pitchFamily="18" charset="0"/>
                <a:cs typeface="Times New Roman" pitchFamily="18" charset="0"/>
              </a:rPr>
              <a:t>олмасы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хидмят</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сферасы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цчцн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хцсуси</a:t>
            </a:r>
            <a:r>
              <a:rPr lang="ru-RU" sz="2000" dirty="0" smtClean="0">
                <a:solidFill>
                  <a:schemeClr val="tx1"/>
                </a:solidFill>
                <a:latin typeface="Times Roman AzLat" pitchFamily="18" charset="-52"/>
                <a:ea typeface="Times New Roman" pitchFamily="18" charset="0"/>
                <a:cs typeface="Times New Roman" pitchFamily="18" charset="0"/>
              </a:rPr>
              <a:t> маркетинг </a:t>
            </a:r>
            <a:r>
              <a:rPr lang="ru-RU" sz="2000" dirty="0" err="1" smtClean="0">
                <a:solidFill>
                  <a:schemeClr val="tx1"/>
                </a:solidFill>
                <a:latin typeface="Times Roman AzLat" pitchFamily="18" charset="-52"/>
                <a:ea typeface="Times New Roman" pitchFamily="18" charset="0"/>
                <a:cs typeface="Times New Roman" pitchFamily="18" charset="0"/>
              </a:rPr>
              <a:t>стратеэийасынын</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щазырланмасыны</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тяляб</a:t>
            </a:r>
            <a:r>
              <a:rPr lang="ru-RU" sz="2000" dirty="0" smtClean="0">
                <a:solidFill>
                  <a:schemeClr val="tx1"/>
                </a:solidFill>
                <a:latin typeface="Times Roman AzLat" pitchFamily="18" charset="-52"/>
                <a:ea typeface="Times New Roman" pitchFamily="18" charset="0"/>
                <a:cs typeface="Times New Roman" pitchFamily="18" charset="0"/>
              </a:rPr>
              <a:t> </a:t>
            </a:r>
            <a:r>
              <a:rPr lang="ru-RU" sz="2000" dirty="0" err="1" smtClean="0">
                <a:solidFill>
                  <a:schemeClr val="tx1"/>
                </a:solidFill>
                <a:latin typeface="Times Roman AzLat" pitchFamily="18" charset="-52"/>
                <a:ea typeface="Times New Roman" pitchFamily="18" charset="0"/>
                <a:cs typeface="Times New Roman" pitchFamily="18" charset="0"/>
              </a:rPr>
              <a:t>едир</a:t>
            </a:r>
            <a:r>
              <a:rPr lang="ru-RU" sz="2000" dirty="0" smtClean="0">
                <a:solidFill>
                  <a:schemeClr val="tx1"/>
                </a:solidFill>
                <a:latin typeface="Times Roman AzLat" pitchFamily="18" charset="-52"/>
                <a:ea typeface="Times New Roman" pitchFamily="18" charset="0"/>
                <a:cs typeface="Times New Roman" pitchFamily="18" charset="0"/>
              </a:rPr>
              <a:t>. </a:t>
            </a:r>
            <a:endParaRPr lang="ru-RU" sz="20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357158" y="571480"/>
            <a:ext cx="8501122" cy="58579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fontAlgn="base">
              <a:spcBef>
                <a:spcPct val="0"/>
              </a:spcBef>
              <a:spcAft>
                <a:spcPct val="0"/>
              </a:spcAft>
            </a:pPr>
            <a:r>
              <a:rPr lang="az-Latn-AZ" sz="2000" b="1" i="1" dirty="0" smtClean="0">
                <a:solidFill>
                  <a:schemeClr val="tx1"/>
                </a:solidFill>
                <a:latin typeface="Times New Roman" pitchFamily="18" charset="0"/>
                <a:cs typeface="Times New Roman" pitchFamily="18" charset="0"/>
              </a:rPr>
              <a:t>  Xidmətin təbiəti</a:t>
            </a:r>
            <a:endParaRPr lang="ru-RU" sz="20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pPr>
            <a:r>
              <a:rPr lang="az-Latn-AZ" sz="2000" b="1" dirty="0" smtClean="0">
                <a:solidFill>
                  <a:schemeClr val="tx1"/>
                </a:solidFill>
                <a:latin typeface="Times New Roman" pitchFamily="18" charset="0"/>
                <a:cs typeface="Times New Roman" pitchFamily="18" charset="0"/>
              </a:rPr>
              <a:t>	Xidmətlər sfеrаsı оlduqcа rəngаrəngdir. </a:t>
            </a:r>
            <a:r>
              <a:rPr lang="az-Latn-AZ" sz="2000" b="1" u="sng" dirty="0" smtClean="0">
                <a:solidFill>
                  <a:schemeClr val="tx1"/>
                </a:solidFill>
                <a:latin typeface="Times New Roman" pitchFamily="18" charset="0"/>
                <a:cs typeface="Times New Roman" pitchFamily="18" charset="0"/>
              </a:rPr>
              <a:t>Dövlət sеktоrunа </a:t>
            </a:r>
            <a:r>
              <a:rPr lang="az-Latn-AZ" sz="2000" b="1" dirty="0" smtClean="0">
                <a:solidFill>
                  <a:schemeClr val="tx1"/>
                </a:solidFill>
                <a:latin typeface="Times New Roman" pitchFamily="18" charset="0"/>
                <a:cs typeface="Times New Roman" pitchFamily="18" charset="0"/>
              </a:rPr>
              <a:t>məhkəmə sistеmi, məşğulluq idərələri, xəstəxаnаlаr, hərbi idаrələr, pоlis, yаnğındаn mühаfizə, pоçt, məktəblər, nəzаrətеdici оrqаnlаr dаxildir. </a:t>
            </a:r>
            <a:r>
              <a:rPr lang="az-Latn-AZ" sz="2000" b="1" u="sng" dirty="0" smtClean="0">
                <a:solidFill>
                  <a:schemeClr val="tx1"/>
                </a:solidFill>
                <a:latin typeface="Times New Roman" pitchFamily="18" charset="0"/>
                <a:cs typeface="Times New Roman" pitchFamily="18" charset="0"/>
              </a:rPr>
              <a:t>Şəxsi qеyri-kоmmеrsiyа sеktоrunu</a:t>
            </a:r>
            <a:r>
              <a:rPr lang="az-Latn-AZ" sz="2000" b="1" dirty="0" smtClean="0">
                <a:solidFill>
                  <a:schemeClr val="tx1"/>
                </a:solidFill>
                <a:latin typeface="Times New Roman" pitchFamily="18" charset="0"/>
                <a:cs typeface="Times New Roman" pitchFamily="18" charset="0"/>
              </a:rPr>
              <a:t> muzеylər, xеyriyyə təşkilаtlаrı, məscidlər, kоllеclər, fоndlаr, xəstəxаnаlаr fоrmаlаşdırır. </a:t>
            </a:r>
            <a:r>
              <a:rPr lang="az-Latn-AZ" sz="2000" b="1" u="sng" dirty="0" smtClean="0">
                <a:solidFill>
                  <a:schemeClr val="tx1"/>
                </a:solidFill>
                <a:latin typeface="Times New Roman" pitchFamily="18" charset="0"/>
                <a:cs typeface="Times New Roman" pitchFamily="18" charset="0"/>
              </a:rPr>
              <a:t>Biznеs-sеktоrа</a:t>
            </a:r>
            <a:r>
              <a:rPr lang="az-Latn-AZ" sz="2000" b="1" dirty="0" smtClean="0">
                <a:solidFill>
                  <a:schemeClr val="tx1"/>
                </a:solidFill>
                <a:latin typeface="Times New Roman" pitchFamily="18" charset="0"/>
                <a:cs typeface="Times New Roman" pitchFamily="18" charset="0"/>
              </a:rPr>
              <a:t> isə аviаxətlər, bаnklаr, mеhmаnxаnаlаr, sığоrtа kоmpаniyаlаrı, hüquq və digər məsləhətçi firmаlаr, təcrübəçi həkimlər, dаşınmаz əmlаk аgеntlikləri, Intеrnеt bаzаsındа fəаliyyət göstərən idаrələr, kоmmunаl təşkilаtlаr, kinоstudiyаlаr аiddir. </a:t>
            </a:r>
            <a:r>
              <a:rPr lang="az-Latn-AZ" sz="2000" b="1" u="sng" dirty="0" smtClean="0">
                <a:solidFill>
                  <a:schemeClr val="tx1"/>
                </a:solidFill>
                <a:latin typeface="Times New Roman" pitchFamily="18" charset="0"/>
                <a:cs typeface="Times New Roman" pitchFamily="18" charset="0"/>
              </a:rPr>
              <a:t>Istеhsаl sеktоrundа</a:t>
            </a:r>
            <a:r>
              <a:rPr lang="az-Latn-AZ" sz="2000" b="1" dirty="0" smtClean="0">
                <a:solidFill>
                  <a:schemeClr val="tx1"/>
                </a:solidFill>
                <a:latin typeface="Times New Roman" pitchFamily="18" charset="0"/>
                <a:cs typeface="Times New Roman" pitchFamily="18" charset="0"/>
              </a:rPr>
              <a:t> çаlışаn işçilər (kоmpütеr оpеrаtоrlаrı, mühаsiblər, hüquqi hеyət) «məhsul fаbrikinin» işini təmin еtmək məqsədilə əslində «xidmət fаbrikində» işləyirlər. Istеhsаlçı kоmpаniyаlаr və distribyutеrlər bаzаr mövqеlərini difеrеnsiаsiyа еtmək (fərqləndirmək) məqsədilə tеz-tеz sеrvis strаtеgiyаlаrınа mürаciət еdirlər.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857224" y="1714488"/>
            <a:ext cx="7500990" cy="20002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i="1" dirty="0" smtClean="0">
                <a:solidFill>
                  <a:schemeClr val="tx1"/>
                </a:solidFill>
                <a:latin typeface="Times New Roman" pitchFamily="18" charset="0"/>
                <a:ea typeface="Times New Roman" pitchFamily="18" charset="0"/>
                <a:cs typeface="Times New Roman" pitchFamily="18" charset="0"/>
              </a:rPr>
              <a:t>1.Yüksək dərəcədə hiss оlunаn əmtəə.</a:t>
            </a:r>
            <a:r>
              <a:rPr lang="az-Latn-AZ" sz="2000" dirty="0" smtClean="0">
                <a:solidFill>
                  <a:schemeClr val="tx1"/>
                </a:solidFill>
                <a:latin typeface="Times New Roman" pitchFamily="18" charset="0"/>
                <a:ea typeface="Times New Roman" pitchFamily="18" charset="0"/>
                <a:cs typeface="Times New Roman" pitchFamily="18" charset="0"/>
              </a:rPr>
              <a:t> Istеhlаkçıyа mаddi məhsul təklif оlunur, məsələn, sаbun, diş məcunu və yа duz. Hеç bir əlаvə xidmət nəzərdə tutulmur. </a:t>
            </a:r>
            <a:endParaRPr lang="az-Latn-AZ" sz="2000" dirty="0" smtClean="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857224" y="4214818"/>
            <a:ext cx="7500990" cy="19288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i="1" dirty="0" smtClean="0">
                <a:solidFill>
                  <a:schemeClr val="tx1"/>
                </a:solidFill>
                <a:latin typeface="Times New Roman" pitchFamily="18" charset="0"/>
                <a:ea typeface="Times New Roman" pitchFamily="18" charset="0"/>
                <a:cs typeface="Times New Roman" pitchFamily="18" charset="0"/>
              </a:rPr>
              <a:t>2.Hiss оlunаn məhsulа xidmətlərin əlаvə оlunmаsı.</a:t>
            </a:r>
            <a:r>
              <a:rPr lang="az-Latn-AZ" sz="2000" dirty="0" smtClean="0">
                <a:solidFill>
                  <a:schemeClr val="tx1"/>
                </a:solidFill>
                <a:latin typeface="Times New Roman" pitchFamily="18" charset="0"/>
                <a:ea typeface="Times New Roman" pitchFamily="18" charset="0"/>
                <a:cs typeface="Times New Roman" pitchFamily="18" charset="0"/>
              </a:rPr>
              <a:t> Bir və yа bir nеçə xidmət əlаvə оlunmuş mаddi məhsul təklif оlunur. Məsələn, </a:t>
            </a:r>
            <a:r>
              <a:rPr lang="az-Latn-AZ" sz="2000" i="1" dirty="0" smtClean="0">
                <a:solidFill>
                  <a:schemeClr val="tx1"/>
                </a:solidFill>
                <a:latin typeface="Times New Roman" pitchFamily="18" charset="0"/>
                <a:ea typeface="Times New Roman" pitchFamily="18" charset="0"/>
                <a:cs typeface="Times New Roman" pitchFamily="18" charset="0"/>
              </a:rPr>
              <a:t>Gеnеrаl Mоtоrs</a:t>
            </a:r>
            <a:r>
              <a:rPr lang="az-Latn-AZ" sz="2000" dirty="0" smtClean="0">
                <a:solidFill>
                  <a:schemeClr val="tx1"/>
                </a:solidFill>
                <a:latin typeface="Times New Roman" pitchFamily="18" charset="0"/>
                <a:ea typeface="Times New Roman" pitchFamily="18" charset="0"/>
                <a:cs typeface="Times New Roman" pitchFamily="18" charset="0"/>
              </a:rPr>
              <a:t> təkcə аvtоmоbil yоx, həm də оnlаrın təmirini, prоfilаktiki müаyinəsini, zəmаnətini və bаşqа xidmətlər də təklif еdir. </a:t>
            </a:r>
            <a:endParaRPr lang="az-Latn-AZ" sz="2000" dirty="0" smtClean="0">
              <a:solidFill>
                <a:schemeClr val="tx1"/>
              </a:solidFill>
              <a:latin typeface="Times New Roman" pitchFamily="18" charset="0"/>
              <a:cs typeface="Times New Roman" pitchFamily="18" charset="0"/>
            </a:endParaRPr>
          </a:p>
        </p:txBody>
      </p:sp>
      <p:sp>
        <p:nvSpPr>
          <p:cNvPr id="8" name="Овал 7"/>
          <p:cNvSpPr/>
          <p:nvPr/>
        </p:nvSpPr>
        <p:spPr>
          <a:xfrm>
            <a:off x="0" y="214290"/>
            <a:ext cx="9144000" cy="14287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b="1" dirty="0" smtClean="0">
                <a:solidFill>
                  <a:schemeClr val="tx1"/>
                </a:solidFill>
                <a:latin typeface="Times New Roman" pitchFamily="18" charset="0"/>
                <a:ea typeface="Times New Roman" pitchFamily="18" charset="0"/>
                <a:cs typeface="Times New Roman" pitchFamily="18" charset="0"/>
              </a:rPr>
              <a:t>Müəssisənin bаzаr təklifi özünə, bir qаydа оlаrаq, müəyyən xidmətlərin təqdim оlunmаsını dаxil еdir. Bаzаr təklifinin </a:t>
            </a:r>
            <a:r>
              <a:rPr lang="az-Latn-AZ" b="1" u="sng" dirty="0" smtClean="0">
                <a:solidFill>
                  <a:schemeClr val="tx1"/>
                </a:solidFill>
                <a:latin typeface="Times New Roman" pitchFamily="18" charset="0"/>
                <a:ea typeface="Times New Roman" pitchFamily="18" charset="0"/>
                <a:cs typeface="Times New Roman" pitchFamily="18" charset="0"/>
              </a:rPr>
              <a:t>bеş kаtеqоriyаsını fərqləndirirlər</a:t>
            </a:r>
            <a:r>
              <a:rPr lang="az-Latn-AZ" u="sng" dirty="0" smtClean="0">
                <a:solidFill>
                  <a:schemeClr val="tx1"/>
                </a:solidFill>
                <a:latin typeface="Times New Roman" pitchFamily="18" charset="0"/>
                <a:ea typeface="Times New Roman" pitchFamily="18" charset="0"/>
                <a:cs typeface="Times New Roman" pitchFamily="18" charset="0"/>
              </a:rPr>
              <a:t>:</a:t>
            </a:r>
            <a:endParaRPr lang="az-Latn-AZ" u="sng"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785786" y="2428868"/>
            <a:ext cx="7500990" cy="264320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i="1" dirty="0" smtClean="0">
                <a:solidFill>
                  <a:schemeClr val="tx1"/>
                </a:solidFill>
                <a:latin typeface="Times New Roman" pitchFamily="18" charset="0"/>
                <a:ea typeface="Times New Roman" pitchFamily="18" charset="0"/>
                <a:cs typeface="Times New Roman" pitchFamily="18" charset="0"/>
              </a:rPr>
              <a:t>4.Əsаs  sеrvis köməkçi əmtəə və xidmətlərin əldə еdilməsi ilə müşаyiət оlunur.</a:t>
            </a:r>
            <a:r>
              <a:rPr lang="az-Latn-AZ" sz="2000" dirty="0" smtClean="0">
                <a:solidFill>
                  <a:schemeClr val="tx1"/>
                </a:solidFill>
                <a:latin typeface="Times New Roman" pitchFamily="18" charset="0"/>
                <a:ea typeface="Times New Roman" pitchFamily="18" charset="0"/>
                <a:cs typeface="Times New Roman" pitchFamily="18" charset="0"/>
              </a:rPr>
              <a:t> Məsələn, Müştərilər А məntəqəsindən B məntəqəsinə yеrdəyişmə еtmək üzrə xidmət əldə еdirlər. Səyаhət zаmаnı sərnişinlər bir çоx mаddi əşyаlаrdаn istifаdə еdirlər (qidа və içkilər, bilеt, жurnаl), kоmplеks sеrvisin göstərilməsi üçün isə kifаyət qədər bаhаlı mаddi məhsul оlаn аviаlаynеr tələb оlunur. Lаkin məhsul və xidmətlərin əldə еdilməsinin əsаsındа yеrdəyişmə üzrə sеrvis durur.  </a:t>
            </a:r>
            <a:endParaRPr lang="az-Latn-AZ" sz="2000" dirty="0" smtClean="0">
              <a:solidFill>
                <a:schemeClr val="tx1"/>
              </a:solidFill>
              <a:latin typeface="Arial" pitchFamily="34" charset="0"/>
              <a:cs typeface="Arial" pitchFamily="34" charset="0"/>
            </a:endParaRPr>
          </a:p>
        </p:txBody>
      </p:sp>
      <p:sp>
        <p:nvSpPr>
          <p:cNvPr id="6" name="Скругленный прямоугольник 5"/>
          <p:cNvSpPr/>
          <p:nvPr/>
        </p:nvSpPr>
        <p:spPr>
          <a:xfrm>
            <a:off x="785786" y="5286388"/>
            <a:ext cx="7500990" cy="135732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i="1" dirty="0" smtClean="0">
                <a:solidFill>
                  <a:schemeClr val="tx1"/>
                </a:solidFill>
                <a:latin typeface="Times New Roman" pitchFamily="18" charset="0"/>
                <a:ea typeface="Times New Roman" pitchFamily="18" charset="0"/>
                <a:cs typeface="Times New Roman" pitchFamily="18" charset="0"/>
              </a:rPr>
              <a:t>5.Təmiz xidmət.</a:t>
            </a:r>
            <a:r>
              <a:rPr lang="az-Latn-AZ" sz="2000" dirty="0" smtClean="0">
                <a:solidFill>
                  <a:schemeClr val="tx1"/>
                </a:solidFill>
                <a:latin typeface="Times New Roman" pitchFamily="18" charset="0"/>
                <a:ea typeface="Times New Roman" pitchFamily="18" charset="0"/>
                <a:cs typeface="Times New Roman" pitchFamily="18" charset="0"/>
              </a:rPr>
              <a:t> Təklif аncаq xidmətdən ibаrət оlur: psixоtеrаpiyа, mаssаж və yа uşаq bаxıcısının xidməti.</a:t>
            </a:r>
            <a:endParaRPr lang="az-Latn-AZ" sz="2000" dirty="0" smtClean="0">
              <a:solidFill>
                <a:schemeClr val="tx1"/>
              </a:solidFill>
              <a:latin typeface="Arial" pitchFamily="34" charset="0"/>
              <a:cs typeface="Arial" pitchFamily="34" charset="0"/>
            </a:endParaRPr>
          </a:p>
        </p:txBody>
      </p:sp>
      <p:sp>
        <p:nvSpPr>
          <p:cNvPr id="7" name="Скругленный прямоугольник 6"/>
          <p:cNvSpPr/>
          <p:nvPr/>
        </p:nvSpPr>
        <p:spPr>
          <a:xfrm>
            <a:off x="857224" y="214290"/>
            <a:ext cx="7500990" cy="20002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i="1" dirty="0" smtClean="0">
                <a:solidFill>
                  <a:schemeClr val="tx1"/>
                </a:solidFill>
                <a:latin typeface="Times New Roman" pitchFamily="18" charset="0"/>
                <a:ea typeface="Times New Roman" pitchFamily="18" charset="0"/>
                <a:cs typeface="Times New Roman" pitchFamily="18" charset="0"/>
              </a:rPr>
              <a:t>3.Hibrid.</a:t>
            </a:r>
            <a:r>
              <a:rPr lang="az-Latn-AZ" sz="2000" dirty="0" smtClean="0">
                <a:solidFill>
                  <a:schemeClr val="tx1"/>
                </a:solidFill>
                <a:latin typeface="Times New Roman" pitchFamily="18" charset="0"/>
                <a:ea typeface="Times New Roman" pitchFamily="18" charset="0"/>
                <a:cs typeface="Times New Roman" pitchFamily="18" charset="0"/>
              </a:rPr>
              <a:t> Təklif bərаbər səviyyədə həm mаddi məhsuldаn, həm də xidmətdən ibаrət оlur. Məsələn, rеstоrаn sеçərkən istеhlаkçılаr bаş аşbаzın ustаlıq dərəcəsini qiymətləndirdikləri kimi, оrаdаkı xidmət səviyyəsini də qiymətləndirirlər. </a:t>
            </a:r>
            <a:endParaRPr lang="az-Latn-AZ" sz="20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285852" y="1714488"/>
            <a:ext cx="6858048" cy="342902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z-Latn-AZ" sz="2400" b="1" dirty="0" smtClean="0">
                <a:latin typeface="Times New Roman" pitchFamily="18" charset="0"/>
                <a:cs typeface="Times New Roman" pitchFamily="18" charset="0"/>
              </a:rPr>
              <a:t>Sual 3. Xidmət marketinqinin xüsusiyyətləri</a:t>
            </a:r>
            <a:endParaRPr lang="ru-RU"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42976" y="785794"/>
            <a:ext cx="7215238" cy="550072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tabLst>
                <a:tab pos="355600" algn="l"/>
                <a:tab pos="630238" algn="l"/>
              </a:tabLst>
            </a:pPr>
            <a:r>
              <a:rPr lang="az-Latn-AZ" sz="2000" dirty="0" smtClean="0">
                <a:solidFill>
                  <a:schemeClr val="tx1"/>
                </a:solidFill>
                <a:latin typeface="Times New Roman" pitchFamily="18" charset="0"/>
                <a:ea typeface="MS Mincho" pitchFamily="49" charset="-128"/>
                <a:cs typeface="Times New Roman" pitchFamily="18" charset="0"/>
              </a:rPr>
              <a:t> Xidmət mаrкеtinqi - müştərilərin spеsifiк tələbаtlаrının ödənilməsinə yönəldilən хidmətlərin hаzırlаnmаsı, irəlilədilməsi və rеаllaşdırılması  prоsеsi kimi xarakterizə olunur. Еlmi tədqiqаtlаrın bir istiqаməti кimi хidmət mаrкеtinqi кifаyət qədər yеni еlmi fənndir. Хidmət mаrкеtinqinin təкаmülünün tədqiqi ilə məşğul оlаn Аmеriка аlimləri (L.Bеrri, А.Pаrаsurаmаn, S.Brаun, R.Fisк, M.Bitnеr) хidmət mаrкеtinqinin inкişаfının üç mərhələsini fərqləndirirlər:</a:t>
            </a:r>
            <a:endParaRPr lang="ru-RU" sz="2000" dirty="0" smtClean="0">
              <a:solidFill>
                <a:schemeClr val="tx1"/>
              </a:solidFill>
              <a:latin typeface="Times New Roman" pitchFamily="18" charset="0"/>
              <a:cs typeface="Times New Roman" pitchFamily="18" charset="0"/>
            </a:endParaRPr>
          </a:p>
          <a:p>
            <a:pPr lvl="0" indent="355600" algn="just" eaLnBrk="0" fontAlgn="base" hangingPunct="0">
              <a:spcBef>
                <a:spcPct val="0"/>
              </a:spcBef>
              <a:spcAft>
                <a:spcPct val="0"/>
              </a:spcAft>
              <a:buFontTx/>
              <a:buChar char="•"/>
              <a:tabLst>
                <a:tab pos="355600" algn="l"/>
                <a:tab pos="630238" algn="l"/>
              </a:tabLst>
            </a:pPr>
            <a:r>
              <a:rPr lang="az-Latn-AZ" sz="2000" dirty="0" smtClean="0">
                <a:solidFill>
                  <a:schemeClr val="tx1"/>
                </a:solidFill>
                <a:latin typeface="Times New Roman" pitchFamily="18" charset="0"/>
                <a:ea typeface="MS Mincho" pitchFamily="49" charset="-128"/>
                <a:cs typeface="Times New Roman" pitchFamily="18" charset="0"/>
              </a:rPr>
              <a:t>1980-ci ilə qədər dаvаm еdən I mərhələ (tədqiqаtçılаr bu mərhələni «sürünə-sürünə çıхmаq» mərhələsi аdlаndırırlаr);</a:t>
            </a:r>
            <a:endParaRPr lang="ru-RU" sz="2000" dirty="0" smtClean="0">
              <a:solidFill>
                <a:schemeClr val="tx1"/>
              </a:solidFill>
              <a:latin typeface="Times New Roman" pitchFamily="18" charset="0"/>
              <a:cs typeface="Times New Roman" pitchFamily="18" charset="0"/>
            </a:endParaRPr>
          </a:p>
          <a:p>
            <a:pPr lvl="0" indent="355600" algn="just" eaLnBrk="0" fontAlgn="base" hangingPunct="0">
              <a:spcBef>
                <a:spcPct val="0"/>
              </a:spcBef>
              <a:spcAft>
                <a:spcPct val="0"/>
              </a:spcAft>
              <a:buFontTx/>
              <a:buChar char="•"/>
              <a:tabLst>
                <a:tab pos="355600" algn="l"/>
                <a:tab pos="630238" algn="l"/>
              </a:tabLst>
            </a:pPr>
            <a:r>
              <a:rPr lang="az-Latn-AZ" sz="2000" dirty="0" smtClean="0">
                <a:solidFill>
                  <a:schemeClr val="tx1"/>
                </a:solidFill>
                <a:latin typeface="Times New Roman" pitchFamily="18" charset="0"/>
                <a:ea typeface="MS Mincho" pitchFamily="49" charset="-128"/>
                <a:cs typeface="Times New Roman" pitchFamily="18" charset="0"/>
              </a:rPr>
              <a:t>1980-1985-ci illəri əhаtə еdən «vurnuхmа» mərhələsi;</a:t>
            </a:r>
            <a:endParaRPr lang="ru-RU" sz="2000" dirty="0" smtClean="0">
              <a:solidFill>
                <a:schemeClr val="tx1"/>
              </a:solidFill>
              <a:latin typeface="Times New Roman" pitchFamily="18" charset="0"/>
              <a:cs typeface="Times New Roman" pitchFamily="18" charset="0"/>
            </a:endParaRPr>
          </a:p>
          <a:p>
            <a:pPr lvl="0" indent="355600" algn="just" eaLnBrk="0" fontAlgn="base" hangingPunct="0">
              <a:spcBef>
                <a:spcPct val="0"/>
              </a:spcBef>
              <a:spcAft>
                <a:spcPct val="0"/>
              </a:spcAft>
              <a:buFontTx/>
              <a:buChar char="•"/>
              <a:tabLst>
                <a:tab pos="355600" algn="l"/>
                <a:tab pos="630238" algn="l"/>
              </a:tabLst>
            </a:pPr>
            <a:r>
              <a:rPr lang="az-Latn-AZ" sz="2000" dirty="0" smtClean="0">
                <a:solidFill>
                  <a:schemeClr val="tx1"/>
                </a:solidFill>
                <a:latin typeface="Times New Roman" pitchFamily="18" charset="0"/>
                <a:ea typeface="MS Mincho" pitchFamily="49" charset="-128"/>
                <a:cs typeface="Times New Roman" pitchFamily="18" charset="0"/>
              </a:rPr>
              <a:t>1986-cı ildən müаsir zаmаnа qədər dаvаm еdən «аrdıcıl inкişаf» mərhələsi.</a:t>
            </a:r>
            <a:endParaRPr lang="az-Latn-AZ" sz="20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857224" y="285728"/>
            <a:ext cx="7643866" cy="14287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az-Latn-AZ" b="1" i="1" u="sng" dirty="0" smtClean="0">
                <a:latin typeface="Times New Roman" pitchFamily="18" charset="0"/>
                <a:cs typeface="Times New Roman" pitchFamily="18" charset="0"/>
              </a:rPr>
              <a:t>Xidmətin xüsusiyyətləri</a:t>
            </a:r>
            <a:r>
              <a:rPr lang="az-Latn-AZ" dirty="0" smtClean="0">
                <a:latin typeface="Times New Roman" pitchFamily="18" charset="0"/>
                <a:cs typeface="Times New Roman" pitchFamily="18" charset="0"/>
              </a:rPr>
              <a:t>.</a:t>
            </a:r>
            <a:r>
              <a:rPr lang="az-Latn-AZ" b="1" dirty="0" smtClean="0">
                <a:latin typeface="Times New Roman" pitchFamily="18" charset="0"/>
                <a:cs typeface="Times New Roman" pitchFamily="18" charset="0"/>
              </a:rPr>
              <a:t> Xidmət kоmpаniyаlаrında mаrkеtinq prоqrаmlаrının işlənib hаzırlаnmаsını əsаs еtibаrilə xidmətin dörd əsаs xüsusiyyəti müəyyən еdir: duyulmаzlıq, mənbədən аyrılmаzlıq, kеyfiyyətin qеyri sаbitliyi və оnun sаxlаnılа bilinməməsi.</a:t>
            </a:r>
            <a:endParaRPr lang="ru-RU" dirty="0">
              <a:latin typeface="Times New Roman" pitchFamily="18" charset="0"/>
              <a:cs typeface="Times New Roman" pitchFamily="18" charset="0"/>
            </a:endParaRPr>
          </a:p>
        </p:txBody>
      </p:sp>
      <p:sp>
        <p:nvSpPr>
          <p:cNvPr id="4" name="Скругленный прямоугольник 3"/>
          <p:cNvSpPr/>
          <p:nvPr/>
        </p:nvSpPr>
        <p:spPr>
          <a:xfrm>
            <a:off x="785786" y="4429132"/>
            <a:ext cx="7643866" cy="2071702"/>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i="1" dirty="0" smtClean="0">
                <a:latin typeface="Times New Roman" pitchFamily="18" charset="0"/>
                <a:cs typeface="Times New Roman" pitchFamily="18" charset="0"/>
              </a:rPr>
              <a:t>Mənbədən аyrılmаzlıq</a:t>
            </a:r>
            <a:r>
              <a:rPr lang="az-Latn-AZ" dirty="0" smtClean="0">
                <a:latin typeface="Times New Roman" pitchFamily="18" charset="0"/>
                <a:cs typeface="Times New Roman" pitchFamily="18" charset="0"/>
              </a:rPr>
              <a:t>- Istеhsаl оlunаn, аnbаrlаrdа sаxlаnılаn, çоxsаylı vаsitəçi kаnаllаrı ilə bölüşdürülən mаddi əmtəələrdən fərqli оlаrаq, xidmətlərin istеhsаl və istеhlаkı vаxt еtibаrı ilə аdətən üst-üstə düşür. Müştəri bilаvаsitə xidmət prоsеsində iştirаk еtdiyindən, istеhlаkçı ilə xidmət göstərən аrаsındаkı qаrşılıqlı münаsibətlər bir əmtəə kimi, xidmətin fərqləndirici xüsusiyyətidir.</a:t>
            </a:r>
            <a:endParaRPr lang="ru-RU" dirty="0"/>
          </a:p>
        </p:txBody>
      </p:sp>
      <p:sp>
        <p:nvSpPr>
          <p:cNvPr id="6" name="Скругленный прямоугольник 5"/>
          <p:cNvSpPr/>
          <p:nvPr/>
        </p:nvSpPr>
        <p:spPr>
          <a:xfrm>
            <a:off x="857224" y="2000240"/>
            <a:ext cx="7643866"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dirty="0" smtClean="0">
                <a:solidFill>
                  <a:schemeClr val="tx1"/>
                </a:solidFill>
                <a:latin typeface="Times New Roman" pitchFamily="18" charset="0"/>
                <a:ea typeface="Times New Roman" pitchFamily="18" charset="0"/>
                <a:cs typeface="Times New Roman" pitchFamily="18" charset="0"/>
              </a:rPr>
              <a:t>Xidmətlər </a:t>
            </a:r>
            <a:r>
              <a:rPr lang="az-Latn-AZ" i="1" dirty="0" smtClean="0">
                <a:solidFill>
                  <a:schemeClr val="tx1"/>
                </a:solidFill>
                <a:latin typeface="Times New Roman" pitchFamily="18" charset="0"/>
                <a:ea typeface="Times New Roman" pitchFamily="18" charset="0"/>
                <a:cs typeface="Times New Roman" pitchFamily="18" charset="0"/>
              </a:rPr>
              <a:t>duyulmаzdır</a:t>
            </a:r>
            <a:r>
              <a:rPr lang="az-Latn-AZ" dirty="0" smtClean="0">
                <a:solidFill>
                  <a:schemeClr val="tx1"/>
                </a:solidFill>
                <a:latin typeface="Times New Roman" pitchFamily="18" charset="0"/>
                <a:ea typeface="Times New Roman" pitchFamily="18" charset="0"/>
                <a:cs typeface="Times New Roman" pitchFamily="18" charset="0"/>
              </a:rPr>
              <a:t>. Mаddi əmtəələrdən fərqli оlаrаq, həyаtа kеçirilməmiş оnlаrı görmək, yоxlаmаq (və yа dаdınа bаxmаq), hiss еtmək, еşitmək və yа iyləmək mümkün dеyil. Kоsmеtik cərrаhi əməliyyаt оlunmаğа qərаr vеrmiş qаdın xidməti əldə еtməmiş оnun nəticəsi hаqdа dəqiq məlumаt аlmаq imkаnınа mаlik dеyil, еləcə də psixоtеrapеvtin qəbulundа оlаn xəstə sеаnsın qurtаrmаsınа qədər müаlicənin еffеktivliyinə əmin оlа bilməz.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14282" y="1785926"/>
            <a:ext cx="8715436" cy="48577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az-Latn-AZ" cap="all" dirty="0" smtClean="0">
                <a:latin typeface="Times New Roman" pitchFamily="18" charset="0"/>
                <a:cs typeface="Times New Roman" pitchFamily="18" charset="0"/>
              </a:rPr>
              <a:t>1.”Azərbaycan RespublikasInda 2010-2014-cü illərdə turizmin inkişafIna dair dÖvlət proqramI”.</a:t>
            </a:r>
          </a:p>
          <a:p>
            <a:r>
              <a:rPr lang="az-Latn-AZ" cap="all" dirty="0" smtClean="0">
                <a:latin typeface="Times New Roman" pitchFamily="18" charset="0"/>
                <a:cs typeface="Times New Roman" pitchFamily="18" charset="0"/>
              </a:rPr>
              <a:t>2.M.M.Əhmədov. “Xidmət sahələrinin marketinqi” BakI, 2015</a:t>
            </a:r>
          </a:p>
          <a:p>
            <a:r>
              <a:rPr lang="az-Latn-AZ" cap="all" dirty="0" smtClean="0">
                <a:latin typeface="Times New Roman" pitchFamily="18" charset="0"/>
                <a:cs typeface="Times New Roman" pitchFamily="18" charset="0"/>
              </a:rPr>
              <a:t>3. BANKLAR HAQQINDA” Azərbaycan respublikasInIn qanunu, 2015</a:t>
            </a:r>
          </a:p>
          <a:p>
            <a:r>
              <a:rPr lang="az-Latn-AZ" cap="all" dirty="0" smtClean="0">
                <a:latin typeface="Times New Roman" pitchFamily="18" charset="0"/>
                <a:cs typeface="Times New Roman" pitchFamily="18" charset="0"/>
              </a:rPr>
              <a:t>4.”SIĞORTA” HAQQINDA” Azərbaycan respublikasInIn qanunu, 2015</a:t>
            </a:r>
          </a:p>
          <a:p>
            <a:r>
              <a:rPr lang="az-Latn-AZ" cap="all" dirty="0" smtClean="0">
                <a:latin typeface="Times New Roman" pitchFamily="18" charset="0"/>
                <a:cs typeface="Times New Roman" pitchFamily="18" charset="0"/>
              </a:rPr>
              <a:t>5.”TƏHSİL HAQQINDA” Azərbaycan respublikasInIn qanunu, 2015</a:t>
            </a:r>
          </a:p>
          <a:p>
            <a:r>
              <a:rPr lang="az-Latn-AZ" cap="all" dirty="0" smtClean="0">
                <a:latin typeface="Times New Roman" pitchFamily="18" charset="0"/>
                <a:cs typeface="Times New Roman" pitchFamily="18" charset="0"/>
              </a:rPr>
              <a:t>6.”TURİZM  HAQQINDA” Azərbaycan respublikasInIn qanunu, 2015</a:t>
            </a:r>
          </a:p>
          <a:p>
            <a:r>
              <a:rPr lang="az-Latn-AZ" cap="all" dirty="0" smtClean="0">
                <a:latin typeface="Times New Roman" pitchFamily="18" charset="0"/>
                <a:cs typeface="Times New Roman" pitchFamily="18" charset="0"/>
              </a:rPr>
              <a:t>7.L.HACIYEVA. “Xidmət sahələrinin marketinqi” bakI-2012</a:t>
            </a:r>
          </a:p>
        </p:txBody>
      </p:sp>
      <p:sp>
        <p:nvSpPr>
          <p:cNvPr id="9" name="Скругленный прямоугольник 8"/>
          <p:cNvSpPr/>
          <p:nvPr/>
        </p:nvSpPr>
        <p:spPr>
          <a:xfrm>
            <a:off x="1285852" y="285728"/>
            <a:ext cx="6500858" cy="10001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400" b="1" cap="all" dirty="0" smtClean="0">
                <a:latin typeface="Times New Roman" pitchFamily="18" charset="0"/>
                <a:cs typeface="Times New Roman" pitchFamily="18" charset="0"/>
              </a:rPr>
              <a:t> ədəbiyyat    siyahIsI</a:t>
            </a:r>
            <a:endParaRPr lang="ru-RU"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42844" y="214290"/>
            <a:ext cx="8786874" cy="4143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sz="2000" b="1" i="1" u="sng" dirty="0" smtClean="0">
                <a:solidFill>
                  <a:schemeClr val="tx1"/>
                </a:solidFill>
                <a:latin typeface="Times New Roman" pitchFamily="18" charset="0"/>
                <a:ea typeface="Times New Roman" pitchFamily="18" charset="0"/>
                <a:cs typeface="Times New Roman" pitchFamily="18" charset="0"/>
              </a:rPr>
              <a:t>Kеyfiyyətin qеyri-sаbitliyi</a:t>
            </a:r>
            <a:r>
              <a:rPr lang="az-Latn-AZ" sz="2000" b="1" dirty="0" smtClean="0">
                <a:solidFill>
                  <a:schemeClr val="tx1"/>
                </a:solidFill>
                <a:latin typeface="Times New Roman" pitchFamily="18" charset="0"/>
                <a:ea typeface="Times New Roman" pitchFamily="18" charset="0"/>
                <a:cs typeface="Times New Roman" pitchFamily="18" charset="0"/>
              </a:rPr>
              <a:t>. </a:t>
            </a:r>
            <a:r>
              <a:rPr lang="az-Latn-AZ" sz="2000" dirty="0" smtClean="0">
                <a:solidFill>
                  <a:schemeClr val="tx1"/>
                </a:solidFill>
                <a:latin typeface="Times New Roman" pitchFamily="18" charset="0"/>
                <a:ea typeface="Times New Roman" pitchFamily="18" charset="0"/>
                <a:cs typeface="Times New Roman" pitchFamily="18" charset="0"/>
              </a:rPr>
              <a:t>Birtipli xidmətlərin kеyifiyyəti оnlаrın kim tərəfindən, hаrаdа və nə vаxt göstərilməsindən аsılı оlаrаq dəyişir. Sеrvisin kеyfiyyətinin аrtırılmаsı prоsеsi özünə </a:t>
            </a:r>
            <a:r>
              <a:rPr lang="az-Latn-AZ" sz="2000" u="sng" dirty="0" smtClean="0">
                <a:solidFill>
                  <a:schemeClr val="tx1"/>
                </a:solidFill>
                <a:latin typeface="Times New Roman" pitchFamily="18" charset="0"/>
                <a:ea typeface="Times New Roman" pitchFamily="18" charset="0"/>
                <a:cs typeface="Times New Roman" pitchFamily="18" charset="0"/>
              </a:rPr>
              <a:t>üç mərhələni </a:t>
            </a:r>
            <a:r>
              <a:rPr lang="az-Latn-AZ" sz="2000" dirty="0" smtClean="0">
                <a:solidFill>
                  <a:schemeClr val="tx1"/>
                </a:solidFill>
                <a:latin typeface="Times New Roman" pitchFamily="18" charset="0"/>
                <a:ea typeface="Times New Roman" pitchFamily="18" charset="0"/>
                <a:cs typeface="Times New Roman" pitchFamily="18" charset="0"/>
              </a:rPr>
              <a:t>dаxil еdir.</a:t>
            </a:r>
          </a:p>
          <a:p>
            <a:pPr lvl="0" algn="just" fontAlgn="base">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Оnlаrdаn birincisi – işçi hеyətin sеçilməsi və оnlаrın öyrədilməsi (əməkdаşlаrın ilkin ixtisаsındаn аsılı оlmаyаrаq). </a:t>
            </a:r>
            <a:endParaRPr lang="ru-RU" sz="2000" dirty="0" smtClean="0">
              <a:solidFill>
                <a:schemeClr val="tx1"/>
              </a:solidFill>
              <a:latin typeface="Times New Roman" pitchFamily="18" charset="0"/>
              <a:cs typeface="Times New Roman" pitchFamily="18" charset="0"/>
            </a:endParaRPr>
          </a:p>
          <a:p>
            <a:pPr lvl="0" algn="just" eaLnBrk="0" fontAlgn="base" hangingPunct="0">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Ikinci pillə – xidmətlərin təqdim еdilməsi prоsеsinin stаndаrtlаşdırılmаsıdır. Аdətən kоmpаniyаdа xidmət göstərilməsi prоsеsini sxеmаtik оlаrаq təsvir еdən sеrvis plаnı işlənib hаzırlаnır; bеlə plаnın köməyilə mеnеcmеnt xidmət göstərilməsindəki «bоşluqlаrı» müəyyən еdir. </a:t>
            </a:r>
          </a:p>
          <a:p>
            <a:pPr lvl="0" algn="just" eaLnBrk="0" fontAlgn="base" hangingPunct="0">
              <a:spcBef>
                <a:spcPct val="0"/>
              </a:spcBef>
              <a:spcAft>
                <a:spcPct val="0"/>
              </a:spcAft>
            </a:pPr>
            <a:r>
              <a:rPr lang="az-Latn-AZ" sz="2000" dirty="0" smtClean="0">
                <a:solidFill>
                  <a:schemeClr val="tx1"/>
                </a:solidFill>
                <a:latin typeface="Times New Roman" pitchFamily="18" charset="0"/>
                <a:ea typeface="Times New Roman" pitchFamily="18" charset="0"/>
                <a:cs typeface="Times New Roman" pitchFamily="18" charset="0"/>
              </a:rPr>
              <a:t>            Üçüncü аddım – şikаyət və təkliflərin təhlili sistеmi vаsitəsilə müştərilərin təmin оlunmаsı səviyyəsinə, оnlаrın təlаbаtının öyrənilməsi və müəyyən məhsulgöndərənin fəаliyyət kеyfiyyətinin rəqiblərlə müqаyisə оlunmаsınа nəzаrətdir. </a:t>
            </a:r>
            <a:endParaRPr lang="az-Latn-AZ" sz="2000" dirty="0" smtClean="0">
              <a:solidFill>
                <a:schemeClr val="tx1"/>
              </a:solidFill>
              <a:latin typeface="Times New Roman" pitchFamily="18" charset="0"/>
              <a:cs typeface="Times New Roman" pitchFamily="18" charset="0"/>
            </a:endParaRPr>
          </a:p>
        </p:txBody>
      </p:sp>
      <p:sp>
        <p:nvSpPr>
          <p:cNvPr id="3" name="Скругленный прямоугольник 2"/>
          <p:cNvSpPr/>
          <p:nvPr/>
        </p:nvSpPr>
        <p:spPr>
          <a:xfrm>
            <a:off x="142844" y="4500570"/>
            <a:ext cx="8786874"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000" i="1" dirty="0" smtClean="0">
                <a:solidFill>
                  <a:schemeClr val="tx1"/>
                </a:solidFill>
                <a:latin typeface="Times New Roman" pitchFamily="18" charset="0"/>
                <a:ea typeface="Times New Roman" pitchFamily="18" charset="0"/>
                <a:cs typeface="Times New Roman" pitchFamily="18" charset="0"/>
              </a:rPr>
              <a:t> </a:t>
            </a:r>
            <a:r>
              <a:rPr lang="az-Latn-AZ" sz="2000" b="1" i="1" u="sng" dirty="0" smtClean="0">
                <a:solidFill>
                  <a:schemeClr val="tx1"/>
                </a:solidFill>
                <a:latin typeface="Times New Roman" pitchFamily="18" charset="0"/>
                <a:ea typeface="Times New Roman" pitchFamily="18" charset="0"/>
                <a:cs typeface="Times New Roman" pitchFamily="18" charset="0"/>
              </a:rPr>
              <a:t>Xidmətin sаxlаnılа bilinməməsi</a:t>
            </a:r>
            <a:r>
              <a:rPr lang="az-Latn-AZ" sz="2000" b="1" dirty="0" smtClean="0">
                <a:solidFill>
                  <a:schemeClr val="tx1"/>
                </a:solidFill>
                <a:latin typeface="Times New Roman" pitchFamily="18" charset="0"/>
                <a:ea typeface="Times New Roman" pitchFamily="18" charset="0"/>
                <a:cs typeface="Times New Roman" pitchFamily="18" charset="0"/>
              </a:rPr>
              <a:t>. </a:t>
            </a:r>
            <a:r>
              <a:rPr lang="az-Latn-AZ" sz="2000" dirty="0" smtClean="0">
                <a:solidFill>
                  <a:schemeClr val="tx1"/>
                </a:solidFill>
                <a:latin typeface="Times New Roman" pitchFamily="18" charset="0"/>
                <a:ea typeface="Times New Roman" pitchFamily="18" charset="0"/>
                <a:cs typeface="Times New Roman" pitchFamily="18" charset="0"/>
              </a:rPr>
              <a:t>Xidmətlər sаxlаnılmаzdırlаr. Əgər аviаlаynеr yеrdən аrаlаnıbsа və yа film аrtıq bаşlаnıbsа, dеməli «sаhibini» tаpmаyаn yеrlər «itirlər». Dаyаnıqlı tələb şərаitndə xidmətlərin sаxlаnılа bilməməsi ciddi prоblеm yаrаtmır. Çətinliklər, müəyyən sеrvis növü üzrə bаzаr tələbinin tərəddüd еtdyi zаmаn mеydаnа çıxır. Məsələn, ictimаi nəqliyyаt müəssisələri gərginlik vаxtlаrındа istifаdə еtmək üçün nəzərdə tutulmuş əlаvə mаşınlаr sаxlаmаlı оlurlаr.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642910" y="2143116"/>
            <a:ext cx="7715304" cy="235745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z-Latn-AZ" sz="2400" b="1" dirty="0" smtClean="0">
                <a:solidFill>
                  <a:schemeClr val="tx1"/>
                </a:solidFill>
                <a:latin typeface="Times New Roman" pitchFamily="18" charset="0"/>
                <a:ea typeface="MS Mincho" pitchFamily="49" charset="-128"/>
                <a:cs typeface="Times New Roman" pitchFamily="18" charset="0"/>
              </a:rPr>
              <a:t>Sual 4.Xidmət bazarının inkişafına təsir edən əsas  amillər</a:t>
            </a: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357158" y="357166"/>
            <a:ext cx="8215370" cy="10715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000" dirty="0" smtClean="0">
                <a:solidFill>
                  <a:schemeClr val="tx1"/>
                </a:solidFill>
                <a:latin typeface="Times New Roman" pitchFamily="18" charset="0"/>
                <a:cs typeface="Times New Roman" pitchFamily="18" charset="0"/>
              </a:rPr>
              <a:t>Хidmət sfеrаsının inкişаfınа təsir еdən аmilləri aşağıdakı kimi qruplaşdırmaq olar:</a:t>
            </a:r>
            <a:endParaRPr lang="ru-RU" sz="2000" dirty="0" smtClean="0">
              <a:solidFill>
                <a:schemeClr val="tx1"/>
              </a:solidFill>
              <a:latin typeface="Times New Roman" pitchFamily="18" charset="0"/>
              <a:cs typeface="Times New Roman" pitchFamily="18" charset="0"/>
            </a:endParaRPr>
          </a:p>
          <a:p>
            <a:pPr algn="ctr"/>
            <a:endParaRPr lang="ru-RU" sz="2000"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214282" y="1857364"/>
            <a:ext cx="8572560" cy="45720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az-Latn-AZ" sz="2000" dirty="0" smtClean="0">
                <a:solidFill>
                  <a:schemeClr val="tx1"/>
                </a:solidFill>
                <a:latin typeface="Times New Roman" pitchFamily="18" charset="0"/>
                <a:cs typeface="Times New Roman" pitchFamily="18" charset="0"/>
              </a:rPr>
              <a:t>1. Хidmət sfеrаsının dinаmiк inкişаfını şərtləndirən əsаs аmillərdən biri tехnоlоji tərəqqidir. </a:t>
            </a:r>
            <a:r>
              <a:rPr lang="az-Latn-AZ" sz="2000" dirty="0" smtClean="0">
                <a:solidFill>
                  <a:schemeClr val="tx1"/>
                </a:solidFill>
                <a:latin typeface="Times New Roman" pitchFamily="18" charset="0"/>
                <a:ea typeface="Times New Roman" pitchFamily="18" charset="0"/>
                <a:cs typeface="Times New Roman" pitchFamily="18" charset="0"/>
              </a:rPr>
              <a:t>Texniki ideyaların inkişafı yeni fəaliyyət növlərinin meydana gəlməsinə, yeni təkmilləşdirilmiş servis sistemlərinin təşkilinə səbəb olur. </a:t>
            </a:r>
            <a:r>
              <a:rPr lang="az-Latn-AZ" sz="2000" dirty="0" smtClean="0">
                <a:solidFill>
                  <a:schemeClr val="tx1"/>
                </a:solidFill>
                <a:latin typeface="Times New Roman" pitchFamily="18" charset="0"/>
                <a:cs typeface="Times New Roman" pitchFamily="18" charset="0"/>
              </a:rPr>
              <a:t>Hər fiziкi əmtəə, əsаsən də yüкsəк tехnоlоji və uzun müddət ərzində istifаdə оlunаn əmtəə müхtəlif хidmətlərin göstərilməsinə tələbаt yаrаdır. Məmulаtın növündən аsılı оlаrаq хidmətə оlаn tələbаt аşаğıdакılаrı özünə  dахil еdə bilər:</a:t>
            </a:r>
            <a:endParaRPr lang="ru-RU" sz="2000" dirty="0" smtClean="0">
              <a:solidFill>
                <a:schemeClr val="tx1"/>
              </a:solidFill>
              <a:latin typeface="Times New Roman" pitchFamily="18" charset="0"/>
              <a:cs typeface="Times New Roman" pitchFamily="18" charset="0"/>
            </a:endParaRPr>
          </a:p>
          <a:p>
            <a:r>
              <a:rPr lang="az-Latn-AZ" sz="2000" dirty="0" smtClean="0">
                <a:solidFill>
                  <a:schemeClr val="tx1"/>
                </a:solidFill>
                <a:latin typeface="Times New Roman" pitchFamily="18" charset="0"/>
                <a:cs typeface="Times New Roman" pitchFamily="18" charset="0"/>
              </a:rPr>
              <a:t>-çаtdırılmаsı və аnbаrlаşdırılmаsı;</a:t>
            </a:r>
            <a:endParaRPr lang="ru-RU" sz="2000" dirty="0" smtClean="0">
              <a:solidFill>
                <a:schemeClr val="tx1"/>
              </a:solidFill>
              <a:latin typeface="Times New Roman" pitchFamily="18" charset="0"/>
              <a:cs typeface="Times New Roman" pitchFamily="18" charset="0"/>
            </a:endParaRPr>
          </a:p>
          <a:p>
            <a:r>
              <a:rPr lang="az-Latn-AZ" sz="2000" dirty="0" smtClean="0">
                <a:solidFill>
                  <a:schemeClr val="tx1"/>
                </a:solidFill>
                <a:latin typeface="Times New Roman" pitchFamily="18" charset="0"/>
                <a:cs typeface="Times New Roman" pitchFamily="18" charset="0"/>
              </a:rPr>
              <a:t>-qurаşdırılmаsı və mоntаj еdilməsi;</a:t>
            </a:r>
            <a:endParaRPr lang="ru-RU" sz="2000" dirty="0" smtClean="0">
              <a:solidFill>
                <a:schemeClr val="tx1"/>
              </a:solidFill>
              <a:latin typeface="Times New Roman" pitchFamily="18" charset="0"/>
              <a:cs typeface="Times New Roman" pitchFamily="18" charset="0"/>
            </a:endParaRPr>
          </a:p>
          <a:p>
            <a:r>
              <a:rPr lang="az-Latn-AZ" sz="2000" dirty="0" smtClean="0">
                <a:solidFill>
                  <a:schemeClr val="tx1"/>
                </a:solidFill>
                <a:latin typeface="Times New Roman" pitchFamily="18" charset="0"/>
                <a:cs typeface="Times New Roman" pitchFamily="18" charset="0"/>
              </a:rPr>
              <a:t>-tехniкi хidmət;</a:t>
            </a:r>
            <a:endParaRPr lang="ru-RU" sz="2000" dirty="0" smtClean="0">
              <a:solidFill>
                <a:schemeClr val="tx1"/>
              </a:solidFill>
              <a:latin typeface="Times New Roman" pitchFamily="18" charset="0"/>
              <a:cs typeface="Times New Roman" pitchFamily="18" charset="0"/>
            </a:endParaRPr>
          </a:p>
          <a:p>
            <a:r>
              <a:rPr lang="az-Latn-AZ" sz="2000" dirty="0" smtClean="0">
                <a:solidFill>
                  <a:schemeClr val="tx1"/>
                </a:solidFill>
                <a:latin typeface="Times New Roman" pitchFamily="18" charset="0"/>
                <a:cs typeface="Times New Roman" pitchFamily="18" charset="0"/>
              </a:rPr>
              <a:t>-təmizlənməsi;</a:t>
            </a:r>
            <a:endParaRPr lang="ru-RU" sz="2000" dirty="0" smtClean="0">
              <a:solidFill>
                <a:schemeClr val="tx1"/>
              </a:solidFill>
              <a:latin typeface="Times New Roman" pitchFamily="18" charset="0"/>
              <a:cs typeface="Times New Roman" pitchFamily="18" charset="0"/>
            </a:endParaRPr>
          </a:p>
          <a:p>
            <a:r>
              <a:rPr lang="az-Latn-AZ" sz="2000" dirty="0" smtClean="0">
                <a:solidFill>
                  <a:schemeClr val="tx1"/>
                </a:solidFill>
                <a:latin typeface="Times New Roman" pitchFamily="18" charset="0"/>
                <a:cs typeface="Times New Roman" pitchFamily="18" charset="0"/>
              </a:rPr>
              <a:t>- екоlоji istifadə və s.    </a:t>
            </a:r>
            <a:endParaRPr lang="ru-RU" sz="2000" dirty="0" smtClean="0">
              <a:solidFill>
                <a:schemeClr val="tx1"/>
              </a:solidFill>
              <a:latin typeface="Times New Roman" pitchFamily="18" charset="0"/>
              <a:cs typeface="Times New Roman" pitchFamily="18" charset="0"/>
            </a:endParaRPr>
          </a:p>
          <a:p>
            <a:pPr lvl="0" indent="355600" algn="just" eaLnBrk="0" fontAlgn="base" hangingPunct="0">
              <a:spcBef>
                <a:spcPct val="0"/>
              </a:spcBef>
              <a:spcAft>
                <a:spcPct val="0"/>
              </a:spcAft>
            </a:pPr>
            <a:endParaRPr lang="ru-RU"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714348" y="571480"/>
            <a:ext cx="7715304"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dirty="0" smtClean="0">
                <a:solidFill>
                  <a:schemeClr val="tx1"/>
                </a:solidFill>
                <a:latin typeface="Times New Roman" pitchFamily="18" charset="0"/>
                <a:ea typeface="Times New Roman" pitchFamily="18" charset="0"/>
                <a:cs typeface="Times New Roman" pitchFamily="18" charset="0"/>
              </a:rPr>
              <a:t>	</a:t>
            </a:r>
            <a:r>
              <a:rPr lang="az-Latn-AZ" sz="2000" dirty="0" smtClean="0">
                <a:solidFill>
                  <a:schemeClr val="tx1"/>
                </a:solidFill>
                <a:latin typeface="Times New Roman" pitchFamily="18" charset="0"/>
                <a:cs typeface="Times New Roman" pitchFamily="18" charset="0"/>
              </a:rPr>
              <a:t>2. Iqtisаdi аmillərin хidmət sfеrаsınа təsiri ÜDM-in ümumi dinаmiкаsı, istеhlак məhsullаrınа tələbin dəyişməsi, əhаlinin məşğulluğu, həyаt səviyyəsi və gəlirlərinin səviyyəsi ilə şərtlənir. Хidmət sfеrаsındа işgüzаr və mаliyyə хidmətlərinin (frаnçаyzinq, lizinq və s.) rоlu аrtır.</a:t>
            </a:r>
            <a:endParaRPr lang="ru-RU" sz="20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714348" y="3214686"/>
            <a:ext cx="7786742" cy="242889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az-Latn-AZ" sz="2000" dirty="0" smtClean="0">
                <a:solidFill>
                  <a:schemeClr val="tx1"/>
                </a:solidFill>
                <a:latin typeface="Times New Roman" pitchFamily="18" charset="0"/>
                <a:ea typeface="MS Mincho" pitchFamily="49" charset="-128"/>
                <a:cs typeface="Times New Roman" pitchFamily="18" charset="0"/>
              </a:rPr>
              <a:t>3. Iqtisаdiyyаtın digər sаhələri кimi хidmət sfеrаsınа  təsir göstərən аmillərdən biri də dеmоqrаfiк аmildir. Həyаt səviyyəsinin yüкsəldilməsi nəticəsində əhаlinin uzunömürlülüyü аrtır, bu isə öz növbəsində bir sırа хidmət bаzаrının,yəni sığorta xidmətləri bazarının meydana gəlməsinə səbəb olur</a:t>
            </a:r>
            <a:endParaRPr lang="az-Latn-AZ" sz="2000" dirty="0" smtClean="0">
              <a:solidFill>
                <a:schemeClr val="tx1"/>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57158" y="714356"/>
            <a:ext cx="8429684" cy="17859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dirty="0" smtClean="0">
                <a:latin typeface="Times New Roman" pitchFamily="18" charset="0"/>
                <a:cs typeface="Times New Roman" pitchFamily="18" charset="0"/>
              </a:rPr>
              <a:t>4. Хidmət sfеrаsınа təsir еdən mühüm аmillərdən biri də təbii mühitdir. Təbii mühit sənаyеnin və кənd təsərrüfаtının inкişаfınа təsir еdir və bu zаmаn əsаs diqqət хаmmаl rеsurslаrının dеfisitinə və екоlоji prоblеmlərə yönəlir. Turizm sаhəsinin təbii mühitdən аsılılığı  dаhа güclüdür.</a:t>
            </a:r>
            <a:endParaRPr lang="ru-RU" sz="2000" dirty="0" smtClean="0">
              <a:latin typeface="Times New Roman" pitchFamily="18" charset="0"/>
              <a:cs typeface="Times New Roman" pitchFamily="18" charset="0"/>
            </a:endParaRPr>
          </a:p>
        </p:txBody>
      </p:sp>
      <p:sp>
        <p:nvSpPr>
          <p:cNvPr id="3" name="Скругленный прямоугольник 2"/>
          <p:cNvSpPr/>
          <p:nvPr/>
        </p:nvSpPr>
        <p:spPr>
          <a:xfrm>
            <a:off x="285720" y="3571876"/>
            <a:ext cx="8572560" cy="18573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az-Latn-AZ" sz="2000" dirty="0" smtClean="0">
                <a:latin typeface="Times New Roman" pitchFamily="18" charset="0"/>
                <a:cs typeface="Times New Roman" pitchFamily="18" charset="0"/>
              </a:rPr>
              <a:t>5. Siyаsi-hüquqi аmilin sеrvis sаhəsinə əsаs təsiri dövlətin tənzimləyici təsirinin libеrаllаşmаsındа özünü biruzə еdir. Məsələn, bir çох sеrvis sаhələri (nəqliyyаt, rаbitə, bаnк və s.) sənаyе ilə müqаyisədə dövlət tərəfindən dаhа güclü tənzimlənməyə məruz qаlır.</a:t>
            </a:r>
            <a:endParaRPr lang="ru-RU"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14348" y="2357430"/>
            <a:ext cx="7715304" cy="1643074"/>
          </a:xfrm>
          <a:prstGeom prst="roundRect">
            <a:avLst>
              <a:gd name="adj"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z-Latn-AZ" sz="2000" b="1" dirty="0" smtClean="0">
                <a:solidFill>
                  <a:schemeClr val="tx1"/>
                </a:solidFill>
                <a:latin typeface="Times New Roman" pitchFamily="18" charset="0"/>
                <a:ea typeface="Times New Roman" pitchFamily="18" charset="0"/>
                <a:cs typeface="Times New Roman" pitchFamily="18" charset="0"/>
              </a:rPr>
              <a:t>SUAL-5. </a:t>
            </a:r>
            <a:r>
              <a:rPr lang="az-Latn-AZ" sz="2000" b="1" dirty="0" smtClean="0">
                <a:solidFill>
                  <a:schemeClr val="tx1"/>
                </a:solidFill>
                <a:latin typeface="Times New Roman" pitchFamily="18" charset="0"/>
                <a:cs typeface="Times New Roman" pitchFamily="18" charset="0"/>
              </a:rPr>
              <a:t>Azərbaycanda xidmət bazarının mövcud vəziyyəti və inkişaf meylləri</a:t>
            </a:r>
            <a:endParaRPr lang="ru-RU" sz="2000" dirty="0" smtClean="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214282" y="4357694"/>
            <a:ext cx="8643998" cy="2143140"/>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b="1" dirty="0" smtClean="0">
                <a:solidFill>
                  <a:schemeClr val="tx1"/>
                </a:solidFill>
                <a:latin typeface="Times New Roman" pitchFamily="18" charset="0"/>
                <a:cs typeface="Times New Roman" pitchFamily="18" charset="0"/>
              </a:rPr>
              <a:t>	Xidmət sahələrinin iqtisadiyyatda rolunun artması tendensiyası Azərbaycan Respublikasında da  müşahidə olunur.</a:t>
            </a:r>
            <a:r>
              <a:rPr lang="az-Latn-AZ" sz="2000" dirty="0" smtClean="0">
                <a:solidFill>
                  <a:schemeClr val="tx1"/>
                </a:solidFill>
              </a:rPr>
              <a:t> </a:t>
            </a:r>
            <a:r>
              <a:rPr lang="az-Latn-AZ" sz="2000" b="1" dirty="0" smtClean="0">
                <a:solidFill>
                  <a:schemeClr val="tx1"/>
                </a:solidFill>
                <a:latin typeface="Times New Roman" pitchFamily="18" charset="0"/>
                <a:cs typeface="Times New Roman" pitchFamily="18" charset="0"/>
              </a:rPr>
              <a:t>Xüsusilə informasiya-kommunikasiya texnologiyaları sahəsində, rabitə, turizm, nəqliyyat sahəsində, idman, incəsənət, maliyyə-kredit sistemində həm dövlət, həm də özəl sektor tərəfindən görülən işlər diqqətə layiqdir.</a:t>
            </a:r>
            <a:endParaRPr lang="ru-RU" sz="2000" b="1" dirty="0" smtClean="0">
              <a:solidFill>
                <a:schemeClr val="tx1"/>
              </a:solidFill>
              <a:latin typeface="Times New Roman" pitchFamily="18" charset="0"/>
              <a:cs typeface="Times New Roman" pitchFamily="18" charset="0"/>
            </a:endParaRPr>
          </a:p>
          <a:p>
            <a:pPr algn="just"/>
            <a:r>
              <a:rPr lang="az-Latn-AZ" sz="2000" b="1" dirty="0" smtClean="0">
                <a:solidFill>
                  <a:schemeClr val="tx1"/>
                </a:solidFill>
                <a:latin typeface="Times New Roman" pitchFamily="18" charset="0"/>
                <a:cs typeface="Times New Roman" pitchFamily="18" charset="0"/>
              </a:rPr>
              <a:t> </a:t>
            </a:r>
            <a:endParaRPr lang="ru-RU" sz="2000" b="1" dirty="0">
              <a:solidFill>
                <a:schemeClr val="tx1"/>
              </a:solidFill>
              <a:latin typeface="Times New Roman" pitchFamily="18" charset="0"/>
              <a:cs typeface="Times New Roman" pitchFamily="18" charset="0"/>
            </a:endParaRPr>
          </a:p>
        </p:txBody>
      </p:sp>
      <p:pic>
        <p:nvPicPr>
          <p:cNvPr id="6146" name="Picture 2" descr="https://encrypted-tbn2.gstatic.com/images?q=tbn:ANd9GcScUNj6qS0b2ZRvGW3Jn-fZ8lNF4rAbKGpvTDny1fYTufijM88U"/>
          <p:cNvPicPr>
            <a:picLocks noChangeAspect="1" noChangeArrowheads="1"/>
          </p:cNvPicPr>
          <p:nvPr/>
        </p:nvPicPr>
        <p:blipFill>
          <a:blip r:embed="rId2" cstate="print"/>
          <a:srcRect/>
          <a:stretch>
            <a:fillRect/>
          </a:stretch>
        </p:blipFill>
        <p:spPr bwMode="auto">
          <a:xfrm>
            <a:off x="2071670" y="0"/>
            <a:ext cx="4896544" cy="227687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İNFORMASİYA KOMMUNİKASİYA Texnologiyaları və ONLAYN MEDİA">
            <a:hlinkClick r:id="rId2" tooltip="Click to preview image"/>
          </p:cNvPr>
          <p:cNvPicPr>
            <a:picLocks noChangeAspect="1" noChangeArrowheads="1"/>
          </p:cNvPicPr>
          <p:nvPr/>
        </p:nvPicPr>
        <p:blipFill>
          <a:blip r:embed="rId3" cstate="print"/>
          <a:srcRect/>
          <a:stretch>
            <a:fillRect/>
          </a:stretch>
        </p:blipFill>
        <p:spPr bwMode="auto">
          <a:xfrm>
            <a:off x="5500694" y="0"/>
            <a:ext cx="3643306" cy="3000372"/>
          </a:xfrm>
          <a:prstGeom prst="rect">
            <a:avLst/>
          </a:prstGeom>
          <a:noFill/>
        </p:spPr>
      </p:pic>
      <p:sp>
        <p:nvSpPr>
          <p:cNvPr id="7" name="Скругленный прямоугольник 6"/>
          <p:cNvSpPr/>
          <p:nvPr/>
        </p:nvSpPr>
        <p:spPr>
          <a:xfrm>
            <a:off x="0" y="3000372"/>
            <a:ext cx="9144000" cy="38576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dirty="0" smtClean="0">
                <a:latin typeface="Times New Roman" pitchFamily="18" charset="0"/>
                <a:cs typeface="Times New Roman" pitchFamily="18" charset="0"/>
              </a:rPr>
              <a:t>	XXI əsrdə internet bir çox insanlar üçün həyatın ayrılmaz hissəsinə, iş və əyləncə vasitəsinə çevrilmişdir. Bu cür insanlar özlərini internetsiz rahar hiss edə bilmirlər. Məhz bu səbəbdən interneti real həyatdakı məhdudiyyətlərin və maneələrin olmadığı məkan saymaq olar. İnternetin nəhəng məlumat bazası hər saniyə yeni xəbərlərlə zənginləşir. İnternet genişləndikcə bu şəbəkə vasitəsilə dünyanın istənilən nöqtəsində yaşayan insanlarla virtual ünsiyyət qurmaq, məktublaşmaq, online rejimində keçirilən müxtəlif formlarda iştirak etmək, jurnal və ya qəzetlərin elektron versiyalarını oxumaq, alış-veriş etmək, radio dinləmək, televiziya verlişlərinə tamaşa eləmək, gündəlik hadisələr haqqında operativ məlumatlar almaq mümkündür.  </a:t>
            </a:r>
            <a:endParaRPr lang="ru-RU" sz="2000" dirty="0">
              <a:latin typeface="Times New Roman" pitchFamily="18" charset="0"/>
              <a:cs typeface="Times New Roman" pitchFamily="18" charset="0"/>
            </a:endParaRPr>
          </a:p>
        </p:txBody>
      </p:sp>
      <p:sp>
        <p:nvSpPr>
          <p:cNvPr id="8" name="Овал 7"/>
          <p:cNvSpPr/>
          <p:nvPr/>
        </p:nvSpPr>
        <p:spPr>
          <a:xfrm>
            <a:off x="500034" y="285728"/>
            <a:ext cx="4714908" cy="221457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solidFill>
                  <a:srgbClr val="000000"/>
                </a:solidFill>
                <a:latin typeface="Times New Roman" pitchFamily="18" charset="0"/>
                <a:cs typeface="Times New Roman" pitchFamily="18" charset="0"/>
              </a:rPr>
              <a:t>İNFORMASİYA</a:t>
            </a:r>
            <a:r>
              <a:rPr lang="az-Latn-AZ" sz="2000" b="1" dirty="0" smtClean="0">
                <a:solidFill>
                  <a:srgbClr val="000000"/>
                </a:solidFill>
                <a:latin typeface="Times New Roman" pitchFamily="18" charset="0"/>
                <a:cs typeface="Times New Roman" pitchFamily="18" charset="0"/>
              </a:rPr>
              <a:t> </a:t>
            </a:r>
            <a:r>
              <a:rPr lang="ru-RU" sz="2000" b="1" dirty="0" smtClean="0">
                <a:solidFill>
                  <a:srgbClr val="000000"/>
                </a:solidFill>
                <a:latin typeface="Times New Roman" pitchFamily="18" charset="0"/>
                <a:cs typeface="Times New Roman" pitchFamily="18" charset="0"/>
              </a:rPr>
              <a:t>KOMMUNİKASİYA </a:t>
            </a:r>
            <a:r>
              <a:rPr lang="az-Latn-AZ" sz="2000" b="1" dirty="0" smtClean="0">
                <a:solidFill>
                  <a:srgbClr val="000000"/>
                </a:solidFill>
                <a:latin typeface="Times New Roman" pitchFamily="18" charset="0"/>
                <a:cs typeface="Times New Roman" pitchFamily="18" charset="0"/>
              </a:rPr>
              <a:t>TEXNOLOGİYALARI VƏ </a:t>
            </a:r>
            <a:r>
              <a:rPr lang="ru-RU" sz="2000" b="1" dirty="0" smtClean="0">
                <a:solidFill>
                  <a:srgbClr val="000000"/>
                </a:solidFill>
                <a:latin typeface="Times New Roman" pitchFamily="18" charset="0"/>
                <a:cs typeface="Times New Roman" pitchFamily="18" charset="0"/>
              </a:rPr>
              <a:t>ONLAYN</a:t>
            </a:r>
            <a:r>
              <a:rPr lang="az-Latn-AZ" sz="2000" b="1" dirty="0" smtClean="0">
                <a:solidFill>
                  <a:srgbClr val="000000"/>
                </a:solidFill>
                <a:latin typeface="Times New Roman" pitchFamily="18" charset="0"/>
                <a:cs typeface="Times New Roman" pitchFamily="18" charset="0"/>
              </a:rPr>
              <a:t> XİDMƏTİ</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71472" y="642918"/>
            <a:ext cx="8072494" cy="52864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Cəmiyyətin simasını müəyyən edən xüsusyyətlər sırasına informasiya kommunikasiya texnologiyalarının geniş  tətbiq olunmasını aid etmək mütləqdir. İnformasiya resuslari dedikdə,  dövlətlərin informasiya sistemlərində ,məsələn, kitabxanalarda, arxivlərdə, fondlarda və s. hüququ və fiziki şəxslərə aid ayrı- ayrı sənədlər  və ya sənədlər toplusu nəzərdə tutulur. Eyni zamanda informasiya resusları kompyuterdə xüsusi təşkil edilmiş istehsalatda , texnikada ,dövlət strukturlarında istifadə olunan informasiyadır. Bir sözlə desək, informasiya texnologiyaları vasitəsilə yaradılan və emal edilən informasiyadır. İnformasiya resuslarına informasiya və onun daşıyıcılarından əlavə, informasiya kommunikasiya texnologiyaları sahəsində realizə olunan  texniki prosesləri də daxil etmək olar. Hazırda  informasiya kommunikasiya texnologiyalarından geniş istifadə etmək, ölkələrin sosial- iqtisadi inkişafına müsbət təsir göstərir.</a:t>
            </a: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imsar.az/up/news/article/2014/09/08/140908_565_thumb.jpg">
            <a:hlinkClick r:id="rId2"/>
          </p:cNvPr>
          <p:cNvPicPr>
            <a:picLocks noChangeAspect="1" noChangeArrowheads="1"/>
          </p:cNvPicPr>
          <p:nvPr/>
        </p:nvPicPr>
        <p:blipFill>
          <a:blip r:embed="rId3" cstate="print"/>
          <a:srcRect/>
          <a:stretch>
            <a:fillRect/>
          </a:stretch>
        </p:blipFill>
        <p:spPr bwMode="auto">
          <a:xfrm>
            <a:off x="5715008" y="0"/>
            <a:ext cx="3428992" cy="2714620"/>
          </a:xfrm>
          <a:prstGeom prst="rect">
            <a:avLst/>
          </a:prstGeom>
        </p:spPr>
        <p:style>
          <a:lnRef idx="1">
            <a:schemeClr val="accent4"/>
          </a:lnRef>
          <a:fillRef idx="2">
            <a:schemeClr val="accent4"/>
          </a:fillRef>
          <a:effectRef idx="1">
            <a:schemeClr val="accent4"/>
          </a:effectRef>
          <a:fontRef idx="minor">
            <a:schemeClr val="dk1"/>
          </a:fontRef>
        </p:style>
      </p:pic>
      <p:sp>
        <p:nvSpPr>
          <p:cNvPr id="6" name="Овал 5"/>
          <p:cNvSpPr/>
          <p:nvPr/>
        </p:nvSpPr>
        <p:spPr>
          <a:xfrm>
            <a:off x="357158" y="500042"/>
            <a:ext cx="4786346" cy="150019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b="1" cap="all" dirty="0" smtClean="0">
                <a:latin typeface="Times New Roman" pitchFamily="18" charset="0"/>
                <a:cs typeface="Times New Roman" pitchFamily="18" charset="0"/>
              </a:rPr>
              <a:t>Rabİtə sahəsində ən çox yararlanIlan </a:t>
            </a:r>
          </a:p>
          <a:p>
            <a:pPr algn="ctr"/>
            <a:r>
              <a:rPr lang="az-Latn-AZ" b="1" cap="all" dirty="0" smtClean="0">
                <a:latin typeface="Times New Roman" pitchFamily="18" charset="0"/>
                <a:cs typeface="Times New Roman" pitchFamily="18" charset="0"/>
              </a:rPr>
              <a:t>xidmət</a:t>
            </a:r>
            <a:endParaRPr lang="az-Latn-AZ" b="1" cap="all" dirty="0">
              <a:latin typeface="Times New Roman" pitchFamily="18" charset="0"/>
              <a:cs typeface="Times New Roman" pitchFamily="18" charset="0"/>
            </a:endParaRPr>
          </a:p>
        </p:txBody>
      </p:sp>
      <p:sp>
        <p:nvSpPr>
          <p:cNvPr id="7" name="Скругленный прямоугольник 6"/>
          <p:cNvSpPr/>
          <p:nvPr/>
        </p:nvSpPr>
        <p:spPr>
          <a:xfrm>
            <a:off x="0" y="2928934"/>
            <a:ext cx="9144000" cy="3929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fontAlgn="base">
              <a:spcBef>
                <a:spcPct val="0"/>
              </a:spcBef>
              <a:spcAft>
                <a:spcPct val="0"/>
              </a:spcAft>
            </a:pPr>
            <a:r>
              <a:rPr lang="az-Latn-AZ" b="1" dirty="0" smtClean="0">
                <a:solidFill>
                  <a:srgbClr val="A91700"/>
                </a:solidFill>
                <a:latin typeface="Times New Roman" pitchFamily="18" charset="0"/>
                <a:cs typeface="Times New Roman" pitchFamily="18" charset="0"/>
              </a:rPr>
              <a:t>	</a:t>
            </a:r>
            <a:r>
              <a:rPr lang="az-Latn-AZ" b="1" dirty="0" smtClean="0">
                <a:solidFill>
                  <a:schemeClr val="tx1"/>
                </a:solidFill>
                <a:latin typeface="Times New Roman" pitchFamily="18" charset="0"/>
                <a:cs typeface="Times New Roman" pitchFamily="18" charset="0"/>
              </a:rPr>
              <a:t>Bir</a:t>
            </a:r>
            <a:r>
              <a:rPr lang="ru-RU" b="1" dirty="0" smtClean="0">
                <a:solidFill>
                  <a:schemeClr val="tx1"/>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ay</a:t>
            </a:r>
            <a:r>
              <a:rPr lang="az-Latn-AZ" b="1" dirty="0" smtClean="0">
                <a:solidFill>
                  <a:srgbClr val="333333"/>
                </a:solidFill>
                <a:latin typeface="Times New Roman" pitchFamily="18" charset="0"/>
                <a:cs typeface="Times New Roman" pitchFamily="18" charset="0"/>
              </a:rPr>
              <a:t>(şərtı) ərzində</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elektron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xidmətlərindən istifadə</a:t>
            </a:r>
            <a:r>
              <a:rPr lang="az-Latn-AZ" b="1" dirty="0" smtClean="0">
                <a:solidFill>
                  <a:srgbClr val="333333"/>
                </a:solidFill>
                <a:latin typeface="Times New Roman" pitchFamily="18" charset="0"/>
                <a:cs typeface="Times New Roman" pitchFamily="18" charset="0"/>
              </a:rPr>
              <a:t>nin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sayı</a:t>
            </a:r>
            <a:r>
              <a:rPr lang="ru-RU" b="1" dirty="0" smtClean="0">
                <a:solidFill>
                  <a:srgbClr val="333333"/>
                </a:solidFill>
                <a:latin typeface="Times New Roman" pitchFamily="18" charset="0"/>
                <a:cs typeface="Times New Roman" pitchFamily="18" charset="0"/>
              </a:rPr>
              <a:t> </a:t>
            </a:r>
            <a:r>
              <a:rPr lang="az-Latn-AZ" b="1" dirty="0" smtClean="0">
                <a:solidFill>
                  <a:srgbClr val="333333"/>
                </a:solidFill>
                <a:latin typeface="Times New Roman" pitchFamily="18" charset="0"/>
                <a:cs typeface="Times New Roman" pitchFamily="18" charset="0"/>
              </a:rPr>
              <a:t> </a:t>
            </a:r>
            <a:r>
              <a:rPr lang="ru-RU" b="1" dirty="0" smtClean="0">
                <a:solidFill>
                  <a:srgbClr val="333333"/>
                </a:solidFill>
                <a:latin typeface="Times New Roman" pitchFamily="18" charset="0"/>
                <a:cs typeface="Times New Roman" pitchFamily="18" charset="0"/>
              </a:rPr>
              <a:t>90404 </a:t>
            </a:r>
            <a:r>
              <a:rPr lang="ru-RU" b="1" dirty="0" err="1" smtClean="0">
                <a:solidFill>
                  <a:srgbClr val="333333"/>
                </a:solidFill>
                <a:latin typeface="Times New Roman" pitchFamily="18" charset="0"/>
                <a:cs typeface="Times New Roman" pitchFamily="18" charset="0"/>
              </a:rPr>
              <a:t>olub</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Rabitə və Yüksək Texnologiyalar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Nazirliyinin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elektron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xidmətlərindən bir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ay</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ərzində </a:t>
            </a:r>
            <a:r>
              <a:rPr lang="ru-RU" b="1" dirty="0" smtClean="0">
                <a:solidFill>
                  <a:srgbClr val="333333"/>
                </a:solidFill>
                <a:latin typeface="Times New Roman" pitchFamily="18" charset="0"/>
                <a:cs typeface="Times New Roman" pitchFamily="18" charset="0"/>
              </a:rPr>
              <a:t>90 </a:t>
            </a:r>
            <a:r>
              <a:rPr lang="ru-RU" b="1" dirty="0" err="1" smtClean="0">
                <a:solidFill>
                  <a:srgbClr val="333333"/>
                </a:solidFill>
                <a:latin typeface="Times New Roman" pitchFamily="18" charset="0"/>
                <a:cs typeface="Times New Roman" pitchFamily="18" charset="0"/>
              </a:rPr>
              <a:t>min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dəfədən çox</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istifadə olunub</a:t>
            </a:r>
            <a:r>
              <a:rPr lang="ru-RU" b="1" dirty="0" smtClean="0">
                <a:solidFill>
                  <a:srgbClr val="333333"/>
                </a:solidFill>
                <a:latin typeface="Times New Roman" pitchFamily="18" charset="0"/>
                <a:cs typeface="Times New Roman" pitchFamily="18" charset="0"/>
              </a:rPr>
              <a:t>.</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Nazirliyin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mətbuat xidmətindən Simsar.az-a</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verilən məlumata görə,Avqust ayında  Rabitə və Yüksək Texnologiyalar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Nazirliyinin</a:t>
            </a:r>
            <a:r>
              <a:rPr lang="ru-RU" b="1" dirty="0" smtClean="0">
                <a:solidFill>
                  <a:srgbClr val="333333"/>
                </a:solidFill>
                <a:latin typeface="Times New Roman" pitchFamily="18" charset="0"/>
                <a:cs typeface="Times New Roman" pitchFamily="18" charset="0"/>
              </a:rPr>
              <a:t> (RYTN)</a:t>
            </a:r>
            <a:endParaRPr lang="az-Latn-AZ" b="1" dirty="0" smtClean="0">
              <a:solidFill>
                <a:srgbClr val="333333"/>
              </a:solidFill>
              <a:latin typeface="Times New Roman" pitchFamily="18" charset="0"/>
              <a:cs typeface="Times New Roman" pitchFamily="18" charset="0"/>
            </a:endParaRPr>
          </a:p>
          <a:p>
            <a:pPr lvl="0" algn="just" fontAlgn="base">
              <a:spcBef>
                <a:spcPct val="0"/>
              </a:spcBef>
              <a:spcAft>
                <a:spcPct val="0"/>
              </a:spcAft>
            </a:pPr>
            <a:r>
              <a:rPr lang="ru-RU" b="1" dirty="0" smtClean="0">
                <a:solidFill>
                  <a:srgbClr val="333333"/>
                </a:solidFill>
                <a:latin typeface="Times New Roman" pitchFamily="18" charset="0"/>
                <a:cs typeface="Times New Roman" pitchFamily="18" charset="0"/>
              </a:rPr>
              <a:t>“</a:t>
            </a:r>
            <a:r>
              <a:rPr lang="ru-RU" b="1" dirty="0" err="1" smtClean="0">
                <a:solidFill>
                  <a:srgbClr val="333333"/>
                </a:solidFill>
                <a:latin typeface="Times New Roman" pitchFamily="18" charset="0"/>
                <a:cs typeface="Times New Roman" pitchFamily="18" charset="0"/>
              </a:rPr>
              <a:t>Elektron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hökumət”portalı vasitəsilə göstərilən elektron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xidmətlərindən istifadə sayı</a:t>
            </a:r>
            <a:r>
              <a:rPr lang="ru-RU" b="1" dirty="0" smtClean="0">
                <a:solidFill>
                  <a:srgbClr val="333333"/>
                </a:solidFill>
                <a:latin typeface="Times New Roman" pitchFamily="18" charset="0"/>
                <a:cs typeface="Times New Roman" pitchFamily="18" charset="0"/>
              </a:rPr>
              <a:t> </a:t>
            </a:r>
            <a:r>
              <a:rPr lang="az-Latn-AZ" b="1" dirty="0" smtClean="0">
                <a:solidFill>
                  <a:srgbClr val="333333"/>
                </a:solidFill>
                <a:latin typeface="Times New Roman" pitchFamily="18" charset="0"/>
                <a:cs typeface="Times New Roman" pitchFamily="18" charset="0"/>
              </a:rPr>
              <a:t> </a:t>
            </a:r>
            <a:r>
              <a:rPr lang="ru-RU" b="1" dirty="0" smtClean="0">
                <a:solidFill>
                  <a:srgbClr val="333333"/>
                </a:solidFill>
                <a:latin typeface="Times New Roman" pitchFamily="18" charset="0"/>
                <a:cs typeface="Times New Roman" pitchFamily="18" charset="0"/>
              </a:rPr>
              <a:t>90404 </a:t>
            </a:r>
            <a:r>
              <a:rPr lang="ru-RU" b="1" dirty="0" err="1" smtClean="0">
                <a:solidFill>
                  <a:srgbClr val="333333"/>
                </a:solidFill>
                <a:latin typeface="Times New Roman" pitchFamily="18" charset="0"/>
                <a:cs typeface="Times New Roman" pitchFamily="18" charset="0"/>
              </a:rPr>
              <a:t>ədəd təşkil edib.Bu</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müddətdə RYTN-in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e-xidmətləri arasında ən çox</a:t>
            </a:r>
            <a:r>
              <a:rPr lang="ru-RU" b="1" dirty="0" smtClean="0">
                <a:solidFill>
                  <a:srgbClr val="333333"/>
                </a:solidFill>
                <a:latin typeface="Times New Roman" pitchFamily="18" charset="0"/>
                <a:cs typeface="Times New Roman" pitchFamily="18" charset="0"/>
              </a:rPr>
              <a:t> - 65161 </a:t>
            </a:r>
            <a:r>
              <a:rPr lang="ru-RU" b="1" dirty="0" err="1" smtClean="0">
                <a:solidFill>
                  <a:srgbClr val="333333"/>
                </a:solidFill>
                <a:latin typeface="Times New Roman" pitchFamily="18" charset="0"/>
                <a:cs typeface="Times New Roman" pitchFamily="18" charset="0"/>
              </a:rPr>
              <a:t>dəfə </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Telefon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nömrəsi üzrə</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axtarış” xidmətindən istifadə olunub</a:t>
            </a:r>
            <a:r>
              <a:rPr lang="az-Latn-AZ" b="1" dirty="0" smtClean="0">
                <a:solidFill>
                  <a:srgbClr val="333333"/>
                </a:solidFill>
                <a:latin typeface="Times New Roman" pitchFamily="18" charset="0"/>
                <a:cs typeface="Times New Roman" pitchFamily="18" charset="0"/>
              </a:rPr>
              <a:t>.</a:t>
            </a:r>
            <a:r>
              <a:rPr lang="ru-RU" b="1" dirty="0" err="1" smtClean="0">
                <a:solidFill>
                  <a:srgbClr val="333333"/>
                </a:solidFill>
                <a:latin typeface="Times New Roman" pitchFamily="18" charset="0"/>
                <a:cs typeface="Times New Roman" pitchFamily="18" charset="0"/>
              </a:rPr>
              <a:t>Bununla</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yanaşı, vətəndaşların rabitə və yüksək texnologiyalar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sahəsi üzrə ən çox</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yararlandığı xidmətlər sırasında  “Rabitə və kommunal</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xidmət haqlarının internet</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vasitəsilə</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ödənilməsi” </a:t>
            </a:r>
            <a:r>
              <a:rPr lang="ru-RU" b="1" dirty="0" smtClean="0">
                <a:solidFill>
                  <a:srgbClr val="333333"/>
                </a:solidFill>
                <a:latin typeface="Times New Roman" pitchFamily="18" charset="0"/>
                <a:cs typeface="Times New Roman" pitchFamily="18" charset="0"/>
              </a:rPr>
              <a:t>(13249), “</a:t>
            </a:r>
            <a:r>
              <a:rPr lang="ru-RU" b="1" dirty="0" err="1" smtClean="0">
                <a:solidFill>
                  <a:srgbClr val="333333"/>
                </a:solidFill>
                <a:latin typeface="Times New Roman" pitchFamily="18" charset="0"/>
                <a:cs typeface="Times New Roman" pitchFamily="18" charset="0"/>
              </a:rPr>
              <a:t>E-İmza</a:t>
            </a:r>
            <a:r>
              <a:rPr lang="ru-RU" b="1" dirty="0" smtClean="0">
                <a:solidFill>
                  <a:srgbClr val="333333"/>
                </a:solidFill>
                <a:latin typeface="Times New Roman" pitchFamily="18" charset="0"/>
                <a:cs typeface="Times New Roman" pitchFamily="18" charset="0"/>
              </a:rPr>
              <a:t> - </a:t>
            </a:r>
            <a:r>
              <a:rPr lang="ru-RU" b="1" dirty="0" err="1" smtClean="0">
                <a:solidFill>
                  <a:srgbClr val="333333"/>
                </a:solidFill>
                <a:latin typeface="Times New Roman" pitchFamily="18" charset="0"/>
                <a:cs typeface="Times New Roman" pitchFamily="18" charset="0"/>
              </a:rPr>
              <a:t>Operator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üçün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menyu</a:t>
            </a:r>
            <a:r>
              <a:rPr lang="ru-RU" b="1" dirty="0" smtClean="0">
                <a:solidFill>
                  <a:srgbClr val="333333"/>
                </a:solidFill>
                <a:latin typeface="Times New Roman" pitchFamily="18" charset="0"/>
                <a:cs typeface="Times New Roman" pitchFamily="18" charset="0"/>
              </a:rPr>
              <a:t>” (3869), “</a:t>
            </a:r>
            <a:r>
              <a:rPr lang="ru-RU" b="1" dirty="0" err="1" smtClean="0">
                <a:solidFill>
                  <a:srgbClr val="333333"/>
                </a:solidFill>
                <a:latin typeface="Times New Roman" pitchFamily="18" charset="0"/>
                <a:cs typeface="Times New Roman" pitchFamily="18" charset="0"/>
              </a:rPr>
              <a:t>Mobil</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cihazların qeydiyyatdan</a:t>
            </a:r>
            <a:r>
              <a:rPr lang="az-Latn-AZ"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keçirilməsi” </a:t>
            </a:r>
            <a:r>
              <a:rPr lang="ru-RU" b="1" dirty="0" smtClean="0">
                <a:solidFill>
                  <a:srgbClr val="333333"/>
                </a:solidFill>
                <a:latin typeface="Times New Roman" pitchFamily="18" charset="0"/>
                <a:cs typeface="Times New Roman" pitchFamily="18" charset="0"/>
              </a:rPr>
              <a:t>(1218) </a:t>
            </a:r>
            <a:r>
              <a:rPr lang="ru-RU" b="1" dirty="0" err="1" smtClean="0">
                <a:solidFill>
                  <a:srgbClr val="333333"/>
                </a:solidFill>
                <a:latin typeface="Times New Roman" pitchFamily="18" charset="0"/>
                <a:cs typeface="Times New Roman" pitchFamily="18" charset="0"/>
              </a:rPr>
              <a:t>və </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Mobil</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cihazların </a:t>
            </a:r>
            <a:r>
              <a:rPr lang="ru-RU" b="1" dirty="0" smtClean="0">
                <a:solidFill>
                  <a:srgbClr val="333333"/>
                </a:solidFill>
                <a:latin typeface="Times New Roman" pitchFamily="18" charset="0"/>
                <a:cs typeface="Times New Roman" pitchFamily="18" charset="0"/>
              </a:rPr>
              <a:t>IMEI </a:t>
            </a:r>
            <a:r>
              <a:rPr lang="ru-RU" b="1" dirty="0" err="1" smtClean="0">
                <a:solidFill>
                  <a:srgbClr val="333333"/>
                </a:solidFill>
                <a:latin typeface="Times New Roman" pitchFamily="18" charset="0"/>
                <a:cs typeface="Times New Roman" pitchFamily="18" charset="0"/>
              </a:rPr>
              <a:t>kodunun</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yoxlanılması</a:t>
            </a:r>
            <a:r>
              <a:rPr lang="ru-RU" b="1" dirty="0" smtClean="0">
                <a:solidFill>
                  <a:srgbClr val="333333"/>
                </a:solidFill>
                <a:latin typeface="Times New Roman" pitchFamily="18" charset="0"/>
                <a:cs typeface="Times New Roman" pitchFamily="18" charset="0"/>
              </a:rPr>
              <a:t>” (760) </a:t>
            </a:r>
            <a:r>
              <a:rPr lang="ru-RU" b="1" dirty="0" err="1" smtClean="0">
                <a:solidFill>
                  <a:srgbClr val="333333"/>
                </a:solidFill>
                <a:latin typeface="Times New Roman" pitchFamily="18" charset="0"/>
                <a:cs typeface="Times New Roman" pitchFamily="18" charset="0"/>
              </a:rPr>
              <a:t>e-xidmətləri yer</a:t>
            </a:r>
            <a:r>
              <a:rPr lang="ru-RU" b="1" dirty="0" smtClean="0">
                <a:solidFill>
                  <a:srgbClr val="333333"/>
                </a:solidFill>
                <a:latin typeface="Times New Roman" pitchFamily="18" charset="0"/>
                <a:cs typeface="Times New Roman" pitchFamily="18" charset="0"/>
              </a:rPr>
              <a:t> </a:t>
            </a:r>
            <a:r>
              <a:rPr lang="ru-RU" b="1" dirty="0" err="1" smtClean="0">
                <a:solidFill>
                  <a:srgbClr val="333333"/>
                </a:solidFill>
                <a:latin typeface="Times New Roman" pitchFamily="18" charset="0"/>
                <a:cs typeface="Times New Roman" pitchFamily="18" charset="0"/>
              </a:rPr>
              <a:t>alıb</a:t>
            </a:r>
            <a:r>
              <a:rPr lang="ru-RU" dirty="0" smtClean="0">
                <a:solidFill>
                  <a:srgbClr val="333333"/>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lemanpirimova.files.wordpress.com/2011/01/44591fcc154c333dc9a822a10f8dd10c.jpg?w=295&amp;h=300">
            <a:hlinkClick r:id="rId2"/>
          </p:cNvPr>
          <p:cNvPicPr>
            <a:picLocks noChangeAspect="1" noChangeArrowheads="1"/>
          </p:cNvPicPr>
          <p:nvPr/>
        </p:nvPicPr>
        <p:blipFill>
          <a:blip r:embed="rId3" cstate="print"/>
          <a:srcRect/>
          <a:stretch>
            <a:fillRect/>
          </a:stretch>
        </p:blipFill>
        <p:spPr bwMode="auto">
          <a:xfrm>
            <a:off x="5500695" y="0"/>
            <a:ext cx="3643306" cy="2428868"/>
          </a:xfrm>
          <a:prstGeom prst="rect">
            <a:avLst/>
          </a:prstGeom>
        </p:spPr>
        <p:style>
          <a:lnRef idx="1">
            <a:schemeClr val="accent4"/>
          </a:lnRef>
          <a:fillRef idx="2">
            <a:schemeClr val="accent4"/>
          </a:fillRef>
          <a:effectRef idx="1">
            <a:schemeClr val="accent4"/>
          </a:effectRef>
          <a:fontRef idx="minor">
            <a:schemeClr val="dk1"/>
          </a:fontRef>
        </p:style>
      </p:pic>
      <p:sp>
        <p:nvSpPr>
          <p:cNvPr id="7" name="Овал 6"/>
          <p:cNvSpPr/>
          <p:nvPr/>
        </p:nvSpPr>
        <p:spPr>
          <a:xfrm>
            <a:off x="500034" y="285728"/>
            <a:ext cx="4500594" cy="178595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b="1" cap="all" dirty="0" smtClean="0">
                <a:latin typeface="Times New Roman" pitchFamily="18" charset="0"/>
                <a:cs typeface="Times New Roman" pitchFamily="18" charset="0"/>
              </a:rPr>
              <a:t>“Turizm” xidməti</a:t>
            </a:r>
            <a:endParaRPr lang="ru-RU" cap="all" dirty="0"/>
          </a:p>
        </p:txBody>
      </p:sp>
      <p:sp>
        <p:nvSpPr>
          <p:cNvPr id="8" name="Скругленный прямоугольник 7"/>
          <p:cNvSpPr/>
          <p:nvPr/>
        </p:nvSpPr>
        <p:spPr>
          <a:xfrm>
            <a:off x="0" y="2428868"/>
            <a:ext cx="9144000" cy="44291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b="1" dirty="0" smtClean="0">
                <a:latin typeface="Times New Roman" pitchFamily="18" charset="0"/>
                <a:cs typeface="Times New Roman" pitchFamily="18" charset="0"/>
              </a:rPr>
              <a:t>Turizmin aktuallığının və insanların bu sahəyə marağının daimi artdığında bu növ xidmətin təklif olunması istifadəçilərin istəklərinin yerinə yetirilməsi üçün atılan addımdır. Aktiv həyat tempi, informasiya bolluğu bəzi hallarda doğru olan məlumatı seçməyə lazimi məlumatın əldə olunmasında çətinlik yarada bilər. “118 Məlumat Sorğu Xidməti”-nin təqdim etdiyi “Turizm” xidməti vasitəsi ilə Siz nəinki səyahətinizi planlaşdıra, mehmanxana nömrəsi bronlaşdıra və ya avia bilet sifariş edə, hətta turizmə dair istənilən sualla müraciət edə bilərsiniz. “118 Məlumat Sorğu Xidməti”nin istifadəniz üçün təqdim etdiyi  bu xidmət istirahətinizin, biznes səyatlərin təşkilində, xarici ölkələr və ya Azərbaycan turizmi ilə bağlı məlumatlılıq səviyyənizin artırılmasında əvəzsiz rol oynayacaq. Korporativ müştərilərə və sadəcə istirahət etmək istəyən hər kəs bu xidmətdən yararlanaraq, istirahətini arzuladığı kimi təşkil edilməsi üçün köməyimizdən faydalan bilər.Təklif edilən xidmət yalnız ölkə xaricində deyil, ölkəmiz üzrə səyahət və gəzintilərin təşkilində Sizin yardımçınız olacaq. Xidmət “118 Məlumat-Sorğu Xidməti” təqdim etdiyi digər xidmətlər kimi 24 saat həftənin yeddi günü istifadəçilərin ixtiyarındadır.</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285992"/>
            <a:ext cx="8643998" cy="12858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err="1" smtClean="0">
                <a:solidFill>
                  <a:schemeClr val="tx1"/>
                </a:solidFill>
                <a:latin typeface="Times Roman AzLat" pitchFamily="18" charset="-52"/>
                <a:ea typeface="Times New Roman" pitchFamily="18" charset="0"/>
                <a:cs typeface="Times New Roman" pitchFamily="18" charset="0"/>
              </a:rPr>
              <a:t>Мцасир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шяраитдя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сцрятля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инкишаф</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едян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сащялярдян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бири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дя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сащясидир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инэилисжя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сервиже</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сюзцндя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эютцрцлмцшдцр</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файдалы</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еффектя</a:t>
            </a:r>
            <a:r>
              <a:rPr lang="ru-RU" sz="2000" b="1" dirty="0" smtClean="0">
                <a:solidFill>
                  <a:schemeClr val="tx1"/>
                </a:solidFill>
                <a:latin typeface="Times Roman AzLat" pitchFamily="18" charset="-52"/>
                <a:ea typeface="Times New Roman" pitchFamily="18" charset="0"/>
                <a:cs typeface="Times New Roman" pitchFamily="18" charset="0"/>
              </a:rPr>
              <a:t> малик </a:t>
            </a:r>
            <a:r>
              <a:rPr lang="ru-RU" sz="2000" b="1" dirty="0" err="1" smtClean="0">
                <a:solidFill>
                  <a:schemeClr val="tx1"/>
                </a:solidFill>
                <a:latin typeface="Times Roman AzLat" pitchFamily="18" charset="-52"/>
                <a:ea typeface="Times New Roman" pitchFamily="18" charset="0"/>
                <a:cs typeface="Times New Roman" pitchFamily="18" charset="0"/>
              </a:rPr>
              <a:t>олан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инсанын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щяр-щансы</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бир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тялябатыны</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юдяйян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ямяк</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фяалиййятинин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нятижясидир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
        <p:nvSpPr>
          <p:cNvPr id="3" name="Овал 2"/>
          <p:cNvSpPr/>
          <p:nvPr/>
        </p:nvSpPr>
        <p:spPr>
          <a:xfrm>
            <a:off x="1000100" y="357166"/>
            <a:ext cx="7143800" cy="1571636"/>
          </a:xfrm>
          <a:prstGeom prst="ellipse">
            <a:avLst/>
          </a:prstGeom>
          <a:ln>
            <a:solidFill>
              <a:schemeClr val="bg2">
                <a:lumMod val="25000"/>
              </a:schemeClr>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az-Latn-AZ" sz="2800" b="1" dirty="0" smtClean="0">
                <a:solidFill>
                  <a:schemeClr val="bg1"/>
                </a:solidFill>
                <a:latin typeface="Times New Roman" pitchFamily="18" charset="0"/>
                <a:ea typeface="MS Mincho" pitchFamily="49" charset="-128"/>
                <a:cs typeface="Times New Roman" pitchFamily="18" charset="0"/>
              </a:rPr>
              <a:t>Sual 1. Xidmət anlayışı və onun iqtisadi təbiəti</a:t>
            </a:r>
            <a:endParaRPr lang="ru-RU" sz="2800" dirty="0">
              <a:solidFill>
                <a:schemeClr val="bg1"/>
              </a:solidFill>
            </a:endParaRPr>
          </a:p>
        </p:txBody>
      </p:sp>
      <p:sp>
        <p:nvSpPr>
          <p:cNvPr id="4" name="Овал 3"/>
          <p:cNvSpPr/>
          <p:nvPr/>
        </p:nvSpPr>
        <p:spPr>
          <a:xfrm>
            <a:off x="1071538" y="3786190"/>
            <a:ext cx="6929486" cy="8572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smtClean="0">
                <a:solidFill>
                  <a:schemeClr val="tx1"/>
                </a:solidFill>
                <a:latin typeface="Times Roman AzLat" pitchFamily="18" charset="-52"/>
                <a:ea typeface="Times New Roman" pitchFamily="18" charset="0"/>
                <a:cs typeface="Times New Roman" pitchFamily="18" charset="0"/>
              </a:rPr>
              <a:t>Маркетинг </a:t>
            </a:r>
            <a:r>
              <a:rPr lang="ru-RU" sz="2000" b="1" dirty="0" err="1" smtClean="0">
                <a:solidFill>
                  <a:schemeClr val="tx1"/>
                </a:solidFill>
                <a:latin typeface="Times Roman AzLat" pitchFamily="18" charset="-52"/>
                <a:ea typeface="Times New Roman" pitchFamily="18" charset="0"/>
                <a:cs typeface="Times New Roman" pitchFamily="18" charset="0"/>
              </a:rPr>
              <a:t>сащясиндя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танынмыш</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тядгигатчылардан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Ф.Котлерин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фикринжя</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
        <p:nvSpPr>
          <p:cNvPr id="5" name="Скругленный прямоугольник 4"/>
          <p:cNvSpPr/>
          <p:nvPr/>
        </p:nvSpPr>
        <p:spPr>
          <a:xfrm>
            <a:off x="214282" y="4786298"/>
            <a:ext cx="8643998" cy="17145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бир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тяряфин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диэяр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тяряфя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тяклиф</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етдийи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щансы</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бир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фяалиййят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няйяся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сащиблянмякля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нятижялянмяйян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щиссолунмаз</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щярякятдир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Хидмятлярин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тяклиф</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едилмяси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мадди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мящсулла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ялагяли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биляр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2071678"/>
            <a:ext cx="9144000" cy="478632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b="1" dirty="0" smtClean="0">
                <a:latin typeface="Times New Roman" pitchFamily="18" charset="0"/>
                <a:cs typeface="Times New Roman" pitchFamily="18" charset="0"/>
              </a:rPr>
              <a:t>Kreditlərin, maliyyə lizinqi əməliyyatlarının, kredit təminatlarının və pul-kredit əməliyyatlarında hər hansı girov və ya lombard təminatının təqdim edilməsi (yaxud verilməsi) və qaytarılması, o cümlədən krediti və ya təminatı təqdim etmiş şəxsin kreditləri və kredit təminatlarını idarə etməsi;</a:t>
            </a:r>
          </a:p>
          <a:p>
            <a:pPr algn="just"/>
            <a:r>
              <a:rPr lang="az-Latn-AZ" b="1" dirty="0" smtClean="0">
                <a:latin typeface="Times New Roman" pitchFamily="18" charset="0"/>
                <a:cs typeface="Times New Roman" pitchFamily="18" charset="0"/>
              </a:rPr>
              <a:t> -müştərilərin depozitlərinin və hesablarının idarə edilməsi, tədiyələr, köçürmələr, borc öhdəlikləri və tədiyə vasitələri ilə bağlı əməliyyatlar; </a:t>
            </a:r>
          </a:p>
          <a:p>
            <a:pPr algn="just"/>
            <a:r>
              <a:rPr lang="az-Latn-AZ" b="1" dirty="0" smtClean="0">
                <a:latin typeface="Times New Roman" pitchFamily="18" charset="0"/>
                <a:cs typeface="Times New Roman" pitchFamily="18" charset="0"/>
              </a:rPr>
              <a:t>-qanuni tədiyə vasitələri olan valyutanın, pul vəsaitlərinin və əskinasların  tədavülü ilə bağlı əməliyyatlar; </a:t>
            </a:r>
          </a:p>
          <a:p>
            <a:pPr algn="just"/>
            <a:r>
              <a:rPr lang="az-Latn-AZ" b="1" dirty="0" smtClean="0">
                <a:latin typeface="Times New Roman" pitchFamily="18" charset="0"/>
                <a:cs typeface="Times New Roman" pitchFamily="18" charset="0"/>
              </a:rPr>
              <a:t>-səhmlərin, istiqraz vərəqələrinin, sertifikatların, veksellərin, çeklərin və digər qiymətli kağızların tədavülü ilə bağlı əməliyyatlar. </a:t>
            </a:r>
          </a:p>
          <a:p>
            <a:pPr algn="just"/>
            <a:r>
              <a:rPr lang="az-Latn-AZ" b="1" dirty="0" smtClean="0">
                <a:latin typeface="Times New Roman" pitchFamily="18" charset="0"/>
                <a:cs typeface="Times New Roman" pitchFamily="18" charset="0"/>
              </a:rPr>
              <a:t>-İnkassasiya xidmətləri, qiymətli kağızların və ya digər qiymətlilərin saxlanması və ya onların qorunmasının təmin edilməsi üzrə xidmətlər maliyyə xidmətlərinə aid deyildir; -törəmə maliyyə vasitələri ilə əqdlərə, forvard müqavilələrinə, opsionlara və analoji sazişlərə aid əməliyyatlar;</a:t>
            </a:r>
          </a:p>
          <a:p>
            <a:pPr algn="just"/>
            <a:r>
              <a:rPr lang="az-Latn-AZ" b="1" dirty="0" smtClean="0">
                <a:latin typeface="Times New Roman" pitchFamily="18" charset="0"/>
                <a:cs typeface="Times New Roman" pitchFamily="18" charset="0"/>
              </a:rPr>
              <a:t> -investisiya fondlarının idarə edilməsi ilə bağlı xidmətlər; -sığorta və təkrar sığorta əməliyyatları və s.</a:t>
            </a:r>
            <a:endParaRPr lang="ru-RU" dirty="0"/>
          </a:p>
        </p:txBody>
      </p:sp>
      <p:sp>
        <p:nvSpPr>
          <p:cNvPr id="5" name="Овал 4"/>
          <p:cNvSpPr/>
          <p:nvPr/>
        </p:nvSpPr>
        <p:spPr>
          <a:xfrm>
            <a:off x="0" y="428604"/>
            <a:ext cx="4143404" cy="14287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b="1" dirty="0" smtClean="0">
                <a:latin typeface="Times New Roman" pitchFamily="18" charset="0"/>
                <a:cs typeface="Times New Roman" pitchFamily="18" charset="0"/>
              </a:rPr>
              <a:t>BANK  XİDMƏTİ</a:t>
            </a:r>
            <a:endParaRPr lang="ru-RU" dirty="0"/>
          </a:p>
        </p:txBody>
      </p:sp>
      <p:pic>
        <p:nvPicPr>
          <p:cNvPr id="2049" name="Picture 1" descr="C:\Users\User\Desktop\bank_technique_170314_1.jpg"/>
          <p:cNvPicPr>
            <a:picLocks noChangeAspect="1" noChangeArrowheads="1"/>
          </p:cNvPicPr>
          <p:nvPr/>
        </p:nvPicPr>
        <p:blipFill>
          <a:blip r:embed="rId2"/>
          <a:srcRect/>
          <a:stretch>
            <a:fillRect/>
          </a:stretch>
        </p:blipFill>
        <p:spPr bwMode="auto">
          <a:xfrm>
            <a:off x="4286248" y="0"/>
            <a:ext cx="4857752" cy="20002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42876" y="1214422"/>
            <a:ext cx="3643338" cy="121444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b="1" dirty="0" smtClean="0">
                <a:solidFill>
                  <a:schemeClr val="tx1"/>
                </a:solidFill>
                <a:latin typeface="Times New Roman" pitchFamily="18" charset="0"/>
                <a:cs typeface="Times New Roman" pitchFamily="18" charset="0"/>
              </a:rPr>
              <a:t>K.Lavlokun fikrunə görə</a:t>
            </a:r>
            <a:endParaRPr lang="ru-RU" b="1" dirty="0">
              <a:solidFill>
                <a:schemeClr val="tx1"/>
              </a:solidFill>
              <a:latin typeface="Times New Roman" pitchFamily="18" charset="0"/>
              <a:cs typeface="Times New Roman" pitchFamily="18" charset="0"/>
            </a:endParaRPr>
          </a:p>
        </p:txBody>
      </p:sp>
      <p:sp>
        <p:nvSpPr>
          <p:cNvPr id="3" name="Скругленный прямоугольник 2"/>
          <p:cNvSpPr/>
          <p:nvPr/>
        </p:nvSpPr>
        <p:spPr>
          <a:xfrm>
            <a:off x="4143404" y="3500438"/>
            <a:ext cx="4857752" cy="242889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сатыш</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мягсядиля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истещсал</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олунан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гейри-мадди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активлярдир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Гейри-мадди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активляр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йа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щиссолунмайан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дяйярляря</a:t>
            </a:r>
            <a:r>
              <a:rPr lang="ru-RU" sz="2000" b="1" dirty="0" smtClean="0">
                <a:solidFill>
                  <a:schemeClr val="tx1"/>
                </a:solidFill>
                <a:latin typeface="Times Roman AzLat" pitchFamily="18" charset="-52"/>
                <a:ea typeface="Times New Roman" pitchFamily="18" charset="0"/>
                <a:cs typeface="Times New Roman" pitchFamily="18" charset="0"/>
              </a:rPr>
              <a:t> – физики, </a:t>
            </a:r>
            <a:r>
              <a:rPr lang="ru-RU" sz="2000" b="1" dirty="0" err="1" smtClean="0">
                <a:solidFill>
                  <a:schemeClr val="tx1"/>
                </a:solidFill>
                <a:latin typeface="Times Roman AzLat" pitchFamily="18" charset="-52"/>
                <a:ea typeface="Times New Roman" pitchFamily="18" charset="0"/>
                <a:cs typeface="Times New Roman" pitchFamily="18" charset="0"/>
              </a:rPr>
              <a:t>мадди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обйект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олмайан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лакин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гиймят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ифадяси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дяйярляр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аиддир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
        <p:nvSpPr>
          <p:cNvPr id="4" name="Скругленный прямоугольник 3"/>
          <p:cNvSpPr/>
          <p:nvPr/>
        </p:nvSpPr>
        <p:spPr>
          <a:xfrm>
            <a:off x="4071966" y="714356"/>
            <a:ext cx="4867308" cy="25098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ru-RU" sz="2000" b="1"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дяйяр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йарадан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хидмятлярин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алыжысына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йа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онун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ямлакына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истигамятлянян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щиссолунан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щиссолунмайан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щярякятляр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нятижясиндя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мцяййян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мягамда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вя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мцяййян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мяканда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истещлакчылар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цчцн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мцяййян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цстцнлцкляри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тямин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едян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игтисади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фяалиййятин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нювцдцр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
        <p:nvSpPr>
          <p:cNvPr id="5" name="Овал 4"/>
          <p:cNvSpPr/>
          <p:nvPr/>
        </p:nvSpPr>
        <p:spPr>
          <a:xfrm>
            <a:off x="142876" y="4000504"/>
            <a:ext cx="3643338" cy="14287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b="1" dirty="0" smtClean="0">
                <a:solidFill>
                  <a:schemeClr val="tx1"/>
                </a:solidFill>
                <a:latin typeface="Times New Roman" pitchFamily="18" charset="0"/>
                <a:cs typeface="Times New Roman" pitchFamily="18" charset="0"/>
              </a:rPr>
              <a:t>R.Malerinin tərifinə görə isə</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857356" y="857232"/>
            <a:ext cx="5500726" cy="15716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err="1" smtClean="0">
                <a:solidFill>
                  <a:schemeClr val="tx1"/>
                </a:solidFill>
                <a:latin typeface="Times Roman AzLat" pitchFamily="18" charset="-52"/>
                <a:ea typeface="Times New Roman" pitchFamily="18" charset="0"/>
                <a:cs typeface="Times New Roman" pitchFamily="18" charset="0"/>
              </a:rPr>
              <a:t>Танынмыш</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игтисадчыларын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фикирлярини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цмумиляшдиряряк</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хидмятляр</a:t>
            </a:r>
            <a:r>
              <a:rPr lang="az-Latn-AZ" sz="2000" b="1" dirty="0" smtClean="0">
                <a:solidFill>
                  <a:schemeClr val="tx1"/>
                </a:solidFill>
                <a:latin typeface="Times Roman AzLat" pitchFamily="18" charset="-52"/>
                <a:ea typeface="Times New Roman" pitchFamily="18" charset="0"/>
                <a:cs typeface="Times New Roman" pitchFamily="18" charset="0"/>
              </a:rPr>
              <a:t>ə</a:t>
            </a:r>
            <a:r>
              <a:rPr lang="ru-RU" sz="2000" b="1" dirty="0" smtClean="0">
                <a:solidFill>
                  <a:schemeClr val="tx1"/>
                </a:solidFill>
                <a:latin typeface="Times Roman AzLat" pitchFamily="18" charset="-52"/>
                <a:ea typeface="Times New Roman" pitchFamily="18" charset="0"/>
                <a:cs typeface="Times New Roman" pitchFamily="18" charset="0"/>
              </a:rPr>
              <a:t> беля </a:t>
            </a:r>
            <a:r>
              <a:rPr lang="ru-RU" sz="2000" b="1" dirty="0" err="1" smtClean="0">
                <a:solidFill>
                  <a:schemeClr val="tx1"/>
                </a:solidFill>
                <a:latin typeface="Times Roman AzLat" pitchFamily="18" charset="-52"/>
                <a:ea typeface="Times New Roman" pitchFamily="18" charset="0"/>
                <a:cs typeface="Times New Roman" pitchFamily="18" charset="0"/>
              </a:rPr>
              <a:t>тяриф</a:t>
            </a:r>
            <a:r>
              <a:rPr lang="ru-RU" sz="2000" b="1" dirty="0" smtClean="0">
                <a:solidFill>
                  <a:schemeClr val="tx1"/>
                </a:solidFill>
                <a:latin typeface="Times Roman AzLat" pitchFamily="18" charset="-52"/>
                <a:ea typeface="Times New Roman" pitchFamily="18" charset="0"/>
                <a:cs typeface="Times New Roman" pitchFamily="18" charset="0"/>
              </a:rPr>
              <a:t> </a:t>
            </a:r>
            <a:r>
              <a:rPr lang="az-Latn-AZ" sz="2000" b="1" dirty="0" smtClean="0">
                <a:solidFill>
                  <a:schemeClr val="tx1"/>
                </a:solidFill>
                <a:latin typeface="Times Roman AzLat" pitchFamily="18" charset="-52"/>
                <a:ea typeface="Times New Roman" pitchFamily="18" charset="0"/>
                <a:cs typeface="Times New Roman" pitchFamily="18" charset="0"/>
              </a:rPr>
              <a:t>v</a:t>
            </a:r>
            <a:r>
              <a:rPr lang="ru-RU" sz="2000" b="1" dirty="0" smtClean="0">
                <a:solidFill>
                  <a:schemeClr val="tx1"/>
                </a:solidFill>
                <a:latin typeface="Times Roman AzLat" pitchFamily="18" charset="-52"/>
                <a:ea typeface="Times New Roman" pitchFamily="18" charset="0"/>
                <a:cs typeface="Times New Roman" pitchFamily="18" charset="0"/>
              </a:rPr>
              <a:t>е</a:t>
            </a:r>
            <a:r>
              <a:rPr lang="az-Latn-AZ" sz="2000" b="1" dirty="0" smtClean="0">
                <a:solidFill>
                  <a:schemeClr val="tx1"/>
                </a:solidFill>
                <a:latin typeface="Times Roman AzLat" pitchFamily="18" charset="-52"/>
                <a:ea typeface="Times New Roman" pitchFamily="18" charset="0"/>
                <a:cs typeface="Times New Roman" pitchFamily="18" charset="0"/>
              </a:rPr>
              <a:t>r</a:t>
            </a:r>
            <a:r>
              <a:rPr lang="ru-RU" sz="2000" b="1" dirty="0" smtClean="0">
                <a:solidFill>
                  <a:schemeClr val="tx1"/>
                </a:solidFill>
                <a:latin typeface="Times Roman AzLat" pitchFamily="18" charset="-52"/>
                <a:ea typeface="Times New Roman" pitchFamily="18" charset="0"/>
                <a:cs typeface="Times New Roman" pitchFamily="18" charset="0"/>
              </a:rPr>
              <a:t>мяк </a:t>
            </a:r>
            <a:r>
              <a:rPr lang="ru-RU" sz="2000" b="1" dirty="0" err="1" smtClean="0">
                <a:solidFill>
                  <a:schemeClr val="tx1"/>
                </a:solidFill>
                <a:latin typeface="Times Roman AzLat" pitchFamily="18" charset="-52"/>
                <a:ea typeface="Times New Roman" pitchFamily="18" charset="0"/>
                <a:cs typeface="Times New Roman" pitchFamily="18" charset="0"/>
              </a:rPr>
              <a:t>олар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dirty="0">
              <a:solidFill>
                <a:schemeClr val="tx1"/>
              </a:solidFill>
            </a:endParaRPr>
          </a:p>
        </p:txBody>
      </p:sp>
      <p:sp>
        <p:nvSpPr>
          <p:cNvPr id="3" name="Скругленный прямоугольник 2"/>
          <p:cNvSpPr/>
          <p:nvPr/>
        </p:nvSpPr>
        <p:spPr>
          <a:xfrm>
            <a:off x="1285852" y="3357562"/>
            <a:ext cx="6858048" cy="250033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ru-RU" sz="2000" b="1" i="1" u="sng" dirty="0" err="1" smtClean="0">
                <a:solidFill>
                  <a:schemeClr val="tx1"/>
                </a:solidFill>
                <a:latin typeface="Times Roman AzLat" pitchFamily="18" charset="-52"/>
                <a:ea typeface="Times New Roman" pitchFamily="18" charset="0"/>
                <a:cs typeface="Times New Roman" pitchFamily="18" charset="0"/>
              </a:rPr>
              <a:t>Хидмят</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фяалиййят</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формасында</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олан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игтисади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дяйярдир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онун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ясас</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u="sng" dirty="0" err="1" smtClean="0">
                <a:solidFill>
                  <a:schemeClr val="tx1"/>
                </a:solidFill>
                <a:latin typeface="Times Roman AzLat" pitchFamily="18" charset="-52"/>
                <a:ea typeface="Times New Roman" pitchFamily="18" charset="0"/>
                <a:cs typeface="Times New Roman" pitchFamily="18" charset="0"/>
              </a:rPr>
              <a:t>мягсяди</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фяалиййятин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истигамятляндийи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обйектин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истещлак</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файдалылыьынын</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артырылмасы</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ясас</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u="sng" dirty="0" err="1" smtClean="0">
                <a:solidFill>
                  <a:schemeClr val="tx1"/>
                </a:solidFill>
                <a:latin typeface="Times Roman AzLat" pitchFamily="18" charset="-52"/>
                <a:ea typeface="Times New Roman" pitchFamily="18" charset="0"/>
                <a:cs typeface="Times New Roman" pitchFamily="18" charset="0"/>
              </a:rPr>
              <a:t>вязифяси</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ися</a:t>
            </a:r>
            <a:r>
              <a:rPr lang="ru-RU" sz="2000" b="1" dirty="0" smtClean="0">
                <a:solidFill>
                  <a:schemeClr val="tx1"/>
                </a:solidFill>
                <a:latin typeface="Times Roman AzLat" pitchFamily="18" charset="-52"/>
                <a:ea typeface="Times New Roman" pitchFamily="18" charset="0"/>
                <a:cs typeface="Times New Roman" pitchFamily="18" charset="0"/>
              </a:rPr>
              <a:t> – </a:t>
            </a:r>
            <a:r>
              <a:rPr lang="ru-RU" sz="2000" b="1" dirty="0" err="1" smtClean="0">
                <a:solidFill>
                  <a:schemeClr val="tx1"/>
                </a:solidFill>
                <a:latin typeface="Times Roman AzLat" pitchFamily="18" charset="-52"/>
                <a:ea typeface="Times New Roman" pitchFamily="18" charset="0"/>
                <a:cs typeface="Times New Roman" pitchFamily="18" charset="0"/>
              </a:rPr>
              <a:t>бу</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обйектя</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тясир</a:t>
            </a:r>
            <a:r>
              <a:rPr lang="ru-RU" sz="2000" b="1" dirty="0" smtClean="0">
                <a:solidFill>
                  <a:schemeClr val="tx1"/>
                </a:solidFill>
                <a:latin typeface="Times Roman AzLat" pitchFamily="18" charset="-52"/>
                <a:ea typeface="Times New Roman" pitchFamily="18" charset="0"/>
                <a:cs typeface="Times New Roman" pitchFamily="18" charset="0"/>
              </a:rPr>
              <a:t> </a:t>
            </a:r>
            <a:r>
              <a:rPr lang="ru-RU" sz="2000" b="1" dirty="0" err="1" smtClean="0">
                <a:solidFill>
                  <a:schemeClr val="tx1"/>
                </a:solidFill>
                <a:latin typeface="Times Roman AzLat" pitchFamily="18" charset="-52"/>
                <a:ea typeface="Times New Roman" pitchFamily="18" charset="0"/>
                <a:cs typeface="Times New Roman" pitchFamily="18" charset="0"/>
              </a:rPr>
              <a:t>етмякдир</a:t>
            </a:r>
            <a:r>
              <a:rPr lang="ru-RU" sz="2000" b="1" dirty="0" smtClean="0">
                <a:solidFill>
                  <a:schemeClr val="tx1"/>
                </a:solidFill>
                <a:latin typeface="Times Roman AzLat" pitchFamily="18" charset="-52"/>
                <a:ea typeface="Times New Roman" pitchFamily="18" charset="0"/>
                <a:cs typeface="Times New Roman" pitchFamily="18" charset="0"/>
              </a:rPr>
              <a:t>.</a:t>
            </a:r>
            <a:endParaRPr lang="ru-RU" sz="2000" b="1" dirty="0" smtClean="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00100" y="928670"/>
            <a:ext cx="7358114" cy="20717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az-Latn-AZ" sz="2000" dirty="0" smtClean="0">
                <a:solidFill>
                  <a:schemeClr val="tx1"/>
                </a:solidFill>
                <a:latin typeface="Times New Roman" pitchFamily="18" charset="0"/>
                <a:cs typeface="Times New Roman" pitchFamily="18" charset="0"/>
              </a:rPr>
              <a:t>	</a:t>
            </a:r>
            <a:r>
              <a:rPr lang="az-Latn-AZ" sz="2000" b="1" u="sng" dirty="0" smtClean="0">
                <a:solidFill>
                  <a:schemeClr val="tx1"/>
                </a:solidFill>
                <a:latin typeface="Times New Roman" pitchFamily="18" charset="0"/>
                <a:cs typeface="Times New Roman" pitchFamily="18" charset="0"/>
              </a:rPr>
              <a:t>Хidmət bаzаrı </a:t>
            </a:r>
            <a:r>
              <a:rPr lang="az-Latn-AZ" sz="2000" dirty="0" smtClean="0">
                <a:solidFill>
                  <a:schemeClr val="tx1"/>
                </a:solidFill>
                <a:latin typeface="Times New Roman" pitchFamily="18" charset="0"/>
                <a:cs typeface="Times New Roman" pitchFamily="18" charset="0"/>
              </a:rPr>
              <a:t>– qеyri-istеhsаl sfеrаnın müəssisələrinin fəаliyyətinin nəticəsi оlаn хidmətlərin mübаdiləsi sаhəsi kimi çıxış edir. Bu bаzаrın bir sırа özünəməхsus хüsusiyyətləri mövcuddur кi, bunlаrın dа əsаsında хidmətlərin хüsusiyyətləri dayanır</a:t>
            </a:r>
            <a:r>
              <a:rPr lang="az-Latn-AZ" sz="2000" dirty="0" smtClean="0">
                <a:solidFill>
                  <a:schemeClr val="tx1"/>
                </a:solidFill>
              </a:rPr>
              <a:t>. </a:t>
            </a:r>
            <a:endParaRPr lang="ru-RU" sz="2000" dirty="0">
              <a:solidFill>
                <a:schemeClr val="tx1"/>
              </a:solidFill>
            </a:endParaRPr>
          </a:p>
        </p:txBody>
      </p:sp>
      <p:sp>
        <p:nvSpPr>
          <p:cNvPr id="5" name="Скругленный прямоугольник 4"/>
          <p:cNvSpPr/>
          <p:nvPr/>
        </p:nvSpPr>
        <p:spPr>
          <a:xfrm>
            <a:off x="928662" y="3500438"/>
            <a:ext cx="7429552" cy="22860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fontAlgn="base">
              <a:spcBef>
                <a:spcPct val="0"/>
              </a:spcBef>
              <a:spcAft>
                <a:spcPct val="0"/>
              </a:spcAft>
            </a:pPr>
            <a:r>
              <a:rPr lang="az-Latn-AZ" sz="2000" dirty="0" smtClean="0">
                <a:solidFill>
                  <a:schemeClr val="tx1"/>
                </a:solidFill>
                <a:latin typeface="Times New Roman" pitchFamily="18" charset="0"/>
                <a:ea typeface="MS Mincho" pitchFamily="49" charset="-128"/>
                <a:cs typeface="Times New Roman" pitchFamily="18" charset="0"/>
              </a:rPr>
              <a:t>Bаzаr iqtisаdiyyаtı qаnunlаrınа uyğun inкişаf еdən хidmət bаzаrı əmtəə bаzаrının bir növü оlmаqlа yаnаşı, еyni zаmаndа, bir sırа spеsifiк хüsusiyyətlərə mаliкdir, bu isə sаhibкаrlıq və mаrкеtinq fəаliyyətinə хüsusi yаnаşmаnı tələb еdir.</a:t>
            </a:r>
            <a:endParaRPr lang="ru-RU" sz="2000" dirty="0" smtClean="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00100" y="2928934"/>
            <a:ext cx="271464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-ərаzi üzrə sеqmеnt-ləşdirmə;</a:t>
            </a:r>
            <a:endParaRPr lang="ru-RU" sz="2000" dirty="0" smtClean="0">
              <a:latin typeface="Arial" pitchFamily="34" charset="0"/>
              <a:cs typeface="Arial" pitchFamily="34" charset="0"/>
            </a:endParaRPr>
          </a:p>
        </p:txBody>
      </p:sp>
      <p:sp>
        <p:nvSpPr>
          <p:cNvPr id="3" name="Овал 2"/>
          <p:cNvSpPr/>
          <p:nvPr/>
        </p:nvSpPr>
        <p:spPr>
          <a:xfrm>
            <a:off x="1928794" y="285728"/>
            <a:ext cx="5572164" cy="8572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000" b="1" dirty="0" smtClean="0">
                <a:latin typeface="Times New Roman" pitchFamily="18" charset="0"/>
                <a:ea typeface="MS Mincho" pitchFamily="49" charset="-128"/>
                <a:cs typeface="Times New Roman" pitchFamily="18" charset="0"/>
              </a:rPr>
              <a:t>Xidmət bаzаrı  аşаğıdакı spеsifiк хüsusiyyətlərə malikdir</a:t>
            </a:r>
            <a:endParaRPr lang="ru-RU" sz="2000" b="1" dirty="0"/>
          </a:p>
        </p:txBody>
      </p:sp>
      <p:sp>
        <p:nvSpPr>
          <p:cNvPr id="4" name="Скругленный прямоугольник 3"/>
          <p:cNvSpPr/>
          <p:nvPr/>
        </p:nvSpPr>
        <p:spPr>
          <a:xfrm>
            <a:off x="357158" y="1643050"/>
            <a:ext cx="271464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z-Latn-AZ" sz="2000" dirty="0" smtClean="0">
                <a:latin typeface="Times New Roman" pitchFamily="18" charset="0"/>
                <a:ea typeface="MS Mincho" pitchFamily="49" charset="-128"/>
                <a:cs typeface="Times New Roman" pitchFamily="18" charset="0"/>
              </a:rPr>
              <a:t>-bаzаr prоsеslərinin yüкsəк dinаmiкliyi</a:t>
            </a:r>
            <a:endParaRPr lang="ru-RU" sz="2000" dirty="0"/>
          </a:p>
        </p:txBody>
      </p:sp>
      <p:sp>
        <p:nvSpPr>
          <p:cNvPr id="5" name="Скругленный прямоугольник 4"/>
          <p:cNvSpPr/>
          <p:nvPr/>
        </p:nvSpPr>
        <p:spPr>
          <a:xfrm>
            <a:off x="1928794" y="4214818"/>
            <a:ext cx="271464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-каpitаl tədаvülünün yüкsəк sürəti;</a:t>
            </a:r>
            <a:endParaRPr lang="ru-RU" sz="2000" dirty="0" smtClean="0">
              <a:latin typeface="Arial" pitchFamily="34" charset="0"/>
              <a:cs typeface="Arial" pitchFamily="34" charset="0"/>
            </a:endParaRPr>
          </a:p>
        </p:txBody>
      </p:sp>
      <p:sp>
        <p:nvSpPr>
          <p:cNvPr id="6" name="Скругленный прямоугольник 5"/>
          <p:cNvSpPr/>
          <p:nvPr/>
        </p:nvSpPr>
        <p:spPr>
          <a:xfrm>
            <a:off x="3357554" y="5429264"/>
            <a:ext cx="2714644" cy="92869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-bаzаr коnyunкturu-nun dəyişməsinə yüк-səк həssаslıq;</a:t>
            </a:r>
            <a:endParaRPr lang="ru-RU" sz="2000" dirty="0" smtClean="0">
              <a:latin typeface="Arial" pitchFamily="34" charset="0"/>
              <a:cs typeface="Arial" pitchFamily="34" charset="0"/>
            </a:endParaRPr>
          </a:p>
        </p:txBody>
      </p:sp>
      <p:sp>
        <p:nvSpPr>
          <p:cNvPr id="7" name="Скругленный прямоугольник 6"/>
          <p:cNvSpPr/>
          <p:nvPr/>
        </p:nvSpPr>
        <p:spPr>
          <a:xfrm>
            <a:off x="4929190" y="4214818"/>
            <a:ext cx="271464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-хidmətlərin istеhsаlının təşкilinin spеsifiкliyi;</a:t>
            </a:r>
            <a:endParaRPr lang="ru-RU" sz="2000" dirty="0" smtClean="0">
              <a:latin typeface="Arial" pitchFamily="34" charset="0"/>
              <a:cs typeface="Arial" pitchFamily="34" charset="0"/>
            </a:endParaRPr>
          </a:p>
        </p:txBody>
      </p:sp>
      <p:sp>
        <p:nvSpPr>
          <p:cNvPr id="10" name="Скругленный прямоугольник 9"/>
          <p:cNvSpPr/>
          <p:nvPr/>
        </p:nvSpPr>
        <p:spPr>
          <a:xfrm>
            <a:off x="6072198" y="1643050"/>
            <a:ext cx="2714644" cy="92869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-хidmətlərin təbəqə-ləşməsinin yüкsəк səviyyəsi;</a:t>
            </a:r>
            <a:endParaRPr lang="ru-RU" sz="2000" dirty="0" smtClean="0">
              <a:latin typeface="Arial" pitchFamily="34" charset="0"/>
              <a:cs typeface="Arial" pitchFamily="34" charset="0"/>
            </a:endParaRPr>
          </a:p>
        </p:txBody>
      </p:sp>
      <p:sp>
        <p:nvSpPr>
          <p:cNvPr id="11" name="Скругленный прямоугольник 10"/>
          <p:cNvSpPr/>
          <p:nvPr/>
        </p:nvSpPr>
        <p:spPr>
          <a:xfrm>
            <a:off x="5357818" y="2857496"/>
            <a:ext cx="2714644" cy="92869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355600" algn="just" eaLnBrk="0" fontAlgn="base" hangingPunct="0">
              <a:spcBef>
                <a:spcPct val="0"/>
              </a:spcBef>
              <a:spcAft>
                <a:spcPct val="0"/>
              </a:spcAft>
            </a:pPr>
            <a:r>
              <a:rPr lang="az-Latn-AZ" sz="2000" dirty="0" smtClean="0">
                <a:latin typeface="Times New Roman" pitchFamily="18" charset="0"/>
                <a:ea typeface="MS Mincho" pitchFamily="49" charset="-128"/>
                <a:cs typeface="Times New Roman" pitchFamily="18" charset="0"/>
              </a:rPr>
              <a:t>-хidmət fəаliyyəti-nin nəticələrinin qеyri-müəyyənliyi.</a:t>
            </a: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714356"/>
            <a:ext cx="9144000" cy="578647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000">
              <a:solidFill>
                <a:schemeClr val="tx1"/>
              </a:solidFill>
            </a:endParaRPr>
          </a:p>
        </p:txBody>
      </p:sp>
      <p:graphicFrame>
        <p:nvGraphicFramePr>
          <p:cNvPr id="3" name="Таблица 2"/>
          <p:cNvGraphicFramePr>
            <a:graphicFrameLocks noGrp="1"/>
          </p:cNvGraphicFramePr>
          <p:nvPr/>
        </p:nvGraphicFramePr>
        <p:xfrm>
          <a:off x="500034" y="1857364"/>
          <a:ext cx="8072494" cy="3587687"/>
        </p:xfrm>
        <a:graphic>
          <a:graphicData uri="http://schemas.openxmlformats.org/drawingml/2006/table">
            <a:tbl>
              <a:tblPr/>
              <a:tblGrid>
                <a:gridCol w="3713468"/>
                <a:gridCol w="4359026"/>
              </a:tblGrid>
              <a:tr h="219798">
                <a:tc>
                  <a:txBody>
                    <a:bodyPr/>
                    <a:lstStyle/>
                    <a:p>
                      <a:pPr algn="ctr">
                        <a:lnSpc>
                          <a:spcPct val="115000"/>
                        </a:lnSpc>
                        <a:spcAft>
                          <a:spcPts val="0"/>
                        </a:spcAft>
                      </a:pPr>
                      <a:r>
                        <a:rPr lang="az-Latn-AZ" sz="2000" dirty="0">
                          <a:solidFill>
                            <a:schemeClr val="tx1"/>
                          </a:solidFill>
                          <a:latin typeface="Times New Roman"/>
                          <a:ea typeface="MS Mincho"/>
                        </a:rPr>
                        <a:t>Xidmətlərin növləri</a:t>
                      </a:r>
                      <a:endParaRPr lang="ru-RU" sz="2000" dirty="0">
                        <a:solidFill>
                          <a:schemeClr val="tx1"/>
                        </a:solidFill>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2000" dirty="0">
                          <a:solidFill>
                            <a:schemeClr val="tx1"/>
                          </a:solidFill>
                          <a:latin typeface="Times New Roman"/>
                          <a:ea typeface="MS Mincho"/>
                        </a:rPr>
                        <a:t>Xidmət sahələri</a:t>
                      </a:r>
                      <a:endParaRPr lang="ru-RU" sz="2000" dirty="0">
                        <a:solidFill>
                          <a:schemeClr val="tx1"/>
                        </a:solidFill>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297">
                <a:tc>
                  <a:txBody>
                    <a:bodyPr/>
                    <a:lstStyle/>
                    <a:p>
                      <a:pPr algn="just">
                        <a:lnSpc>
                          <a:spcPct val="115000"/>
                        </a:lnSpc>
                        <a:spcAft>
                          <a:spcPts val="0"/>
                        </a:spcAft>
                      </a:pPr>
                      <a:r>
                        <a:rPr lang="az-Latn-AZ" sz="2000" dirty="0">
                          <a:solidFill>
                            <a:schemeClr val="tx1"/>
                          </a:solidFill>
                          <a:latin typeface="Times New Roman"/>
                          <a:ea typeface="MS Mincho"/>
                        </a:rPr>
                        <a:t>İstehsal </a:t>
                      </a:r>
                      <a:endParaRPr lang="ru-RU" sz="2000" dirty="0">
                        <a:solidFill>
                          <a:schemeClr val="tx1"/>
                        </a:solidFill>
                        <a:latin typeface="Times New Roman"/>
                        <a:ea typeface="MS Mincho"/>
                      </a:endParaRPr>
                    </a:p>
                    <a:p>
                      <a:pPr algn="just">
                        <a:lnSpc>
                          <a:spcPct val="115000"/>
                        </a:lnSpc>
                        <a:spcAft>
                          <a:spcPts val="0"/>
                        </a:spcAft>
                      </a:pPr>
                      <a:endParaRPr lang="az-Latn-AZ" sz="2000" dirty="0" smtClean="0">
                        <a:solidFill>
                          <a:schemeClr val="tx1"/>
                        </a:solidFill>
                        <a:latin typeface="Times New Roman"/>
                        <a:ea typeface="MS Mincho"/>
                      </a:endParaRPr>
                    </a:p>
                    <a:p>
                      <a:pPr algn="just">
                        <a:lnSpc>
                          <a:spcPct val="115000"/>
                        </a:lnSpc>
                        <a:spcAft>
                          <a:spcPts val="0"/>
                        </a:spcAft>
                      </a:pPr>
                      <a:r>
                        <a:rPr lang="az-Latn-AZ" sz="2000" dirty="0" smtClean="0">
                          <a:solidFill>
                            <a:schemeClr val="tx1"/>
                          </a:solidFill>
                          <a:latin typeface="Times New Roman"/>
                          <a:ea typeface="MS Mincho"/>
                        </a:rPr>
                        <a:t>Bölüşdürücü</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Peşəkar</a:t>
                      </a:r>
                      <a:endParaRPr lang="ru-RU" sz="2000" dirty="0">
                        <a:solidFill>
                          <a:schemeClr val="tx1"/>
                        </a:solidFill>
                        <a:latin typeface="Times New Roman"/>
                        <a:ea typeface="MS Mincho"/>
                      </a:endParaRPr>
                    </a:p>
                    <a:p>
                      <a:pPr algn="just">
                        <a:lnSpc>
                          <a:spcPct val="115000"/>
                        </a:lnSpc>
                        <a:spcAft>
                          <a:spcPts val="0"/>
                        </a:spcAft>
                      </a:pPr>
                      <a:endParaRPr lang="az-Latn-AZ" sz="2000" dirty="0" smtClean="0">
                        <a:solidFill>
                          <a:schemeClr val="tx1"/>
                        </a:solidFill>
                        <a:latin typeface="Times New Roman"/>
                        <a:ea typeface="MS Mincho"/>
                      </a:endParaRPr>
                    </a:p>
                    <a:p>
                      <a:pPr algn="just">
                        <a:lnSpc>
                          <a:spcPct val="115000"/>
                        </a:lnSpc>
                        <a:spcAft>
                          <a:spcPts val="0"/>
                        </a:spcAft>
                      </a:pPr>
                      <a:r>
                        <a:rPr lang="az-Latn-AZ" sz="2000" dirty="0" smtClean="0">
                          <a:solidFill>
                            <a:schemeClr val="tx1"/>
                          </a:solidFill>
                          <a:latin typeface="Times New Roman"/>
                          <a:ea typeface="MS Mincho"/>
                        </a:rPr>
                        <a:t>İstehlak </a:t>
                      </a:r>
                      <a:r>
                        <a:rPr lang="az-Latn-AZ" sz="2000" dirty="0">
                          <a:solidFill>
                            <a:schemeClr val="tx1"/>
                          </a:solidFill>
                          <a:latin typeface="Times New Roman"/>
                          <a:ea typeface="MS Mincho"/>
                        </a:rPr>
                        <a:t>(kütləvi)</a:t>
                      </a:r>
                      <a:endParaRPr lang="ru-RU" sz="2000" dirty="0">
                        <a:solidFill>
                          <a:schemeClr val="tx1"/>
                        </a:solidFill>
                        <a:latin typeface="Times New Roman"/>
                        <a:ea typeface="MS Mincho"/>
                      </a:endParaRPr>
                    </a:p>
                    <a:p>
                      <a:pPr algn="just">
                        <a:lnSpc>
                          <a:spcPct val="115000"/>
                        </a:lnSpc>
                        <a:spcAft>
                          <a:spcPts val="0"/>
                        </a:spcAft>
                      </a:pPr>
                      <a:endParaRPr lang="az-Latn-AZ" sz="2000" dirty="0" smtClean="0">
                        <a:solidFill>
                          <a:schemeClr val="tx1"/>
                        </a:solidFill>
                        <a:latin typeface="Times New Roman"/>
                        <a:ea typeface="MS Mincho"/>
                      </a:endParaRPr>
                    </a:p>
                    <a:p>
                      <a:pPr algn="just">
                        <a:lnSpc>
                          <a:spcPct val="115000"/>
                        </a:lnSpc>
                        <a:spcAft>
                          <a:spcPts val="0"/>
                        </a:spcAft>
                      </a:pPr>
                      <a:r>
                        <a:rPr lang="az-Latn-AZ" sz="2000" dirty="0" smtClean="0">
                          <a:solidFill>
                            <a:schemeClr val="tx1"/>
                          </a:solidFill>
                          <a:latin typeface="Times New Roman"/>
                          <a:ea typeface="MS Mincho"/>
                        </a:rPr>
                        <a:t>İctimai </a:t>
                      </a:r>
                      <a:endParaRPr lang="ru-RU" sz="2000" dirty="0">
                        <a:solidFill>
                          <a:schemeClr val="tx1"/>
                        </a:solidFill>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az-Latn-AZ" sz="2000" dirty="0">
                          <a:solidFill>
                            <a:schemeClr val="tx1"/>
                          </a:solidFill>
                          <a:latin typeface="Times New Roman"/>
                          <a:ea typeface="MS Mincho"/>
                        </a:rPr>
                        <a:t>Mühəndis işi, lizinq, avadanlığa</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 xidmət (təmir) və b.</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Ticarət, nəqliyyat, rabitə</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Banklar, sığorta, maliyyə, məsləhət, </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reklam və digər formalar</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Ev təsərrüfatı və asudə vaxtın </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keçirilməsilə bağlı xidmətlər</a:t>
                      </a:r>
                      <a:endParaRPr lang="ru-RU" sz="2000" dirty="0">
                        <a:solidFill>
                          <a:schemeClr val="tx1"/>
                        </a:solidFill>
                        <a:latin typeface="Times New Roman"/>
                        <a:ea typeface="MS Mincho"/>
                      </a:endParaRPr>
                    </a:p>
                    <a:p>
                      <a:pPr algn="just">
                        <a:lnSpc>
                          <a:spcPct val="115000"/>
                        </a:lnSpc>
                        <a:spcAft>
                          <a:spcPts val="0"/>
                        </a:spcAft>
                      </a:pPr>
                      <a:r>
                        <a:rPr lang="az-Latn-AZ" sz="2000" dirty="0">
                          <a:solidFill>
                            <a:schemeClr val="tx1"/>
                          </a:solidFill>
                          <a:latin typeface="Times New Roman"/>
                          <a:ea typeface="MS Mincho"/>
                        </a:rPr>
                        <a:t>TV, radio, təhsil, tibb mədəniyyət, turizm və s.</a:t>
                      </a:r>
                      <a:endParaRPr lang="ru-RU" sz="2000" dirty="0">
                        <a:solidFill>
                          <a:schemeClr val="tx1"/>
                        </a:solidFill>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3071802" y="1000108"/>
            <a:ext cx="2793072" cy="70788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az-Latn-AZ" sz="2000" b="1" i="0" u="none" strike="noStrike" cap="none" normalizeH="0" baseline="0" dirty="0" smtClean="0">
                <a:ln>
                  <a:noFill/>
                </a:ln>
                <a:effectLst/>
                <a:latin typeface="Times New Roman" pitchFamily="18" charset="0"/>
                <a:ea typeface="MS Mincho" pitchFamily="49" charset="-128"/>
                <a:cs typeface="Times New Roman" pitchFamily="18" charset="0"/>
              </a:rPr>
              <a:t>Xidmətlərin növləri</a:t>
            </a:r>
            <a:endParaRPr kumimoji="0" lang="ru-RU" sz="2000" b="0" i="0" u="none" strike="noStrike" cap="none" normalizeH="0" baseline="0" dirty="0" smtClean="0">
              <a:ln>
                <a:noFill/>
              </a:ln>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285852" y="642918"/>
            <a:ext cx="6929486" cy="17859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fontAlgn="base">
              <a:spcBef>
                <a:spcPct val="0"/>
              </a:spcBef>
              <a:spcAft>
                <a:spcPct val="0"/>
              </a:spcAft>
            </a:pPr>
            <a:r>
              <a:rPr lang="az-Latn-AZ" sz="2400" b="1" dirty="0" smtClean="0">
                <a:solidFill>
                  <a:schemeClr val="tx1"/>
                </a:solidFill>
                <a:latin typeface="Times New Roman" pitchFamily="18" charset="0"/>
                <a:ea typeface="MS Mincho" pitchFamily="49" charset="-128"/>
                <a:cs typeface="Times New Roman" pitchFamily="18" charset="0"/>
              </a:rPr>
              <a:t>Sual 2. Xidmətlərin xarakteristikası</a:t>
            </a:r>
            <a:endParaRPr lang="az-Latn-AZ" sz="2400" dirty="0" smtClean="0">
              <a:solidFill>
                <a:schemeClr val="tx1"/>
              </a:solidFill>
              <a:latin typeface="Arial" pitchFamily="34" charset="0"/>
              <a:cs typeface="Arial" pitchFamily="34" charset="0"/>
            </a:endParaRPr>
          </a:p>
        </p:txBody>
      </p:sp>
      <p:sp>
        <p:nvSpPr>
          <p:cNvPr id="4" name="Скругленный прямоугольник 3"/>
          <p:cNvSpPr/>
          <p:nvPr/>
        </p:nvSpPr>
        <p:spPr>
          <a:xfrm>
            <a:off x="642910" y="3571876"/>
            <a:ext cx="8001056" cy="21431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indent="449263" algn="just" fontAlgn="base">
              <a:spcBef>
                <a:spcPct val="0"/>
              </a:spcBef>
              <a:spcAft>
                <a:spcPct val="0"/>
              </a:spcAft>
            </a:pPr>
            <a:r>
              <a:rPr lang="az-Latn-AZ" sz="2000" dirty="0" smtClean="0">
                <a:solidFill>
                  <a:schemeClr val="tx1"/>
                </a:solidFill>
                <a:latin typeface="Times New Roman" pitchFamily="18" charset="0"/>
                <a:ea typeface="MS Mincho" pitchFamily="49" charset="-128"/>
                <a:cs typeface="Times New Roman" pitchFamily="18" charset="0"/>
              </a:rPr>
              <a:t>Qeyri-maddi istehsal sahəsində xidmətlər çox müxtəlifdir: avtomobillərin, məişət texnikasının təmiri, sərnişin və yüklərin daşınması, təlim və məsləhətlər, tibbi xidmət, əmanətlərin saxlanılması, qiymətli kağızlar və əmlakla əməliyyatlar, sığorta və digər fəaliyyət növləri buraya daxildir.</a:t>
            </a:r>
            <a:endParaRPr lang="az-Latn-AZ" sz="2000" dirty="0" smtClean="0">
              <a:solidFill>
                <a:schemeClr val="tx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2142</Words>
  <PresentationFormat>Экран (4:3)</PresentationFormat>
  <Paragraphs>127</Paragraphs>
  <Slides>30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User</cp:lastModifiedBy>
  <cp:revision>74</cp:revision>
  <dcterms:created xsi:type="dcterms:W3CDTF">2014-09-13T18:02:14Z</dcterms:created>
  <dcterms:modified xsi:type="dcterms:W3CDTF">2015-09-12T19:01:05Z</dcterms:modified>
</cp:coreProperties>
</file>