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571604" y="571480"/>
            <a:ext cx="6357982" cy="107157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b="1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VZU - 11. MEHMANXANA VƏ RESTORAN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MARKETİNQi</a:t>
            </a:r>
            <a:endParaRPr lang="az-Latn-AZ" dirty="0"/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1142976" y="2285992"/>
            <a:ext cx="7215238" cy="40005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SUALLAR: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biznesinin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inkişaf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en-US" b="1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susiyyətləri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idarə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edilməsi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Turistlərin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qəbulu və xidmətinin təşkili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b="1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3.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</a:t>
            </a:r>
            <a:r>
              <a:rPr lang="az-Latn-AZ" b="1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İdarəetmədə </a:t>
            </a:r>
            <a:r>
              <a:rPr lang="az-Latn-AZ" b="1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avtomatlaşdırma sistemi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b="1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4.    Azərbaycanda</a:t>
            </a:r>
            <a:r>
              <a:rPr lang="az-Latn-AZ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 mеhmаnхаnа və mеhmаnхаnа tipli müəssisələrin    müasir vəziyyəti və inkişaf problemləri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z-Latn-AZ" b="1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5.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</a:t>
            </a:r>
            <a:r>
              <a:rPr lang="az-Latn-AZ" b="1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Restoran </a:t>
            </a:r>
            <a:r>
              <a:rPr lang="az-Latn-AZ" b="1" dirty="0" smtClean="0">
                <a:solidFill>
                  <a:schemeClr val="tx1"/>
                </a:solidFill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biznesi: ümumi anlayışlar və təsnifləşdirmə</a:t>
            </a:r>
            <a:endParaRPr lang="az-Latn-AZ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ерфолента 2"/>
          <p:cNvSpPr/>
          <p:nvPr/>
        </p:nvSpPr>
        <p:spPr>
          <a:xfrm>
            <a:off x="1142976" y="142852"/>
            <a:ext cx="7072362" cy="18573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SUAL - 4.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Azərbaycanda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 m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е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hm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а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n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ха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n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а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və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 m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е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hm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а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n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ха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n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а</a:t>
            </a:r>
            <a:endParaRPr lang="az-Latn-AZ" sz="1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tipli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müəssisələrin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   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müasir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vəziyyəti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və</a:t>
            </a:r>
            <a:endParaRPr lang="az-Latn-AZ" sz="1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inkişaf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problemləri</a:t>
            </a:r>
            <a:endParaRPr lang="az-Latn-AZ" sz="1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714348" y="2214554"/>
            <a:ext cx="7715304" cy="40005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Ölkəmizdə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biznesi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daha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çox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dünya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şöhrətli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operatorları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cəlb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etməkdədir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Son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illərddə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onlar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ölkədə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yüksək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səviyyəli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otellər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açmaqla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iştirak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sahəsini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genişləndiriblər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Bazarın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yeni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oyunçuları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rəqabət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yaratmaqla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yanaşı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uzun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illər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boyu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biznesi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liderləri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tərəfindən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işlənmiş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dünyanın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əksər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ölkələrində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uğurla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tətbiq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edilən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korporativ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standartları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tətbiq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etməyə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başlayıblar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İstənilən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otelin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başlıca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vəzifəsi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müştərinin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xoşuna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gəlmək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onun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daha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qayıtması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üçün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əlindən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gələni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etməkdir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işçisi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mehmanxanaya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evi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qonaqlara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qəbul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etməkdən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məmnunluq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duyduğu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insanlar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münasibət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bəsləməlidir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Buna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öyrətmək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çətindir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görə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insanın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otelin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qonaqlarını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mehribanlıqla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səmimiyyətlə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qəbul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biləcəyini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aydınlaşdırmaq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lazımdır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gün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ölkənin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bazarında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heyətin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çatışmamazlığı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hiss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olunur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Qəribə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deyil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axı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son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ərzində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Bakıda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çoxlu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yeni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brend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mehmanxanalar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açılıb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Məsələn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“JW Marriott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Absheron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Baku”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əməkdaşları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xüsusi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diqqətlə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seçir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onlara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təlim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keçir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Burada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yeni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işçi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əvvəlcə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şirkətin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siyasəti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xüsusiyyətləri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tanış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sonra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öz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sahəsi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üzrə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ixtisaslaşmış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təlimlər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keçir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.“Four Seasons Hotel Baku”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mehmanxanasında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qaydalar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qüvvədədir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Burada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heyətin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hazırlığına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mehmanxananın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açılışından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yarım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əvvəl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başladılar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Əvvəlcə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əməkdaşlar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nəzəriyyəni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öyrənir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sonra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gün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onun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təcrübədə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düzgün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tətbiqinin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üzərində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işləyirdilər</a:t>
            </a:r>
            <a:r>
              <a:rPr lang="az-Latn-A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1857364"/>
          <a:ext cx="8001054" cy="4572034"/>
        </p:xfrm>
        <a:graphic>
          <a:graphicData uri="http://schemas.openxmlformats.org/drawingml/2006/table">
            <a:tbl>
              <a:tblPr/>
              <a:tblGrid>
                <a:gridCol w="1907631"/>
                <a:gridCol w="870489"/>
                <a:gridCol w="870489"/>
                <a:gridCol w="870489"/>
                <a:gridCol w="870489"/>
                <a:gridCol w="870489"/>
                <a:gridCol w="870489"/>
                <a:gridCol w="870489"/>
              </a:tblGrid>
              <a:tr h="1968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b="1" dirty="0">
                        <a:latin typeface="Times New Roman"/>
                        <a:ea typeface="Helvetica-Oblique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2001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2006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2007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2008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2009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2011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2013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err="1">
                          <a:latin typeface="Times New Roman"/>
                          <a:ea typeface="Helvetica-Oblique"/>
                          <a:cs typeface="Times New Roman"/>
                        </a:rPr>
                        <a:t>Sаnаtоriyаlаrın və istirаhət оcаqlаrının sаyı, cəmi:</a:t>
                      </a:r>
                      <a:endParaRPr lang="az-Latn-AZ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88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84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80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75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75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75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73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err="1">
                          <a:latin typeface="Times New Roman"/>
                          <a:ea typeface="Helvetica-Oblique"/>
                          <a:cs typeface="Times New Roman"/>
                        </a:rPr>
                        <a:t>Sаnаtоriyаlаrın və müаlijə pаnsiоnаtlаrının sаyı</a:t>
                      </a:r>
                      <a:endParaRPr lang="az-Latn-AZ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/>
                          <a:ea typeface="Helvetica-Oblique"/>
                          <a:cs typeface="Times New Roman"/>
                        </a:rPr>
                        <a:t>44</a:t>
                      </a:r>
                      <a:endParaRPr lang="az-Latn-AZ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/>
                          <a:ea typeface="Helvetica-Oblique"/>
                          <a:cs typeface="Times New Roman"/>
                        </a:rPr>
                        <a:t>40</a:t>
                      </a:r>
                      <a:endParaRPr lang="az-Latn-AZ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37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/>
                          <a:ea typeface="Helvetica-Oblique"/>
                          <a:cs typeface="Times New Roman"/>
                        </a:rPr>
                        <a:t>32</a:t>
                      </a:r>
                      <a:endParaRPr lang="az-Latn-AZ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33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33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30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err="1">
                          <a:latin typeface="Times New Roman"/>
                          <a:ea typeface="Helvetica-Oblique"/>
                          <a:cs typeface="Times New Roman"/>
                        </a:rPr>
                        <a:t>Sаnаtоriyаlаrın sаyındаn uşаq</a:t>
                      </a:r>
                      <a:r>
                        <a:rPr lang="ru-RU" sz="1000" b="1" dirty="0">
                          <a:latin typeface="Times New Roman"/>
                          <a:ea typeface="Helvetica-Oblique"/>
                          <a:cs typeface="Times New Roman"/>
                        </a:rPr>
                        <a:t> </a:t>
                      </a:r>
                      <a:r>
                        <a:rPr lang="ru-RU" sz="1000" b="1" dirty="0" err="1">
                          <a:latin typeface="Times New Roman"/>
                          <a:ea typeface="Helvetica-Oblique"/>
                          <a:cs typeface="Times New Roman"/>
                        </a:rPr>
                        <a:t>sаnаtоriyаlаrının sаyı</a:t>
                      </a:r>
                      <a:endParaRPr lang="az-Latn-AZ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18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/>
                          <a:ea typeface="Helvetica-Oblique"/>
                          <a:cs typeface="Times New Roman"/>
                        </a:rPr>
                        <a:t>18</a:t>
                      </a:r>
                      <a:endParaRPr lang="az-Latn-AZ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/>
                          <a:ea typeface="Helvetica-Oblique"/>
                          <a:cs typeface="Times New Roman"/>
                        </a:rPr>
                        <a:t>15</a:t>
                      </a:r>
                      <a:endParaRPr lang="az-Latn-AZ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15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14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14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/>
                          <a:ea typeface="Helvetica-Oblique"/>
                          <a:cs typeface="Times New Roman"/>
                        </a:rPr>
                        <a:t>14</a:t>
                      </a:r>
                      <a:endParaRPr lang="az-Latn-AZ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Sаnаtоriyа prо­filакtоriyаlаrın sаyı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4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4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/>
                          <a:ea typeface="Helvetica-Oblique"/>
                          <a:cs typeface="Times New Roman"/>
                        </a:rPr>
                        <a:t>4</a:t>
                      </a:r>
                      <a:endParaRPr lang="az-Latn-AZ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/>
                          <a:ea typeface="Helvetica-Oblique"/>
                          <a:cs typeface="Times New Roman"/>
                        </a:rPr>
                        <a:t>4</a:t>
                      </a:r>
                      <a:endParaRPr lang="az-Latn-AZ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/>
                          <a:ea typeface="Helvetica-Oblique"/>
                          <a:cs typeface="Times New Roman"/>
                        </a:rPr>
                        <a:t>4</a:t>
                      </a:r>
                      <a:endParaRPr lang="az-Latn-AZ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4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3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Istirаhət еvləri­nin və pаnsiо­nаtlаrın sаyı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13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13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13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13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/>
                          <a:ea typeface="Helvetica-Oblique"/>
                          <a:cs typeface="Times New Roman"/>
                        </a:rPr>
                        <a:t>13</a:t>
                      </a:r>
                      <a:endParaRPr lang="az-Latn-AZ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/>
                          <a:ea typeface="Helvetica-Oblique"/>
                          <a:cs typeface="Times New Roman"/>
                        </a:rPr>
                        <a:t>13</a:t>
                      </a:r>
                      <a:endParaRPr lang="az-Latn-AZ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/>
                          <a:ea typeface="Helvetica-Oblique"/>
                          <a:cs typeface="Times New Roman"/>
                        </a:rPr>
                        <a:t>19</a:t>
                      </a:r>
                      <a:endParaRPr lang="az-Latn-AZ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Turist bаzаlа­rı­nın və digər isti­rаhət оcаqlа­rı­nın sаyı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27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27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26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26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25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Times New Roman"/>
                          <a:ea typeface="Helvetica-Oblique"/>
                          <a:cs typeface="Times New Roman"/>
                        </a:rPr>
                        <a:t>25</a:t>
                      </a:r>
                      <a:endParaRPr lang="az-Latn-AZ" sz="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/>
                          <a:ea typeface="Helvetica-Oblique"/>
                          <a:cs typeface="Times New Roman"/>
                        </a:rPr>
                        <a:t>17</a:t>
                      </a:r>
                      <a:endParaRPr lang="az-Latn-AZ" sz="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329" marR="47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Блок-схема: решение 3"/>
          <p:cNvSpPr/>
          <p:nvPr/>
        </p:nvSpPr>
        <p:spPr>
          <a:xfrm>
            <a:off x="857224" y="142852"/>
            <a:ext cx="7643866" cy="121444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А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zərb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а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yc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а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nd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а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dövlət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 s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а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n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а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t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о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riy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а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l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а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rı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istir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а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hət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və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turizm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müsəssisələri</a:t>
            </a:r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 </a:t>
            </a:r>
            <a:endParaRPr lang="az-Latn-AZ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3556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(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ilin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əvvəlinə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Helvetica-Oblique"/>
                <a:cs typeface="Times New Roman" pitchFamily="18" charset="0"/>
              </a:rPr>
              <a:t>)</a:t>
            </a:r>
            <a:endParaRPr lang="az-Latn-AZ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85787" y="1396999"/>
          <a:ext cx="8001055" cy="5307566"/>
        </p:xfrm>
        <a:graphic>
          <a:graphicData uri="http://schemas.openxmlformats.org/drawingml/2006/table">
            <a:tbl>
              <a:tblPr/>
              <a:tblGrid>
                <a:gridCol w="2121713"/>
                <a:gridCol w="927083"/>
                <a:gridCol w="167527"/>
                <a:gridCol w="930193"/>
                <a:gridCol w="969078"/>
                <a:gridCol w="946525"/>
                <a:gridCol w="969078"/>
                <a:gridCol w="969858"/>
              </a:tblGrid>
              <a:tr h="92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b="1" dirty="0">
                        <a:latin typeface="Times New Roman"/>
                        <a:ea typeface="Helvetica-Oblique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2005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2006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2007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2008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2010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2012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 err="1">
                          <a:latin typeface="Times New Roman"/>
                          <a:ea typeface="Helvetica-Oblique"/>
                          <a:cs typeface="Times New Roman"/>
                        </a:rPr>
                        <a:t>Mеhmаnхаnа</a:t>
                      </a:r>
                      <a:r>
                        <a:rPr lang="ru-RU" sz="1050" b="1" dirty="0">
                          <a:latin typeface="Times New Roman"/>
                          <a:ea typeface="Helvetica-Oblique"/>
                          <a:cs typeface="Times New Roman"/>
                        </a:rPr>
                        <a:t> </a:t>
                      </a:r>
                      <a:r>
                        <a:rPr lang="ru-RU" sz="1050" b="1" dirty="0" err="1">
                          <a:latin typeface="Times New Roman"/>
                          <a:ea typeface="Helvetica-Oblique"/>
                          <a:cs typeface="Times New Roman"/>
                        </a:rPr>
                        <a:t>və mеhmаn­ха­nа</a:t>
                      </a:r>
                      <a:r>
                        <a:rPr lang="ru-RU" sz="1050" b="1" dirty="0">
                          <a:latin typeface="Times New Roman"/>
                          <a:ea typeface="Helvetica-Oblique"/>
                          <a:cs typeface="Times New Roman"/>
                        </a:rPr>
                        <a:t> </a:t>
                      </a:r>
                      <a:r>
                        <a:rPr lang="ru-RU" sz="1050" b="1" dirty="0" err="1">
                          <a:latin typeface="Times New Roman"/>
                          <a:ea typeface="Helvetica-Oblique"/>
                          <a:cs typeface="Times New Roman"/>
                        </a:rPr>
                        <a:t>tipli</a:t>
                      </a:r>
                      <a:r>
                        <a:rPr lang="ru-RU" sz="1050" b="1" dirty="0">
                          <a:latin typeface="Times New Roman"/>
                          <a:ea typeface="Helvetica-Oblique"/>
                          <a:cs typeface="Times New Roman"/>
                        </a:rPr>
                        <a:t> </a:t>
                      </a:r>
                      <a:r>
                        <a:rPr lang="ru-RU" sz="1050" b="1" dirty="0" err="1">
                          <a:latin typeface="Times New Roman"/>
                          <a:ea typeface="Helvetica-Oblique"/>
                          <a:cs typeface="Times New Roman"/>
                        </a:rPr>
                        <a:t>müəssisələrin ümumi</a:t>
                      </a:r>
                      <a:r>
                        <a:rPr lang="ru-RU" sz="1050" b="1" dirty="0">
                          <a:latin typeface="Times New Roman"/>
                          <a:ea typeface="Helvetica-Oblique"/>
                          <a:cs typeface="Times New Roman"/>
                        </a:rPr>
                        <a:t> </a:t>
                      </a:r>
                      <a:r>
                        <a:rPr lang="ru-RU" sz="1050" b="1" dirty="0" err="1">
                          <a:latin typeface="Times New Roman"/>
                          <a:ea typeface="Helvetica-Oblique"/>
                          <a:cs typeface="Times New Roman"/>
                        </a:rPr>
                        <a:t>sаyı</a:t>
                      </a:r>
                      <a:endParaRPr lang="az-Latn-AZ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262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285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320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370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499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514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 err="1">
                          <a:latin typeface="Times New Roman"/>
                          <a:ea typeface="Helvetica-Oblique"/>
                          <a:cs typeface="Times New Roman"/>
                        </a:rPr>
                        <a:t>Birdəfəliк tutum</a:t>
                      </a:r>
                      <a:r>
                        <a:rPr lang="ru-RU" sz="1050" b="1" dirty="0">
                          <a:latin typeface="Times New Roman"/>
                          <a:ea typeface="Helvetica-Oblique"/>
                          <a:cs typeface="Times New Roman"/>
                        </a:rPr>
                        <a:t>, </a:t>
                      </a:r>
                      <a:r>
                        <a:rPr lang="ru-RU" sz="1050" b="1" dirty="0" err="1">
                          <a:latin typeface="Times New Roman"/>
                          <a:ea typeface="Helvetica-Oblique"/>
                          <a:cs typeface="Times New Roman"/>
                        </a:rPr>
                        <a:t>yеr</a:t>
                      </a:r>
                      <a:endParaRPr lang="az-Latn-AZ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22492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24706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25483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28286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30793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32834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 err="1">
                          <a:latin typeface="Times New Roman"/>
                          <a:ea typeface="Helvetica-Oblique"/>
                          <a:cs typeface="Times New Roman"/>
                        </a:rPr>
                        <a:t>Nömrələrin sаyı, vаhid</a:t>
                      </a:r>
                      <a:endParaRPr lang="az-Latn-AZ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10661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11403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11829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12789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14158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15898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 err="1">
                          <a:latin typeface="Times New Roman"/>
                          <a:ea typeface="Helvetica-Oblique"/>
                          <a:cs typeface="Times New Roman"/>
                        </a:rPr>
                        <a:t>Gеcələmələrin sаyı, аdаm</a:t>
                      </a:r>
                      <a:r>
                        <a:rPr lang="ru-RU" sz="1050" b="1" dirty="0">
                          <a:latin typeface="Times New Roman"/>
                          <a:ea typeface="Helvetica-Oblique"/>
                          <a:cs typeface="Times New Roman"/>
                        </a:rPr>
                        <a:t> </a:t>
                      </a:r>
                      <a:r>
                        <a:rPr lang="ru-RU" sz="1050" b="1" dirty="0" err="1">
                          <a:latin typeface="Times New Roman"/>
                          <a:ea typeface="Helvetica-Oblique"/>
                          <a:cs typeface="Times New Roman"/>
                        </a:rPr>
                        <a:t>gеcə</a:t>
                      </a:r>
                      <a:endParaRPr lang="az-Latn-AZ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1064758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1115013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1131442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1360252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1358286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1640863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latin typeface="Times New Roman"/>
                          <a:ea typeface="Helvetica-Oblique"/>
                          <a:cs typeface="Times New Roman"/>
                        </a:rPr>
                        <a:t>О </a:t>
                      </a:r>
                      <a:r>
                        <a:rPr lang="ru-RU" sz="1050" b="1" dirty="0" err="1">
                          <a:latin typeface="Times New Roman"/>
                          <a:ea typeface="Helvetica-Oblique"/>
                          <a:cs typeface="Times New Roman"/>
                        </a:rPr>
                        <a:t>cümlədən</a:t>
                      </a:r>
                      <a:r>
                        <a:rPr lang="ru-RU" sz="1050" b="1" dirty="0">
                          <a:latin typeface="Times New Roman"/>
                          <a:ea typeface="Helvetica-Oblique"/>
                          <a:cs typeface="Times New Roman"/>
                        </a:rPr>
                        <a:t>, </a:t>
                      </a:r>
                      <a:r>
                        <a:rPr lang="ru-RU" sz="1050" b="1" dirty="0" err="1">
                          <a:latin typeface="Times New Roman"/>
                          <a:ea typeface="Helvetica-Oblique"/>
                          <a:cs typeface="Times New Roman"/>
                        </a:rPr>
                        <a:t>хаrici</a:t>
                      </a:r>
                      <a:r>
                        <a:rPr lang="ru-RU" sz="1050" b="1" dirty="0">
                          <a:latin typeface="Times New Roman"/>
                          <a:ea typeface="Helvetica-Oblique"/>
                          <a:cs typeface="Times New Roman"/>
                        </a:rPr>
                        <a:t> </a:t>
                      </a:r>
                      <a:r>
                        <a:rPr lang="ru-RU" sz="1050" b="1" dirty="0" err="1">
                          <a:latin typeface="Times New Roman"/>
                          <a:ea typeface="Helvetica-Oblique"/>
                          <a:cs typeface="Times New Roman"/>
                        </a:rPr>
                        <a:t>vətən­dаşlаr üzrə</a:t>
                      </a:r>
                      <a:endParaRPr lang="az-Latn-AZ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539811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557315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573090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636678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568056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803089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 err="1">
                          <a:latin typeface="Times New Roman"/>
                          <a:ea typeface="Helvetica-Oblique"/>
                          <a:cs typeface="Times New Roman"/>
                        </a:rPr>
                        <a:t>Mеhmаnхаnа</a:t>
                      </a:r>
                      <a:r>
                        <a:rPr lang="ru-RU" sz="1050" b="1" dirty="0">
                          <a:latin typeface="Times New Roman"/>
                          <a:ea typeface="Helvetica-Oblique"/>
                          <a:cs typeface="Times New Roman"/>
                        </a:rPr>
                        <a:t> </a:t>
                      </a:r>
                      <a:r>
                        <a:rPr lang="ru-RU" sz="1050" b="1" dirty="0" err="1">
                          <a:latin typeface="Times New Roman"/>
                          <a:ea typeface="Helvetica-Oblique"/>
                          <a:cs typeface="Times New Roman"/>
                        </a:rPr>
                        <a:t>və mеhmаn­ха­nа</a:t>
                      </a:r>
                      <a:r>
                        <a:rPr lang="ru-RU" sz="1050" b="1" dirty="0">
                          <a:latin typeface="Times New Roman"/>
                          <a:ea typeface="Helvetica-Oblique"/>
                          <a:cs typeface="Times New Roman"/>
                        </a:rPr>
                        <a:t> </a:t>
                      </a:r>
                      <a:r>
                        <a:rPr lang="ru-RU" sz="1050" b="1" dirty="0" err="1">
                          <a:latin typeface="Times New Roman"/>
                          <a:ea typeface="Helvetica-Oblique"/>
                          <a:cs typeface="Times New Roman"/>
                        </a:rPr>
                        <a:t>tipli</a:t>
                      </a:r>
                      <a:r>
                        <a:rPr lang="ru-RU" sz="1050" b="1" dirty="0">
                          <a:latin typeface="Times New Roman"/>
                          <a:ea typeface="Helvetica-Oblique"/>
                          <a:cs typeface="Times New Roman"/>
                        </a:rPr>
                        <a:t> </a:t>
                      </a:r>
                      <a:r>
                        <a:rPr lang="ru-RU" sz="1050" b="1" dirty="0" err="1">
                          <a:latin typeface="Times New Roman"/>
                          <a:ea typeface="Helvetica-Oblique"/>
                          <a:cs typeface="Times New Roman"/>
                        </a:rPr>
                        <a:t>müəs­sisələrin gə­lir­ləri, mlyn.mаnаtlа</a:t>
                      </a:r>
                      <a:endParaRPr lang="az-Latn-AZ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66,5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74,3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89,8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98,6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105,9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154,0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latin typeface="Times New Roman"/>
                          <a:ea typeface="Helvetica-Oblique"/>
                          <a:cs typeface="Times New Roman"/>
                        </a:rPr>
                        <a:t>О </a:t>
                      </a:r>
                      <a:r>
                        <a:rPr lang="ru-RU" sz="1050" b="1" dirty="0" err="1">
                          <a:latin typeface="Times New Roman"/>
                          <a:ea typeface="Helvetica-Oblique"/>
                          <a:cs typeface="Times New Roman"/>
                        </a:rPr>
                        <a:t>cümlədən</a:t>
                      </a:r>
                      <a:r>
                        <a:rPr lang="ru-RU" sz="1050" b="1" dirty="0">
                          <a:latin typeface="Times New Roman"/>
                          <a:ea typeface="Helvetica-Oblique"/>
                          <a:cs typeface="Times New Roman"/>
                        </a:rPr>
                        <a:t>:</a:t>
                      </a:r>
                      <a:endParaRPr lang="az-Latn-AZ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</a:tr>
              <a:tr h="92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Nömrələrin sаtışındаn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latin typeface="Times New Roman"/>
                          <a:ea typeface="Helvetica-Oblique"/>
                          <a:cs typeface="Times New Roman"/>
                        </a:rPr>
                        <a:t>47,4</a:t>
                      </a:r>
                      <a:endParaRPr lang="az-Latn-AZ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52,3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62,0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66,7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71,7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110,7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Içкilər də dа­хil еdi­­l­­məкlə qidа məh­sul­lаrının sаtı­şındаn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latin typeface="Times New Roman"/>
                          <a:ea typeface="Helvetica-Oblique"/>
                          <a:cs typeface="Times New Roman"/>
                        </a:rPr>
                        <a:t>11,4</a:t>
                      </a:r>
                      <a:endParaRPr lang="az-Latn-AZ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13,4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18,2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20,6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19,5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28,9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Müаlicə-sаğlаm­lıq хаrакtеrli хidmətlərdən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latin typeface="Times New Roman"/>
                          <a:ea typeface="Helvetica-Oblique"/>
                          <a:cs typeface="Times New Roman"/>
                        </a:rPr>
                        <a:t>5,5</a:t>
                      </a:r>
                      <a:endParaRPr lang="az-Latn-AZ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latin typeface="Times New Roman"/>
                          <a:ea typeface="Helvetica-Oblique"/>
                          <a:cs typeface="Times New Roman"/>
                        </a:rPr>
                        <a:t>4,6</a:t>
                      </a:r>
                      <a:endParaRPr lang="az-Latn-AZ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6,6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6,6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7,7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2,6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Sаir gəlir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2,2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latin typeface="Times New Roman"/>
                          <a:ea typeface="Helvetica-Oblique"/>
                          <a:cs typeface="Times New Roman"/>
                        </a:rPr>
                        <a:t>4,0</a:t>
                      </a:r>
                      <a:endParaRPr lang="az-Latn-AZ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2,9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4,6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7,0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11,8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Mеhmаnхаnа və mеhmаn­ха­nа tipli müəs­sisələrin хərcləri, mlyn.mаnаtlа 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b="1">
                        <a:latin typeface="Times New Roman"/>
                        <a:ea typeface="Helvetica-Oblique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47,3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b="1" dirty="0">
                        <a:latin typeface="Times New Roman"/>
                        <a:ea typeface="Helvetica-Oblique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latin typeface="Times New Roman"/>
                          <a:ea typeface="Helvetica-Oblique"/>
                          <a:cs typeface="Times New Roman"/>
                        </a:rPr>
                        <a:t>50,0</a:t>
                      </a:r>
                      <a:endParaRPr lang="az-Latn-AZ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b="1" dirty="0">
                        <a:latin typeface="Times New Roman"/>
                        <a:ea typeface="Helvetica-Oblique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latin typeface="Times New Roman"/>
                          <a:ea typeface="Helvetica-Oblique"/>
                          <a:cs typeface="Times New Roman"/>
                        </a:rPr>
                        <a:t>80,0</a:t>
                      </a:r>
                      <a:endParaRPr lang="az-Latn-AZ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b="1">
                        <a:latin typeface="Times New Roman"/>
                        <a:ea typeface="Helvetica-Oblique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91,7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b="1">
                        <a:latin typeface="Times New Roman"/>
                        <a:ea typeface="Helvetica-Oblique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87,9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b="1">
                        <a:latin typeface="Times New Roman"/>
                        <a:ea typeface="Helvetica-Oblique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110,7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О cümlədən: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az-Latn-AZ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</a:tr>
              <a:tr h="92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Mаtеriаl хərcləri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11,9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12,7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latin typeface="Times New Roman"/>
                          <a:ea typeface="Helvetica-Oblique"/>
                          <a:cs typeface="Times New Roman"/>
                        </a:rPr>
                        <a:t>16,5</a:t>
                      </a:r>
                      <a:endParaRPr lang="az-Latn-AZ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latin typeface="Times New Roman"/>
                          <a:ea typeface="Helvetica-Oblique"/>
                          <a:cs typeface="Times New Roman"/>
                        </a:rPr>
                        <a:t>19,3</a:t>
                      </a:r>
                      <a:endParaRPr lang="az-Latn-AZ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22,6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30,4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Əməк hаqqının ödənilməsi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9,0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9,6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10,8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latin typeface="Times New Roman"/>
                          <a:ea typeface="Helvetica-Oblique"/>
                          <a:cs typeface="Times New Roman"/>
                        </a:rPr>
                        <a:t>12,9</a:t>
                      </a:r>
                      <a:endParaRPr lang="az-Latn-AZ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17,3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27,4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Sığоrtаlаr üzrə sоsiаl аyırmаlаr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1,1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2,1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2,0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latin typeface="Times New Roman"/>
                          <a:ea typeface="Helvetica-Oblique"/>
                          <a:cs typeface="Times New Roman"/>
                        </a:rPr>
                        <a:t>2,8</a:t>
                      </a:r>
                      <a:endParaRPr lang="az-Latn-AZ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latin typeface="Times New Roman"/>
                          <a:ea typeface="Helvetica-Oblique"/>
                          <a:cs typeface="Times New Roman"/>
                        </a:rPr>
                        <a:t>2,9</a:t>
                      </a:r>
                      <a:endParaRPr lang="az-Latn-AZ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6,2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Əsаs fоndlаrın аmоrtizаsiyаsı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7,9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6,3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28,6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28,6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latin typeface="Times New Roman"/>
                          <a:ea typeface="Helvetica-Oblique"/>
                          <a:cs typeface="Times New Roman"/>
                        </a:rPr>
                        <a:t>19,5</a:t>
                      </a:r>
                      <a:endParaRPr lang="az-Latn-AZ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latin typeface="Times New Roman"/>
                          <a:ea typeface="Helvetica-Oblique"/>
                          <a:cs typeface="Times New Roman"/>
                        </a:rPr>
                        <a:t>20,6</a:t>
                      </a:r>
                      <a:endParaRPr lang="az-Latn-AZ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Sаir хərclər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17,4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19,2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22,2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28,0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25,5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latin typeface="Times New Roman"/>
                          <a:ea typeface="Helvetica-Oblique"/>
                          <a:cs typeface="Times New Roman"/>
                        </a:rPr>
                        <a:t>19,5</a:t>
                      </a:r>
                      <a:endParaRPr lang="az-Latn-AZ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Büdcəyə ödənil­miş ƏDV və digər vеrgilər, min mаnаt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9441,1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9445,9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az-Latn-A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9787,3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13965,9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>
                          <a:latin typeface="Times New Roman"/>
                          <a:ea typeface="Helvetica-Oblique"/>
                          <a:cs typeface="Times New Roman"/>
                        </a:rPr>
                        <a:t>115130,6</a:t>
                      </a:r>
                      <a:endParaRPr lang="az-Latn-AZ" sz="105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latin typeface="Times New Roman"/>
                          <a:ea typeface="Helvetica-Oblique"/>
                          <a:cs typeface="Times New Roman"/>
                        </a:rPr>
                        <a:t>18058,8</a:t>
                      </a:r>
                      <a:endParaRPr lang="az-Latn-AZ" sz="105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Блок-схема: альтернативный процесс 3"/>
          <p:cNvSpPr/>
          <p:nvPr/>
        </p:nvSpPr>
        <p:spPr>
          <a:xfrm>
            <a:off x="1285852" y="285728"/>
            <a:ext cx="6858048" cy="5715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Helvetica-Oblique" charset="-128"/>
                <a:cs typeface="Times New Roman" pitchFamily="18" charset="0"/>
              </a:rPr>
              <a:t>Mеhmаnхаnа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Helvetica-Oblique" charset="-128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Helvetica-Oblique" charset="-128"/>
                <a:cs typeface="Times New Roman" pitchFamily="18" charset="0"/>
              </a:rPr>
              <a:t>və mеhmаnхаnа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Helvetica-Oblique" charset="-128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Helvetica-Oblique" charset="-128"/>
                <a:cs typeface="Times New Roman" pitchFamily="18" charset="0"/>
              </a:rPr>
              <a:t>tipli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Helvetica-Oblique" charset="-128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Helvetica-Oblique" charset="-128"/>
                <a:cs typeface="Times New Roman" pitchFamily="18" charset="0"/>
              </a:rPr>
              <a:t>müəssisələrin ümumi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Helvetica-Oblique" charset="-128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Helvetica-Oblique" charset="-128"/>
                <a:cs typeface="Times New Roman" pitchFamily="18" charset="0"/>
              </a:rPr>
              <a:t>iqtisаdi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Helvetica-Oblique" charset="-128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Helvetica-Oblique" charset="-128"/>
                <a:cs typeface="Times New Roman" pitchFamily="18" charset="0"/>
              </a:rPr>
              <a:t>göstəriciləri</a:t>
            </a:r>
            <a:endParaRPr lang="az-Latn-AZ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85853" y="1770634"/>
          <a:ext cx="6572294" cy="3944381"/>
        </p:xfrm>
        <a:graphic>
          <a:graphicData uri="http://schemas.openxmlformats.org/drawingml/2006/table">
            <a:tbl>
              <a:tblPr/>
              <a:tblGrid>
                <a:gridCol w="1476586"/>
                <a:gridCol w="855314"/>
                <a:gridCol w="802122"/>
                <a:gridCol w="859568"/>
                <a:gridCol w="859568"/>
                <a:gridCol w="859568"/>
                <a:gridCol w="859568"/>
              </a:tblGrid>
              <a:tr h="583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Helvetica-Oblique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2005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2006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2007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2008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2010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2012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8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Birdəfəliк tutum 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О jümlədən: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22492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24706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25483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28286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30793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32834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Dövlət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12256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12150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10812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10229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Helvetica-Oblique"/>
                          <a:cs typeface="Times New Roman"/>
                        </a:rPr>
                        <a:t>5189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Helvetica-Oblique"/>
                          <a:cs typeface="Times New Roman"/>
                        </a:rPr>
                        <a:t>3740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Хüsusi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8852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10779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13093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16468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Helvetica-Oblique"/>
                          <a:cs typeface="Times New Roman"/>
                        </a:rPr>
                        <a:t>23868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2</a:t>
                      </a:r>
                      <a:r>
                        <a:rPr lang="ru-RU" sz="1400" b="1">
                          <a:latin typeface="Times New Roman"/>
                          <a:ea typeface="Helvetica-Oblique"/>
                          <a:cs typeface="Times New Roman"/>
                        </a:rPr>
                        <a:t>6765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Helvetica-Oblique"/>
                          <a:cs typeface="Times New Roman"/>
                        </a:rPr>
                        <a:t>Хаric</a:t>
                      </a: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i 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782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1228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961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949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Helvetica-Oblique"/>
                          <a:cs typeface="Times New Roman"/>
                        </a:rPr>
                        <a:t>1254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1</a:t>
                      </a:r>
                      <a:r>
                        <a:rPr lang="ru-RU" sz="1400" b="1">
                          <a:latin typeface="Times New Roman"/>
                          <a:ea typeface="Helvetica-Oblique"/>
                          <a:cs typeface="Times New Roman"/>
                        </a:rPr>
                        <a:t>625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7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Birgə 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602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549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617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Helvetica-Oblique"/>
                          <a:cs typeface="Times New Roman"/>
                        </a:rPr>
                        <a:t>640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Helvetica-Oblique"/>
                          <a:cs typeface="Times New Roman"/>
                        </a:rPr>
                        <a:t>482</a:t>
                      </a:r>
                      <a:endParaRPr lang="az-Latn-A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Helvetica-Oblique"/>
                          <a:cs typeface="Times New Roman"/>
                        </a:rPr>
                        <a:t>704</a:t>
                      </a:r>
                      <a:endParaRPr lang="az-Latn-A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Блок-схема: знак завершения 3"/>
          <p:cNvSpPr/>
          <p:nvPr/>
        </p:nvSpPr>
        <p:spPr>
          <a:xfrm>
            <a:off x="1000100" y="500042"/>
            <a:ext cx="7143800" cy="100013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560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Helvetica-Oblique" charset="-128"/>
                <a:cs typeface="Times New Roman" pitchFamily="18" charset="0"/>
              </a:rPr>
              <a:t>Mülкiyyət növləri üzrə mеhmаnхаnа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Helvetica-Oblique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Helvetica-Oblique" charset="-128"/>
                <a:cs typeface="Times New Roman" pitchFamily="18" charset="0"/>
              </a:rPr>
              <a:t>və mеh­mаn­хаnа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Helvetica-Oblique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Helvetica-Oblique" charset="-128"/>
                <a:cs typeface="Times New Roman" pitchFamily="18" charset="0"/>
              </a:rPr>
              <a:t>tipli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Helvetica-Oblique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Helvetica-Oblique" charset="-128"/>
                <a:cs typeface="Times New Roman" pitchFamily="18" charset="0"/>
              </a:rPr>
              <a:t>müəssisələrin birdəfəliк tutumu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Helvetica-Oblique" charset="-128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Helvetica-Oblique" charset="-128"/>
                <a:cs typeface="Times New Roman" pitchFamily="18" charset="0"/>
              </a:rPr>
              <a:t>yеr</a:t>
            </a:r>
            <a:endParaRPr lang="az-Latn-AZ" sz="1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3" y="1380067"/>
          <a:ext cx="8143934" cy="4101778"/>
        </p:xfrm>
        <a:graphic>
          <a:graphicData uri="http://schemas.openxmlformats.org/drawingml/2006/table">
            <a:tbl>
              <a:tblPr/>
              <a:tblGrid>
                <a:gridCol w="1451434"/>
                <a:gridCol w="1121125"/>
                <a:gridCol w="1070415"/>
                <a:gridCol w="1125240"/>
                <a:gridCol w="1125240"/>
                <a:gridCol w="1125240"/>
                <a:gridCol w="1125240"/>
              </a:tblGrid>
              <a:tr h="159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1" dirty="0">
                        <a:latin typeface="Times New Roman"/>
                        <a:ea typeface="Helvetica-Oblique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2005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2006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2007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2008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2010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2012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72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Helvetica-Oblique"/>
                          <a:cs typeface="Times New Roman"/>
                        </a:rPr>
                        <a:t>Səfərlərin məqsədi:</a:t>
                      </a:r>
                      <a:endParaRPr lang="az-Latn-AZ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Helvetica-Oblique"/>
                          <a:cs typeface="Times New Roman"/>
                        </a:rPr>
                        <a:t>Turizm</a:t>
                      </a:r>
                      <a:r>
                        <a:rPr lang="ru-RU" sz="1200" b="1" dirty="0">
                          <a:latin typeface="Times New Roman"/>
                          <a:ea typeface="Helvetica-Oblique"/>
                          <a:cs typeface="Times New Roman"/>
                        </a:rPr>
                        <a:t> </a:t>
                      </a:r>
                      <a:r>
                        <a:rPr lang="ru-RU" sz="1200" b="1" dirty="0" err="1">
                          <a:latin typeface="Times New Roman"/>
                          <a:ea typeface="Helvetica-Oblique"/>
                          <a:cs typeface="Times New Roman"/>
                        </a:rPr>
                        <a:t>məqsədilə</a:t>
                      </a:r>
                      <a:endParaRPr lang="az-Latn-AZ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1" dirty="0">
                        <a:latin typeface="Times New Roman"/>
                        <a:ea typeface="Helvetica-Oblique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Helvetica-Oblique"/>
                          <a:cs typeface="Times New Roman"/>
                        </a:rPr>
                        <a:t>209398</a:t>
                      </a:r>
                      <a:endParaRPr lang="az-Latn-AZ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1">
                        <a:latin typeface="Times New Roman"/>
                        <a:ea typeface="Helvetica-Oblique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231252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1">
                        <a:latin typeface="Times New Roman"/>
                        <a:ea typeface="Helvetica-Oblique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242248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1">
                        <a:latin typeface="Times New Roman"/>
                        <a:ea typeface="Helvetica-Oblique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342238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1">
                        <a:latin typeface="Times New Roman"/>
                        <a:ea typeface="Helvetica-Oblique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347972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1">
                        <a:latin typeface="Times New Roman"/>
                        <a:ea typeface="Helvetica-Oblique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520958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3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Helvetica-Oblique"/>
                          <a:cs typeface="Times New Roman"/>
                        </a:rPr>
                        <a:t>Istirаhət, əyləncə turizmi</a:t>
                      </a:r>
                      <a:endParaRPr lang="az-Latn-AZ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Helvetica-Oblique"/>
                          <a:cs typeface="Times New Roman"/>
                        </a:rPr>
                        <a:t>90669</a:t>
                      </a:r>
                      <a:endParaRPr lang="az-Latn-AZ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Helvetica-Oblique"/>
                          <a:cs typeface="Times New Roman"/>
                        </a:rPr>
                        <a:t>100132</a:t>
                      </a:r>
                      <a:endParaRPr lang="az-Latn-AZ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104893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148189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150832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225646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Işgüzаr turizm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90879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Helvetica-Oblique"/>
                          <a:cs typeface="Times New Roman"/>
                        </a:rPr>
                        <a:t>100363</a:t>
                      </a:r>
                      <a:endParaRPr lang="az-Latn-AZ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Helvetica-Oblique"/>
                          <a:cs typeface="Times New Roman"/>
                        </a:rPr>
                        <a:t>105136</a:t>
                      </a:r>
                      <a:endParaRPr lang="az-Latn-AZ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148531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151012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277304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Müаlicə turizmi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17701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15118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Helvetica-Oblique"/>
                          <a:cs typeface="Times New Roman"/>
                        </a:rPr>
                        <a:t>7719</a:t>
                      </a:r>
                      <a:endParaRPr lang="az-Latn-AZ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24541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28424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15145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Digər turizm məqsədilə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10149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15639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Helvetica-Oblique"/>
                          <a:cs typeface="Times New Roman"/>
                        </a:rPr>
                        <a:t>24500</a:t>
                      </a:r>
                      <a:endParaRPr lang="az-Latn-AZ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Helvetica-Oblique"/>
                          <a:cs typeface="Times New Roman"/>
                        </a:rPr>
                        <a:t>20977</a:t>
                      </a:r>
                      <a:endParaRPr lang="az-Latn-AZ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17704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32863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Digər məqsədlə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54660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60365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Helvetica-Oblique"/>
                          <a:cs typeface="Times New Roman"/>
                        </a:rPr>
                        <a:t>63235</a:t>
                      </a:r>
                      <a:endParaRPr lang="az-Latn-AZ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Helvetica-Oblique"/>
                          <a:cs typeface="Times New Roman"/>
                        </a:rPr>
                        <a:t>89336</a:t>
                      </a:r>
                      <a:endParaRPr lang="az-Latn-AZ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Helvetica-Oblique"/>
                          <a:cs typeface="Times New Roman"/>
                        </a:rPr>
                        <a:t>90507</a:t>
                      </a:r>
                      <a:endParaRPr lang="az-Latn-AZ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Helvetica-Oblique"/>
                          <a:cs typeface="Times New Roman"/>
                        </a:rPr>
                        <a:t>103966</a:t>
                      </a:r>
                      <a:endParaRPr lang="az-Latn-AZ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514" marR="44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Блок-схема: подготовка 3"/>
          <p:cNvSpPr/>
          <p:nvPr/>
        </p:nvSpPr>
        <p:spPr>
          <a:xfrm>
            <a:off x="500034" y="500042"/>
            <a:ext cx="8072494" cy="71438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Helvetica-Oblique" charset="-128"/>
                <a:cs typeface="Times New Roman" pitchFamily="18" charset="0"/>
              </a:rPr>
              <a:t>Mеhmаnхаnа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Helvetica-Oblique" charset="-128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Helvetica-Oblique" charset="-128"/>
                <a:cs typeface="Times New Roman" pitchFamily="18" charset="0"/>
              </a:rPr>
              <a:t>və mеhmаnхаnа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Helvetica-Oblique" charset="-128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Helvetica-Oblique" charset="-128"/>
                <a:cs typeface="Times New Roman" pitchFamily="18" charset="0"/>
              </a:rPr>
              <a:t>tipli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Helvetica-Oblique" charset="-128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ea typeface="Helvetica-Oblique" charset="-128"/>
                <a:cs typeface="Times New Roman" pitchFamily="18" charset="0"/>
              </a:rPr>
              <a:t>müəssisələrdə yеrləşdirilmiş şəхslərin səfərlərin məqsədinə görə sаyı (nəfər</a:t>
            </a:r>
            <a:endParaRPr lang="az-Latn-AZ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643042" y="357166"/>
            <a:ext cx="6072230" cy="135732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SUAL -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Restoran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biznesi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mumi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anlayışlar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təsnifləşdirmə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928662" y="2357430"/>
            <a:ext cx="7500990" cy="371477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Son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illər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ərzində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Azərbaycanda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restoran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biznesi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dəyişikliklərə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uğramışdır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Vətəndaşlarımızın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əksəriyyəti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artıq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tədriclə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restoranlar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zrə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gediş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mədəniyyəti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əldə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etməyə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başlayıblar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Restoran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biznesi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təşkilidir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o,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ştərini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tələblərə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cavab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yerdə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ştərini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yemək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kilərlə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təmin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gigiyenik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qanunvericilik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tələblərinə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cavab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Restoran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stəqil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vahid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əssisə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digər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əssisənin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mehmanxananın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hipermarketin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kinoteatrın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parkın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s.)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tərkib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hissəsi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ştərilərə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onların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baqqaliyyə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tələbatını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dəmək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məqsədilə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istehsal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təklif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Bu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fəaliyyət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iqtisadi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məqsədi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mənfəətin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alınması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sayılır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одготовка 1"/>
          <p:cNvSpPr/>
          <p:nvPr/>
        </p:nvSpPr>
        <p:spPr>
          <a:xfrm>
            <a:off x="0" y="142852"/>
            <a:ext cx="9144000" cy="642942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Restoranlar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yerləşməsinə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yemək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servisin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sinif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tipinə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təsnifləşdirilə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Restoranların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V.V. Borodin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tərəfindən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təklif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edilən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təsnifatı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aşağıdakı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kimidir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1.Şəhər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restoranları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şəhərdə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yerləşməklə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xtəlif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yemək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dəsti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təklif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edirlər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nahar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şam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yeməklərinin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təqdim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olunması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zrə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ixtisaslaşırlar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əyyən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saatlarda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işləyir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oxsaylı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ştəriyə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malikdirlər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2.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restoranları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Restoranın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ayaq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dayananlara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rətli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nisbətən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aşağı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qiymətlərlə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stərilməsi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əlaqədardır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əsasən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masa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arxasında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duranlara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ofisiant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stərilməsi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bağlıdır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işg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mərkəzi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rayonlarda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yerləşirlər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onların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ştəriləri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yemək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qəbulu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az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vaxtı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insanlardır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restoranlar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planlaşdırma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mebeli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fərqlənirlər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olaraq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dekorasiya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olunur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rənglənirlər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İlk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dəfə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olaraq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Amerikada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meydana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ıxmışlar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3.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Vağzal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restoranları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Dəmiryolu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avtobus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vağzallarında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hava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limanlarında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yerləşirlər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sutkaboyu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işləyirlər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Onlarda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ox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xtəlif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olmayan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menyu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kifayət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qədər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rətli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vcuddur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4.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Vaqon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restoranlar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Əsasən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uzaq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yerə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gedən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qatarlarda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Əsas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tələb-yerin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etibarlılığıdır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saatı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məhduddur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285720" y="214290"/>
            <a:ext cx="8572560" cy="642942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Teploxodlarda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restoranlar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Sərnişinlərin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səyahət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etdiyi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sinifdən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asılı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olaraq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xtəlif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siniflilik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vcuddur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əyyən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saatlarda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işləyirlər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nəxidmət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restoranları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sayıla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bilərlər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6.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Avtoturistlər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restoranlar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Maşından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şməyi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arzulamayanlar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Amerika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restoranlarının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tiplərindən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biridir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Şose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avtodayanacaqların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yanında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yerləşirlər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Vaxta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qənaət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məqsədilə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ştərilərə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birbaşa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ofisiant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tərəfindən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maşında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stərirlər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Yemək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paylamaq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arxlı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konkilərdən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transportyordan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istifadə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olunur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7.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Təyyarələrdə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restoranlar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Bunlar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restoranlar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deyil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sadəcə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olaraq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uş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zamanı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sərnişinlərə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yerində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yemək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kilərin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verilməsidir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Menyuda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yeməklərin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xtəlifliyi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qayda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olaraq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biznes-dərəcə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birinci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dərəcə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səyahət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edənlərin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yeməyinin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təşkili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istisna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olmaqla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deyil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qeyd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edək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son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vaxtlar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təyyarədə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restoran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xtəlif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aviaşirkətlər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arasında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rəqabət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sahəsi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sayılır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8. Vegetarian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restoranlar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Burada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əsas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məhsullar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tərəvəz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sayılır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balıq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olmur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Restoranın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tipi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əhalinin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tələbatının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dəyişməsi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bazarın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seqmentləşməsi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nəticəsində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meydana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ıxmışdır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9.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Qəlyanaltı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Bunu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restoranlara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aid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edirlər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orada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yeməyin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hazırlanması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qısa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ddətli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ştərilərə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Adətən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minimum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vbət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yemək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10.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Səyyar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restoranlar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Restoranın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klassik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tipi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deyildir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tədbirlərə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qəbul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gecə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ev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şəraitində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miqdarda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yemək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hazırlamaq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ətin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olduğu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tədbirlərə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stərilir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11.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Digər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restoranlar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mənfəət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alınması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əlaqədar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olmayan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yerlərdə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xəstəxana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məktəb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s.)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stərilən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fəaliyyətdir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одготовка 2"/>
          <p:cNvSpPr/>
          <p:nvPr/>
        </p:nvSpPr>
        <p:spPr>
          <a:xfrm>
            <a:off x="0" y="1857364"/>
            <a:ext cx="9144000" cy="4786346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Mehmanxananın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vəzifəsi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qonaqları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vəqqəti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yaşayış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təmin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etməkdən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onlara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stərməkdən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ibarətdir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Mehmanxananın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təşkilati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strukturu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onun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əyyən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olunmuş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təyinatı,yerləşdiyi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ərazi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qonaqların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spesifikliyi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digər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amillərlə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əyyən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olunur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mehmanxanaları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baş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menecer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bələrin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menecerlərinin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daxil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olduğu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icra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komitə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idarə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Mehmanxananın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bələri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aşağdakılardır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az-Latn-A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qəbul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bəsi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(Front Office);</a:t>
            </a:r>
            <a:endParaRPr lang="az-Latn-A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yemək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işməyə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(Food &amp;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Beverege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);</a:t>
            </a:r>
            <a:endParaRPr lang="az-Latn-A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     marketing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satış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bəsi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(Sales &amp; Marketing);</a:t>
            </a:r>
            <a:endParaRPr lang="az-Latn-A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kadrlar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bəsi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(HR)</a:t>
            </a:r>
            <a:endParaRPr lang="az-Latn-A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maliyyə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hasibat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bəsi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(Accounting);</a:t>
            </a:r>
            <a:endParaRPr lang="az-Latn-A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həndis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istismar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bəsi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(Building Administration).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1214414" y="142852"/>
            <a:ext cx="6929486" cy="142876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SUAL - 1. 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biznesinin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inkişaf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en-US" b="1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susiyyətləri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idarə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edilməsi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карточка 1"/>
          <p:cNvSpPr/>
          <p:nvPr/>
        </p:nvSpPr>
        <p:spPr>
          <a:xfrm>
            <a:off x="1000100" y="857232"/>
            <a:ext cx="7286676" cy="5214974"/>
          </a:xfrm>
          <a:prstGeom prst="flowChartPunchedCa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Mehmanxananın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əsas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bələri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lmələri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aşağıdakılardır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Qəbul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bəsi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Bu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bənin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meneceri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direktoru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baş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menecerə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tabedir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səlahiyyətinə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aşağidakı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funksiyalar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daxildir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bənin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maliyyə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əməliyyatlarına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cavabdehlik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ilərin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menecerlərin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rəhbərliyi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altında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məsuliyyət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həvəslə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işləmələri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qonaqlara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stərilən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keyfiyyət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səviyyəsinə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fikir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vermək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mehmanxananın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qonaqları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bənin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arasında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qarşılıqlı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xoş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nasibət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nsiyyətin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olmasını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təmin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etmək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təhl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kəsizliyi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təmin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etmək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suvenir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şk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işini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təşkil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etmək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s.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одготовка 1"/>
          <p:cNvSpPr/>
          <p:nvPr/>
        </p:nvSpPr>
        <p:spPr>
          <a:xfrm>
            <a:off x="785786" y="357166"/>
            <a:ext cx="7500990" cy="5929354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mrələrini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sifariş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etmək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kanalları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xtəlifdir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Telefon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faks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komp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sistemi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məktub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teleqramla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Korporativ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ştərilər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telefonla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sifariş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pulsuzdur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(ABŞ-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telefonun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mrəsi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800-d</a:t>
            </a:r>
            <a:r>
              <a:rPr lang="en-US" dirty="0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r);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Səyahətləri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təşkil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agentlik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firma;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Mərkəzləşdirilmiş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bronlaşdırma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sistemi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Konfrans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simpoziumların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təşkilat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ıları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Turoperatorlar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Eyni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şirkətin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otelinin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zəmanəti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Aeroport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telefonu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Sifariş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şəxsən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otelə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gəlir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928662" y="357166"/>
            <a:ext cx="7858180" cy="614366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mehmanxananın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təhl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kəsizlik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bəsi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aşağıdakıdakı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problemlərlə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məşğul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olur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vqəladə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vəziyyət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yaranarsa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cavab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olaraq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prosedurları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işləyib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hazırlamaq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mrələrin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ndəlik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təhl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kəsizliyini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yoxlamaqla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mrələrin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digər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obyektlərin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arların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nəzarətə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rməklə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kilidlərə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nəzarət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etməklə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oğurluğun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qarşısını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almaq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otelin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binasınına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girən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yolları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nəzarətdə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saxlamaq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həyəcan-xəbərdarlıq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siqnalizasiya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sisteminin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zəruriliyini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təmin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etmək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otelin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ərazisini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nəzarətdə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saxlamaq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otelin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bayır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tərəfdən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işıqlandırılması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telemonitor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vasitəsilə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şahidə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sistemi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aparmalıdır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odadavamlı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şkaflar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seyflər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olmalıdır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məlumatların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hafizəsini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qorunmasını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təmin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etməlidir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500166" y="642918"/>
            <a:ext cx="5500726" cy="171451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SUAL -  2.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Turistlərin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qəbulu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xidmətinin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təşkili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az-Latn-AZ" dirty="0"/>
          </a:p>
        </p:txBody>
      </p:sp>
      <p:sp>
        <p:nvSpPr>
          <p:cNvPr id="3" name="Блок-схема: процесс 2"/>
          <p:cNvSpPr/>
          <p:nvPr/>
        </p:nvSpPr>
        <p:spPr>
          <a:xfrm>
            <a:off x="428596" y="2786058"/>
            <a:ext cx="8286808" cy="38576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Turistlərin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keyfiyyətli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xidmətlərlə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təmin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etmək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mehmenxana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müəssisəsi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komfort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xidmətlərin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səviyyəsi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yüksək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olmalıdır.Baş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menecerin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daimi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səmərəli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nəzarəti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altında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bütün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şöbə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bölmələrin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birgə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səyi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təkmilləşdirilmiş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forma,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üsul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yeni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texnologiyadan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istifadə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etməklə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turistlərə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yüksək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keyfiyyətli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xidmət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göstərmək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olar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Mehmanxananın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təchiz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olunmuş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birbaşa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giriş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qapısına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çıxan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əsas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yolu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olmalıdır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Mehmanxanaya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bitişik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ərazi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abadlaşdırılmalı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işıqlandırılmalıdır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Mehmanxanaya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turist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gətirən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avtobusun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mühafizəsi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təmin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olunmalıdır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Mehmanxana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vestibülündə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turistlərin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qəbulu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istirahəti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zəruri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şərait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yaradılmalıdır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Mehmanxananın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reklamında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xidmətlərin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yerləşdiyi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rejimi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haqqında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məlumatlar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verilməlidir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Turistlərə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xidmət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göstərən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mehmanxana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personalı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müvafiq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peşəkar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hazırlığa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malik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olmalı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xarici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bilməli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nəzakətli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xoşrəftar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səliqəli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xarici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görünüşü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olmalı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etik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qaydalara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sanitar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gigiyenaya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əməl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etməlidir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Mehmanxana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personalı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uniformada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yaxasında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nişan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öz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iş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yerində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olmalıdı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Turistlərin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nümayəndə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heyətlərinin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mehmanxanada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qəbulu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üçün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əsasən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turist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firmalarının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məktub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faks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vauçer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s.)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turistlərin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passportu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olmalıdır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Mehmanxanada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turistlərin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qəbulu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yaşayışı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turist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sənədlərində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vizada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göstərilən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müddətdə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yerinə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yetirilir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Turist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üzrsüz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səbəb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olmadan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turist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marşurutundan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imtina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edərsə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artıq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xidmət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göstərilmir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kompensasiya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verilmir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xidmət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əvəzi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az-Latn-AZ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642910" y="214290"/>
            <a:ext cx="8001056" cy="642942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Turistlərin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klərinin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mrələrə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daşınması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30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dəqiqədən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artıq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vaxt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aparmamalıdır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Bu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inzibat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ısı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cavabdehdir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sutka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ərzində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mineral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şirələr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şirniyyat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ay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qəhvə,t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məmulatları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suvenirlər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satılmalıdır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turistlərə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sahələrində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bərbərxana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rabitə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restoran,kafe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bar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s.) ilk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vbədə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qulluq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stərilir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turistlərə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tibbi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yardım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stərmək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üçü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rəhbərliyi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ərazi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zrə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səhiyyə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idarəsi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vafiq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qavilə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bağlayır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yaşayan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turistləri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təcili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tibbi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yardım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dərmanla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təmin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etmək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pulsuzdur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Turistlərin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əşyalarını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qorumaq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xarab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olmasının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qarşısını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almaq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məqsədilə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aeroportda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əşyalarını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nəzərdən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irib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yoxlayır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bundan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sonra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emodanlar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digər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əşyalar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maşında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ndərilir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personalı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nəzarət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etməlidir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mehmanxananı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tərk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edəndə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əşyalarını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yaddan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ıxarıb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saxlamasınlar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Əgər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əşyanı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yaddan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ıxarıbsa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akt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tərtib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edib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əşyanı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təhl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kəsizlik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rejim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xidmətinə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təhvil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  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yaşayan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daxili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nizam-intizam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qaydalarına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riayət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etməlidirlər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  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onun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mrəyə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dəvət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etdiyi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qonaq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tərəfindən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əmlakına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zərər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dəyərsə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mrədə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yaşayan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maddi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məsuliyyət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daşıyır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  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mrəni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tərk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qonaq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pəncərələri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kranlarını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bağlamalı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işıq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radio,televizor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rməli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otağın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arını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inzibat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təhvil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verməlidir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  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mrədə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tezalışan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irihəcmli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əşyaları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saxlaya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bilməz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  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Turist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istilik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cihazlarından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istifadə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etməməli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mrədə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ev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heyvanları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saxlamamalıdırlar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карточка 2"/>
          <p:cNvSpPr/>
          <p:nvPr/>
        </p:nvSpPr>
        <p:spPr>
          <a:xfrm>
            <a:off x="642910" y="1571612"/>
            <a:ext cx="7643866" cy="4857784"/>
          </a:xfrm>
          <a:prstGeom prst="flowChartPunchedCa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sistemin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məyilə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mehmanxananın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daimi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qonaqları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onların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tələbələri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hesabları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haqqında,n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mrələrin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bron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məlumatlarını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qəbul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etmək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saxlamaq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əməliyyatlar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mk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nd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Komp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terin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yaddaşında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siyahıda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istənilən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qonaq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haqqında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məlumatı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tapmaq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Bu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sistem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komp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proqramları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komplektindən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ibarətdir.Bu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proqramlar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əsas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rd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proqram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inzibat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iları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lmələri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zəruri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məlumatlarla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təmin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  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Brondlaşdırma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mrələrin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sifarişinin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qəbulu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lməsini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idarəetmə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  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mrələrin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xidmətini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idarəetmə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  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Qonaqlarla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hesablamanı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idarəetmə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    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Otelin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mumi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məsələlərini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idarəetmə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1500166" y="142852"/>
            <a:ext cx="5929354" cy="121444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SUAL -  3. 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İdarəetmədə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avtomatlaşdırma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sistemi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az-Latn-A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1357290" y="857232"/>
            <a:ext cx="6357982" cy="435771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Otelin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zdən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ox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əməkdaşı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idarəetmənin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avtomatlaşdırma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sistemindən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ntəzəm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istifadə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edib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xtəlif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məlumatlar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alır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az-Latn-A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Brondlaşdırma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mrələrin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sifarişinin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qəbulu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);</a:t>
            </a:r>
            <a:endParaRPr lang="az-Latn-A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Baş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inzibat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ç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ının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ofisi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Kollektiv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hesabların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rəsmiləşdirilməsi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Daimi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qonaqlar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haqqında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məlumat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Hesabların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redaktə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edilmiş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mətni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Səyahətləri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təşkil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edən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agentliklərin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ö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stərdiyi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xidmətlərin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hesabı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Turların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rəsmiləşdirilməsi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Inzibati-təsərr</a:t>
            </a:r>
            <a:r>
              <a:rPr lang="en-US" dirty="0" err="1" smtClean="0">
                <a:solidFill>
                  <a:schemeClr val="tx1"/>
                </a:solidFill>
                <a:ea typeface="Times New Roman" pitchFamily="18" charset="0"/>
                <a:cs typeface="Times New Roman" pitchFamily="18" charset="0"/>
              </a:rPr>
              <a:t>ü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məsələləri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 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Gəlirləri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idarəetmə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az-Latn-A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  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Kompleks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proqramları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yaratmaq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və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s.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1599</Words>
  <PresentationFormat>Экран (4:3)</PresentationFormat>
  <Paragraphs>422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Xalil</cp:lastModifiedBy>
  <cp:revision>8</cp:revision>
  <dcterms:created xsi:type="dcterms:W3CDTF">2014-09-13T18:04:52Z</dcterms:created>
  <dcterms:modified xsi:type="dcterms:W3CDTF">2015-10-18T18:48:58Z</dcterms:modified>
</cp:coreProperties>
</file>