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92" r:id="rId5"/>
    <p:sldId id="293" r:id="rId6"/>
    <p:sldId id="259"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FC74"/>
    <a:srgbClr val="F5C20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BD632-C6BA-45B5-9F46-DA14AD692B71}" type="doc">
      <dgm:prSet loTypeId="urn:microsoft.com/office/officeart/2005/8/layout/equation1" loCatId="process" qsTypeId="urn:microsoft.com/office/officeart/2005/8/quickstyle/simple3" qsCatId="simple" csTypeId="urn:microsoft.com/office/officeart/2005/8/colors/colorful4" csCatId="colorful" phldr="1"/>
      <dgm:spPr/>
    </dgm:pt>
    <dgm:pt modelId="{A4D60896-EA48-4F92-B3C8-2A5B32C04020}">
      <dgm:prSet/>
      <dgm:spPr/>
      <dgm:t>
        <a:bodyPr/>
        <a:lstStyle/>
        <a:p>
          <a:r>
            <a:rPr lang="ru-RU" dirty="0" err="1" smtClean="0">
              <a:latin typeface="Times New Roman" pitchFamily="18" charset="0"/>
              <a:cs typeface="Times New Roman" pitchFamily="18" charset="0"/>
            </a:rPr>
            <a:t>Seqmentləmə</a:t>
          </a:r>
          <a:r>
            <a:rPr lang="ru-RU" b="1" dirty="0" err="1"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daha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az</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məqsədli bazarın seçilməsi və xidmət olunması məqsədilə aparılır.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Seqmentləmə potensial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istehlakçıların ehtiyaclarına uyğun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xidmətlərin təklif edilməsinə imkan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verir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ünvanlı reklama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istiqamətlənir və son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nəticədə müəssisənin bazar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strategiyasının işlənməsi üçün</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mühüm</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əsas yaradır</a:t>
          </a:r>
          <a:r>
            <a:rPr lang="ru-RU" dirty="0" err="1" smtClean="0"/>
            <a:t>.</a:t>
          </a:r>
          <a:r>
            <a:rPr lang="ru-RU" dirty="0" smtClean="0"/>
            <a:t> </a:t>
          </a:r>
          <a:endParaRPr lang="ru-RU" dirty="0"/>
        </a:p>
      </dgm:t>
    </dgm:pt>
    <dgm:pt modelId="{7F2055E5-92FF-4BD5-AABF-2195E8656D7B}" type="parTrans" cxnId="{57D51A45-2740-47B8-BDBC-699B5E4727CB}">
      <dgm:prSet/>
      <dgm:spPr/>
      <dgm:t>
        <a:bodyPr/>
        <a:lstStyle/>
        <a:p>
          <a:endParaRPr lang="ru-RU"/>
        </a:p>
      </dgm:t>
    </dgm:pt>
    <dgm:pt modelId="{5BF500A1-819D-45F2-BFBE-8F2E55FB7F72}" type="sibTrans" cxnId="{57D51A45-2740-47B8-BDBC-699B5E4727CB}">
      <dgm:prSet/>
      <dgm:spPr/>
      <dgm:t>
        <a:bodyPr/>
        <a:lstStyle/>
        <a:p>
          <a:endParaRPr lang="ru-RU"/>
        </a:p>
      </dgm:t>
    </dgm:pt>
    <dgm:pt modelId="{40F7EC56-7926-47F5-8CB9-D6444251C04D}" type="pres">
      <dgm:prSet presAssocID="{11CBD632-C6BA-45B5-9F46-DA14AD692B71}" presName="linearFlow" presStyleCnt="0">
        <dgm:presLayoutVars>
          <dgm:dir/>
          <dgm:resizeHandles val="exact"/>
        </dgm:presLayoutVars>
      </dgm:prSet>
      <dgm:spPr/>
    </dgm:pt>
    <dgm:pt modelId="{245546E4-0781-4E7E-972E-833E882C152F}" type="pres">
      <dgm:prSet presAssocID="{A4D60896-EA48-4F92-B3C8-2A5B32C04020}" presName="node" presStyleLbl="node1" presStyleIdx="0" presStyleCnt="1" custScaleY="159461">
        <dgm:presLayoutVars>
          <dgm:bulletEnabled val="1"/>
        </dgm:presLayoutVars>
      </dgm:prSet>
      <dgm:spPr/>
      <dgm:t>
        <a:bodyPr/>
        <a:lstStyle/>
        <a:p>
          <a:endParaRPr lang="ru-RU"/>
        </a:p>
      </dgm:t>
    </dgm:pt>
  </dgm:ptLst>
  <dgm:cxnLst>
    <dgm:cxn modelId="{5202E9BA-B61F-40AC-9708-C0608D5C8956}" type="presOf" srcId="{11CBD632-C6BA-45B5-9F46-DA14AD692B71}" destId="{40F7EC56-7926-47F5-8CB9-D6444251C04D}" srcOrd="0" destOrd="0" presId="urn:microsoft.com/office/officeart/2005/8/layout/equation1"/>
    <dgm:cxn modelId="{57D51A45-2740-47B8-BDBC-699B5E4727CB}" srcId="{11CBD632-C6BA-45B5-9F46-DA14AD692B71}" destId="{A4D60896-EA48-4F92-B3C8-2A5B32C04020}" srcOrd="0" destOrd="0" parTransId="{7F2055E5-92FF-4BD5-AABF-2195E8656D7B}" sibTransId="{5BF500A1-819D-45F2-BFBE-8F2E55FB7F72}"/>
    <dgm:cxn modelId="{97C9C7E4-97AC-484F-BFC5-93542DEBAF28}" type="presOf" srcId="{A4D60896-EA48-4F92-B3C8-2A5B32C04020}" destId="{245546E4-0781-4E7E-972E-833E882C152F}" srcOrd="0" destOrd="0" presId="urn:microsoft.com/office/officeart/2005/8/layout/equation1"/>
    <dgm:cxn modelId="{26A215CB-062E-4028-9505-72C6017E4EAA}" type="presParOf" srcId="{40F7EC56-7926-47F5-8CB9-D6444251C04D}" destId="{245546E4-0781-4E7E-972E-833E882C152F}" srcOrd="0"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AC8DA-6F05-4A4E-863C-572EC07DF445}" type="doc">
      <dgm:prSet loTypeId="urn:microsoft.com/office/officeart/2005/8/layout/gear1" loCatId="cycle" qsTypeId="urn:microsoft.com/office/officeart/2005/8/quickstyle/simple1" qsCatId="simple" csTypeId="urn:microsoft.com/office/officeart/2005/8/colors/colorful2" csCatId="colorful" phldr="1"/>
      <dgm:spPr/>
    </dgm:pt>
    <dgm:pt modelId="{A3DF26F3-1814-4ED4-A1BD-315F696B09A1}">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600" dirty="0" err="1" smtClean="0">
              <a:solidFill>
                <a:schemeClr val="bg1"/>
              </a:solidFill>
            </a:rPr>
            <a:t>Bir</a:t>
          </a:r>
          <a:r>
            <a:rPr lang="ru-RU" sz="1600" dirty="0" smtClean="0">
              <a:solidFill>
                <a:schemeClr val="bg1"/>
              </a:solidFill>
            </a:rPr>
            <a:t> </a:t>
          </a:r>
          <a:r>
            <a:rPr lang="ru-RU" sz="1600" dirty="0" err="1" smtClean="0">
              <a:solidFill>
                <a:schemeClr val="bg1"/>
              </a:solidFill>
            </a:rPr>
            <a:t>halda</a:t>
          </a:r>
          <a:r>
            <a:rPr lang="ru-RU" sz="1600" dirty="0" smtClean="0">
              <a:solidFill>
                <a:schemeClr val="bg1"/>
              </a:solidFill>
            </a:rPr>
            <a:t> </a:t>
          </a:r>
          <a:r>
            <a:rPr lang="ru-RU" sz="1600" dirty="0" err="1" smtClean="0">
              <a:solidFill>
                <a:schemeClr val="bg1"/>
              </a:solidFill>
            </a:rPr>
            <a:t>ki</a:t>
          </a:r>
          <a:r>
            <a:rPr lang="ru-RU" sz="1600" dirty="0" smtClean="0">
              <a:solidFill>
                <a:schemeClr val="bg1"/>
              </a:solidFill>
            </a:rPr>
            <a:t>, </a:t>
          </a:r>
          <a:r>
            <a:rPr lang="ru-RU" sz="1600" dirty="0" err="1" smtClean="0">
              <a:solidFill>
                <a:schemeClr val="bg1"/>
              </a:solidFill>
            </a:rPr>
            <a:t>sizin</a:t>
          </a:r>
          <a:r>
            <a:rPr lang="ru-RU" sz="1600" dirty="0" smtClean="0">
              <a:solidFill>
                <a:schemeClr val="bg1"/>
              </a:solidFill>
            </a:rPr>
            <a:t> </a:t>
          </a:r>
          <a:r>
            <a:rPr lang="ru-RU" sz="1600" dirty="0" err="1" smtClean="0">
              <a:solidFill>
                <a:schemeClr val="bg1"/>
              </a:solidFill>
            </a:rPr>
            <a:t>məqsədli bazarınız konkret</a:t>
          </a:r>
          <a:r>
            <a:rPr lang="ru-RU" sz="1600" dirty="0" smtClean="0">
              <a:solidFill>
                <a:schemeClr val="bg1"/>
              </a:solidFill>
            </a:rPr>
            <a:t> </a:t>
          </a:r>
          <a:r>
            <a:rPr lang="ru-RU" sz="1600" dirty="0" err="1" smtClean="0">
              <a:solidFill>
                <a:schemeClr val="bg1"/>
              </a:solidFill>
            </a:rPr>
            <a:t>müştərilər və istifadəçilərdir, onda</a:t>
          </a:r>
          <a:r>
            <a:rPr lang="ru-RU" sz="1600" dirty="0" smtClean="0">
              <a:solidFill>
                <a:schemeClr val="bg1"/>
              </a:solidFill>
            </a:rPr>
            <a:t> </a:t>
          </a:r>
          <a:r>
            <a:rPr lang="ru-RU" sz="1600" dirty="0" err="1" smtClean="0">
              <a:solidFill>
                <a:schemeClr val="bg1"/>
              </a:solidFill>
            </a:rPr>
            <a:t>çalışın ki</a:t>
          </a:r>
          <a:r>
            <a:rPr lang="ru-RU" sz="1600" dirty="0" smtClean="0">
              <a:solidFill>
                <a:schemeClr val="bg1"/>
              </a:solidFill>
            </a:rPr>
            <a:t>, </a:t>
          </a:r>
          <a:r>
            <a:rPr lang="ru-RU" sz="1600" dirty="0" err="1" smtClean="0">
              <a:solidFill>
                <a:schemeClr val="bg1"/>
              </a:solidFill>
            </a:rPr>
            <a:t>onları daha</a:t>
          </a:r>
          <a:r>
            <a:rPr lang="ru-RU" sz="1600" dirty="0" smtClean="0">
              <a:solidFill>
                <a:schemeClr val="bg1"/>
              </a:solidFill>
            </a:rPr>
            <a:t> </a:t>
          </a:r>
          <a:r>
            <a:rPr lang="ru-RU" sz="1600" dirty="0" err="1" smtClean="0">
              <a:solidFill>
                <a:schemeClr val="bg1"/>
              </a:solidFill>
            </a:rPr>
            <a:t>dəqiq müəyyən edəsiniz: sizin</a:t>
          </a:r>
          <a:r>
            <a:rPr lang="ru-RU" sz="1600" dirty="0" smtClean="0">
              <a:solidFill>
                <a:schemeClr val="bg1"/>
              </a:solidFill>
            </a:rPr>
            <a:t> </a:t>
          </a:r>
          <a:r>
            <a:rPr lang="ru-RU" sz="1600" dirty="0" err="1" smtClean="0">
              <a:solidFill>
                <a:schemeClr val="bg1"/>
              </a:solidFill>
            </a:rPr>
            <a:t>əsl müştəriləriniz kimlərdir, onlar</a:t>
          </a:r>
          <a:r>
            <a:rPr lang="ru-RU" sz="1600" dirty="0" smtClean="0">
              <a:solidFill>
                <a:schemeClr val="bg1"/>
              </a:solidFill>
            </a:rPr>
            <a:t> </a:t>
          </a:r>
          <a:r>
            <a:rPr lang="ru-RU" sz="1600" dirty="0" err="1" smtClean="0">
              <a:solidFill>
                <a:schemeClr val="bg1"/>
              </a:solidFill>
            </a:rPr>
            <a:t>nə istəyirlər?</a:t>
          </a:r>
          <a:endParaRPr lang="ru-RU" sz="1600" dirty="0" smtClean="0">
            <a:solidFill>
              <a:schemeClr val="bg1"/>
            </a:solidFill>
          </a:endParaRPr>
        </a:p>
        <a:p>
          <a:endParaRPr lang="ru-RU" sz="1600" dirty="0">
            <a:solidFill>
              <a:schemeClr val="bg1"/>
            </a:solidFill>
          </a:endParaRPr>
        </a:p>
      </dgm:t>
    </dgm:pt>
    <dgm:pt modelId="{28EDD2B8-ED5D-49D7-8311-3F9E731F115F}" type="parTrans" cxnId="{FFD5D0B0-41FF-4C5B-855C-1BECF29EF2A1}">
      <dgm:prSet/>
      <dgm:spPr/>
      <dgm:t>
        <a:bodyPr/>
        <a:lstStyle/>
        <a:p>
          <a:endParaRPr lang="ru-RU"/>
        </a:p>
      </dgm:t>
    </dgm:pt>
    <dgm:pt modelId="{0E7AD820-F8B6-4F35-A720-095FD6EE52C2}" type="sibTrans" cxnId="{FFD5D0B0-41FF-4C5B-855C-1BECF29EF2A1}">
      <dgm:prSet/>
      <dgm:spPr/>
      <dgm:t>
        <a:bodyPr/>
        <a:lstStyle/>
        <a:p>
          <a:endParaRPr lang="ru-RU"/>
        </a:p>
      </dgm:t>
    </dgm:pt>
    <dgm:pt modelId="{21CE328A-CB91-40EF-960E-5B526DD18614}" type="pres">
      <dgm:prSet presAssocID="{A1CAC8DA-6F05-4A4E-863C-572EC07DF445}" presName="composite" presStyleCnt="0">
        <dgm:presLayoutVars>
          <dgm:chMax val="3"/>
          <dgm:animLvl val="lvl"/>
          <dgm:resizeHandles val="exact"/>
        </dgm:presLayoutVars>
      </dgm:prSet>
      <dgm:spPr/>
    </dgm:pt>
    <dgm:pt modelId="{E70D0CBF-C6DD-42E6-83A8-CE79C1EEAAB6}" type="pres">
      <dgm:prSet presAssocID="{A3DF26F3-1814-4ED4-A1BD-315F696B09A1}" presName="gear1" presStyleLbl="node1" presStyleIdx="0" presStyleCnt="1" custScaleX="126073" custScaleY="163341">
        <dgm:presLayoutVars>
          <dgm:chMax val="1"/>
          <dgm:bulletEnabled val="1"/>
        </dgm:presLayoutVars>
      </dgm:prSet>
      <dgm:spPr/>
      <dgm:t>
        <a:bodyPr/>
        <a:lstStyle/>
        <a:p>
          <a:endParaRPr lang="ru-RU"/>
        </a:p>
      </dgm:t>
    </dgm:pt>
    <dgm:pt modelId="{F60DA6D2-A0C0-4ECC-93AE-01E29D9EA84F}" type="pres">
      <dgm:prSet presAssocID="{A3DF26F3-1814-4ED4-A1BD-315F696B09A1}" presName="gear1srcNode" presStyleLbl="node1" presStyleIdx="0" presStyleCnt="1"/>
      <dgm:spPr/>
      <dgm:t>
        <a:bodyPr/>
        <a:lstStyle/>
        <a:p>
          <a:endParaRPr lang="ru-RU"/>
        </a:p>
      </dgm:t>
    </dgm:pt>
    <dgm:pt modelId="{D01553F4-DF03-492F-8769-830C4DE12BA5}" type="pres">
      <dgm:prSet presAssocID="{A3DF26F3-1814-4ED4-A1BD-315F696B09A1}" presName="gear1dstNode" presStyleLbl="node1" presStyleIdx="0" presStyleCnt="1"/>
      <dgm:spPr/>
      <dgm:t>
        <a:bodyPr/>
        <a:lstStyle/>
        <a:p>
          <a:endParaRPr lang="ru-RU"/>
        </a:p>
      </dgm:t>
    </dgm:pt>
    <dgm:pt modelId="{E96D107D-1926-4ADB-8322-C359C96CDD20}" type="pres">
      <dgm:prSet presAssocID="{0E7AD820-F8B6-4F35-A720-095FD6EE52C2}" presName="connector1" presStyleLbl="sibTrans2D1" presStyleIdx="0" presStyleCnt="1" custScaleX="160011" custScaleY="163123"/>
      <dgm:spPr/>
      <dgm:t>
        <a:bodyPr/>
        <a:lstStyle/>
        <a:p>
          <a:endParaRPr lang="ru-RU"/>
        </a:p>
      </dgm:t>
    </dgm:pt>
  </dgm:ptLst>
  <dgm:cxnLst>
    <dgm:cxn modelId="{8CCF8006-7F9B-45E1-BFDD-4DB6E2E53853}" type="presOf" srcId="{0E7AD820-F8B6-4F35-A720-095FD6EE52C2}" destId="{E96D107D-1926-4ADB-8322-C359C96CDD20}" srcOrd="0" destOrd="0" presId="urn:microsoft.com/office/officeart/2005/8/layout/gear1"/>
    <dgm:cxn modelId="{C0EA5E05-A7CE-4E26-8C71-7C296EABA3C4}" type="presOf" srcId="{A3DF26F3-1814-4ED4-A1BD-315F696B09A1}" destId="{E70D0CBF-C6DD-42E6-83A8-CE79C1EEAAB6}" srcOrd="0" destOrd="0" presId="urn:microsoft.com/office/officeart/2005/8/layout/gear1"/>
    <dgm:cxn modelId="{FFD5D0B0-41FF-4C5B-855C-1BECF29EF2A1}" srcId="{A1CAC8DA-6F05-4A4E-863C-572EC07DF445}" destId="{A3DF26F3-1814-4ED4-A1BD-315F696B09A1}" srcOrd="0" destOrd="0" parTransId="{28EDD2B8-ED5D-49D7-8311-3F9E731F115F}" sibTransId="{0E7AD820-F8B6-4F35-A720-095FD6EE52C2}"/>
    <dgm:cxn modelId="{1FB9C2D9-F690-41A9-8657-836E93272E6D}" type="presOf" srcId="{A3DF26F3-1814-4ED4-A1BD-315F696B09A1}" destId="{F60DA6D2-A0C0-4ECC-93AE-01E29D9EA84F}" srcOrd="1" destOrd="0" presId="urn:microsoft.com/office/officeart/2005/8/layout/gear1"/>
    <dgm:cxn modelId="{F4BEE4FE-F8B1-4249-BDBC-9BDFECCAB680}" type="presOf" srcId="{A3DF26F3-1814-4ED4-A1BD-315F696B09A1}" destId="{D01553F4-DF03-492F-8769-830C4DE12BA5}" srcOrd="2" destOrd="0" presId="urn:microsoft.com/office/officeart/2005/8/layout/gear1"/>
    <dgm:cxn modelId="{6E82B518-0C4B-4480-9628-C252542B6AA7}" type="presOf" srcId="{A1CAC8DA-6F05-4A4E-863C-572EC07DF445}" destId="{21CE328A-CB91-40EF-960E-5B526DD18614}" srcOrd="0" destOrd="0" presId="urn:microsoft.com/office/officeart/2005/8/layout/gear1"/>
    <dgm:cxn modelId="{0B4C478F-9094-45A8-BC06-B070D5E3D46C}" type="presParOf" srcId="{21CE328A-CB91-40EF-960E-5B526DD18614}" destId="{E70D0CBF-C6DD-42E6-83A8-CE79C1EEAAB6}" srcOrd="0" destOrd="0" presId="urn:microsoft.com/office/officeart/2005/8/layout/gear1"/>
    <dgm:cxn modelId="{3D0FB1E6-DB85-4B80-9A4E-089FBD8289C0}" type="presParOf" srcId="{21CE328A-CB91-40EF-960E-5B526DD18614}" destId="{F60DA6D2-A0C0-4ECC-93AE-01E29D9EA84F}" srcOrd="1" destOrd="0" presId="urn:microsoft.com/office/officeart/2005/8/layout/gear1"/>
    <dgm:cxn modelId="{9B7D62CD-A7C4-4AD5-BAC3-CD17E1A263CB}" type="presParOf" srcId="{21CE328A-CB91-40EF-960E-5B526DD18614}" destId="{D01553F4-DF03-492F-8769-830C4DE12BA5}" srcOrd="2" destOrd="0" presId="urn:microsoft.com/office/officeart/2005/8/layout/gear1"/>
    <dgm:cxn modelId="{806E591B-3ECD-4C88-9DAD-A817E17EBDA5}" type="presParOf" srcId="{21CE328A-CB91-40EF-960E-5B526DD18614}" destId="{E96D107D-1926-4ADB-8322-C359C96CDD20}"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20335-3926-47C2-95A7-15FDCF491D5C}" type="doc">
      <dgm:prSet loTypeId="urn:microsoft.com/office/officeart/2005/8/layout/hierarchy2" loCatId="hierarchy" qsTypeId="urn:microsoft.com/office/officeart/2005/8/quickstyle/simple4" qsCatId="simple" csTypeId="urn:microsoft.com/office/officeart/2005/8/colors/colorful3" csCatId="colorful" phldr="1"/>
      <dgm:spPr/>
      <dgm:t>
        <a:bodyPr/>
        <a:lstStyle/>
        <a:p>
          <a:endParaRPr lang="ru-RU"/>
        </a:p>
      </dgm:t>
    </dgm:pt>
    <dgm:pt modelId="{939B778D-C986-47C9-B1B0-3EC4CD8D7AEA}">
      <dgm:prSet phldrT="[Текст]"/>
      <dgm:spPr/>
      <dgm:t>
        <a:bodyPr/>
        <a:lstStyle/>
        <a:p>
          <a:r>
            <a:rPr lang="en-US" dirty="0" err="1" smtClean="0">
              <a:latin typeface="Times New Roman" pitchFamily="18" charset="0"/>
              <a:cs typeface="Times New Roman" pitchFamily="18" charset="0"/>
            </a:rPr>
            <a:t>Rəqiblər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haqqında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toplanan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məlumatları</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8B939615-0DE1-43D6-9F80-381838F04731}" type="parTrans" cxnId="{C2E055B1-A98B-4D87-AA32-D3EAA54E9001}">
      <dgm:prSet/>
      <dgm:spPr/>
      <dgm:t>
        <a:bodyPr/>
        <a:lstStyle/>
        <a:p>
          <a:endParaRPr lang="ru-RU"/>
        </a:p>
      </dgm:t>
    </dgm:pt>
    <dgm:pt modelId="{DEAA05C9-F251-4EDA-82A7-A1ACCB633CCD}" type="sibTrans" cxnId="{C2E055B1-A98B-4D87-AA32-D3EAA54E9001}">
      <dgm:prSet/>
      <dgm:spPr/>
      <dgm:t>
        <a:bodyPr/>
        <a:lstStyle/>
        <a:p>
          <a:endParaRPr lang="ru-RU"/>
        </a:p>
      </dgm:t>
    </dgm:pt>
    <dgm:pt modelId="{38C2566D-03E9-4184-BFEF-A1BA270EF727}">
      <dgm:prSet phldrT="[Текст]"/>
      <dgm:spPr/>
      <dgm:t>
        <a:bodyPr/>
        <a:lstStyle/>
        <a:p>
          <a:r>
            <a:rPr lang="en-US" dirty="0" err="1" smtClean="0">
              <a:latin typeface="Times New Roman" pitchFamily="18" charset="0"/>
              <a:cs typeface="Times New Roman" pitchFamily="18" charset="0"/>
            </a:rPr>
            <a:t>kəmiyyət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faktiki</a:t>
          </a:r>
          <a:endParaRPr lang="ru-RU" dirty="0">
            <a:latin typeface="Times New Roman" pitchFamily="18" charset="0"/>
            <a:cs typeface="Times New Roman" pitchFamily="18" charset="0"/>
          </a:endParaRPr>
        </a:p>
      </dgm:t>
    </dgm:pt>
    <dgm:pt modelId="{89DD5378-FE53-4A35-94E1-1F39AA7C7F74}" type="parTrans" cxnId="{A9FB08CD-CE06-4A8B-B597-D69E217CFB62}">
      <dgm:prSet/>
      <dgm:spPr/>
      <dgm:t>
        <a:bodyPr/>
        <a:lstStyle/>
        <a:p>
          <a:endParaRPr lang="ru-RU"/>
        </a:p>
      </dgm:t>
    </dgm:pt>
    <dgm:pt modelId="{26EC2EAA-049F-4D52-88BF-518B2BE35662}" type="sibTrans" cxnId="{A9FB08CD-CE06-4A8B-B597-D69E217CFB62}">
      <dgm:prSet/>
      <dgm:spPr/>
      <dgm:t>
        <a:bodyPr/>
        <a:lstStyle/>
        <a:p>
          <a:endParaRPr lang="ru-RU"/>
        </a:p>
      </dgm:t>
    </dgm:pt>
    <dgm:pt modelId="{0CD6D262-A708-4624-8026-0DFA251E3D95}">
      <dgm:prSet phldrT="[Текст]"/>
      <dgm:spPr/>
      <dgm:t>
        <a:bodyPr/>
        <a:lstStyle/>
        <a:p>
          <a:r>
            <a:rPr lang="en-US" dirty="0" err="1" smtClean="0">
              <a:latin typeface="Times New Roman" pitchFamily="18" charset="0"/>
              <a:cs typeface="Times New Roman" pitchFamily="18" charset="0"/>
            </a:rPr>
            <a:t>keyfiyyət</a:t>
          </a:r>
          <a:r>
            <a:rPr lang="en-US" dirty="0" smtClean="0"/>
            <a:t> </a:t>
          </a:r>
          <a:r>
            <a:rPr lang="en-US" dirty="0" err="1" smtClean="0"/>
            <a:t>və</a:t>
          </a:r>
          <a:r>
            <a:rPr lang="en-US" dirty="0" smtClean="0"/>
            <a:t> </a:t>
          </a:r>
          <a:r>
            <a:rPr lang="en-US" dirty="0" err="1" smtClean="0"/>
            <a:t>ya</a:t>
          </a:r>
          <a:r>
            <a:rPr lang="en-US" dirty="0" smtClean="0"/>
            <a:t> </a:t>
          </a:r>
          <a:r>
            <a:rPr lang="en-US" dirty="0" err="1" smtClean="0"/>
            <a:t>subyektiv</a:t>
          </a:r>
          <a:r>
            <a:rPr lang="en-US" dirty="0" smtClean="0"/>
            <a:t> </a:t>
          </a:r>
          <a:r>
            <a:rPr lang="en-US" dirty="0" err="1" smtClean="0"/>
            <a:t>məlumatlar</a:t>
          </a:r>
          <a:endParaRPr lang="ru-RU" dirty="0"/>
        </a:p>
      </dgm:t>
    </dgm:pt>
    <dgm:pt modelId="{3A68DCA1-1558-4377-82CD-475045C448F5}" type="parTrans" cxnId="{734FB20E-B93A-43BD-9588-3ED7ABA14BA6}">
      <dgm:prSet/>
      <dgm:spPr/>
      <dgm:t>
        <a:bodyPr/>
        <a:lstStyle/>
        <a:p>
          <a:endParaRPr lang="ru-RU"/>
        </a:p>
      </dgm:t>
    </dgm:pt>
    <dgm:pt modelId="{4D79174F-02E1-4CE6-A543-EBF2C477CA49}" type="sibTrans" cxnId="{734FB20E-B93A-43BD-9588-3ED7ABA14BA6}">
      <dgm:prSet/>
      <dgm:spPr/>
      <dgm:t>
        <a:bodyPr/>
        <a:lstStyle/>
        <a:p>
          <a:endParaRPr lang="ru-RU"/>
        </a:p>
      </dgm:t>
    </dgm:pt>
    <dgm:pt modelId="{7A7842DC-06B5-474C-A3FF-B488BE28FAFD}" type="pres">
      <dgm:prSet presAssocID="{C3A20335-3926-47C2-95A7-15FDCF491D5C}" presName="diagram" presStyleCnt="0">
        <dgm:presLayoutVars>
          <dgm:chPref val="1"/>
          <dgm:dir/>
          <dgm:animOne val="branch"/>
          <dgm:animLvl val="lvl"/>
          <dgm:resizeHandles val="exact"/>
        </dgm:presLayoutVars>
      </dgm:prSet>
      <dgm:spPr/>
      <dgm:t>
        <a:bodyPr/>
        <a:lstStyle/>
        <a:p>
          <a:endParaRPr lang="ru-RU"/>
        </a:p>
      </dgm:t>
    </dgm:pt>
    <dgm:pt modelId="{DE71F5C8-C966-4959-AE3B-BD9121E97668}" type="pres">
      <dgm:prSet presAssocID="{939B778D-C986-47C9-B1B0-3EC4CD8D7AEA}" presName="root1" presStyleCnt="0"/>
      <dgm:spPr/>
    </dgm:pt>
    <dgm:pt modelId="{6A6B236A-7BEB-49BE-9E13-5F99448FDDC7}" type="pres">
      <dgm:prSet presAssocID="{939B778D-C986-47C9-B1B0-3EC4CD8D7AEA}" presName="LevelOneTextNode" presStyleLbl="node0" presStyleIdx="0" presStyleCnt="1">
        <dgm:presLayoutVars>
          <dgm:chPref val="3"/>
        </dgm:presLayoutVars>
      </dgm:prSet>
      <dgm:spPr/>
      <dgm:t>
        <a:bodyPr/>
        <a:lstStyle/>
        <a:p>
          <a:endParaRPr lang="ru-RU"/>
        </a:p>
      </dgm:t>
    </dgm:pt>
    <dgm:pt modelId="{3E7360AC-AAA2-4401-B721-3181EB02BD26}" type="pres">
      <dgm:prSet presAssocID="{939B778D-C986-47C9-B1B0-3EC4CD8D7AEA}" presName="level2hierChild" presStyleCnt="0"/>
      <dgm:spPr/>
    </dgm:pt>
    <dgm:pt modelId="{5F099E1C-62D5-4C51-A345-8BA334914854}" type="pres">
      <dgm:prSet presAssocID="{89DD5378-FE53-4A35-94E1-1F39AA7C7F74}" presName="conn2-1" presStyleLbl="parChTrans1D2" presStyleIdx="0" presStyleCnt="2"/>
      <dgm:spPr/>
      <dgm:t>
        <a:bodyPr/>
        <a:lstStyle/>
        <a:p>
          <a:endParaRPr lang="ru-RU"/>
        </a:p>
      </dgm:t>
    </dgm:pt>
    <dgm:pt modelId="{DF34FF1E-BC5C-481E-ABB7-0B146C71ADC4}" type="pres">
      <dgm:prSet presAssocID="{89DD5378-FE53-4A35-94E1-1F39AA7C7F74}" presName="connTx" presStyleLbl="parChTrans1D2" presStyleIdx="0" presStyleCnt="2"/>
      <dgm:spPr/>
      <dgm:t>
        <a:bodyPr/>
        <a:lstStyle/>
        <a:p>
          <a:endParaRPr lang="ru-RU"/>
        </a:p>
      </dgm:t>
    </dgm:pt>
    <dgm:pt modelId="{A9376C8A-1A6F-4B37-ACD7-702D1B4C04E4}" type="pres">
      <dgm:prSet presAssocID="{38C2566D-03E9-4184-BFEF-A1BA270EF727}" presName="root2" presStyleCnt="0"/>
      <dgm:spPr/>
    </dgm:pt>
    <dgm:pt modelId="{1D38BBAC-0160-4E70-8EC5-46F19368246B}" type="pres">
      <dgm:prSet presAssocID="{38C2566D-03E9-4184-BFEF-A1BA270EF727}" presName="LevelTwoTextNode" presStyleLbl="node2" presStyleIdx="0" presStyleCnt="2">
        <dgm:presLayoutVars>
          <dgm:chPref val="3"/>
        </dgm:presLayoutVars>
      </dgm:prSet>
      <dgm:spPr/>
      <dgm:t>
        <a:bodyPr/>
        <a:lstStyle/>
        <a:p>
          <a:endParaRPr lang="ru-RU"/>
        </a:p>
      </dgm:t>
    </dgm:pt>
    <dgm:pt modelId="{9F72C8A4-5483-4095-A854-3B9149443FDA}" type="pres">
      <dgm:prSet presAssocID="{38C2566D-03E9-4184-BFEF-A1BA270EF727}" presName="level3hierChild" presStyleCnt="0"/>
      <dgm:spPr/>
    </dgm:pt>
    <dgm:pt modelId="{2D3476BE-E95A-4609-AE08-CAF3184B0616}" type="pres">
      <dgm:prSet presAssocID="{3A68DCA1-1558-4377-82CD-475045C448F5}" presName="conn2-1" presStyleLbl="parChTrans1D2" presStyleIdx="1" presStyleCnt="2"/>
      <dgm:spPr/>
      <dgm:t>
        <a:bodyPr/>
        <a:lstStyle/>
        <a:p>
          <a:endParaRPr lang="ru-RU"/>
        </a:p>
      </dgm:t>
    </dgm:pt>
    <dgm:pt modelId="{4A362F84-ADC9-42DB-9D4E-F86A721E9CAC}" type="pres">
      <dgm:prSet presAssocID="{3A68DCA1-1558-4377-82CD-475045C448F5}" presName="connTx" presStyleLbl="parChTrans1D2" presStyleIdx="1" presStyleCnt="2"/>
      <dgm:spPr/>
      <dgm:t>
        <a:bodyPr/>
        <a:lstStyle/>
        <a:p>
          <a:endParaRPr lang="ru-RU"/>
        </a:p>
      </dgm:t>
    </dgm:pt>
    <dgm:pt modelId="{DEDC74A2-5B52-4F0A-B32B-5BCD5D8C0294}" type="pres">
      <dgm:prSet presAssocID="{0CD6D262-A708-4624-8026-0DFA251E3D95}" presName="root2" presStyleCnt="0"/>
      <dgm:spPr/>
    </dgm:pt>
    <dgm:pt modelId="{EAD9C298-3B3D-45B9-8BAF-5B5A63FDA8E3}" type="pres">
      <dgm:prSet presAssocID="{0CD6D262-A708-4624-8026-0DFA251E3D95}" presName="LevelTwoTextNode" presStyleLbl="node2" presStyleIdx="1" presStyleCnt="2">
        <dgm:presLayoutVars>
          <dgm:chPref val="3"/>
        </dgm:presLayoutVars>
      </dgm:prSet>
      <dgm:spPr/>
      <dgm:t>
        <a:bodyPr/>
        <a:lstStyle/>
        <a:p>
          <a:endParaRPr lang="ru-RU"/>
        </a:p>
      </dgm:t>
    </dgm:pt>
    <dgm:pt modelId="{E4C46668-4CA8-4D38-BC7C-D3ADA7914D60}" type="pres">
      <dgm:prSet presAssocID="{0CD6D262-A708-4624-8026-0DFA251E3D95}" presName="level3hierChild" presStyleCnt="0"/>
      <dgm:spPr/>
    </dgm:pt>
  </dgm:ptLst>
  <dgm:cxnLst>
    <dgm:cxn modelId="{8C3C0F61-2F96-4707-AE0E-6A3FC577C51B}" type="presOf" srcId="{89DD5378-FE53-4A35-94E1-1F39AA7C7F74}" destId="{DF34FF1E-BC5C-481E-ABB7-0B146C71ADC4}" srcOrd="1" destOrd="0" presId="urn:microsoft.com/office/officeart/2005/8/layout/hierarchy2"/>
    <dgm:cxn modelId="{0CA0D81B-1BE5-41D8-BCB4-5F922B1FED87}" type="presOf" srcId="{3A68DCA1-1558-4377-82CD-475045C448F5}" destId="{4A362F84-ADC9-42DB-9D4E-F86A721E9CAC}" srcOrd="1" destOrd="0" presId="urn:microsoft.com/office/officeart/2005/8/layout/hierarchy2"/>
    <dgm:cxn modelId="{C2E055B1-A98B-4D87-AA32-D3EAA54E9001}" srcId="{C3A20335-3926-47C2-95A7-15FDCF491D5C}" destId="{939B778D-C986-47C9-B1B0-3EC4CD8D7AEA}" srcOrd="0" destOrd="0" parTransId="{8B939615-0DE1-43D6-9F80-381838F04731}" sibTransId="{DEAA05C9-F251-4EDA-82A7-A1ACCB633CCD}"/>
    <dgm:cxn modelId="{9A2CA07B-7811-4E31-9BEE-242110A063DB}" type="presOf" srcId="{3A68DCA1-1558-4377-82CD-475045C448F5}" destId="{2D3476BE-E95A-4609-AE08-CAF3184B0616}" srcOrd="0" destOrd="0" presId="urn:microsoft.com/office/officeart/2005/8/layout/hierarchy2"/>
    <dgm:cxn modelId="{415EA7F3-6BEA-4B3D-872F-69B169F469A5}" type="presOf" srcId="{939B778D-C986-47C9-B1B0-3EC4CD8D7AEA}" destId="{6A6B236A-7BEB-49BE-9E13-5F99448FDDC7}" srcOrd="0" destOrd="0" presId="urn:microsoft.com/office/officeart/2005/8/layout/hierarchy2"/>
    <dgm:cxn modelId="{D5C49324-AB7D-4C4C-905E-5195012F25AC}" type="presOf" srcId="{89DD5378-FE53-4A35-94E1-1F39AA7C7F74}" destId="{5F099E1C-62D5-4C51-A345-8BA334914854}" srcOrd="0" destOrd="0" presId="urn:microsoft.com/office/officeart/2005/8/layout/hierarchy2"/>
    <dgm:cxn modelId="{A9FB08CD-CE06-4A8B-B597-D69E217CFB62}" srcId="{939B778D-C986-47C9-B1B0-3EC4CD8D7AEA}" destId="{38C2566D-03E9-4184-BFEF-A1BA270EF727}" srcOrd="0" destOrd="0" parTransId="{89DD5378-FE53-4A35-94E1-1F39AA7C7F74}" sibTransId="{26EC2EAA-049F-4D52-88BF-518B2BE35662}"/>
    <dgm:cxn modelId="{9E5EE22B-B6D7-48D0-9B04-D19FCFF8258C}" type="presOf" srcId="{C3A20335-3926-47C2-95A7-15FDCF491D5C}" destId="{7A7842DC-06B5-474C-A3FF-B488BE28FAFD}" srcOrd="0" destOrd="0" presId="urn:microsoft.com/office/officeart/2005/8/layout/hierarchy2"/>
    <dgm:cxn modelId="{734FB20E-B93A-43BD-9588-3ED7ABA14BA6}" srcId="{939B778D-C986-47C9-B1B0-3EC4CD8D7AEA}" destId="{0CD6D262-A708-4624-8026-0DFA251E3D95}" srcOrd="1" destOrd="0" parTransId="{3A68DCA1-1558-4377-82CD-475045C448F5}" sibTransId="{4D79174F-02E1-4CE6-A543-EBF2C477CA49}"/>
    <dgm:cxn modelId="{30E8CAD7-A7A4-47E8-8C21-0538E93F5FBB}" type="presOf" srcId="{0CD6D262-A708-4624-8026-0DFA251E3D95}" destId="{EAD9C298-3B3D-45B9-8BAF-5B5A63FDA8E3}" srcOrd="0" destOrd="0" presId="urn:microsoft.com/office/officeart/2005/8/layout/hierarchy2"/>
    <dgm:cxn modelId="{08FA387D-1EBD-4567-A142-A4CBF683B4C3}" type="presOf" srcId="{38C2566D-03E9-4184-BFEF-A1BA270EF727}" destId="{1D38BBAC-0160-4E70-8EC5-46F19368246B}" srcOrd="0" destOrd="0" presId="urn:microsoft.com/office/officeart/2005/8/layout/hierarchy2"/>
    <dgm:cxn modelId="{4D016FF1-57F4-464E-911D-2EBFFE97785F}" type="presParOf" srcId="{7A7842DC-06B5-474C-A3FF-B488BE28FAFD}" destId="{DE71F5C8-C966-4959-AE3B-BD9121E97668}" srcOrd="0" destOrd="0" presId="urn:microsoft.com/office/officeart/2005/8/layout/hierarchy2"/>
    <dgm:cxn modelId="{494A0899-4595-4701-BFD7-DD29A9BADF70}" type="presParOf" srcId="{DE71F5C8-C966-4959-AE3B-BD9121E97668}" destId="{6A6B236A-7BEB-49BE-9E13-5F99448FDDC7}" srcOrd="0" destOrd="0" presId="urn:microsoft.com/office/officeart/2005/8/layout/hierarchy2"/>
    <dgm:cxn modelId="{83C16612-8A19-44E8-9BE7-38BA33272C5C}" type="presParOf" srcId="{DE71F5C8-C966-4959-AE3B-BD9121E97668}" destId="{3E7360AC-AAA2-4401-B721-3181EB02BD26}" srcOrd="1" destOrd="0" presId="urn:microsoft.com/office/officeart/2005/8/layout/hierarchy2"/>
    <dgm:cxn modelId="{A3D05070-E0AB-4234-BD79-A7A58E34B20B}" type="presParOf" srcId="{3E7360AC-AAA2-4401-B721-3181EB02BD26}" destId="{5F099E1C-62D5-4C51-A345-8BA334914854}" srcOrd="0" destOrd="0" presId="urn:microsoft.com/office/officeart/2005/8/layout/hierarchy2"/>
    <dgm:cxn modelId="{B964828C-039C-440F-AB15-9ACEC551FDA8}" type="presParOf" srcId="{5F099E1C-62D5-4C51-A345-8BA334914854}" destId="{DF34FF1E-BC5C-481E-ABB7-0B146C71ADC4}" srcOrd="0" destOrd="0" presId="urn:microsoft.com/office/officeart/2005/8/layout/hierarchy2"/>
    <dgm:cxn modelId="{DE51CE22-9383-4175-984F-7AFCCDF56C40}" type="presParOf" srcId="{3E7360AC-AAA2-4401-B721-3181EB02BD26}" destId="{A9376C8A-1A6F-4B37-ACD7-702D1B4C04E4}" srcOrd="1" destOrd="0" presId="urn:microsoft.com/office/officeart/2005/8/layout/hierarchy2"/>
    <dgm:cxn modelId="{2B71CED3-E971-477A-AA29-56B119C9FBA5}" type="presParOf" srcId="{A9376C8A-1A6F-4B37-ACD7-702D1B4C04E4}" destId="{1D38BBAC-0160-4E70-8EC5-46F19368246B}" srcOrd="0" destOrd="0" presId="urn:microsoft.com/office/officeart/2005/8/layout/hierarchy2"/>
    <dgm:cxn modelId="{AF00BBB4-2337-44F7-AD8C-207FE3D7A962}" type="presParOf" srcId="{A9376C8A-1A6F-4B37-ACD7-702D1B4C04E4}" destId="{9F72C8A4-5483-4095-A854-3B9149443FDA}" srcOrd="1" destOrd="0" presId="urn:microsoft.com/office/officeart/2005/8/layout/hierarchy2"/>
    <dgm:cxn modelId="{358FC385-BE1E-4E82-9874-D9CED5078BA4}" type="presParOf" srcId="{3E7360AC-AAA2-4401-B721-3181EB02BD26}" destId="{2D3476BE-E95A-4609-AE08-CAF3184B0616}" srcOrd="2" destOrd="0" presId="urn:microsoft.com/office/officeart/2005/8/layout/hierarchy2"/>
    <dgm:cxn modelId="{8A3E2D37-29D5-40A9-8237-8472106E2C99}" type="presParOf" srcId="{2D3476BE-E95A-4609-AE08-CAF3184B0616}" destId="{4A362F84-ADC9-42DB-9D4E-F86A721E9CAC}" srcOrd="0" destOrd="0" presId="urn:microsoft.com/office/officeart/2005/8/layout/hierarchy2"/>
    <dgm:cxn modelId="{26ED645F-BB3E-4BD4-B721-D651770D5EAC}" type="presParOf" srcId="{3E7360AC-AAA2-4401-B721-3181EB02BD26}" destId="{DEDC74A2-5B52-4F0A-B32B-5BCD5D8C0294}" srcOrd="3" destOrd="0" presId="urn:microsoft.com/office/officeart/2005/8/layout/hierarchy2"/>
    <dgm:cxn modelId="{C4B87E53-2D88-477F-BE51-CAB606917A31}" type="presParOf" srcId="{DEDC74A2-5B52-4F0A-B32B-5BCD5D8C0294}" destId="{EAD9C298-3B3D-45B9-8BAF-5B5A63FDA8E3}" srcOrd="0" destOrd="0" presId="urn:microsoft.com/office/officeart/2005/8/layout/hierarchy2"/>
    <dgm:cxn modelId="{43AF0F57-D759-49C2-B302-90409C0BE270}" type="presParOf" srcId="{DEDC74A2-5B52-4F0A-B32B-5BCD5D8C0294}" destId="{E4C46668-4CA8-4D38-BC7C-D3ADA7914D6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7010B9-1740-4F75-A3B2-249ED813D387}" type="doc">
      <dgm:prSet loTypeId="urn:microsoft.com/office/officeart/2005/8/layout/default#1" loCatId="list" qsTypeId="urn:microsoft.com/office/officeart/2005/8/quickstyle/simple5" qsCatId="simple" csTypeId="urn:microsoft.com/office/officeart/2005/8/colors/colorful1#1" csCatId="colorful" phldr="1"/>
      <dgm:spPr/>
      <dgm:t>
        <a:bodyPr/>
        <a:lstStyle/>
        <a:p>
          <a:endParaRPr lang="ru-RU"/>
        </a:p>
      </dgm:t>
    </dgm:pt>
    <dgm:pt modelId="{928E1EC2-3DC6-4C16-BAD8-F2612668CE14}">
      <dgm:prSet phldrT="[Текст]"/>
      <dgm:spPr/>
      <dgm:t>
        <a:bodyPr/>
        <a:lstStyle/>
        <a:p>
          <a:r>
            <a:rPr lang="ru-RU" dirty="0" err="1" smtClean="0"/>
            <a:t>qulluq</a:t>
          </a:r>
          <a:r>
            <a:rPr lang="ru-RU" dirty="0" smtClean="0"/>
            <a:t> </a:t>
          </a:r>
          <a:r>
            <a:rPr lang="ru-RU" dirty="0" err="1" smtClean="0"/>
            <a:t>göstərməyə israrlı olduğu</a:t>
          </a:r>
          <a:r>
            <a:rPr lang="ru-RU" dirty="0" smtClean="0"/>
            <a:t> </a:t>
          </a:r>
          <a:r>
            <a:rPr lang="ru-RU" dirty="0" err="1" smtClean="0"/>
            <a:t>müştərilər dairəsini, yəni öz</a:t>
          </a:r>
          <a:r>
            <a:rPr lang="ru-RU" dirty="0" smtClean="0"/>
            <a:t> </a:t>
          </a:r>
          <a:r>
            <a:rPr lang="ru-RU" dirty="0" err="1" smtClean="0"/>
            <a:t>məqsədli bazarını;</a:t>
          </a:r>
          <a:endParaRPr lang="ru-RU" dirty="0"/>
        </a:p>
      </dgm:t>
    </dgm:pt>
    <dgm:pt modelId="{11CE47E8-3C62-4AEA-ABAB-9AB7A61EC84E}" type="parTrans" cxnId="{BA642F15-4988-4FED-B505-84FDC83A7B41}">
      <dgm:prSet/>
      <dgm:spPr/>
      <dgm:t>
        <a:bodyPr/>
        <a:lstStyle/>
        <a:p>
          <a:endParaRPr lang="ru-RU"/>
        </a:p>
      </dgm:t>
    </dgm:pt>
    <dgm:pt modelId="{2B7C11E4-E2FC-4F1A-B9DC-E551A0C9ADD9}" type="sibTrans" cxnId="{BA642F15-4988-4FED-B505-84FDC83A7B41}">
      <dgm:prSet/>
      <dgm:spPr/>
      <dgm:t>
        <a:bodyPr/>
        <a:lstStyle/>
        <a:p>
          <a:endParaRPr lang="ru-RU"/>
        </a:p>
      </dgm:t>
    </dgm:pt>
    <dgm:pt modelId="{8B664293-C534-4D16-A0EC-A2A881463D82}">
      <dgm:prSet phldrT="[Текст]"/>
      <dgm:spPr/>
      <dgm:t>
        <a:bodyPr/>
        <a:lstStyle/>
        <a:p>
          <a:r>
            <a:rPr lang="ru-RU" dirty="0" err="1" smtClean="0"/>
            <a:t>firmanın istehlakçıları cəlb edə biləcək cəhətlərini </a:t>
          </a:r>
          <a:r>
            <a:rPr lang="ru-RU" dirty="0" smtClean="0"/>
            <a:t>(</a:t>
          </a:r>
          <a:r>
            <a:rPr lang="ru-RU" dirty="0" err="1" smtClean="0"/>
            <a:t>bazarda</a:t>
          </a:r>
          <a:r>
            <a:rPr lang="ru-RU" dirty="0" smtClean="0"/>
            <a:t> </a:t>
          </a:r>
          <a:r>
            <a:rPr lang="ru-RU" dirty="0" err="1" smtClean="0"/>
            <a:t>öz</a:t>
          </a:r>
          <a:r>
            <a:rPr lang="ru-RU" dirty="0" smtClean="0"/>
            <a:t> </a:t>
          </a:r>
          <a:r>
            <a:rPr lang="ru-RU" dirty="0" err="1" smtClean="0"/>
            <a:t>mövqeyini</a:t>
          </a:r>
          <a:r>
            <a:rPr lang="ru-RU" dirty="0" smtClean="0"/>
            <a:t> </a:t>
          </a:r>
          <a:r>
            <a:rPr lang="ru-RU" dirty="0" err="1" smtClean="0"/>
            <a:t>təyin etmək</a:t>
          </a:r>
          <a:r>
            <a:rPr lang="ru-RU" dirty="0" smtClean="0"/>
            <a:t>);</a:t>
          </a:r>
          <a:endParaRPr lang="ru-RU" dirty="0"/>
        </a:p>
      </dgm:t>
    </dgm:pt>
    <dgm:pt modelId="{9DC208FB-3D7A-47C9-AC94-9BD8ACD14FC9}" type="parTrans" cxnId="{EF37539C-FF58-4D5D-9A66-E5EBA806055C}">
      <dgm:prSet/>
      <dgm:spPr/>
      <dgm:t>
        <a:bodyPr/>
        <a:lstStyle/>
        <a:p>
          <a:endParaRPr lang="ru-RU"/>
        </a:p>
      </dgm:t>
    </dgm:pt>
    <dgm:pt modelId="{B3153821-F014-43BB-8712-6C54CBFB4F20}" type="sibTrans" cxnId="{EF37539C-FF58-4D5D-9A66-E5EBA806055C}">
      <dgm:prSet/>
      <dgm:spPr/>
      <dgm:t>
        <a:bodyPr/>
        <a:lstStyle/>
        <a:p>
          <a:endParaRPr lang="ru-RU"/>
        </a:p>
      </dgm:t>
    </dgm:pt>
    <dgm:pt modelId="{6BCF49E2-F628-472C-8ED7-41671CFA614D}">
      <dgm:prSet phldrT="[Текст]"/>
      <dgm:spPr/>
      <dgm:t>
        <a:bodyPr/>
        <a:lstStyle/>
        <a:p>
          <a:r>
            <a:rPr lang="ru-RU" dirty="0" err="1" smtClean="0"/>
            <a:t>bazarda</a:t>
          </a:r>
          <a:r>
            <a:rPr lang="ru-RU" dirty="0" smtClean="0"/>
            <a:t> </a:t>
          </a:r>
          <a:r>
            <a:rPr lang="ru-RU" dirty="0" err="1" smtClean="0"/>
            <a:t>özünün</a:t>
          </a:r>
          <a:r>
            <a:rPr lang="ru-RU" dirty="0" smtClean="0"/>
            <a:t> </a:t>
          </a:r>
          <a:r>
            <a:rPr lang="ru-RU" dirty="0" err="1" smtClean="0"/>
            <a:t>müəyyən mövqeyini</a:t>
          </a:r>
          <a:r>
            <a:rPr lang="ru-RU" dirty="0" smtClean="0"/>
            <a:t> </a:t>
          </a:r>
          <a:r>
            <a:rPr lang="ru-RU" dirty="0" err="1" smtClean="0"/>
            <a:t>tutmaq</a:t>
          </a:r>
          <a:r>
            <a:rPr lang="ru-RU" dirty="0" smtClean="0"/>
            <a:t> </a:t>
          </a:r>
          <a:r>
            <a:rPr lang="ru-RU" dirty="0" err="1" smtClean="0"/>
            <a:t>şərtilə firmanın məqsədli bazarda</a:t>
          </a:r>
          <a:r>
            <a:rPr lang="ru-RU" dirty="0" smtClean="0"/>
            <a:t> </a:t>
          </a:r>
          <a:r>
            <a:rPr lang="ru-RU" dirty="0" err="1" smtClean="0"/>
            <a:t>qarşıya qoyduğu</a:t>
          </a:r>
          <a:r>
            <a:rPr lang="ru-RU" dirty="0" smtClean="0"/>
            <a:t> </a:t>
          </a:r>
          <a:r>
            <a:rPr lang="ru-RU" dirty="0" err="1" smtClean="0"/>
            <a:t>vəzifələrə hansı tərzdə nail</a:t>
          </a:r>
          <a:r>
            <a:rPr lang="ru-RU" dirty="0" smtClean="0"/>
            <a:t> </a:t>
          </a:r>
          <a:r>
            <a:rPr lang="ru-RU" dirty="0" err="1" smtClean="0"/>
            <a:t>olacağını</a:t>
          </a:r>
          <a:endParaRPr lang="ru-RU" dirty="0"/>
        </a:p>
      </dgm:t>
    </dgm:pt>
    <dgm:pt modelId="{E712F634-0308-4DD6-A43F-4F98EDE40F78}" type="parTrans" cxnId="{4907661D-E42C-4DB7-92B4-23D34FDAF7D0}">
      <dgm:prSet/>
      <dgm:spPr/>
      <dgm:t>
        <a:bodyPr/>
        <a:lstStyle/>
        <a:p>
          <a:endParaRPr lang="ru-RU"/>
        </a:p>
      </dgm:t>
    </dgm:pt>
    <dgm:pt modelId="{F4B896F2-C17A-46D1-A697-D1958AA6CF04}" type="sibTrans" cxnId="{4907661D-E42C-4DB7-92B4-23D34FDAF7D0}">
      <dgm:prSet/>
      <dgm:spPr/>
      <dgm:t>
        <a:bodyPr/>
        <a:lstStyle/>
        <a:p>
          <a:endParaRPr lang="ru-RU"/>
        </a:p>
      </dgm:t>
    </dgm:pt>
    <dgm:pt modelId="{067DD8EE-3D41-45CE-90EA-680EBEF60D11}" type="pres">
      <dgm:prSet presAssocID="{837010B9-1740-4F75-A3B2-249ED813D387}" presName="diagram" presStyleCnt="0">
        <dgm:presLayoutVars>
          <dgm:dir/>
          <dgm:resizeHandles val="exact"/>
        </dgm:presLayoutVars>
      </dgm:prSet>
      <dgm:spPr/>
      <dgm:t>
        <a:bodyPr/>
        <a:lstStyle/>
        <a:p>
          <a:endParaRPr lang="tr-TR"/>
        </a:p>
      </dgm:t>
    </dgm:pt>
    <dgm:pt modelId="{82DB7270-4511-48D5-9439-9638CF0E2B48}" type="pres">
      <dgm:prSet presAssocID="{928E1EC2-3DC6-4C16-BAD8-F2612668CE14}" presName="node" presStyleLbl="node1" presStyleIdx="0" presStyleCnt="3">
        <dgm:presLayoutVars>
          <dgm:bulletEnabled val="1"/>
        </dgm:presLayoutVars>
      </dgm:prSet>
      <dgm:spPr/>
      <dgm:t>
        <a:bodyPr/>
        <a:lstStyle/>
        <a:p>
          <a:endParaRPr lang="ru-RU"/>
        </a:p>
      </dgm:t>
    </dgm:pt>
    <dgm:pt modelId="{A60FB6D7-F842-4879-8C41-D4E1BD53EA13}" type="pres">
      <dgm:prSet presAssocID="{2B7C11E4-E2FC-4F1A-B9DC-E551A0C9ADD9}" presName="sibTrans" presStyleCnt="0"/>
      <dgm:spPr/>
    </dgm:pt>
    <dgm:pt modelId="{1F4843DE-C499-4798-A057-D925F7512D08}" type="pres">
      <dgm:prSet presAssocID="{8B664293-C534-4D16-A0EC-A2A881463D82}" presName="node" presStyleLbl="node1" presStyleIdx="1" presStyleCnt="3">
        <dgm:presLayoutVars>
          <dgm:bulletEnabled val="1"/>
        </dgm:presLayoutVars>
      </dgm:prSet>
      <dgm:spPr/>
      <dgm:t>
        <a:bodyPr/>
        <a:lstStyle/>
        <a:p>
          <a:endParaRPr lang="ru-RU"/>
        </a:p>
      </dgm:t>
    </dgm:pt>
    <dgm:pt modelId="{5A75ECF8-B24E-44DB-8DFE-97348C6F8056}" type="pres">
      <dgm:prSet presAssocID="{B3153821-F014-43BB-8712-6C54CBFB4F20}" presName="sibTrans" presStyleCnt="0"/>
      <dgm:spPr/>
    </dgm:pt>
    <dgm:pt modelId="{0E604C3A-F56B-40A4-9E83-EA3E4999DCBC}" type="pres">
      <dgm:prSet presAssocID="{6BCF49E2-F628-472C-8ED7-41671CFA614D}" presName="node" presStyleLbl="node1" presStyleIdx="2" presStyleCnt="3" custLinFactNeighborX="10257" custLinFactNeighborY="-4880">
        <dgm:presLayoutVars>
          <dgm:bulletEnabled val="1"/>
        </dgm:presLayoutVars>
      </dgm:prSet>
      <dgm:spPr/>
      <dgm:t>
        <a:bodyPr/>
        <a:lstStyle/>
        <a:p>
          <a:endParaRPr lang="ru-RU"/>
        </a:p>
      </dgm:t>
    </dgm:pt>
  </dgm:ptLst>
  <dgm:cxnLst>
    <dgm:cxn modelId="{4907661D-E42C-4DB7-92B4-23D34FDAF7D0}" srcId="{837010B9-1740-4F75-A3B2-249ED813D387}" destId="{6BCF49E2-F628-472C-8ED7-41671CFA614D}" srcOrd="2" destOrd="0" parTransId="{E712F634-0308-4DD6-A43F-4F98EDE40F78}" sibTransId="{F4B896F2-C17A-46D1-A697-D1958AA6CF04}"/>
    <dgm:cxn modelId="{703540CB-E443-4511-A3D5-2957E868C088}" type="presOf" srcId="{837010B9-1740-4F75-A3B2-249ED813D387}" destId="{067DD8EE-3D41-45CE-90EA-680EBEF60D11}" srcOrd="0" destOrd="0" presId="urn:microsoft.com/office/officeart/2005/8/layout/default#1"/>
    <dgm:cxn modelId="{7324D6D9-722D-4E21-8412-54E0097464AF}" type="presOf" srcId="{6BCF49E2-F628-472C-8ED7-41671CFA614D}" destId="{0E604C3A-F56B-40A4-9E83-EA3E4999DCBC}" srcOrd="0" destOrd="0" presId="urn:microsoft.com/office/officeart/2005/8/layout/default#1"/>
    <dgm:cxn modelId="{BA642F15-4988-4FED-B505-84FDC83A7B41}" srcId="{837010B9-1740-4F75-A3B2-249ED813D387}" destId="{928E1EC2-3DC6-4C16-BAD8-F2612668CE14}" srcOrd="0" destOrd="0" parTransId="{11CE47E8-3C62-4AEA-ABAB-9AB7A61EC84E}" sibTransId="{2B7C11E4-E2FC-4F1A-B9DC-E551A0C9ADD9}"/>
    <dgm:cxn modelId="{19605831-4B93-45B7-8BCC-38D3F09AA062}" type="presOf" srcId="{928E1EC2-3DC6-4C16-BAD8-F2612668CE14}" destId="{82DB7270-4511-48D5-9439-9638CF0E2B48}" srcOrd="0" destOrd="0" presId="urn:microsoft.com/office/officeart/2005/8/layout/default#1"/>
    <dgm:cxn modelId="{2675D22A-4737-43D5-894D-D47365D5B2FE}" type="presOf" srcId="{8B664293-C534-4D16-A0EC-A2A881463D82}" destId="{1F4843DE-C499-4798-A057-D925F7512D08}" srcOrd="0" destOrd="0" presId="urn:microsoft.com/office/officeart/2005/8/layout/default#1"/>
    <dgm:cxn modelId="{EF37539C-FF58-4D5D-9A66-E5EBA806055C}" srcId="{837010B9-1740-4F75-A3B2-249ED813D387}" destId="{8B664293-C534-4D16-A0EC-A2A881463D82}" srcOrd="1" destOrd="0" parTransId="{9DC208FB-3D7A-47C9-AC94-9BD8ACD14FC9}" sibTransId="{B3153821-F014-43BB-8712-6C54CBFB4F20}"/>
    <dgm:cxn modelId="{7475061B-5065-4C5B-9A72-0319C9C00898}" type="presParOf" srcId="{067DD8EE-3D41-45CE-90EA-680EBEF60D11}" destId="{82DB7270-4511-48D5-9439-9638CF0E2B48}" srcOrd="0" destOrd="0" presId="urn:microsoft.com/office/officeart/2005/8/layout/default#1"/>
    <dgm:cxn modelId="{168D5D16-2EF8-4C32-A327-FC6F75D8F386}" type="presParOf" srcId="{067DD8EE-3D41-45CE-90EA-680EBEF60D11}" destId="{A60FB6D7-F842-4879-8C41-D4E1BD53EA13}" srcOrd="1" destOrd="0" presId="urn:microsoft.com/office/officeart/2005/8/layout/default#1"/>
    <dgm:cxn modelId="{65A4CE42-9435-4809-9D23-0A18CBEE2541}" type="presParOf" srcId="{067DD8EE-3D41-45CE-90EA-680EBEF60D11}" destId="{1F4843DE-C499-4798-A057-D925F7512D08}" srcOrd="2" destOrd="0" presId="urn:microsoft.com/office/officeart/2005/8/layout/default#1"/>
    <dgm:cxn modelId="{517C3325-CB04-42F2-86BA-0782633F6543}" type="presParOf" srcId="{067DD8EE-3D41-45CE-90EA-680EBEF60D11}" destId="{5A75ECF8-B24E-44DB-8DFE-97348C6F8056}" srcOrd="3" destOrd="0" presId="urn:microsoft.com/office/officeart/2005/8/layout/default#1"/>
    <dgm:cxn modelId="{B591FDD4-5CFF-4CC9-B35E-6E70844760D9}" type="presParOf" srcId="{067DD8EE-3D41-45CE-90EA-680EBEF60D11}" destId="{0E604C3A-F56B-40A4-9E83-EA3E4999DCBC}"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38B4E6-49AA-443A-92AE-0875D83A68FE}" type="doc">
      <dgm:prSet loTypeId="urn:microsoft.com/office/officeart/2005/8/layout/arrow2" loCatId="process" qsTypeId="urn:microsoft.com/office/officeart/2005/8/quickstyle/simple1" qsCatId="simple" csTypeId="urn:microsoft.com/office/officeart/2005/8/colors/accent0_1" csCatId="mainScheme" phldr="1"/>
      <dgm:spPr/>
      <dgm:t>
        <a:bodyPr/>
        <a:lstStyle/>
        <a:p>
          <a:endParaRPr lang="ru-RU"/>
        </a:p>
      </dgm:t>
    </dgm:pt>
    <dgm:pt modelId="{CDB81566-3B3B-4573-B2AB-87DCE30A617A}">
      <dgm:prSet phldrT="[Текст]">
        <dgm:style>
          <a:lnRef idx="3">
            <a:schemeClr val="lt1"/>
          </a:lnRef>
          <a:fillRef idx="1">
            <a:schemeClr val="accent1"/>
          </a:fillRef>
          <a:effectRef idx="1">
            <a:schemeClr val="accent1"/>
          </a:effectRef>
          <a:fontRef idx="minor">
            <a:schemeClr val="lt1"/>
          </a:fontRef>
        </dgm:style>
      </dgm:prSet>
      <dgm:spPr/>
      <dgm:t>
        <a:bodyPr/>
        <a:lstStyle/>
        <a:p>
          <a:endParaRPr lang="az-Latn-AZ" dirty="0" smtClean="0">
            <a:solidFill>
              <a:schemeClr val="tx1"/>
            </a:solidFill>
          </a:endParaRPr>
        </a:p>
        <a:p>
          <a:r>
            <a:rPr lang="en-US" dirty="0" smtClean="0">
              <a:solidFill>
                <a:schemeClr val="tx1"/>
              </a:solidFill>
            </a:rPr>
            <a:t>1. </a:t>
          </a:r>
          <a:r>
            <a:rPr lang="en-US" dirty="0" err="1" smtClean="0">
              <a:solidFill>
                <a:schemeClr val="tx1"/>
              </a:solidFill>
            </a:rPr>
            <a:t>Təklif</a:t>
          </a:r>
          <a:r>
            <a:rPr lang="en-US" dirty="0" smtClean="0">
              <a:solidFill>
                <a:schemeClr val="tx1"/>
              </a:solidFill>
            </a:rPr>
            <a:t> </a:t>
          </a:r>
          <a:r>
            <a:rPr lang="en-US" dirty="0" err="1" smtClean="0">
              <a:solidFill>
                <a:schemeClr val="tx1"/>
              </a:solidFill>
            </a:rPr>
            <a:t>etdiyiniz</a:t>
          </a:r>
          <a:r>
            <a:rPr lang="en-US" dirty="0" smtClean="0">
              <a:solidFill>
                <a:schemeClr val="tx1"/>
              </a:solidFill>
            </a:rPr>
            <a:t> </a:t>
          </a:r>
          <a:r>
            <a:rPr lang="en-US" dirty="0" err="1" smtClean="0">
              <a:solidFill>
                <a:schemeClr val="tx1"/>
              </a:solidFill>
            </a:rPr>
            <a:t>xidmətləri</a:t>
          </a:r>
          <a:r>
            <a:rPr lang="en-US" dirty="0" smtClean="0">
              <a:solidFill>
                <a:schemeClr val="tx1"/>
              </a:solidFill>
            </a:rPr>
            <a:t> </a:t>
          </a:r>
          <a:r>
            <a:rPr lang="en-US" dirty="0" err="1" smtClean="0">
              <a:solidFill>
                <a:schemeClr val="tx1"/>
              </a:solidFill>
            </a:rPr>
            <a:t>təyin</a:t>
          </a:r>
          <a:r>
            <a:rPr lang="en-US" dirty="0" smtClean="0">
              <a:solidFill>
                <a:schemeClr val="tx1"/>
              </a:solidFill>
            </a:rPr>
            <a:t> </a:t>
          </a:r>
          <a:r>
            <a:rPr lang="en-US" dirty="0" err="1" smtClean="0">
              <a:solidFill>
                <a:schemeClr val="tx1"/>
              </a:solidFill>
            </a:rPr>
            <a:t>edin</a:t>
          </a:r>
          <a:r>
            <a:rPr lang="en-US" dirty="0" smtClean="0">
              <a:solidFill>
                <a:schemeClr val="tx1"/>
              </a:solidFill>
            </a:rPr>
            <a:t>.</a:t>
          </a:r>
          <a:endParaRPr lang="ru-RU" dirty="0">
            <a:solidFill>
              <a:schemeClr val="tx1"/>
            </a:solidFill>
          </a:endParaRPr>
        </a:p>
      </dgm:t>
    </dgm:pt>
    <dgm:pt modelId="{B6C911D1-C73F-4E56-858F-D204356CD8FD}" type="parTrans" cxnId="{77D7978D-67E3-455B-96A9-A451AC750298}">
      <dgm:prSet/>
      <dgm:spPr/>
      <dgm:t>
        <a:bodyPr/>
        <a:lstStyle/>
        <a:p>
          <a:endParaRPr lang="ru-RU"/>
        </a:p>
      </dgm:t>
    </dgm:pt>
    <dgm:pt modelId="{7B26DE35-DE2E-4D82-B110-2C43D0EADF07}" type="sibTrans" cxnId="{77D7978D-67E3-455B-96A9-A451AC750298}">
      <dgm:prSet/>
      <dgm:spPr/>
      <dgm:t>
        <a:bodyPr/>
        <a:lstStyle/>
        <a:p>
          <a:endParaRPr lang="ru-RU"/>
        </a:p>
      </dgm:t>
    </dgm:pt>
    <dgm:pt modelId="{7749163C-637B-4C45-843F-A2A7B6336BDA}">
      <dgm:prSet phldrT="[Текст]">
        <dgm:style>
          <a:lnRef idx="3">
            <a:schemeClr val="lt1"/>
          </a:lnRef>
          <a:fillRef idx="1">
            <a:schemeClr val="accent1"/>
          </a:fillRef>
          <a:effectRef idx="1">
            <a:schemeClr val="accent1"/>
          </a:effectRef>
          <a:fontRef idx="minor">
            <a:schemeClr val="lt1"/>
          </a:fontRef>
        </dgm:style>
      </dgm:prSet>
      <dgm:spPr/>
      <dgm:t>
        <a:bodyPr/>
        <a:lstStyle/>
        <a:p>
          <a:pPr algn="ctr"/>
          <a:endParaRPr lang="az-Latn-AZ" dirty="0" smtClean="0">
            <a:solidFill>
              <a:schemeClr val="tx1"/>
            </a:solidFill>
          </a:endParaRPr>
        </a:p>
        <a:p>
          <a:pPr algn="ctr"/>
          <a:endParaRPr lang="az-Latn-AZ" dirty="0" smtClean="0">
            <a:solidFill>
              <a:schemeClr val="tx1"/>
            </a:solidFill>
          </a:endParaRPr>
        </a:p>
        <a:p>
          <a:pPr algn="ctr"/>
          <a:r>
            <a:rPr lang="en-US" dirty="0" smtClean="0">
              <a:solidFill>
                <a:schemeClr val="tx1"/>
              </a:solidFill>
            </a:rPr>
            <a:t>2. </a:t>
          </a:r>
          <a:r>
            <a:rPr lang="en-US" dirty="0" err="1" smtClean="0">
              <a:solidFill>
                <a:schemeClr val="tx1"/>
              </a:solidFill>
            </a:rPr>
            <a:t>Dəqiq</a:t>
          </a:r>
          <a:r>
            <a:rPr lang="en-US" dirty="0" smtClean="0">
              <a:solidFill>
                <a:schemeClr val="tx1"/>
              </a:solidFill>
            </a:rPr>
            <a:t> </a:t>
          </a:r>
          <a:r>
            <a:rPr lang="en-US" dirty="0" err="1" smtClean="0">
              <a:solidFill>
                <a:schemeClr val="tx1"/>
              </a:solidFill>
            </a:rPr>
            <a:t>izah</a:t>
          </a:r>
          <a:r>
            <a:rPr lang="en-US" dirty="0" smtClean="0">
              <a:solidFill>
                <a:schemeClr val="tx1"/>
              </a:solidFill>
            </a:rPr>
            <a:t> </a:t>
          </a:r>
          <a:r>
            <a:rPr lang="en-US" dirty="0" err="1" smtClean="0">
              <a:solidFill>
                <a:schemeClr val="tx1"/>
              </a:solidFill>
            </a:rPr>
            <a:t>edin</a:t>
          </a:r>
          <a:r>
            <a:rPr lang="en-US" dirty="0" smtClean="0">
              <a:solidFill>
                <a:schemeClr val="tx1"/>
              </a:solidFill>
            </a:rPr>
            <a:t>, </a:t>
          </a:r>
          <a:r>
            <a:rPr lang="en-US" dirty="0" err="1" smtClean="0">
              <a:solidFill>
                <a:schemeClr val="tx1"/>
              </a:solidFill>
            </a:rPr>
            <a:t>sizin</a:t>
          </a:r>
          <a:r>
            <a:rPr lang="en-US" dirty="0" smtClean="0">
              <a:solidFill>
                <a:schemeClr val="tx1"/>
              </a:solidFill>
            </a:rPr>
            <a:t> </a:t>
          </a:r>
          <a:r>
            <a:rPr lang="en-US" dirty="0" err="1" smtClean="0">
              <a:solidFill>
                <a:schemeClr val="tx1"/>
              </a:solidFill>
            </a:rPr>
            <a:t>xidmətlərimiz</a:t>
          </a:r>
          <a:r>
            <a:rPr lang="en-US" dirty="0" smtClean="0">
              <a:solidFill>
                <a:schemeClr val="tx1"/>
              </a:solidFill>
            </a:rPr>
            <a:t> </a:t>
          </a:r>
          <a:r>
            <a:rPr lang="en-US" dirty="0" err="1" smtClean="0">
              <a:solidFill>
                <a:schemeClr val="tx1"/>
              </a:solidFill>
            </a:rPr>
            <a:t>rəqiblərinkindən</a:t>
          </a:r>
          <a:r>
            <a:rPr lang="en-US" dirty="0" smtClean="0">
              <a:solidFill>
                <a:schemeClr val="tx1"/>
              </a:solidFill>
            </a:rPr>
            <a:t> </a:t>
          </a:r>
          <a:r>
            <a:rPr lang="en-US" dirty="0" err="1" smtClean="0">
              <a:solidFill>
                <a:schemeClr val="tx1"/>
              </a:solidFill>
            </a:rPr>
            <a:t>nə</a:t>
          </a:r>
          <a:r>
            <a:rPr lang="en-US" dirty="0" smtClean="0">
              <a:solidFill>
                <a:schemeClr val="tx1"/>
              </a:solidFill>
            </a:rPr>
            <a:t> </a:t>
          </a:r>
          <a:r>
            <a:rPr lang="en-US" dirty="0" err="1" smtClean="0">
              <a:solidFill>
                <a:schemeClr val="tx1"/>
              </a:solidFill>
            </a:rPr>
            <a:t>ilə</a:t>
          </a:r>
          <a:r>
            <a:rPr lang="en-US" dirty="0" smtClean="0">
              <a:solidFill>
                <a:schemeClr val="tx1"/>
              </a:solidFill>
            </a:rPr>
            <a:t> </a:t>
          </a:r>
          <a:r>
            <a:rPr lang="en-US" dirty="0" err="1" smtClean="0">
              <a:solidFill>
                <a:schemeClr val="tx1"/>
              </a:solidFill>
            </a:rPr>
            <a:t>fərqlənir</a:t>
          </a:r>
          <a:r>
            <a:rPr lang="en-US" dirty="0" smtClean="0">
              <a:solidFill>
                <a:schemeClr val="tx1"/>
              </a:solidFill>
            </a:rPr>
            <a:t>? </a:t>
          </a:r>
          <a:endParaRPr lang="ru-RU" dirty="0">
            <a:solidFill>
              <a:schemeClr val="tx1"/>
            </a:solidFill>
          </a:endParaRPr>
        </a:p>
      </dgm:t>
    </dgm:pt>
    <dgm:pt modelId="{84780D09-2AE6-42F8-ACFA-D919BCB578E6}" type="parTrans" cxnId="{4B8A43C8-6C6B-4960-8CBA-AD28DC812719}">
      <dgm:prSet/>
      <dgm:spPr/>
      <dgm:t>
        <a:bodyPr/>
        <a:lstStyle/>
        <a:p>
          <a:endParaRPr lang="ru-RU"/>
        </a:p>
      </dgm:t>
    </dgm:pt>
    <dgm:pt modelId="{13AEADE7-9073-418C-A7BF-414EB553864A}" type="sibTrans" cxnId="{4B8A43C8-6C6B-4960-8CBA-AD28DC812719}">
      <dgm:prSet/>
      <dgm:spPr/>
      <dgm:t>
        <a:bodyPr/>
        <a:lstStyle/>
        <a:p>
          <a:endParaRPr lang="ru-RU"/>
        </a:p>
      </dgm:t>
    </dgm:pt>
    <dgm:pt modelId="{E3884E6E-CA96-40E9-AD23-1D5386DC95F2}">
      <dgm:prSet phldrT="[Текст]">
        <dgm:style>
          <a:lnRef idx="3">
            <a:schemeClr val="lt1"/>
          </a:lnRef>
          <a:fillRef idx="1">
            <a:schemeClr val="accent1"/>
          </a:fillRef>
          <a:effectRef idx="1">
            <a:schemeClr val="accent1"/>
          </a:effectRef>
          <a:fontRef idx="minor">
            <a:schemeClr val="lt1"/>
          </a:fontRef>
        </dgm:style>
      </dgm:prSet>
      <dgm:spPr/>
      <dgm:t>
        <a:bodyPr/>
        <a:lstStyle/>
        <a:p>
          <a:pPr algn="ctr"/>
          <a:endParaRPr lang="az-Latn-AZ" dirty="0" smtClean="0">
            <a:solidFill>
              <a:schemeClr val="tx1"/>
            </a:solidFill>
          </a:endParaRPr>
        </a:p>
        <a:p>
          <a:pPr algn="ctr"/>
          <a:r>
            <a:rPr lang="en-US" dirty="0" smtClean="0">
              <a:solidFill>
                <a:schemeClr val="tx1"/>
              </a:solidFill>
            </a:rPr>
            <a:t>3. </a:t>
          </a:r>
          <a:r>
            <a:rPr lang="en-US" dirty="0" err="1" smtClean="0">
              <a:solidFill>
                <a:schemeClr val="tx1"/>
              </a:solidFill>
            </a:rPr>
            <a:t>Dəqiq</a:t>
          </a:r>
          <a:r>
            <a:rPr lang="en-US" dirty="0" smtClean="0">
              <a:solidFill>
                <a:schemeClr val="tx1"/>
              </a:solidFill>
            </a:rPr>
            <a:t> </a:t>
          </a:r>
          <a:r>
            <a:rPr lang="en-US" dirty="0" err="1" smtClean="0">
              <a:solidFill>
                <a:schemeClr val="tx1"/>
              </a:solidFill>
            </a:rPr>
            <a:t>və</a:t>
          </a:r>
          <a:r>
            <a:rPr lang="en-US" dirty="0" smtClean="0">
              <a:solidFill>
                <a:schemeClr val="tx1"/>
              </a:solidFill>
            </a:rPr>
            <a:t> </a:t>
          </a:r>
          <a:r>
            <a:rPr lang="en-US" dirty="0" err="1" smtClean="0">
              <a:solidFill>
                <a:schemeClr val="tx1"/>
              </a:solidFill>
            </a:rPr>
            <a:t>qısa</a:t>
          </a:r>
          <a:r>
            <a:rPr lang="en-US" dirty="0" smtClean="0">
              <a:solidFill>
                <a:schemeClr val="tx1"/>
              </a:solidFill>
            </a:rPr>
            <a:t> </a:t>
          </a:r>
          <a:r>
            <a:rPr lang="en-US" dirty="0" err="1" smtClean="0">
              <a:solidFill>
                <a:schemeClr val="tx1"/>
              </a:solidFill>
            </a:rPr>
            <a:t>şəkildə</a:t>
          </a:r>
          <a:r>
            <a:rPr lang="en-US" dirty="0" smtClean="0">
              <a:solidFill>
                <a:schemeClr val="tx1"/>
              </a:solidFill>
            </a:rPr>
            <a:t>, </a:t>
          </a:r>
          <a:r>
            <a:rPr lang="en-US" dirty="0" err="1" smtClean="0">
              <a:solidFill>
                <a:schemeClr val="tx1"/>
              </a:solidFill>
            </a:rPr>
            <a:t>həm</a:t>
          </a:r>
          <a:r>
            <a:rPr lang="en-US" dirty="0" smtClean="0">
              <a:solidFill>
                <a:schemeClr val="tx1"/>
              </a:solidFill>
            </a:rPr>
            <a:t> </a:t>
          </a:r>
          <a:r>
            <a:rPr lang="en-US" dirty="0" err="1" smtClean="0">
              <a:solidFill>
                <a:schemeClr val="tx1"/>
              </a:solidFill>
            </a:rPr>
            <a:t>də</a:t>
          </a:r>
          <a:r>
            <a:rPr lang="en-US" dirty="0" smtClean="0">
              <a:solidFill>
                <a:schemeClr val="tx1"/>
              </a:solidFill>
            </a:rPr>
            <a:t> </a:t>
          </a:r>
          <a:r>
            <a:rPr lang="en-US" dirty="0" err="1" smtClean="0">
              <a:solidFill>
                <a:schemeClr val="tx1"/>
              </a:solidFill>
            </a:rPr>
            <a:t>səlis</a:t>
          </a:r>
          <a:r>
            <a:rPr lang="en-US" dirty="0" smtClean="0">
              <a:solidFill>
                <a:schemeClr val="tx1"/>
              </a:solidFill>
            </a:rPr>
            <a:t> </a:t>
          </a:r>
          <a:r>
            <a:rPr lang="en-US" dirty="0" err="1" smtClean="0">
              <a:solidFill>
                <a:schemeClr val="tx1"/>
              </a:solidFill>
            </a:rPr>
            <a:t>dildə</a:t>
          </a:r>
          <a:r>
            <a:rPr lang="en-US" dirty="0" smtClean="0">
              <a:solidFill>
                <a:schemeClr val="tx1"/>
              </a:solidFill>
            </a:rPr>
            <a:t> </a:t>
          </a:r>
          <a:r>
            <a:rPr lang="en-US" dirty="0" err="1" smtClean="0">
              <a:solidFill>
                <a:schemeClr val="tx1"/>
              </a:solidFill>
            </a:rPr>
            <a:t>bu</a:t>
          </a:r>
          <a:r>
            <a:rPr lang="en-US" dirty="0" smtClean="0">
              <a:solidFill>
                <a:schemeClr val="tx1"/>
              </a:solidFill>
            </a:rPr>
            <a:t> </a:t>
          </a:r>
          <a:r>
            <a:rPr lang="en-US" dirty="0" err="1" smtClean="0">
              <a:solidFill>
                <a:schemeClr val="tx1"/>
              </a:solidFill>
            </a:rPr>
            <a:t>fərqləri</a:t>
          </a:r>
          <a:r>
            <a:rPr lang="en-US" dirty="0" smtClean="0">
              <a:solidFill>
                <a:schemeClr val="tx1"/>
              </a:solidFill>
            </a:rPr>
            <a:t> </a:t>
          </a:r>
          <a:r>
            <a:rPr lang="en-US" dirty="0" err="1" smtClean="0">
              <a:solidFill>
                <a:schemeClr val="tx1"/>
              </a:solidFill>
            </a:rPr>
            <a:t>ifadə</a:t>
          </a:r>
          <a:r>
            <a:rPr lang="en-US" dirty="0" smtClean="0">
              <a:solidFill>
                <a:schemeClr val="tx1"/>
              </a:solidFill>
            </a:rPr>
            <a:t> </a:t>
          </a:r>
          <a:r>
            <a:rPr lang="en-US" dirty="0" err="1" smtClean="0">
              <a:solidFill>
                <a:schemeClr val="tx1"/>
              </a:solidFill>
            </a:rPr>
            <a:t>edin</a:t>
          </a:r>
          <a:r>
            <a:rPr lang="en-US" dirty="0" smtClean="0">
              <a:solidFill>
                <a:schemeClr val="tx1"/>
              </a:solidFill>
            </a:rPr>
            <a:t>. </a:t>
          </a:r>
          <a:endParaRPr lang="ru-RU" dirty="0">
            <a:solidFill>
              <a:schemeClr val="tx1"/>
            </a:solidFill>
          </a:endParaRPr>
        </a:p>
      </dgm:t>
    </dgm:pt>
    <dgm:pt modelId="{B0D6D396-5536-4829-93C8-0C489CFFAEE3}" type="parTrans" cxnId="{BC27355C-A4D2-450B-A27B-A76EA54DA325}">
      <dgm:prSet/>
      <dgm:spPr/>
      <dgm:t>
        <a:bodyPr/>
        <a:lstStyle/>
        <a:p>
          <a:endParaRPr lang="ru-RU"/>
        </a:p>
      </dgm:t>
    </dgm:pt>
    <dgm:pt modelId="{E8A929BD-3BDA-4411-B380-2E7C56F11190}" type="sibTrans" cxnId="{BC27355C-A4D2-450B-A27B-A76EA54DA325}">
      <dgm:prSet/>
      <dgm:spPr/>
      <dgm:t>
        <a:bodyPr/>
        <a:lstStyle/>
        <a:p>
          <a:endParaRPr lang="ru-RU"/>
        </a:p>
      </dgm:t>
    </dgm:pt>
    <dgm:pt modelId="{CBCABB84-C2F3-405A-BF1B-2691112369B0}">
      <dgm:prSet phldrT="[Текст]">
        <dgm:style>
          <a:lnRef idx="3">
            <a:schemeClr val="lt1"/>
          </a:lnRef>
          <a:fillRef idx="1">
            <a:schemeClr val="accent1"/>
          </a:fillRef>
          <a:effectRef idx="1">
            <a:schemeClr val="accent1"/>
          </a:effectRef>
          <a:fontRef idx="minor">
            <a:schemeClr val="lt1"/>
          </a:fontRef>
        </dgm:style>
      </dgm:prSet>
      <dgm:spPr/>
      <dgm:t>
        <a:bodyPr/>
        <a:lstStyle/>
        <a:p>
          <a:endParaRPr lang="az-Latn-AZ" dirty="0" smtClean="0">
            <a:solidFill>
              <a:schemeClr val="tx1"/>
            </a:solidFill>
          </a:endParaRPr>
        </a:p>
        <a:p>
          <a:r>
            <a:rPr lang="en-US" dirty="0" smtClean="0">
              <a:solidFill>
                <a:schemeClr val="tx1"/>
              </a:solidFill>
            </a:rPr>
            <a:t>4. </a:t>
          </a:r>
          <a:r>
            <a:rPr lang="en-US" dirty="0" err="1" smtClean="0">
              <a:solidFill>
                <a:schemeClr val="tx1"/>
              </a:solidFill>
            </a:rPr>
            <a:t>Bazarda</a:t>
          </a:r>
          <a:r>
            <a:rPr lang="en-US" dirty="0" smtClean="0">
              <a:solidFill>
                <a:schemeClr val="tx1"/>
              </a:solidFill>
            </a:rPr>
            <a:t> </a:t>
          </a:r>
          <a:r>
            <a:rPr lang="en-US" dirty="0" err="1" smtClean="0">
              <a:solidFill>
                <a:schemeClr val="tx1"/>
              </a:solidFill>
            </a:rPr>
            <a:t>rəqabətin</a:t>
          </a:r>
          <a:r>
            <a:rPr lang="en-US" dirty="0" smtClean="0">
              <a:solidFill>
                <a:schemeClr val="tx1"/>
              </a:solidFill>
            </a:rPr>
            <a:t> </a:t>
          </a:r>
          <a:r>
            <a:rPr lang="en-US" dirty="0" err="1" smtClean="0">
              <a:solidFill>
                <a:schemeClr val="tx1"/>
              </a:solidFill>
            </a:rPr>
            <a:t>vəziyyətini</a:t>
          </a:r>
          <a:r>
            <a:rPr lang="en-US" dirty="0" smtClean="0">
              <a:solidFill>
                <a:schemeClr val="tx1"/>
              </a:solidFill>
            </a:rPr>
            <a:t> </a:t>
          </a:r>
          <a:r>
            <a:rPr lang="en-US" dirty="0" err="1" smtClean="0">
              <a:solidFill>
                <a:schemeClr val="tx1"/>
              </a:solidFill>
            </a:rPr>
            <a:t>və</a:t>
          </a:r>
          <a:r>
            <a:rPr lang="en-US" dirty="0" smtClean="0">
              <a:solidFill>
                <a:schemeClr val="tx1"/>
              </a:solidFill>
            </a:rPr>
            <a:t> </a:t>
          </a:r>
          <a:r>
            <a:rPr lang="en-US" dirty="0" err="1" smtClean="0">
              <a:solidFill>
                <a:schemeClr val="tx1"/>
              </a:solidFill>
            </a:rPr>
            <a:t>tutduğunuz</a:t>
          </a:r>
          <a:r>
            <a:rPr lang="en-US" dirty="0" smtClean="0">
              <a:solidFill>
                <a:schemeClr val="tx1"/>
              </a:solidFill>
            </a:rPr>
            <a:t> </a:t>
          </a:r>
          <a:r>
            <a:rPr lang="en-US" dirty="0" err="1" smtClean="0">
              <a:solidFill>
                <a:schemeClr val="tx1"/>
              </a:solidFill>
            </a:rPr>
            <a:t>mövqeyi</a:t>
          </a:r>
          <a:r>
            <a:rPr lang="en-US" dirty="0" smtClean="0">
              <a:solidFill>
                <a:schemeClr val="tx1"/>
              </a:solidFill>
            </a:rPr>
            <a:t> </a:t>
          </a:r>
          <a:r>
            <a:rPr lang="en-US" dirty="0" err="1" smtClean="0">
              <a:solidFill>
                <a:schemeClr val="tx1"/>
              </a:solidFill>
            </a:rPr>
            <a:t>təsvir</a:t>
          </a:r>
          <a:r>
            <a:rPr lang="en-US" dirty="0" smtClean="0">
              <a:solidFill>
                <a:schemeClr val="tx1"/>
              </a:solidFill>
            </a:rPr>
            <a:t> </a:t>
          </a:r>
          <a:r>
            <a:rPr lang="en-US" dirty="0" err="1" smtClean="0">
              <a:solidFill>
                <a:schemeClr val="tx1"/>
              </a:solidFill>
            </a:rPr>
            <a:t>edin</a:t>
          </a:r>
          <a:r>
            <a:rPr lang="en-US" dirty="0" smtClean="0">
              <a:solidFill>
                <a:schemeClr val="tx1"/>
              </a:solidFill>
            </a:rPr>
            <a:t>. </a:t>
          </a:r>
          <a:r>
            <a:rPr lang="en-US" dirty="0" err="1" smtClean="0">
              <a:solidFill>
                <a:schemeClr val="tx1"/>
              </a:solidFill>
            </a:rPr>
            <a:t>Tədqiqatın</a:t>
          </a:r>
          <a:r>
            <a:rPr lang="en-US" dirty="0" smtClean="0">
              <a:solidFill>
                <a:schemeClr val="tx1"/>
              </a:solidFill>
            </a:rPr>
            <a:t> </a:t>
          </a:r>
          <a:r>
            <a:rPr lang="en-US" dirty="0" err="1" smtClean="0">
              <a:solidFill>
                <a:schemeClr val="tx1"/>
              </a:solidFill>
            </a:rPr>
            <a:t>nəticələrinə</a:t>
          </a:r>
          <a:r>
            <a:rPr lang="en-US" dirty="0" smtClean="0">
              <a:solidFill>
                <a:schemeClr val="tx1"/>
              </a:solidFill>
            </a:rPr>
            <a:t> </a:t>
          </a:r>
          <a:r>
            <a:rPr lang="en-US" dirty="0" err="1" smtClean="0">
              <a:solidFill>
                <a:schemeClr val="tx1"/>
              </a:solidFill>
            </a:rPr>
            <a:t>görə</a:t>
          </a:r>
          <a:r>
            <a:rPr lang="en-US" dirty="0" smtClean="0">
              <a:solidFill>
                <a:schemeClr val="tx1"/>
              </a:solidFill>
            </a:rPr>
            <a:t> </a:t>
          </a:r>
          <a:r>
            <a:rPr lang="en-US" dirty="0" err="1" smtClean="0">
              <a:solidFill>
                <a:schemeClr val="tx1"/>
              </a:solidFill>
            </a:rPr>
            <a:t>mövqe</a:t>
          </a:r>
          <a:r>
            <a:rPr lang="en-US" dirty="0" smtClean="0">
              <a:solidFill>
                <a:schemeClr val="tx1"/>
              </a:solidFill>
            </a:rPr>
            <a:t> </a:t>
          </a:r>
          <a:r>
            <a:rPr lang="en-US" dirty="0" err="1" smtClean="0">
              <a:solidFill>
                <a:schemeClr val="tx1"/>
              </a:solidFill>
            </a:rPr>
            <a:t>kartını</a:t>
          </a:r>
          <a:r>
            <a:rPr lang="en-US" dirty="0" smtClean="0">
              <a:solidFill>
                <a:schemeClr val="tx1"/>
              </a:solidFill>
            </a:rPr>
            <a:t> </a:t>
          </a:r>
          <a:r>
            <a:rPr lang="en-US" dirty="0" err="1" smtClean="0">
              <a:solidFill>
                <a:schemeClr val="tx1"/>
              </a:solidFill>
            </a:rPr>
            <a:t>tərtib</a:t>
          </a:r>
          <a:r>
            <a:rPr lang="en-US" dirty="0" smtClean="0">
              <a:solidFill>
                <a:schemeClr val="tx1"/>
              </a:solidFill>
            </a:rPr>
            <a:t> </a:t>
          </a:r>
          <a:r>
            <a:rPr lang="en-US" dirty="0" err="1" smtClean="0">
              <a:solidFill>
                <a:schemeClr val="tx1"/>
              </a:solidFill>
            </a:rPr>
            <a:t>edin</a:t>
          </a:r>
          <a:r>
            <a:rPr lang="en-US" dirty="0" smtClean="0">
              <a:solidFill>
                <a:schemeClr val="tx1"/>
              </a:solidFill>
            </a:rPr>
            <a:t>.</a:t>
          </a:r>
          <a:endParaRPr lang="ru-RU" dirty="0">
            <a:solidFill>
              <a:schemeClr val="tx1"/>
            </a:solidFill>
          </a:endParaRPr>
        </a:p>
      </dgm:t>
    </dgm:pt>
    <dgm:pt modelId="{63AAC62A-AC1B-4F8C-8EAE-85E938F01073}" type="parTrans" cxnId="{FECB6783-209C-4883-810B-97437D3F2583}">
      <dgm:prSet/>
      <dgm:spPr/>
      <dgm:t>
        <a:bodyPr/>
        <a:lstStyle/>
        <a:p>
          <a:endParaRPr lang="ru-RU"/>
        </a:p>
      </dgm:t>
    </dgm:pt>
    <dgm:pt modelId="{80760BBF-A908-43BF-94F3-C1EEA50C385B}" type="sibTrans" cxnId="{FECB6783-209C-4883-810B-97437D3F2583}">
      <dgm:prSet/>
      <dgm:spPr/>
      <dgm:t>
        <a:bodyPr/>
        <a:lstStyle/>
        <a:p>
          <a:endParaRPr lang="ru-RU"/>
        </a:p>
      </dgm:t>
    </dgm:pt>
    <dgm:pt modelId="{7889D6E5-B312-4A2A-B412-ACDFC9493C91}" type="pres">
      <dgm:prSet presAssocID="{1538B4E6-49AA-443A-92AE-0875D83A68FE}" presName="arrowDiagram" presStyleCnt="0">
        <dgm:presLayoutVars>
          <dgm:chMax val="5"/>
          <dgm:dir/>
          <dgm:resizeHandles val="exact"/>
        </dgm:presLayoutVars>
      </dgm:prSet>
      <dgm:spPr/>
      <dgm:t>
        <a:bodyPr/>
        <a:lstStyle/>
        <a:p>
          <a:endParaRPr lang="tr-TR"/>
        </a:p>
      </dgm:t>
    </dgm:pt>
    <dgm:pt modelId="{2230EB93-4CC1-4097-A028-148FBFEEFBC5}" type="pres">
      <dgm:prSet presAssocID="{1538B4E6-49AA-443A-92AE-0875D83A68FE}" presName="arrow" presStyleLbl="bgShp" presStyleIdx="0" presStyleCnt="1" custScaleY="108359">
        <dgm:style>
          <a:lnRef idx="2">
            <a:schemeClr val="accent1">
              <a:shade val="50000"/>
            </a:schemeClr>
          </a:lnRef>
          <a:fillRef idx="1">
            <a:schemeClr val="accent1"/>
          </a:fillRef>
          <a:effectRef idx="0">
            <a:schemeClr val="accent1"/>
          </a:effectRef>
          <a:fontRef idx="minor">
            <a:schemeClr val="lt1"/>
          </a:fontRef>
        </dgm:style>
      </dgm:prSet>
      <dgm:spPr/>
    </dgm:pt>
    <dgm:pt modelId="{5235BDF0-0382-419B-8E29-D88D25E4531A}" type="pres">
      <dgm:prSet presAssocID="{1538B4E6-49AA-443A-92AE-0875D83A68FE}" presName="arrowDiagram4" presStyleCnt="0"/>
      <dgm:spPr/>
    </dgm:pt>
    <dgm:pt modelId="{10BF20E0-AD39-4B04-9600-337800A05E7C}" type="pres">
      <dgm:prSet presAssocID="{CDB81566-3B3B-4573-B2AB-87DCE30A617A}" presName="bullet4a" presStyleLbl="node1" presStyleIdx="0" presStyleCnt="4"/>
      <dgm:spPr/>
    </dgm:pt>
    <dgm:pt modelId="{885E196A-0680-49A4-A21A-5DF4F8838841}" type="pres">
      <dgm:prSet presAssocID="{CDB81566-3B3B-4573-B2AB-87DCE30A617A}" presName="textBox4a" presStyleLbl="revTx" presStyleIdx="0" presStyleCnt="4" custScaleX="93418" custScaleY="65030" custLinFactNeighborX="-39031" custLinFactNeighborY="10076">
        <dgm:presLayoutVars>
          <dgm:bulletEnabled val="1"/>
        </dgm:presLayoutVars>
      </dgm:prSet>
      <dgm:spPr/>
      <dgm:t>
        <a:bodyPr/>
        <a:lstStyle/>
        <a:p>
          <a:endParaRPr lang="ru-RU"/>
        </a:p>
      </dgm:t>
    </dgm:pt>
    <dgm:pt modelId="{17C26B99-FEBC-4211-B4E4-22B794347F0E}" type="pres">
      <dgm:prSet presAssocID="{7749163C-637B-4C45-843F-A2A7B6336BDA}" presName="bullet4b" presStyleLbl="node1" presStyleIdx="1" presStyleCnt="4"/>
      <dgm:spPr/>
    </dgm:pt>
    <dgm:pt modelId="{419DBEFE-BDA7-4E7E-8E65-59233F071361}" type="pres">
      <dgm:prSet presAssocID="{7749163C-637B-4C45-843F-A2A7B6336BDA}" presName="textBox4b" presStyleLbl="revTx" presStyleIdx="1" presStyleCnt="4" custScaleX="86426" custScaleY="63677" custLinFactNeighborX="-3750" custLinFactNeighborY="-2757">
        <dgm:presLayoutVars>
          <dgm:bulletEnabled val="1"/>
        </dgm:presLayoutVars>
      </dgm:prSet>
      <dgm:spPr/>
      <dgm:t>
        <a:bodyPr/>
        <a:lstStyle/>
        <a:p>
          <a:endParaRPr lang="ru-RU"/>
        </a:p>
      </dgm:t>
    </dgm:pt>
    <dgm:pt modelId="{20D636C0-8D1E-4832-8054-B7DB98059A65}" type="pres">
      <dgm:prSet presAssocID="{E3884E6E-CA96-40E9-AD23-1D5386DC95F2}" presName="bullet4c" presStyleLbl="node1" presStyleIdx="2" presStyleCnt="4"/>
      <dgm:spPr/>
    </dgm:pt>
    <dgm:pt modelId="{DBF620C5-2B50-4A7E-A63E-37726D84D24A}" type="pres">
      <dgm:prSet presAssocID="{E3884E6E-CA96-40E9-AD23-1D5386DC95F2}" presName="textBox4c" presStyleLbl="revTx" presStyleIdx="2" presStyleCnt="4" custScaleX="87498" custScaleY="36050" custLinFactNeighborX="-1369" custLinFactNeighborY="-25114">
        <dgm:presLayoutVars>
          <dgm:bulletEnabled val="1"/>
        </dgm:presLayoutVars>
      </dgm:prSet>
      <dgm:spPr/>
      <dgm:t>
        <a:bodyPr/>
        <a:lstStyle/>
        <a:p>
          <a:endParaRPr lang="ru-RU"/>
        </a:p>
      </dgm:t>
    </dgm:pt>
    <dgm:pt modelId="{FF195C1A-69C3-45F1-93C2-DC47C579480B}" type="pres">
      <dgm:prSet presAssocID="{CBCABB84-C2F3-405A-BF1B-2691112369B0}" presName="bullet4d" presStyleLbl="node1" presStyleIdx="3" presStyleCnt="4"/>
      <dgm:spPr/>
    </dgm:pt>
    <dgm:pt modelId="{02981C4B-08C6-4FF2-AC2A-9E00ED22800E}" type="pres">
      <dgm:prSet presAssocID="{CBCABB84-C2F3-405A-BF1B-2691112369B0}" presName="textBox4d" presStyleLbl="revTx" presStyleIdx="3" presStyleCnt="4" custScaleX="100947" custScaleY="37851" custLinFactNeighborX="7198" custLinFactNeighborY="-20140">
        <dgm:presLayoutVars>
          <dgm:bulletEnabled val="1"/>
        </dgm:presLayoutVars>
      </dgm:prSet>
      <dgm:spPr/>
      <dgm:t>
        <a:bodyPr/>
        <a:lstStyle/>
        <a:p>
          <a:endParaRPr lang="ru-RU"/>
        </a:p>
      </dgm:t>
    </dgm:pt>
  </dgm:ptLst>
  <dgm:cxnLst>
    <dgm:cxn modelId="{58178A71-DBC0-4946-8FA9-85398B8B495D}" type="presOf" srcId="{CBCABB84-C2F3-405A-BF1B-2691112369B0}" destId="{02981C4B-08C6-4FF2-AC2A-9E00ED22800E}" srcOrd="0" destOrd="0" presId="urn:microsoft.com/office/officeart/2005/8/layout/arrow2"/>
    <dgm:cxn modelId="{7C8A2331-9D4A-4B75-B0D9-A30CE33A8342}" type="presOf" srcId="{E3884E6E-CA96-40E9-AD23-1D5386DC95F2}" destId="{DBF620C5-2B50-4A7E-A63E-37726D84D24A}" srcOrd="0" destOrd="0" presId="urn:microsoft.com/office/officeart/2005/8/layout/arrow2"/>
    <dgm:cxn modelId="{DBF3F464-B13D-4F6B-A576-4E04CEA5874F}" type="presOf" srcId="{7749163C-637B-4C45-843F-A2A7B6336BDA}" destId="{419DBEFE-BDA7-4E7E-8E65-59233F071361}" srcOrd="0" destOrd="0" presId="urn:microsoft.com/office/officeart/2005/8/layout/arrow2"/>
    <dgm:cxn modelId="{4B8A43C8-6C6B-4960-8CBA-AD28DC812719}" srcId="{1538B4E6-49AA-443A-92AE-0875D83A68FE}" destId="{7749163C-637B-4C45-843F-A2A7B6336BDA}" srcOrd="1" destOrd="0" parTransId="{84780D09-2AE6-42F8-ACFA-D919BCB578E6}" sibTransId="{13AEADE7-9073-418C-A7BF-414EB553864A}"/>
    <dgm:cxn modelId="{2116F29B-1EF7-4A03-A37A-06C3D56BCD18}" type="presOf" srcId="{1538B4E6-49AA-443A-92AE-0875D83A68FE}" destId="{7889D6E5-B312-4A2A-B412-ACDFC9493C91}" srcOrd="0" destOrd="0" presId="urn:microsoft.com/office/officeart/2005/8/layout/arrow2"/>
    <dgm:cxn modelId="{77D7978D-67E3-455B-96A9-A451AC750298}" srcId="{1538B4E6-49AA-443A-92AE-0875D83A68FE}" destId="{CDB81566-3B3B-4573-B2AB-87DCE30A617A}" srcOrd="0" destOrd="0" parTransId="{B6C911D1-C73F-4E56-858F-D204356CD8FD}" sibTransId="{7B26DE35-DE2E-4D82-B110-2C43D0EADF07}"/>
    <dgm:cxn modelId="{FECB6783-209C-4883-810B-97437D3F2583}" srcId="{1538B4E6-49AA-443A-92AE-0875D83A68FE}" destId="{CBCABB84-C2F3-405A-BF1B-2691112369B0}" srcOrd="3" destOrd="0" parTransId="{63AAC62A-AC1B-4F8C-8EAE-85E938F01073}" sibTransId="{80760BBF-A908-43BF-94F3-C1EEA50C385B}"/>
    <dgm:cxn modelId="{CB45C8DA-A35F-42F1-AD2C-886F3E979D6D}" type="presOf" srcId="{CDB81566-3B3B-4573-B2AB-87DCE30A617A}" destId="{885E196A-0680-49A4-A21A-5DF4F8838841}" srcOrd="0" destOrd="0" presId="urn:microsoft.com/office/officeart/2005/8/layout/arrow2"/>
    <dgm:cxn modelId="{BC27355C-A4D2-450B-A27B-A76EA54DA325}" srcId="{1538B4E6-49AA-443A-92AE-0875D83A68FE}" destId="{E3884E6E-CA96-40E9-AD23-1D5386DC95F2}" srcOrd="2" destOrd="0" parTransId="{B0D6D396-5536-4829-93C8-0C489CFFAEE3}" sibTransId="{E8A929BD-3BDA-4411-B380-2E7C56F11190}"/>
    <dgm:cxn modelId="{BCF3DF5C-B35C-4F23-9C3A-4C759D8729ED}" type="presParOf" srcId="{7889D6E5-B312-4A2A-B412-ACDFC9493C91}" destId="{2230EB93-4CC1-4097-A028-148FBFEEFBC5}" srcOrd="0" destOrd="0" presId="urn:microsoft.com/office/officeart/2005/8/layout/arrow2"/>
    <dgm:cxn modelId="{A9BF8D30-5350-465C-86BC-FD9518D66C5B}" type="presParOf" srcId="{7889D6E5-B312-4A2A-B412-ACDFC9493C91}" destId="{5235BDF0-0382-419B-8E29-D88D25E4531A}" srcOrd="1" destOrd="0" presId="urn:microsoft.com/office/officeart/2005/8/layout/arrow2"/>
    <dgm:cxn modelId="{652255FF-EA8F-4FDB-9F8B-B36314DE3FB3}" type="presParOf" srcId="{5235BDF0-0382-419B-8E29-D88D25E4531A}" destId="{10BF20E0-AD39-4B04-9600-337800A05E7C}" srcOrd="0" destOrd="0" presId="urn:microsoft.com/office/officeart/2005/8/layout/arrow2"/>
    <dgm:cxn modelId="{8AA954DF-050E-4E9C-92F7-840AF0BAD5C9}" type="presParOf" srcId="{5235BDF0-0382-419B-8E29-D88D25E4531A}" destId="{885E196A-0680-49A4-A21A-5DF4F8838841}" srcOrd="1" destOrd="0" presId="urn:microsoft.com/office/officeart/2005/8/layout/arrow2"/>
    <dgm:cxn modelId="{60D1ECCF-4F9C-42B7-A166-D797221A4A65}" type="presParOf" srcId="{5235BDF0-0382-419B-8E29-D88D25E4531A}" destId="{17C26B99-FEBC-4211-B4E4-22B794347F0E}" srcOrd="2" destOrd="0" presId="urn:microsoft.com/office/officeart/2005/8/layout/arrow2"/>
    <dgm:cxn modelId="{103BC1DC-9A2A-4E54-9156-EB79F80C5541}" type="presParOf" srcId="{5235BDF0-0382-419B-8E29-D88D25E4531A}" destId="{419DBEFE-BDA7-4E7E-8E65-59233F071361}" srcOrd="3" destOrd="0" presId="urn:microsoft.com/office/officeart/2005/8/layout/arrow2"/>
    <dgm:cxn modelId="{4AE93CC6-429F-4EB1-BFCB-56EF3C9A52D8}" type="presParOf" srcId="{5235BDF0-0382-419B-8E29-D88D25E4531A}" destId="{20D636C0-8D1E-4832-8054-B7DB98059A65}" srcOrd="4" destOrd="0" presId="urn:microsoft.com/office/officeart/2005/8/layout/arrow2"/>
    <dgm:cxn modelId="{469D37F4-AB8E-4F7B-A3F6-DED2F5982965}" type="presParOf" srcId="{5235BDF0-0382-419B-8E29-D88D25E4531A}" destId="{DBF620C5-2B50-4A7E-A63E-37726D84D24A}" srcOrd="5" destOrd="0" presId="urn:microsoft.com/office/officeart/2005/8/layout/arrow2"/>
    <dgm:cxn modelId="{65986299-E7B0-490F-B60D-C9C5560661E3}" type="presParOf" srcId="{5235BDF0-0382-419B-8E29-D88D25E4531A}" destId="{FF195C1A-69C3-45F1-93C2-DC47C579480B}" srcOrd="6" destOrd="0" presId="urn:microsoft.com/office/officeart/2005/8/layout/arrow2"/>
    <dgm:cxn modelId="{79819FAD-3E27-4D78-BA7C-660370816B8D}" type="presParOf" srcId="{5235BDF0-0382-419B-8E29-D88D25E4531A}" destId="{02981C4B-08C6-4FF2-AC2A-9E00ED22800E}"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868D7-6EE5-41DE-A336-55F4F06F4537}" type="doc">
      <dgm:prSet loTypeId="urn:microsoft.com/office/officeart/2005/8/layout/arrow6" loCatId="process" qsTypeId="urn:microsoft.com/office/officeart/2005/8/quickstyle/simple1" qsCatId="simple" csTypeId="urn:microsoft.com/office/officeart/2005/8/colors/colorful4" csCatId="colorful" phldr="1"/>
      <dgm:spPr/>
      <dgm:t>
        <a:bodyPr/>
        <a:lstStyle/>
        <a:p>
          <a:endParaRPr lang="ru-RU"/>
        </a:p>
      </dgm:t>
    </dgm:pt>
    <dgm:pt modelId="{A3AF1049-CD9B-415F-871F-05BF1A5BE479}">
      <dgm:prSet phldrT="[Текст]"/>
      <dgm:spPr/>
      <dgm:t>
        <a:bodyPr/>
        <a:lstStyle/>
        <a:p>
          <a:r>
            <a:rPr lang="az-Latn-AZ" dirty="0" smtClean="0"/>
            <a:t>Xidmətin göstərlməsində faktiki xərclər</a:t>
          </a:r>
          <a:endParaRPr lang="ru-RU" dirty="0"/>
        </a:p>
      </dgm:t>
    </dgm:pt>
    <dgm:pt modelId="{C4AE8864-C259-4D13-A44F-1A21FEED9354}" type="parTrans" cxnId="{401C7EC3-3736-49DF-A2E7-75E14BBAF3C0}">
      <dgm:prSet/>
      <dgm:spPr/>
      <dgm:t>
        <a:bodyPr/>
        <a:lstStyle/>
        <a:p>
          <a:endParaRPr lang="ru-RU"/>
        </a:p>
      </dgm:t>
    </dgm:pt>
    <dgm:pt modelId="{6CB57EEF-714B-47E2-8655-5907C318C6A9}" type="sibTrans" cxnId="{401C7EC3-3736-49DF-A2E7-75E14BBAF3C0}">
      <dgm:prSet/>
      <dgm:spPr/>
      <dgm:t>
        <a:bodyPr/>
        <a:lstStyle/>
        <a:p>
          <a:endParaRPr lang="ru-RU"/>
        </a:p>
      </dgm:t>
    </dgm:pt>
    <dgm:pt modelId="{147EAD97-899D-4AAE-9DE8-23077FAB3301}">
      <dgm:prSet phldrT="[Текст]"/>
      <dgm:spPr/>
      <dgm:t>
        <a:bodyPr/>
        <a:lstStyle/>
        <a:p>
          <a:r>
            <a:rPr lang="az-Latn-AZ" dirty="0" smtClean="0"/>
            <a:t>Xidmətin satılacağı qiymət</a:t>
          </a:r>
          <a:endParaRPr lang="ru-RU" dirty="0"/>
        </a:p>
      </dgm:t>
    </dgm:pt>
    <dgm:pt modelId="{523B9FF3-35DA-4D3C-820D-BBF43B4911C6}" type="parTrans" cxnId="{26264DAD-AACC-49FD-9A52-37164A3091A6}">
      <dgm:prSet/>
      <dgm:spPr/>
      <dgm:t>
        <a:bodyPr/>
        <a:lstStyle/>
        <a:p>
          <a:endParaRPr lang="ru-RU"/>
        </a:p>
      </dgm:t>
    </dgm:pt>
    <dgm:pt modelId="{7963458A-6549-4E5D-969C-EDC1E776EC7C}" type="sibTrans" cxnId="{26264DAD-AACC-49FD-9A52-37164A3091A6}">
      <dgm:prSet/>
      <dgm:spPr/>
      <dgm:t>
        <a:bodyPr/>
        <a:lstStyle/>
        <a:p>
          <a:endParaRPr lang="ru-RU"/>
        </a:p>
      </dgm:t>
    </dgm:pt>
    <dgm:pt modelId="{EC544A03-3D80-4C94-AFA4-D13AA52C901B}">
      <dgm:prSet/>
      <dgm:spPr/>
      <dgm:t>
        <a:bodyPr/>
        <a:lstStyle/>
        <a:p>
          <a:endParaRPr lang="tr-TR"/>
        </a:p>
      </dgm:t>
    </dgm:pt>
    <dgm:pt modelId="{BDB85E27-CF8E-4BE1-A955-9320F26326D8}" type="parTrans" cxnId="{23DD92F2-601C-4CC7-98AB-3D61F2654980}">
      <dgm:prSet/>
      <dgm:spPr/>
      <dgm:t>
        <a:bodyPr/>
        <a:lstStyle/>
        <a:p>
          <a:endParaRPr lang="ru-RU"/>
        </a:p>
      </dgm:t>
    </dgm:pt>
    <dgm:pt modelId="{42ED8D69-6F42-4D01-A4BA-6C5E71123252}" type="sibTrans" cxnId="{23DD92F2-601C-4CC7-98AB-3D61F2654980}">
      <dgm:prSet/>
      <dgm:spPr/>
      <dgm:t>
        <a:bodyPr/>
        <a:lstStyle/>
        <a:p>
          <a:endParaRPr lang="ru-RU"/>
        </a:p>
      </dgm:t>
    </dgm:pt>
    <dgm:pt modelId="{810134F9-CE16-4283-86C5-79B92F629925}" type="pres">
      <dgm:prSet presAssocID="{9D9868D7-6EE5-41DE-A336-55F4F06F4537}" presName="compositeShape" presStyleCnt="0">
        <dgm:presLayoutVars>
          <dgm:chMax val="2"/>
          <dgm:dir/>
          <dgm:resizeHandles val="exact"/>
        </dgm:presLayoutVars>
      </dgm:prSet>
      <dgm:spPr/>
      <dgm:t>
        <a:bodyPr/>
        <a:lstStyle/>
        <a:p>
          <a:endParaRPr lang="tr-TR"/>
        </a:p>
      </dgm:t>
    </dgm:pt>
    <dgm:pt modelId="{0D15CD84-A64F-4D09-A424-69A25503ABBA}" type="pres">
      <dgm:prSet presAssocID="{9D9868D7-6EE5-41DE-A336-55F4F06F4537}" presName="ribbon" presStyleLbl="node1" presStyleIdx="0" presStyleCnt="1"/>
      <dgm:spPr/>
    </dgm:pt>
    <dgm:pt modelId="{9185190A-BBD5-4F46-92A7-54603CB52FE9}" type="pres">
      <dgm:prSet presAssocID="{9D9868D7-6EE5-41DE-A336-55F4F06F4537}" presName="leftArrowText" presStyleLbl="node1" presStyleIdx="0" presStyleCnt="1">
        <dgm:presLayoutVars>
          <dgm:chMax val="0"/>
          <dgm:bulletEnabled val="1"/>
        </dgm:presLayoutVars>
      </dgm:prSet>
      <dgm:spPr/>
      <dgm:t>
        <a:bodyPr/>
        <a:lstStyle/>
        <a:p>
          <a:endParaRPr lang="tr-TR"/>
        </a:p>
      </dgm:t>
    </dgm:pt>
    <dgm:pt modelId="{3EF423C9-2C2B-4C98-96F9-6C54C82F1DE0}" type="pres">
      <dgm:prSet presAssocID="{9D9868D7-6EE5-41DE-A336-55F4F06F4537}" presName="rightArrowText" presStyleLbl="node1" presStyleIdx="0" presStyleCnt="1">
        <dgm:presLayoutVars>
          <dgm:chMax val="0"/>
          <dgm:bulletEnabled val="1"/>
        </dgm:presLayoutVars>
      </dgm:prSet>
      <dgm:spPr/>
      <dgm:t>
        <a:bodyPr/>
        <a:lstStyle/>
        <a:p>
          <a:endParaRPr lang="tr-TR"/>
        </a:p>
      </dgm:t>
    </dgm:pt>
  </dgm:ptLst>
  <dgm:cxnLst>
    <dgm:cxn modelId="{401C7EC3-3736-49DF-A2E7-75E14BBAF3C0}" srcId="{9D9868D7-6EE5-41DE-A336-55F4F06F4537}" destId="{A3AF1049-CD9B-415F-871F-05BF1A5BE479}" srcOrd="0" destOrd="0" parTransId="{C4AE8864-C259-4D13-A44F-1A21FEED9354}" sibTransId="{6CB57EEF-714B-47E2-8655-5907C318C6A9}"/>
    <dgm:cxn modelId="{26264DAD-AACC-49FD-9A52-37164A3091A6}" srcId="{9D9868D7-6EE5-41DE-A336-55F4F06F4537}" destId="{147EAD97-899D-4AAE-9DE8-23077FAB3301}" srcOrd="1" destOrd="0" parTransId="{523B9FF3-35DA-4D3C-820D-BBF43B4911C6}" sibTransId="{7963458A-6549-4E5D-969C-EDC1E776EC7C}"/>
    <dgm:cxn modelId="{23DD92F2-601C-4CC7-98AB-3D61F2654980}" srcId="{9D9868D7-6EE5-41DE-A336-55F4F06F4537}" destId="{EC544A03-3D80-4C94-AFA4-D13AA52C901B}" srcOrd="2" destOrd="0" parTransId="{BDB85E27-CF8E-4BE1-A955-9320F26326D8}" sibTransId="{42ED8D69-6F42-4D01-A4BA-6C5E71123252}"/>
    <dgm:cxn modelId="{EEA27318-8CE8-4BD3-90FC-5603A9375AC4}" type="presOf" srcId="{147EAD97-899D-4AAE-9DE8-23077FAB3301}" destId="{3EF423C9-2C2B-4C98-96F9-6C54C82F1DE0}" srcOrd="0" destOrd="0" presId="urn:microsoft.com/office/officeart/2005/8/layout/arrow6"/>
    <dgm:cxn modelId="{81A9CB3E-F7D5-4BAB-B8EF-D91CDDDD31EC}" type="presOf" srcId="{A3AF1049-CD9B-415F-871F-05BF1A5BE479}" destId="{9185190A-BBD5-4F46-92A7-54603CB52FE9}" srcOrd="0" destOrd="0" presId="urn:microsoft.com/office/officeart/2005/8/layout/arrow6"/>
    <dgm:cxn modelId="{70B34D28-BA66-4933-8954-0BCBC7FF7516}" type="presOf" srcId="{9D9868D7-6EE5-41DE-A336-55F4F06F4537}" destId="{810134F9-CE16-4283-86C5-79B92F629925}" srcOrd="0" destOrd="0" presId="urn:microsoft.com/office/officeart/2005/8/layout/arrow6"/>
    <dgm:cxn modelId="{973BAAF1-E16C-4E1A-8D22-A1A7D7FF0058}" type="presParOf" srcId="{810134F9-CE16-4283-86C5-79B92F629925}" destId="{0D15CD84-A64F-4D09-A424-69A25503ABBA}" srcOrd="0" destOrd="0" presId="urn:microsoft.com/office/officeart/2005/8/layout/arrow6"/>
    <dgm:cxn modelId="{55111608-537E-4756-800E-E5F92905CE1D}" type="presParOf" srcId="{810134F9-CE16-4283-86C5-79B92F629925}" destId="{9185190A-BBD5-4F46-92A7-54603CB52FE9}" srcOrd="1" destOrd="0" presId="urn:microsoft.com/office/officeart/2005/8/layout/arrow6"/>
    <dgm:cxn modelId="{5D1543CA-4C9D-4427-9CB1-F30283C8C367}" type="presParOf" srcId="{810134F9-CE16-4283-86C5-79B92F629925}" destId="{3EF423C9-2C2B-4C98-96F9-6C54C82F1DE0}"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C2CC00-6C4B-4C2A-A257-025800B59294}" type="doc">
      <dgm:prSet loTypeId="urn:microsoft.com/office/officeart/2005/8/layout/default#2" loCatId="list" qsTypeId="urn:microsoft.com/office/officeart/2005/8/quickstyle/simple1" qsCatId="simple" csTypeId="urn:microsoft.com/office/officeart/2005/8/colors/colorful2" csCatId="colorful" phldr="1"/>
      <dgm:spPr/>
      <dgm:t>
        <a:bodyPr/>
        <a:lstStyle/>
        <a:p>
          <a:endParaRPr lang="ru-RU"/>
        </a:p>
      </dgm:t>
    </dgm:pt>
    <dgm:pt modelId="{9E6FF56B-FB74-4BD0-8DA9-5DBD8568EB90}">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en-US" dirty="0" err="1" smtClean="0"/>
            <a:t>Amerika</a:t>
          </a:r>
          <a:r>
            <a:rPr lang="en-US" dirty="0" smtClean="0"/>
            <a:t> </a:t>
          </a:r>
          <a:r>
            <a:rPr lang="en-US" dirty="0" err="1" smtClean="0"/>
            <a:t>mütəxəssisləri</a:t>
          </a:r>
          <a:r>
            <a:rPr lang="en-US" dirty="0" smtClean="0"/>
            <a:t> </a:t>
          </a:r>
          <a:r>
            <a:rPr lang="en-US" dirty="0" err="1" smtClean="0"/>
            <a:t>C.Viters</a:t>
          </a:r>
          <a:r>
            <a:rPr lang="en-US" dirty="0" smtClean="0"/>
            <a:t> </a:t>
          </a:r>
          <a:r>
            <a:rPr lang="en-US" dirty="0" err="1" smtClean="0"/>
            <a:t>və</a:t>
          </a:r>
          <a:r>
            <a:rPr lang="en-US" dirty="0" smtClean="0"/>
            <a:t> </a:t>
          </a:r>
          <a:r>
            <a:rPr lang="en-US" dirty="0" err="1" smtClean="0"/>
            <a:t>K.Vippermanin</a:t>
          </a:r>
          <a:r>
            <a:rPr lang="en-US" dirty="0" smtClean="0"/>
            <a:t> 1980-ci </a:t>
          </a:r>
          <a:r>
            <a:rPr lang="en-US" dirty="0" err="1" smtClean="0"/>
            <a:t>ildən</a:t>
          </a:r>
          <a:r>
            <a:rPr lang="en-US" dirty="0" smtClean="0"/>
            <a:t> </a:t>
          </a:r>
          <a:r>
            <a:rPr lang="en-US" dirty="0" err="1" smtClean="0"/>
            <a:t>başlayaraq</a:t>
          </a:r>
          <a:r>
            <a:rPr lang="en-US" dirty="0" smtClean="0"/>
            <a:t> </a:t>
          </a:r>
          <a:r>
            <a:rPr lang="en-US" dirty="0" err="1" smtClean="0"/>
            <a:t>apardıqları</a:t>
          </a:r>
          <a:r>
            <a:rPr lang="en-US" dirty="0" smtClean="0"/>
            <a:t> </a:t>
          </a:r>
          <a:r>
            <a:rPr lang="en-US" dirty="0" err="1" smtClean="0"/>
            <a:t>tədqiqatlar</a:t>
          </a:r>
          <a:r>
            <a:rPr lang="en-US" dirty="0" smtClean="0"/>
            <a:t> </a:t>
          </a:r>
          <a:r>
            <a:rPr lang="en-US" dirty="0" err="1" smtClean="0"/>
            <a:t>göstərir</a:t>
          </a:r>
          <a:r>
            <a:rPr lang="en-US" dirty="0" smtClean="0"/>
            <a:t> </a:t>
          </a:r>
          <a:r>
            <a:rPr lang="en-US" dirty="0" err="1" smtClean="0"/>
            <a:t>ki</a:t>
          </a:r>
          <a:r>
            <a:rPr lang="en-US" dirty="0" smtClean="0"/>
            <a:t>, </a:t>
          </a:r>
          <a:r>
            <a:rPr lang="en-US" dirty="0" err="1" smtClean="0"/>
            <a:t>xidmətlərin</a:t>
          </a:r>
          <a:r>
            <a:rPr lang="en-US" dirty="0" smtClean="0"/>
            <a:t> </a:t>
          </a:r>
          <a:r>
            <a:rPr lang="en-US" dirty="0" err="1" smtClean="0"/>
            <a:t>bazarda</a:t>
          </a:r>
          <a:r>
            <a:rPr lang="en-US" dirty="0" smtClean="0"/>
            <a:t> </a:t>
          </a:r>
          <a:r>
            <a:rPr lang="en-US" dirty="0" err="1" smtClean="0"/>
            <a:t>yeridilməsi</a:t>
          </a:r>
          <a:r>
            <a:rPr lang="en-US" dirty="0" smtClean="0"/>
            <a:t> </a:t>
          </a:r>
          <a:r>
            <a:rPr lang="en-US" dirty="0" err="1" smtClean="0"/>
            <a:t>və</a:t>
          </a:r>
          <a:r>
            <a:rPr lang="en-US" dirty="0" smtClean="0"/>
            <a:t> </a:t>
          </a:r>
          <a:r>
            <a:rPr lang="en-US" dirty="0" err="1" smtClean="0"/>
            <a:t>onlar</a:t>
          </a:r>
          <a:r>
            <a:rPr lang="en-US" dirty="0" smtClean="0"/>
            <a:t> </a:t>
          </a:r>
          <a:r>
            <a:rPr lang="en-US" dirty="0" err="1" smtClean="0"/>
            <a:t>haqqında</a:t>
          </a:r>
          <a:r>
            <a:rPr lang="en-US" dirty="0" smtClean="0"/>
            <a:t> </a:t>
          </a:r>
          <a:r>
            <a:rPr lang="en-US" dirty="0" err="1" smtClean="0"/>
            <a:t>informasiyaların</a:t>
          </a:r>
          <a:r>
            <a:rPr lang="en-US" dirty="0" smtClean="0"/>
            <a:t> </a:t>
          </a:r>
          <a:r>
            <a:rPr lang="en-US" dirty="0" err="1" smtClean="0"/>
            <a:t>yayılmasının</a:t>
          </a:r>
          <a:r>
            <a:rPr lang="en-US" dirty="0" smtClean="0"/>
            <a:t> </a:t>
          </a:r>
          <a:r>
            <a:rPr lang="en-US" dirty="0" err="1" smtClean="0"/>
            <a:t>çoxsaylı</a:t>
          </a:r>
          <a:r>
            <a:rPr lang="en-US" dirty="0" smtClean="0"/>
            <a:t> </a:t>
          </a:r>
          <a:r>
            <a:rPr lang="en-US" dirty="0" err="1" smtClean="0"/>
            <a:t>üsulları</a:t>
          </a:r>
          <a:r>
            <a:rPr lang="en-US" dirty="0" smtClean="0"/>
            <a:t> </a:t>
          </a:r>
          <a:r>
            <a:rPr lang="en-US" dirty="0" err="1" smtClean="0"/>
            <a:t>içərisində</a:t>
          </a:r>
          <a:r>
            <a:rPr lang="en-US" dirty="0" smtClean="0"/>
            <a:t> </a:t>
          </a:r>
          <a:r>
            <a:rPr lang="en-US" dirty="0" err="1" smtClean="0"/>
            <a:t>ən</a:t>
          </a:r>
          <a:r>
            <a:rPr lang="en-US" dirty="0" smtClean="0"/>
            <a:t> </a:t>
          </a:r>
          <a:r>
            <a:rPr lang="en-US" dirty="0" err="1" smtClean="0"/>
            <a:t>səmərəlililəri</a:t>
          </a:r>
          <a:r>
            <a:rPr lang="en-US" dirty="0" smtClean="0"/>
            <a:t> </a:t>
          </a:r>
          <a:r>
            <a:rPr lang="en-US" dirty="0" err="1" smtClean="0"/>
            <a:t>bunlardır</a:t>
          </a:r>
          <a:r>
            <a:rPr lang="en-US" dirty="0" smtClean="0"/>
            <a:t>:</a:t>
          </a:r>
          <a:endParaRPr lang="ru-RU" dirty="0"/>
        </a:p>
      </dgm:t>
    </dgm:pt>
    <dgm:pt modelId="{EFEF19E8-969C-46AE-BE05-78747C4E0C7B}" type="parTrans" cxnId="{06C37341-6C11-4CF2-BD8E-4D8FEA962E96}">
      <dgm:prSet/>
      <dgm:spPr/>
      <dgm:t>
        <a:bodyPr/>
        <a:lstStyle/>
        <a:p>
          <a:endParaRPr lang="ru-RU"/>
        </a:p>
      </dgm:t>
    </dgm:pt>
    <dgm:pt modelId="{1A0D0FAB-ECAA-4C7F-91BC-44C43BCE541A}" type="sibTrans" cxnId="{06C37341-6C11-4CF2-BD8E-4D8FEA962E96}">
      <dgm:prSet/>
      <dgm:spPr/>
      <dgm:t>
        <a:bodyPr/>
        <a:lstStyle/>
        <a:p>
          <a:endParaRPr lang="ru-RU"/>
        </a:p>
      </dgm:t>
    </dgm:pt>
    <dgm:pt modelId="{27440D36-AA4E-44F2-8096-E4035CEFECEF}" type="pres">
      <dgm:prSet presAssocID="{2DC2CC00-6C4B-4C2A-A257-025800B59294}" presName="diagram" presStyleCnt="0">
        <dgm:presLayoutVars>
          <dgm:dir/>
          <dgm:resizeHandles val="exact"/>
        </dgm:presLayoutVars>
      </dgm:prSet>
      <dgm:spPr/>
      <dgm:t>
        <a:bodyPr/>
        <a:lstStyle/>
        <a:p>
          <a:endParaRPr lang="tr-TR"/>
        </a:p>
      </dgm:t>
    </dgm:pt>
    <dgm:pt modelId="{3219B2EF-5D06-4FF4-B53F-47E6F49965CB}" type="pres">
      <dgm:prSet presAssocID="{9E6FF56B-FB74-4BD0-8DA9-5DBD8568EB90}" presName="node" presStyleLbl="node1" presStyleIdx="0" presStyleCnt="1">
        <dgm:presLayoutVars>
          <dgm:bulletEnabled val="1"/>
        </dgm:presLayoutVars>
      </dgm:prSet>
      <dgm:spPr/>
      <dgm:t>
        <a:bodyPr/>
        <a:lstStyle/>
        <a:p>
          <a:endParaRPr lang="ru-RU"/>
        </a:p>
      </dgm:t>
    </dgm:pt>
  </dgm:ptLst>
  <dgm:cxnLst>
    <dgm:cxn modelId="{39179366-1225-48D0-B603-8C6980AD320B}" type="presOf" srcId="{2DC2CC00-6C4B-4C2A-A257-025800B59294}" destId="{27440D36-AA4E-44F2-8096-E4035CEFECEF}" srcOrd="0" destOrd="0" presId="urn:microsoft.com/office/officeart/2005/8/layout/default#2"/>
    <dgm:cxn modelId="{06C37341-6C11-4CF2-BD8E-4D8FEA962E96}" srcId="{2DC2CC00-6C4B-4C2A-A257-025800B59294}" destId="{9E6FF56B-FB74-4BD0-8DA9-5DBD8568EB90}" srcOrd="0" destOrd="0" parTransId="{EFEF19E8-969C-46AE-BE05-78747C4E0C7B}" sibTransId="{1A0D0FAB-ECAA-4C7F-91BC-44C43BCE541A}"/>
    <dgm:cxn modelId="{920BBC95-D2F9-471E-9609-6A7746B52AAF}" type="presOf" srcId="{9E6FF56B-FB74-4BD0-8DA9-5DBD8568EB90}" destId="{3219B2EF-5D06-4FF4-B53F-47E6F49965CB}" srcOrd="0" destOrd="0" presId="urn:microsoft.com/office/officeart/2005/8/layout/default#2"/>
    <dgm:cxn modelId="{F487552B-7068-48CE-B8E6-38953267C45C}" type="presParOf" srcId="{27440D36-AA4E-44F2-8096-E4035CEFECEF}" destId="{3219B2EF-5D06-4FF4-B53F-47E6F49965CB}" srcOrd="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A99BA5-8E7F-4CD7-B1C6-588B2B6273FF}"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ru-RU"/>
        </a:p>
      </dgm:t>
    </dgm:pt>
    <dgm:pt modelId="{BE55B8F5-3E60-4672-9C88-EA226B634912}">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i="1" dirty="0" err="1" smtClean="0"/>
            <a:t>Açıq</a:t>
          </a:r>
          <a:r>
            <a:rPr lang="en-US" b="1" i="1" dirty="0" smtClean="0"/>
            <a:t> </a:t>
          </a:r>
          <a:r>
            <a:rPr lang="en-US" b="1" i="1" dirty="0" err="1" smtClean="0"/>
            <a:t>çıxışlar</a:t>
          </a:r>
          <a:endParaRPr lang="ru-RU" dirty="0"/>
        </a:p>
      </dgm:t>
    </dgm:pt>
    <dgm:pt modelId="{E8F5A6B0-D68A-45E1-9F5D-AB7125A33711}" type="parTrans" cxnId="{B0156E8A-C895-43BC-980D-3B66B392C4D2}">
      <dgm:prSet/>
      <dgm:spPr/>
      <dgm:t>
        <a:bodyPr/>
        <a:lstStyle/>
        <a:p>
          <a:endParaRPr lang="ru-RU"/>
        </a:p>
      </dgm:t>
    </dgm:pt>
    <dgm:pt modelId="{604A2C99-5348-4C1F-BAC4-435A23FB74EB}" type="sibTrans" cxnId="{B0156E8A-C895-43BC-980D-3B66B392C4D2}">
      <dgm:prSet/>
      <dgm:spPr/>
      <dgm:t>
        <a:bodyPr/>
        <a:lstStyle/>
        <a:p>
          <a:endParaRPr lang="ru-RU"/>
        </a:p>
      </dgm:t>
    </dgm:pt>
    <dgm:pt modelId="{4C9F6817-092C-4126-9100-5C573C4123AC}">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i="1" dirty="0" err="1" smtClean="0"/>
            <a:t>Müxtəlif</a:t>
          </a:r>
          <a:r>
            <a:rPr lang="en-US" b="1" i="1" dirty="0" smtClean="0"/>
            <a:t> </a:t>
          </a:r>
          <a:r>
            <a:rPr lang="en-US" b="1" i="1" dirty="0" err="1" smtClean="0"/>
            <a:t>təşkilatlarda</a:t>
          </a:r>
          <a:r>
            <a:rPr lang="en-US" b="1" i="1" dirty="0" smtClean="0"/>
            <a:t>, </a:t>
          </a:r>
          <a:r>
            <a:rPr lang="en-US" b="1" i="1" dirty="0" err="1" smtClean="0"/>
            <a:t>ictimai</a:t>
          </a:r>
          <a:r>
            <a:rPr lang="en-US" b="1" i="1" dirty="0" smtClean="0"/>
            <a:t> </a:t>
          </a:r>
          <a:r>
            <a:rPr lang="en-US" b="1" i="1" dirty="0" err="1" smtClean="0"/>
            <a:t>birliklərdə</a:t>
          </a:r>
          <a:r>
            <a:rPr lang="en-US" b="1" i="1" dirty="0" smtClean="0"/>
            <a:t> </a:t>
          </a:r>
          <a:r>
            <a:rPr lang="en-US" b="1" i="1" dirty="0" err="1" smtClean="0"/>
            <a:t>iştirak</a:t>
          </a:r>
          <a:r>
            <a:rPr lang="en-US" b="1" i="1" dirty="0" smtClean="0"/>
            <a:t> </a:t>
          </a:r>
          <a:r>
            <a:rPr lang="en-US" b="1" i="1" dirty="0" err="1" smtClean="0"/>
            <a:t>etmək</a:t>
          </a:r>
          <a:r>
            <a:rPr lang="en-US" b="1" i="1" dirty="0" smtClean="0"/>
            <a:t>.</a:t>
          </a:r>
          <a:r>
            <a:rPr lang="en-US" dirty="0" smtClean="0"/>
            <a:t> </a:t>
          </a:r>
          <a:endParaRPr lang="ru-RU" dirty="0"/>
        </a:p>
      </dgm:t>
    </dgm:pt>
    <dgm:pt modelId="{E301041B-A5F4-4A3A-9FC4-8F2EA438ADA2}" type="parTrans" cxnId="{8B1980CF-FE02-440B-985A-0A58CF0C5CE3}">
      <dgm:prSet/>
      <dgm:spPr/>
      <dgm:t>
        <a:bodyPr/>
        <a:lstStyle/>
        <a:p>
          <a:endParaRPr lang="ru-RU"/>
        </a:p>
      </dgm:t>
    </dgm:pt>
    <dgm:pt modelId="{FBB4976A-42F4-4FE5-BF56-0B35FFC01227}" type="sibTrans" cxnId="{8B1980CF-FE02-440B-985A-0A58CF0C5CE3}">
      <dgm:prSet/>
      <dgm:spPr/>
      <dgm:t>
        <a:bodyPr/>
        <a:lstStyle/>
        <a:p>
          <a:endParaRPr lang="ru-RU"/>
        </a:p>
      </dgm:t>
    </dgm:pt>
    <dgm:pt modelId="{A21AB6BD-2B50-4CB6-8BA8-A50CAA682081}">
      <dgm:prSet phldrT="[Текст]">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i="1" dirty="0" err="1" smtClean="0"/>
            <a:t>Telefon</a:t>
          </a:r>
          <a:r>
            <a:rPr lang="en-US" b="1" i="1" dirty="0" smtClean="0"/>
            <a:t> </a:t>
          </a:r>
          <a:r>
            <a:rPr lang="en-US" b="1" i="1" dirty="0" err="1" smtClean="0"/>
            <a:t>marketinqi</a:t>
          </a:r>
          <a:endParaRPr lang="ru-RU" dirty="0"/>
        </a:p>
      </dgm:t>
    </dgm:pt>
    <dgm:pt modelId="{D020382D-746D-4E59-BCD0-F4C4E901E928}" type="parTrans" cxnId="{E0B13B35-473A-41A1-850B-1F1C7E92DCF8}">
      <dgm:prSet/>
      <dgm:spPr/>
      <dgm:t>
        <a:bodyPr/>
        <a:lstStyle/>
        <a:p>
          <a:endParaRPr lang="ru-RU"/>
        </a:p>
      </dgm:t>
    </dgm:pt>
    <dgm:pt modelId="{1616A58A-1248-4614-9225-722DD836385B}" type="sibTrans" cxnId="{E0B13B35-473A-41A1-850B-1F1C7E92DCF8}">
      <dgm:prSet/>
      <dgm:spPr/>
      <dgm:t>
        <a:bodyPr/>
        <a:lstStyle/>
        <a:p>
          <a:endParaRPr lang="ru-RU"/>
        </a:p>
      </dgm:t>
    </dgm:pt>
    <dgm:pt modelId="{B2749B36-D62E-4C59-B0D5-930DF7B3B4AF}">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i="1" dirty="0" err="1" smtClean="0"/>
            <a:t>hədiyyələrinin</a:t>
          </a:r>
          <a:r>
            <a:rPr lang="en-US" b="1" i="1" dirty="0" smtClean="0"/>
            <a:t> </a:t>
          </a:r>
          <a:r>
            <a:rPr lang="en-US" b="1" i="1" dirty="0" err="1" smtClean="0"/>
            <a:t>buraxılması</a:t>
          </a:r>
          <a:endParaRPr lang="ru-RU" dirty="0"/>
        </a:p>
      </dgm:t>
    </dgm:pt>
    <dgm:pt modelId="{6D477D91-BD6C-42A3-93AD-54BF41B5A7B0}" type="parTrans" cxnId="{A6263399-AA4B-4B63-8130-8BD2840CDD05}">
      <dgm:prSet/>
      <dgm:spPr/>
      <dgm:t>
        <a:bodyPr/>
        <a:lstStyle/>
        <a:p>
          <a:endParaRPr lang="ru-RU"/>
        </a:p>
      </dgm:t>
    </dgm:pt>
    <dgm:pt modelId="{04455920-B316-44A0-9314-829EFCF1A2FD}" type="sibTrans" cxnId="{A6263399-AA4B-4B63-8130-8BD2840CDD05}">
      <dgm:prSet/>
      <dgm:spPr/>
      <dgm:t>
        <a:bodyPr/>
        <a:lstStyle/>
        <a:p>
          <a:endParaRPr lang="ru-RU"/>
        </a:p>
      </dgm:t>
    </dgm:pt>
    <dgm:pt modelId="{D16F1C1B-C911-4308-B5C3-1337820AA18F}">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i="1" dirty="0" smtClean="0"/>
            <a:t> </a:t>
          </a:r>
          <a:r>
            <a:rPr lang="en-US" b="1" i="1" dirty="0" err="1" smtClean="0"/>
            <a:t>Zəmanət</a:t>
          </a:r>
          <a:r>
            <a:rPr lang="en-US" b="1" i="1" dirty="0" smtClean="0"/>
            <a:t> </a:t>
          </a:r>
          <a:r>
            <a:rPr lang="en-US" b="1" i="1" dirty="0" err="1" smtClean="0"/>
            <a:t>verilməsi</a:t>
          </a:r>
          <a:r>
            <a:rPr lang="en-US" b="1" i="1" dirty="0" smtClean="0"/>
            <a:t>  </a:t>
          </a:r>
          <a:endParaRPr lang="ru-RU" dirty="0"/>
        </a:p>
      </dgm:t>
    </dgm:pt>
    <dgm:pt modelId="{054F5FD9-19E4-4BF1-9069-19A3BD1DCF1A}" type="parTrans" cxnId="{B9D22DA4-1F71-4252-A0A6-89A27580B325}">
      <dgm:prSet/>
      <dgm:spPr/>
      <dgm:t>
        <a:bodyPr/>
        <a:lstStyle/>
        <a:p>
          <a:endParaRPr lang="ru-RU"/>
        </a:p>
      </dgm:t>
    </dgm:pt>
    <dgm:pt modelId="{4E194B2E-93AF-4249-B150-F0AB3C27D82E}" type="sibTrans" cxnId="{B9D22DA4-1F71-4252-A0A6-89A27580B325}">
      <dgm:prSet/>
      <dgm:spPr/>
      <dgm:t>
        <a:bodyPr/>
        <a:lstStyle/>
        <a:p>
          <a:endParaRPr lang="ru-RU"/>
        </a:p>
      </dgm:t>
    </dgm:pt>
    <dgm:pt modelId="{0FE2AE59-34BA-4D17-97E8-D8186723022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i="1" dirty="0" err="1" smtClean="0"/>
            <a:t>Reklam</a:t>
          </a:r>
          <a:r>
            <a:rPr lang="en-US" b="1" i="1" dirty="0" smtClean="0"/>
            <a:t> </a:t>
          </a:r>
          <a:r>
            <a:rPr lang="en-US" b="1" i="1" dirty="0" err="1" smtClean="0"/>
            <a:t>prospektlərinin</a:t>
          </a:r>
          <a:r>
            <a:rPr lang="en-US" b="1" i="1" dirty="0" smtClean="0"/>
            <a:t>, </a:t>
          </a:r>
          <a:r>
            <a:rPr lang="en-US" b="1" i="1" dirty="0" err="1" smtClean="0"/>
            <a:t>təkliflərin</a:t>
          </a:r>
          <a:r>
            <a:rPr lang="en-US" b="1" i="1" dirty="0" smtClean="0"/>
            <a:t> </a:t>
          </a:r>
          <a:endParaRPr lang="ru-RU" dirty="0"/>
        </a:p>
      </dgm:t>
    </dgm:pt>
    <dgm:pt modelId="{AFB25EC4-A734-4AC6-A796-B81BC08495F8}" type="parTrans" cxnId="{F8C8CD72-0788-4F33-AC2A-FF278B4A59CD}">
      <dgm:prSet/>
      <dgm:spPr/>
      <dgm:t>
        <a:bodyPr/>
        <a:lstStyle/>
        <a:p>
          <a:endParaRPr lang="ru-RU"/>
        </a:p>
      </dgm:t>
    </dgm:pt>
    <dgm:pt modelId="{FB15BEA0-6085-45D4-B819-9DA092E959C6}" type="sibTrans" cxnId="{F8C8CD72-0788-4F33-AC2A-FF278B4A59CD}">
      <dgm:prSet/>
      <dgm:spPr/>
      <dgm:t>
        <a:bodyPr/>
        <a:lstStyle/>
        <a:p>
          <a:endParaRPr lang="ru-RU"/>
        </a:p>
      </dgm:t>
    </dgm:pt>
    <dgm:pt modelId="{A02EBB06-F7C6-4EE7-9583-5B784052F408}">
      <dgm:prSet phldrT="[Текст]"/>
      <dgm:spPr/>
      <dgm:t>
        <a:bodyPr/>
        <a:lstStyle/>
        <a:p>
          <a:r>
            <a:rPr lang="en-US" b="1" i="1" dirty="0" err="1" smtClean="0"/>
            <a:t>Xidmətlərin</a:t>
          </a:r>
          <a:r>
            <a:rPr lang="en-US" b="1" i="1" dirty="0" smtClean="0"/>
            <a:t> </a:t>
          </a:r>
          <a:r>
            <a:rPr lang="en-US" b="1" i="1" dirty="0" err="1" smtClean="0"/>
            <a:t>satışı</a:t>
          </a:r>
          <a:endParaRPr lang="ru-RU" dirty="0"/>
        </a:p>
      </dgm:t>
    </dgm:pt>
    <dgm:pt modelId="{DF904F16-58D9-4A81-BB6B-B3F67A53C7EF}" type="parTrans" cxnId="{2BADAAFD-0CF7-449B-9572-E4D6D937B814}">
      <dgm:prSet/>
      <dgm:spPr/>
      <dgm:t>
        <a:bodyPr/>
        <a:lstStyle/>
        <a:p>
          <a:endParaRPr lang="ru-RU"/>
        </a:p>
      </dgm:t>
    </dgm:pt>
    <dgm:pt modelId="{89D5F612-6C2F-435A-8565-FCD8CE6791C4}" type="sibTrans" cxnId="{2BADAAFD-0CF7-449B-9572-E4D6D937B814}">
      <dgm:prSet/>
      <dgm:spPr/>
      <dgm:t>
        <a:bodyPr/>
        <a:lstStyle/>
        <a:p>
          <a:endParaRPr lang="ru-RU"/>
        </a:p>
      </dgm:t>
    </dgm:pt>
    <dgm:pt modelId="{5A10F8BC-7F97-4A0C-9B86-FD32DB7999A9}">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i="1" dirty="0" err="1" smtClean="0"/>
            <a:t>Reklam</a:t>
          </a:r>
          <a:endParaRPr lang="ru-RU" dirty="0"/>
        </a:p>
      </dgm:t>
    </dgm:pt>
    <dgm:pt modelId="{6E62E401-F880-4C8B-9F8C-35B4C4B9E54C}" type="parTrans" cxnId="{B2B3F304-B5A2-4C28-A879-E1FDF99213BF}">
      <dgm:prSet/>
      <dgm:spPr/>
      <dgm:t>
        <a:bodyPr/>
        <a:lstStyle/>
        <a:p>
          <a:endParaRPr lang="ru-RU"/>
        </a:p>
      </dgm:t>
    </dgm:pt>
    <dgm:pt modelId="{360DCED8-68EB-4CF4-AB99-F43DAE618F47}" type="sibTrans" cxnId="{B2B3F304-B5A2-4C28-A879-E1FDF99213BF}">
      <dgm:prSet/>
      <dgm:spPr/>
      <dgm:t>
        <a:bodyPr/>
        <a:lstStyle/>
        <a:p>
          <a:endParaRPr lang="ru-RU"/>
        </a:p>
      </dgm:t>
    </dgm:pt>
    <dgm:pt modelId="{FB3672DD-2FC5-46B7-82A4-B4591201FDC2}">
      <dgm:prSet phldrT="[Текст]">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i="1" dirty="0" err="1" smtClean="0"/>
            <a:t>İctimai</a:t>
          </a:r>
          <a:r>
            <a:rPr lang="en-US" b="1" i="1" dirty="0" smtClean="0"/>
            <a:t> </a:t>
          </a:r>
          <a:r>
            <a:rPr lang="en-US" b="1" i="1" dirty="0" err="1" smtClean="0"/>
            <a:t>rəy</a:t>
          </a:r>
          <a:endParaRPr lang="ru-RU" dirty="0"/>
        </a:p>
      </dgm:t>
    </dgm:pt>
    <dgm:pt modelId="{5DFED697-C209-4222-BEF9-1C05DDC778E8}" type="parTrans" cxnId="{856194B5-DDAB-41F3-AA93-9B2EC82033C3}">
      <dgm:prSet/>
      <dgm:spPr/>
      <dgm:t>
        <a:bodyPr/>
        <a:lstStyle/>
        <a:p>
          <a:endParaRPr lang="ru-RU"/>
        </a:p>
      </dgm:t>
    </dgm:pt>
    <dgm:pt modelId="{16EF3DA4-F55A-455C-9C2F-0B923349FF46}" type="sibTrans" cxnId="{856194B5-DDAB-41F3-AA93-9B2EC82033C3}">
      <dgm:prSet/>
      <dgm:spPr/>
      <dgm:t>
        <a:bodyPr/>
        <a:lstStyle/>
        <a:p>
          <a:endParaRPr lang="ru-RU"/>
        </a:p>
      </dgm:t>
    </dgm:pt>
    <dgm:pt modelId="{4C4CD7D3-4508-4B86-A06B-681A384107A4}">
      <dgm:prSet phldrT="[Текст]">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i="1" dirty="0" err="1" smtClean="0"/>
            <a:t>Müştərilərlə</a:t>
          </a:r>
          <a:r>
            <a:rPr lang="en-US" b="1" i="1" dirty="0" smtClean="0"/>
            <a:t> </a:t>
          </a:r>
          <a:r>
            <a:rPr lang="en-US" b="1" i="1" dirty="0" err="1" smtClean="0"/>
            <a:t>münasibətlər</a:t>
          </a:r>
          <a:endParaRPr lang="ru-RU" dirty="0"/>
        </a:p>
      </dgm:t>
    </dgm:pt>
    <dgm:pt modelId="{404D5FEE-D307-4B58-84C8-E9606780EE7F}" type="parTrans" cxnId="{2A2FF79D-7AC2-48D7-B2FC-A107D34EC392}">
      <dgm:prSet/>
      <dgm:spPr/>
      <dgm:t>
        <a:bodyPr/>
        <a:lstStyle/>
        <a:p>
          <a:endParaRPr lang="ru-RU"/>
        </a:p>
      </dgm:t>
    </dgm:pt>
    <dgm:pt modelId="{14E84B06-E88D-4C86-ACF0-02937BC759D0}" type="sibTrans" cxnId="{2A2FF79D-7AC2-48D7-B2FC-A107D34EC392}">
      <dgm:prSet/>
      <dgm:spPr/>
      <dgm:t>
        <a:bodyPr/>
        <a:lstStyle/>
        <a:p>
          <a:endParaRPr lang="ru-RU"/>
        </a:p>
      </dgm:t>
    </dgm:pt>
    <dgm:pt modelId="{30EBF4B9-5F2E-488D-87F5-50BA2D8DF653}" type="pres">
      <dgm:prSet presAssocID="{23A99BA5-8E7F-4CD7-B1C6-588B2B6273FF}" presName="cycle" presStyleCnt="0">
        <dgm:presLayoutVars>
          <dgm:dir/>
          <dgm:resizeHandles val="exact"/>
        </dgm:presLayoutVars>
      </dgm:prSet>
      <dgm:spPr/>
      <dgm:t>
        <a:bodyPr/>
        <a:lstStyle/>
        <a:p>
          <a:endParaRPr lang="tr-TR"/>
        </a:p>
      </dgm:t>
    </dgm:pt>
    <dgm:pt modelId="{EFC28C64-6C93-4392-86F1-FD7E5847D4FD}" type="pres">
      <dgm:prSet presAssocID="{BE55B8F5-3E60-4672-9C88-EA226B634912}" presName="node" presStyleLbl="node1" presStyleIdx="0" presStyleCnt="10">
        <dgm:presLayoutVars>
          <dgm:bulletEnabled val="1"/>
        </dgm:presLayoutVars>
      </dgm:prSet>
      <dgm:spPr/>
      <dgm:t>
        <a:bodyPr/>
        <a:lstStyle/>
        <a:p>
          <a:endParaRPr lang="ru-RU"/>
        </a:p>
      </dgm:t>
    </dgm:pt>
    <dgm:pt modelId="{8CD83D09-A125-4896-98BE-BAAC75C57482}" type="pres">
      <dgm:prSet presAssocID="{604A2C99-5348-4C1F-BAC4-435A23FB74EB}" presName="sibTrans" presStyleLbl="sibTrans2D1" presStyleIdx="0" presStyleCnt="10"/>
      <dgm:spPr/>
      <dgm:t>
        <a:bodyPr/>
        <a:lstStyle/>
        <a:p>
          <a:endParaRPr lang="tr-TR"/>
        </a:p>
      </dgm:t>
    </dgm:pt>
    <dgm:pt modelId="{BF7234C4-17D9-46E4-9385-0660C2FA4C18}" type="pres">
      <dgm:prSet presAssocID="{604A2C99-5348-4C1F-BAC4-435A23FB74EB}" presName="connectorText" presStyleLbl="sibTrans2D1" presStyleIdx="0" presStyleCnt="10"/>
      <dgm:spPr/>
      <dgm:t>
        <a:bodyPr/>
        <a:lstStyle/>
        <a:p>
          <a:endParaRPr lang="tr-TR"/>
        </a:p>
      </dgm:t>
    </dgm:pt>
    <dgm:pt modelId="{E71A66CA-99E2-42EC-9A39-39E00B227E38}" type="pres">
      <dgm:prSet presAssocID="{4C9F6817-092C-4126-9100-5C573C4123AC}" presName="node" presStyleLbl="node1" presStyleIdx="1" presStyleCnt="10">
        <dgm:presLayoutVars>
          <dgm:bulletEnabled val="1"/>
        </dgm:presLayoutVars>
      </dgm:prSet>
      <dgm:spPr/>
      <dgm:t>
        <a:bodyPr/>
        <a:lstStyle/>
        <a:p>
          <a:endParaRPr lang="ru-RU"/>
        </a:p>
      </dgm:t>
    </dgm:pt>
    <dgm:pt modelId="{A31AF759-0741-414A-A740-377DC184BCD4}" type="pres">
      <dgm:prSet presAssocID="{FBB4976A-42F4-4FE5-BF56-0B35FFC01227}" presName="sibTrans" presStyleLbl="sibTrans2D1" presStyleIdx="1" presStyleCnt="10"/>
      <dgm:spPr/>
      <dgm:t>
        <a:bodyPr/>
        <a:lstStyle/>
        <a:p>
          <a:endParaRPr lang="tr-TR"/>
        </a:p>
      </dgm:t>
    </dgm:pt>
    <dgm:pt modelId="{558B4A4A-B6FB-4A66-95FF-511FBDC9D2E7}" type="pres">
      <dgm:prSet presAssocID="{FBB4976A-42F4-4FE5-BF56-0B35FFC01227}" presName="connectorText" presStyleLbl="sibTrans2D1" presStyleIdx="1" presStyleCnt="10"/>
      <dgm:spPr/>
      <dgm:t>
        <a:bodyPr/>
        <a:lstStyle/>
        <a:p>
          <a:endParaRPr lang="tr-TR"/>
        </a:p>
      </dgm:t>
    </dgm:pt>
    <dgm:pt modelId="{AC54E291-36B5-4EC4-AB44-CCC6F7E89700}" type="pres">
      <dgm:prSet presAssocID="{0FE2AE59-34BA-4D17-97E8-D81867230226}" presName="node" presStyleLbl="node1" presStyleIdx="2" presStyleCnt="10">
        <dgm:presLayoutVars>
          <dgm:bulletEnabled val="1"/>
        </dgm:presLayoutVars>
      </dgm:prSet>
      <dgm:spPr/>
      <dgm:t>
        <a:bodyPr/>
        <a:lstStyle/>
        <a:p>
          <a:endParaRPr lang="ru-RU"/>
        </a:p>
      </dgm:t>
    </dgm:pt>
    <dgm:pt modelId="{2B50C75D-DDB2-4478-9965-EA263E3E26B2}" type="pres">
      <dgm:prSet presAssocID="{FB15BEA0-6085-45D4-B819-9DA092E959C6}" presName="sibTrans" presStyleLbl="sibTrans2D1" presStyleIdx="2" presStyleCnt="10"/>
      <dgm:spPr/>
      <dgm:t>
        <a:bodyPr/>
        <a:lstStyle/>
        <a:p>
          <a:endParaRPr lang="tr-TR"/>
        </a:p>
      </dgm:t>
    </dgm:pt>
    <dgm:pt modelId="{11932F31-83F8-4C74-B128-59F91BE3D515}" type="pres">
      <dgm:prSet presAssocID="{FB15BEA0-6085-45D4-B819-9DA092E959C6}" presName="connectorText" presStyleLbl="sibTrans2D1" presStyleIdx="2" presStyleCnt="10"/>
      <dgm:spPr/>
      <dgm:t>
        <a:bodyPr/>
        <a:lstStyle/>
        <a:p>
          <a:endParaRPr lang="tr-TR"/>
        </a:p>
      </dgm:t>
    </dgm:pt>
    <dgm:pt modelId="{15C905E5-938C-4440-90E8-774088B7FECC}" type="pres">
      <dgm:prSet presAssocID="{A21AB6BD-2B50-4CB6-8BA8-A50CAA682081}" presName="node" presStyleLbl="node1" presStyleIdx="3" presStyleCnt="10">
        <dgm:presLayoutVars>
          <dgm:bulletEnabled val="1"/>
        </dgm:presLayoutVars>
      </dgm:prSet>
      <dgm:spPr/>
      <dgm:t>
        <a:bodyPr/>
        <a:lstStyle/>
        <a:p>
          <a:endParaRPr lang="ru-RU"/>
        </a:p>
      </dgm:t>
    </dgm:pt>
    <dgm:pt modelId="{DF0948FF-6B33-40AB-AF2E-EFEBB903062F}" type="pres">
      <dgm:prSet presAssocID="{1616A58A-1248-4614-9225-722DD836385B}" presName="sibTrans" presStyleLbl="sibTrans2D1" presStyleIdx="3" presStyleCnt="10"/>
      <dgm:spPr/>
      <dgm:t>
        <a:bodyPr/>
        <a:lstStyle/>
        <a:p>
          <a:endParaRPr lang="tr-TR"/>
        </a:p>
      </dgm:t>
    </dgm:pt>
    <dgm:pt modelId="{B91960FC-B4A2-4A1A-A02D-767C6D9F7F23}" type="pres">
      <dgm:prSet presAssocID="{1616A58A-1248-4614-9225-722DD836385B}" presName="connectorText" presStyleLbl="sibTrans2D1" presStyleIdx="3" presStyleCnt="10"/>
      <dgm:spPr/>
      <dgm:t>
        <a:bodyPr/>
        <a:lstStyle/>
        <a:p>
          <a:endParaRPr lang="tr-TR"/>
        </a:p>
      </dgm:t>
    </dgm:pt>
    <dgm:pt modelId="{CD6D9532-4287-4A80-B351-ACE120C9F143}" type="pres">
      <dgm:prSet presAssocID="{FB3672DD-2FC5-46B7-82A4-B4591201FDC2}" presName="node" presStyleLbl="node1" presStyleIdx="4" presStyleCnt="10">
        <dgm:presLayoutVars>
          <dgm:bulletEnabled val="1"/>
        </dgm:presLayoutVars>
      </dgm:prSet>
      <dgm:spPr/>
      <dgm:t>
        <a:bodyPr/>
        <a:lstStyle/>
        <a:p>
          <a:endParaRPr lang="ru-RU"/>
        </a:p>
      </dgm:t>
    </dgm:pt>
    <dgm:pt modelId="{A393B41D-FC58-4195-B566-0962C1FBA425}" type="pres">
      <dgm:prSet presAssocID="{16EF3DA4-F55A-455C-9C2F-0B923349FF46}" presName="sibTrans" presStyleLbl="sibTrans2D1" presStyleIdx="4" presStyleCnt="10"/>
      <dgm:spPr/>
      <dgm:t>
        <a:bodyPr/>
        <a:lstStyle/>
        <a:p>
          <a:endParaRPr lang="tr-TR"/>
        </a:p>
      </dgm:t>
    </dgm:pt>
    <dgm:pt modelId="{B0FAFC52-33CC-4A17-9A3C-A80F62B08B3C}" type="pres">
      <dgm:prSet presAssocID="{16EF3DA4-F55A-455C-9C2F-0B923349FF46}" presName="connectorText" presStyleLbl="sibTrans2D1" presStyleIdx="4" presStyleCnt="10"/>
      <dgm:spPr/>
      <dgm:t>
        <a:bodyPr/>
        <a:lstStyle/>
        <a:p>
          <a:endParaRPr lang="tr-TR"/>
        </a:p>
      </dgm:t>
    </dgm:pt>
    <dgm:pt modelId="{6B29FAC5-3A9D-4371-9CE5-CA880898BB2E}" type="pres">
      <dgm:prSet presAssocID="{B2749B36-D62E-4C59-B0D5-930DF7B3B4AF}" presName="node" presStyleLbl="node1" presStyleIdx="5" presStyleCnt="10">
        <dgm:presLayoutVars>
          <dgm:bulletEnabled val="1"/>
        </dgm:presLayoutVars>
      </dgm:prSet>
      <dgm:spPr/>
      <dgm:t>
        <a:bodyPr/>
        <a:lstStyle/>
        <a:p>
          <a:endParaRPr lang="ru-RU"/>
        </a:p>
      </dgm:t>
    </dgm:pt>
    <dgm:pt modelId="{0CDD0B2D-AB8C-47BF-8F81-326135EA62CD}" type="pres">
      <dgm:prSet presAssocID="{04455920-B316-44A0-9314-829EFCF1A2FD}" presName="sibTrans" presStyleLbl="sibTrans2D1" presStyleIdx="5" presStyleCnt="10"/>
      <dgm:spPr/>
      <dgm:t>
        <a:bodyPr/>
        <a:lstStyle/>
        <a:p>
          <a:endParaRPr lang="tr-TR"/>
        </a:p>
      </dgm:t>
    </dgm:pt>
    <dgm:pt modelId="{7C878378-0963-4646-A16F-1A7FAA369F91}" type="pres">
      <dgm:prSet presAssocID="{04455920-B316-44A0-9314-829EFCF1A2FD}" presName="connectorText" presStyleLbl="sibTrans2D1" presStyleIdx="5" presStyleCnt="10"/>
      <dgm:spPr/>
      <dgm:t>
        <a:bodyPr/>
        <a:lstStyle/>
        <a:p>
          <a:endParaRPr lang="tr-TR"/>
        </a:p>
      </dgm:t>
    </dgm:pt>
    <dgm:pt modelId="{045A0F25-84EE-4397-8364-17758C18DE21}" type="pres">
      <dgm:prSet presAssocID="{5A10F8BC-7F97-4A0C-9B86-FD32DB7999A9}" presName="node" presStyleLbl="node1" presStyleIdx="6" presStyleCnt="10">
        <dgm:presLayoutVars>
          <dgm:bulletEnabled val="1"/>
        </dgm:presLayoutVars>
      </dgm:prSet>
      <dgm:spPr/>
      <dgm:t>
        <a:bodyPr/>
        <a:lstStyle/>
        <a:p>
          <a:endParaRPr lang="ru-RU"/>
        </a:p>
      </dgm:t>
    </dgm:pt>
    <dgm:pt modelId="{6F87A001-A6AA-420F-9AB4-1750ACDBC3C4}" type="pres">
      <dgm:prSet presAssocID="{360DCED8-68EB-4CF4-AB99-F43DAE618F47}" presName="sibTrans" presStyleLbl="sibTrans2D1" presStyleIdx="6" presStyleCnt="10"/>
      <dgm:spPr/>
      <dgm:t>
        <a:bodyPr/>
        <a:lstStyle/>
        <a:p>
          <a:endParaRPr lang="tr-TR"/>
        </a:p>
      </dgm:t>
    </dgm:pt>
    <dgm:pt modelId="{CA3E4A32-E861-4367-946C-4F4FB57C0A77}" type="pres">
      <dgm:prSet presAssocID="{360DCED8-68EB-4CF4-AB99-F43DAE618F47}" presName="connectorText" presStyleLbl="sibTrans2D1" presStyleIdx="6" presStyleCnt="10"/>
      <dgm:spPr/>
      <dgm:t>
        <a:bodyPr/>
        <a:lstStyle/>
        <a:p>
          <a:endParaRPr lang="tr-TR"/>
        </a:p>
      </dgm:t>
    </dgm:pt>
    <dgm:pt modelId="{2A04CA2E-7187-4756-8556-FFEFA3BFEA0C}" type="pres">
      <dgm:prSet presAssocID="{D16F1C1B-C911-4308-B5C3-1337820AA18F}" presName="node" presStyleLbl="node1" presStyleIdx="7" presStyleCnt="10">
        <dgm:presLayoutVars>
          <dgm:bulletEnabled val="1"/>
        </dgm:presLayoutVars>
      </dgm:prSet>
      <dgm:spPr/>
      <dgm:t>
        <a:bodyPr/>
        <a:lstStyle/>
        <a:p>
          <a:endParaRPr lang="ru-RU"/>
        </a:p>
      </dgm:t>
    </dgm:pt>
    <dgm:pt modelId="{3FDC97AE-A6D3-4C56-98A6-B594E352FB8D}" type="pres">
      <dgm:prSet presAssocID="{4E194B2E-93AF-4249-B150-F0AB3C27D82E}" presName="sibTrans" presStyleLbl="sibTrans2D1" presStyleIdx="7" presStyleCnt="10"/>
      <dgm:spPr/>
      <dgm:t>
        <a:bodyPr/>
        <a:lstStyle/>
        <a:p>
          <a:endParaRPr lang="tr-TR"/>
        </a:p>
      </dgm:t>
    </dgm:pt>
    <dgm:pt modelId="{31FA1006-8251-4237-8BFD-C1FC934E4BA5}" type="pres">
      <dgm:prSet presAssocID="{4E194B2E-93AF-4249-B150-F0AB3C27D82E}" presName="connectorText" presStyleLbl="sibTrans2D1" presStyleIdx="7" presStyleCnt="10"/>
      <dgm:spPr/>
      <dgm:t>
        <a:bodyPr/>
        <a:lstStyle/>
        <a:p>
          <a:endParaRPr lang="tr-TR"/>
        </a:p>
      </dgm:t>
    </dgm:pt>
    <dgm:pt modelId="{5532CF8F-20BF-42F6-AF98-413E16F8EEC6}" type="pres">
      <dgm:prSet presAssocID="{4C4CD7D3-4508-4B86-A06B-681A384107A4}" presName="node" presStyleLbl="node1" presStyleIdx="8" presStyleCnt="10">
        <dgm:presLayoutVars>
          <dgm:bulletEnabled val="1"/>
        </dgm:presLayoutVars>
      </dgm:prSet>
      <dgm:spPr/>
      <dgm:t>
        <a:bodyPr/>
        <a:lstStyle/>
        <a:p>
          <a:endParaRPr lang="ru-RU"/>
        </a:p>
      </dgm:t>
    </dgm:pt>
    <dgm:pt modelId="{6FDF4A43-0018-4313-83E0-98204F73EBC2}" type="pres">
      <dgm:prSet presAssocID="{14E84B06-E88D-4C86-ACF0-02937BC759D0}" presName="sibTrans" presStyleLbl="sibTrans2D1" presStyleIdx="8" presStyleCnt="10"/>
      <dgm:spPr/>
      <dgm:t>
        <a:bodyPr/>
        <a:lstStyle/>
        <a:p>
          <a:endParaRPr lang="tr-TR"/>
        </a:p>
      </dgm:t>
    </dgm:pt>
    <dgm:pt modelId="{8FF14D64-CF93-476B-983D-3A925C03CB5D}" type="pres">
      <dgm:prSet presAssocID="{14E84B06-E88D-4C86-ACF0-02937BC759D0}" presName="connectorText" presStyleLbl="sibTrans2D1" presStyleIdx="8" presStyleCnt="10"/>
      <dgm:spPr/>
      <dgm:t>
        <a:bodyPr/>
        <a:lstStyle/>
        <a:p>
          <a:endParaRPr lang="tr-TR"/>
        </a:p>
      </dgm:t>
    </dgm:pt>
    <dgm:pt modelId="{EAF578E2-421F-4A3A-8866-EE5E07BE9A68}" type="pres">
      <dgm:prSet presAssocID="{A02EBB06-F7C6-4EE7-9583-5B784052F408}" presName="node" presStyleLbl="node1" presStyleIdx="9" presStyleCnt="10">
        <dgm:presLayoutVars>
          <dgm:bulletEnabled val="1"/>
        </dgm:presLayoutVars>
      </dgm:prSet>
      <dgm:spPr/>
      <dgm:t>
        <a:bodyPr/>
        <a:lstStyle/>
        <a:p>
          <a:endParaRPr lang="ru-RU"/>
        </a:p>
      </dgm:t>
    </dgm:pt>
    <dgm:pt modelId="{510289FD-BEA9-438B-9A85-1625729720F9}" type="pres">
      <dgm:prSet presAssocID="{89D5F612-6C2F-435A-8565-FCD8CE6791C4}" presName="sibTrans" presStyleLbl="sibTrans2D1" presStyleIdx="9" presStyleCnt="10"/>
      <dgm:spPr/>
      <dgm:t>
        <a:bodyPr/>
        <a:lstStyle/>
        <a:p>
          <a:endParaRPr lang="tr-TR"/>
        </a:p>
      </dgm:t>
    </dgm:pt>
    <dgm:pt modelId="{E9C987A1-CE25-4CF5-919A-D02081D7D49A}" type="pres">
      <dgm:prSet presAssocID="{89D5F612-6C2F-435A-8565-FCD8CE6791C4}" presName="connectorText" presStyleLbl="sibTrans2D1" presStyleIdx="9" presStyleCnt="10"/>
      <dgm:spPr/>
      <dgm:t>
        <a:bodyPr/>
        <a:lstStyle/>
        <a:p>
          <a:endParaRPr lang="tr-TR"/>
        </a:p>
      </dgm:t>
    </dgm:pt>
  </dgm:ptLst>
  <dgm:cxnLst>
    <dgm:cxn modelId="{EE77EAE5-87AA-4161-A292-73EF849D94EE}" type="presOf" srcId="{23A99BA5-8E7F-4CD7-B1C6-588B2B6273FF}" destId="{30EBF4B9-5F2E-488D-87F5-50BA2D8DF653}" srcOrd="0" destOrd="0" presId="urn:microsoft.com/office/officeart/2005/8/layout/cycle2"/>
    <dgm:cxn modelId="{2F95A9DE-97C3-4385-985D-07699F652250}" type="presOf" srcId="{604A2C99-5348-4C1F-BAC4-435A23FB74EB}" destId="{8CD83D09-A125-4896-98BE-BAAC75C57482}" srcOrd="0" destOrd="0" presId="urn:microsoft.com/office/officeart/2005/8/layout/cycle2"/>
    <dgm:cxn modelId="{B3199D08-8051-4392-AB66-2A007BF1AD3B}" type="presOf" srcId="{4C4CD7D3-4508-4B86-A06B-681A384107A4}" destId="{5532CF8F-20BF-42F6-AF98-413E16F8EEC6}" srcOrd="0" destOrd="0" presId="urn:microsoft.com/office/officeart/2005/8/layout/cycle2"/>
    <dgm:cxn modelId="{2BADAAFD-0CF7-449B-9572-E4D6D937B814}" srcId="{23A99BA5-8E7F-4CD7-B1C6-588B2B6273FF}" destId="{A02EBB06-F7C6-4EE7-9583-5B784052F408}" srcOrd="9" destOrd="0" parTransId="{DF904F16-58D9-4A81-BB6B-B3F67A53C7EF}" sibTransId="{89D5F612-6C2F-435A-8565-FCD8CE6791C4}"/>
    <dgm:cxn modelId="{F5A19741-3D51-4A14-ABEB-3845406FA53E}" type="presOf" srcId="{4E194B2E-93AF-4249-B150-F0AB3C27D82E}" destId="{31FA1006-8251-4237-8BFD-C1FC934E4BA5}" srcOrd="1" destOrd="0" presId="urn:microsoft.com/office/officeart/2005/8/layout/cycle2"/>
    <dgm:cxn modelId="{70106280-1D16-4FDE-BB38-B2A3FF144B81}" type="presOf" srcId="{B2749B36-D62E-4C59-B0D5-930DF7B3B4AF}" destId="{6B29FAC5-3A9D-4371-9CE5-CA880898BB2E}" srcOrd="0" destOrd="0" presId="urn:microsoft.com/office/officeart/2005/8/layout/cycle2"/>
    <dgm:cxn modelId="{C449EB60-1D03-4470-85B8-B07B84F27FBE}" type="presOf" srcId="{604A2C99-5348-4C1F-BAC4-435A23FB74EB}" destId="{BF7234C4-17D9-46E4-9385-0660C2FA4C18}" srcOrd="1" destOrd="0" presId="urn:microsoft.com/office/officeart/2005/8/layout/cycle2"/>
    <dgm:cxn modelId="{697B8C84-D461-4AE3-BE6C-D006146EFECE}" type="presOf" srcId="{FB15BEA0-6085-45D4-B819-9DA092E959C6}" destId="{2B50C75D-DDB2-4478-9965-EA263E3E26B2}" srcOrd="0" destOrd="0" presId="urn:microsoft.com/office/officeart/2005/8/layout/cycle2"/>
    <dgm:cxn modelId="{9C13A060-3A07-471B-BB3D-72AD4775201F}" type="presOf" srcId="{1616A58A-1248-4614-9225-722DD836385B}" destId="{B91960FC-B4A2-4A1A-A02D-767C6D9F7F23}" srcOrd="1" destOrd="0" presId="urn:microsoft.com/office/officeart/2005/8/layout/cycle2"/>
    <dgm:cxn modelId="{87F69E6A-53C2-4EB5-901B-02EF650C468A}" type="presOf" srcId="{FBB4976A-42F4-4FE5-BF56-0B35FFC01227}" destId="{A31AF759-0741-414A-A740-377DC184BCD4}" srcOrd="0" destOrd="0" presId="urn:microsoft.com/office/officeart/2005/8/layout/cycle2"/>
    <dgm:cxn modelId="{EB9BEDE6-A6CB-4FA3-9886-7B487CF7CE83}" type="presOf" srcId="{360DCED8-68EB-4CF4-AB99-F43DAE618F47}" destId="{6F87A001-A6AA-420F-9AB4-1750ACDBC3C4}" srcOrd="0" destOrd="0" presId="urn:microsoft.com/office/officeart/2005/8/layout/cycle2"/>
    <dgm:cxn modelId="{98BA2BE5-8ED8-4672-A266-9873FBA525BD}" type="presOf" srcId="{360DCED8-68EB-4CF4-AB99-F43DAE618F47}" destId="{CA3E4A32-E861-4367-946C-4F4FB57C0A77}" srcOrd="1" destOrd="0" presId="urn:microsoft.com/office/officeart/2005/8/layout/cycle2"/>
    <dgm:cxn modelId="{F4FB24D9-CE15-4E0E-8710-808B2252BC6E}" type="presOf" srcId="{4C9F6817-092C-4126-9100-5C573C4123AC}" destId="{E71A66CA-99E2-42EC-9A39-39E00B227E38}" srcOrd="0" destOrd="0" presId="urn:microsoft.com/office/officeart/2005/8/layout/cycle2"/>
    <dgm:cxn modelId="{B0156E8A-C895-43BC-980D-3B66B392C4D2}" srcId="{23A99BA5-8E7F-4CD7-B1C6-588B2B6273FF}" destId="{BE55B8F5-3E60-4672-9C88-EA226B634912}" srcOrd="0" destOrd="0" parTransId="{E8F5A6B0-D68A-45E1-9F5D-AB7125A33711}" sibTransId="{604A2C99-5348-4C1F-BAC4-435A23FB74EB}"/>
    <dgm:cxn modelId="{406E8731-0D78-45F3-BEC3-9A5023A01B44}" type="presOf" srcId="{A21AB6BD-2B50-4CB6-8BA8-A50CAA682081}" destId="{15C905E5-938C-4440-90E8-774088B7FECC}" srcOrd="0" destOrd="0" presId="urn:microsoft.com/office/officeart/2005/8/layout/cycle2"/>
    <dgm:cxn modelId="{9E69FA62-74D0-45C7-97BF-946438BE4236}" type="presOf" srcId="{5A10F8BC-7F97-4A0C-9B86-FD32DB7999A9}" destId="{045A0F25-84EE-4397-8364-17758C18DE21}" srcOrd="0" destOrd="0" presId="urn:microsoft.com/office/officeart/2005/8/layout/cycle2"/>
    <dgm:cxn modelId="{B9D22DA4-1F71-4252-A0A6-89A27580B325}" srcId="{23A99BA5-8E7F-4CD7-B1C6-588B2B6273FF}" destId="{D16F1C1B-C911-4308-B5C3-1337820AA18F}" srcOrd="7" destOrd="0" parTransId="{054F5FD9-19E4-4BF1-9069-19A3BD1DCF1A}" sibTransId="{4E194B2E-93AF-4249-B150-F0AB3C27D82E}"/>
    <dgm:cxn modelId="{27F4F3E3-1352-47EE-B533-273971B07DF7}" type="presOf" srcId="{04455920-B316-44A0-9314-829EFCF1A2FD}" destId="{7C878378-0963-4646-A16F-1A7FAA369F91}" srcOrd="1" destOrd="0" presId="urn:microsoft.com/office/officeart/2005/8/layout/cycle2"/>
    <dgm:cxn modelId="{B2B3F304-B5A2-4C28-A879-E1FDF99213BF}" srcId="{23A99BA5-8E7F-4CD7-B1C6-588B2B6273FF}" destId="{5A10F8BC-7F97-4A0C-9B86-FD32DB7999A9}" srcOrd="6" destOrd="0" parTransId="{6E62E401-F880-4C8B-9F8C-35B4C4B9E54C}" sibTransId="{360DCED8-68EB-4CF4-AB99-F43DAE618F47}"/>
    <dgm:cxn modelId="{E0B13B35-473A-41A1-850B-1F1C7E92DCF8}" srcId="{23A99BA5-8E7F-4CD7-B1C6-588B2B6273FF}" destId="{A21AB6BD-2B50-4CB6-8BA8-A50CAA682081}" srcOrd="3" destOrd="0" parTransId="{D020382D-746D-4E59-BCD0-F4C4E901E928}" sibTransId="{1616A58A-1248-4614-9225-722DD836385B}"/>
    <dgm:cxn modelId="{856194B5-DDAB-41F3-AA93-9B2EC82033C3}" srcId="{23A99BA5-8E7F-4CD7-B1C6-588B2B6273FF}" destId="{FB3672DD-2FC5-46B7-82A4-B4591201FDC2}" srcOrd="4" destOrd="0" parTransId="{5DFED697-C209-4222-BEF9-1C05DDC778E8}" sibTransId="{16EF3DA4-F55A-455C-9C2F-0B923349FF46}"/>
    <dgm:cxn modelId="{37272B39-8F5C-4F4C-B87F-9C91E3C9B6D2}" type="presOf" srcId="{FB3672DD-2FC5-46B7-82A4-B4591201FDC2}" destId="{CD6D9532-4287-4A80-B351-ACE120C9F143}" srcOrd="0" destOrd="0" presId="urn:microsoft.com/office/officeart/2005/8/layout/cycle2"/>
    <dgm:cxn modelId="{95DC3113-0FE6-4CB8-A5AC-DAD27433F41E}" type="presOf" srcId="{89D5F612-6C2F-435A-8565-FCD8CE6791C4}" destId="{E9C987A1-CE25-4CF5-919A-D02081D7D49A}" srcOrd="1" destOrd="0" presId="urn:microsoft.com/office/officeart/2005/8/layout/cycle2"/>
    <dgm:cxn modelId="{D31EABAB-23C1-42B0-934F-1007C8F2ED9C}" type="presOf" srcId="{A02EBB06-F7C6-4EE7-9583-5B784052F408}" destId="{EAF578E2-421F-4A3A-8866-EE5E07BE9A68}" srcOrd="0" destOrd="0" presId="urn:microsoft.com/office/officeart/2005/8/layout/cycle2"/>
    <dgm:cxn modelId="{A6263399-AA4B-4B63-8130-8BD2840CDD05}" srcId="{23A99BA5-8E7F-4CD7-B1C6-588B2B6273FF}" destId="{B2749B36-D62E-4C59-B0D5-930DF7B3B4AF}" srcOrd="5" destOrd="0" parTransId="{6D477D91-BD6C-42A3-93AD-54BF41B5A7B0}" sibTransId="{04455920-B316-44A0-9314-829EFCF1A2FD}"/>
    <dgm:cxn modelId="{495CE244-3BAC-4334-BA0F-6E6CD75E8EDE}" type="presOf" srcId="{4E194B2E-93AF-4249-B150-F0AB3C27D82E}" destId="{3FDC97AE-A6D3-4C56-98A6-B594E352FB8D}" srcOrd="0" destOrd="0" presId="urn:microsoft.com/office/officeart/2005/8/layout/cycle2"/>
    <dgm:cxn modelId="{87BC6C28-5490-4555-8278-112581146347}" type="presOf" srcId="{FB15BEA0-6085-45D4-B819-9DA092E959C6}" destId="{11932F31-83F8-4C74-B128-59F91BE3D515}" srcOrd="1" destOrd="0" presId="urn:microsoft.com/office/officeart/2005/8/layout/cycle2"/>
    <dgm:cxn modelId="{BF095AE5-3D58-4AF1-B55D-54699187612A}" type="presOf" srcId="{1616A58A-1248-4614-9225-722DD836385B}" destId="{DF0948FF-6B33-40AB-AF2E-EFEBB903062F}" srcOrd="0" destOrd="0" presId="urn:microsoft.com/office/officeart/2005/8/layout/cycle2"/>
    <dgm:cxn modelId="{5A87382A-864E-4AA6-8FF0-23C608A9AD9E}" type="presOf" srcId="{04455920-B316-44A0-9314-829EFCF1A2FD}" destId="{0CDD0B2D-AB8C-47BF-8F81-326135EA62CD}" srcOrd="0" destOrd="0" presId="urn:microsoft.com/office/officeart/2005/8/layout/cycle2"/>
    <dgm:cxn modelId="{6BAF2250-2632-4E13-AC20-9A39E211E410}" type="presOf" srcId="{FBB4976A-42F4-4FE5-BF56-0B35FFC01227}" destId="{558B4A4A-B6FB-4A66-95FF-511FBDC9D2E7}" srcOrd="1" destOrd="0" presId="urn:microsoft.com/office/officeart/2005/8/layout/cycle2"/>
    <dgm:cxn modelId="{E9CF8F2D-B7D1-44B1-9898-F28F246CB69D}" type="presOf" srcId="{0FE2AE59-34BA-4D17-97E8-D81867230226}" destId="{AC54E291-36B5-4EC4-AB44-CCC6F7E89700}" srcOrd="0" destOrd="0" presId="urn:microsoft.com/office/officeart/2005/8/layout/cycle2"/>
    <dgm:cxn modelId="{F8C8CD72-0788-4F33-AC2A-FF278B4A59CD}" srcId="{23A99BA5-8E7F-4CD7-B1C6-588B2B6273FF}" destId="{0FE2AE59-34BA-4D17-97E8-D81867230226}" srcOrd="2" destOrd="0" parTransId="{AFB25EC4-A734-4AC6-A796-B81BC08495F8}" sibTransId="{FB15BEA0-6085-45D4-B819-9DA092E959C6}"/>
    <dgm:cxn modelId="{02FF925C-1C07-4B9B-9E56-108E1E3D185A}" type="presOf" srcId="{89D5F612-6C2F-435A-8565-FCD8CE6791C4}" destId="{510289FD-BEA9-438B-9A85-1625729720F9}" srcOrd="0" destOrd="0" presId="urn:microsoft.com/office/officeart/2005/8/layout/cycle2"/>
    <dgm:cxn modelId="{9FE6EDF2-3F86-4D09-BD13-F52D48601333}" type="presOf" srcId="{BE55B8F5-3E60-4672-9C88-EA226B634912}" destId="{EFC28C64-6C93-4392-86F1-FD7E5847D4FD}" srcOrd="0" destOrd="0" presId="urn:microsoft.com/office/officeart/2005/8/layout/cycle2"/>
    <dgm:cxn modelId="{A00A8E98-86F1-4C65-A94F-8109E608A687}" type="presOf" srcId="{16EF3DA4-F55A-455C-9C2F-0B923349FF46}" destId="{B0FAFC52-33CC-4A17-9A3C-A80F62B08B3C}" srcOrd="1" destOrd="0" presId="urn:microsoft.com/office/officeart/2005/8/layout/cycle2"/>
    <dgm:cxn modelId="{26DBB675-843B-46BE-8DBC-C7EF44A60BEF}" type="presOf" srcId="{14E84B06-E88D-4C86-ACF0-02937BC759D0}" destId="{6FDF4A43-0018-4313-83E0-98204F73EBC2}" srcOrd="0" destOrd="0" presId="urn:microsoft.com/office/officeart/2005/8/layout/cycle2"/>
    <dgm:cxn modelId="{1CE7C3A2-4399-405C-8520-505177BD9112}" type="presOf" srcId="{16EF3DA4-F55A-455C-9C2F-0B923349FF46}" destId="{A393B41D-FC58-4195-B566-0962C1FBA425}" srcOrd="0" destOrd="0" presId="urn:microsoft.com/office/officeart/2005/8/layout/cycle2"/>
    <dgm:cxn modelId="{F60FA6C7-C84E-4DB9-9686-364376FC7B5D}" type="presOf" srcId="{14E84B06-E88D-4C86-ACF0-02937BC759D0}" destId="{8FF14D64-CF93-476B-983D-3A925C03CB5D}" srcOrd="1" destOrd="0" presId="urn:microsoft.com/office/officeart/2005/8/layout/cycle2"/>
    <dgm:cxn modelId="{2A2FF79D-7AC2-48D7-B2FC-A107D34EC392}" srcId="{23A99BA5-8E7F-4CD7-B1C6-588B2B6273FF}" destId="{4C4CD7D3-4508-4B86-A06B-681A384107A4}" srcOrd="8" destOrd="0" parTransId="{404D5FEE-D307-4B58-84C8-E9606780EE7F}" sibTransId="{14E84B06-E88D-4C86-ACF0-02937BC759D0}"/>
    <dgm:cxn modelId="{F7CCB381-78F4-4CB9-AB02-D37DEDEB3799}" type="presOf" srcId="{D16F1C1B-C911-4308-B5C3-1337820AA18F}" destId="{2A04CA2E-7187-4756-8556-FFEFA3BFEA0C}" srcOrd="0" destOrd="0" presId="urn:microsoft.com/office/officeart/2005/8/layout/cycle2"/>
    <dgm:cxn modelId="{8B1980CF-FE02-440B-985A-0A58CF0C5CE3}" srcId="{23A99BA5-8E7F-4CD7-B1C6-588B2B6273FF}" destId="{4C9F6817-092C-4126-9100-5C573C4123AC}" srcOrd="1" destOrd="0" parTransId="{E301041B-A5F4-4A3A-9FC4-8F2EA438ADA2}" sibTransId="{FBB4976A-42F4-4FE5-BF56-0B35FFC01227}"/>
    <dgm:cxn modelId="{D5CE06B4-BB19-492D-A50C-FBBDC41D6923}" type="presParOf" srcId="{30EBF4B9-5F2E-488D-87F5-50BA2D8DF653}" destId="{EFC28C64-6C93-4392-86F1-FD7E5847D4FD}" srcOrd="0" destOrd="0" presId="urn:microsoft.com/office/officeart/2005/8/layout/cycle2"/>
    <dgm:cxn modelId="{D081C318-5E3F-43D9-92DF-8B375C7E65D6}" type="presParOf" srcId="{30EBF4B9-5F2E-488D-87F5-50BA2D8DF653}" destId="{8CD83D09-A125-4896-98BE-BAAC75C57482}" srcOrd="1" destOrd="0" presId="urn:microsoft.com/office/officeart/2005/8/layout/cycle2"/>
    <dgm:cxn modelId="{BDD404AE-806C-4DAE-8470-F1E4B4F619CB}" type="presParOf" srcId="{8CD83D09-A125-4896-98BE-BAAC75C57482}" destId="{BF7234C4-17D9-46E4-9385-0660C2FA4C18}" srcOrd="0" destOrd="0" presId="urn:microsoft.com/office/officeart/2005/8/layout/cycle2"/>
    <dgm:cxn modelId="{67B320F7-236A-416E-86B3-A0B96F0167D7}" type="presParOf" srcId="{30EBF4B9-5F2E-488D-87F5-50BA2D8DF653}" destId="{E71A66CA-99E2-42EC-9A39-39E00B227E38}" srcOrd="2" destOrd="0" presId="urn:microsoft.com/office/officeart/2005/8/layout/cycle2"/>
    <dgm:cxn modelId="{28A87BA0-6B75-4AEA-833D-3B1A89900FA5}" type="presParOf" srcId="{30EBF4B9-5F2E-488D-87F5-50BA2D8DF653}" destId="{A31AF759-0741-414A-A740-377DC184BCD4}" srcOrd="3" destOrd="0" presId="urn:microsoft.com/office/officeart/2005/8/layout/cycle2"/>
    <dgm:cxn modelId="{45B642B9-0FA3-4371-A076-B3E38B09F029}" type="presParOf" srcId="{A31AF759-0741-414A-A740-377DC184BCD4}" destId="{558B4A4A-B6FB-4A66-95FF-511FBDC9D2E7}" srcOrd="0" destOrd="0" presId="urn:microsoft.com/office/officeart/2005/8/layout/cycle2"/>
    <dgm:cxn modelId="{DD1BB652-1B69-48A9-A1B6-00E409B37859}" type="presParOf" srcId="{30EBF4B9-5F2E-488D-87F5-50BA2D8DF653}" destId="{AC54E291-36B5-4EC4-AB44-CCC6F7E89700}" srcOrd="4" destOrd="0" presId="urn:microsoft.com/office/officeart/2005/8/layout/cycle2"/>
    <dgm:cxn modelId="{5445F5C7-5C1B-4083-BEC6-1D5544128D7B}" type="presParOf" srcId="{30EBF4B9-5F2E-488D-87F5-50BA2D8DF653}" destId="{2B50C75D-DDB2-4478-9965-EA263E3E26B2}" srcOrd="5" destOrd="0" presId="urn:microsoft.com/office/officeart/2005/8/layout/cycle2"/>
    <dgm:cxn modelId="{73E7F16D-0E6D-41B3-AD61-08E724AD293E}" type="presParOf" srcId="{2B50C75D-DDB2-4478-9965-EA263E3E26B2}" destId="{11932F31-83F8-4C74-B128-59F91BE3D515}" srcOrd="0" destOrd="0" presId="urn:microsoft.com/office/officeart/2005/8/layout/cycle2"/>
    <dgm:cxn modelId="{DEC08EC2-2C8B-4071-86C6-D2634D771F84}" type="presParOf" srcId="{30EBF4B9-5F2E-488D-87F5-50BA2D8DF653}" destId="{15C905E5-938C-4440-90E8-774088B7FECC}" srcOrd="6" destOrd="0" presId="urn:microsoft.com/office/officeart/2005/8/layout/cycle2"/>
    <dgm:cxn modelId="{03FA71D0-E9DF-4FE8-B41F-ECB72F06F2A5}" type="presParOf" srcId="{30EBF4B9-5F2E-488D-87F5-50BA2D8DF653}" destId="{DF0948FF-6B33-40AB-AF2E-EFEBB903062F}" srcOrd="7" destOrd="0" presId="urn:microsoft.com/office/officeart/2005/8/layout/cycle2"/>
    <dgm:cxn modelId="{339FC017-5D46-4D96-BA2B-B350FD97B722}" type="presParOf" srcId="{DF0948FF-6B33-40AB-AF2E-EFEBB903062F}" destId="{B91960FC-B4A2-4A1A-A02D-767C6D9F7F23}" srcOrd="0" destOrd="0" presId="urn:microsoft.com/office/officeart/2005/8/layout/cycle2"/>
    <dgm:cxn modelId="{508D7810-A411-4227-8137-F75CD3A05314}" type="presParOf" srcId="{30EBF4B9-5F2E-488D-87F5-50BA2D8DF653}" destId="{CD6D9532-4287-4A80-B351-ACE120C9F143}" srcOrd="8" destOrd="0" presId="urn:microsoft.com/office/officeart/2005/8/layout/cycle2"/>
    <dgm:cxn modelId="{1E005272-152B-4EC0-A43C-062F26F90F07}" type="presParOf" srcId="{30EBF4B9-5F2E-488D-87F5-50BA2D8DF653}" destId="{A393B41D-FC58-4195-B566-0962C1FBA425}" srcOrd="9" destOrd="0" presId="urn:microsoft.com/office/officeart/2005/8/layout/cycle2"/>
    <dgm:cxn modelId="{EB7AEC0C-A36D-4C00-BB0A-1C58DABC573A}" type="presParOf" srcId="{A393B41D-FC58-4195-B566-0962C1FBA425}" destId="{B0FAFC52-33CC-4A17-9A3C-A80F62B08B3C}" srcOrd="0" destOrd="0" presId="urn:microsoft.com/office/officeart/2005/8/layout/cycle2"/>
    <dgm:cxn modelId="{9DEF36A9-D870-4643-BF66-FDDF7D129993}" type="presParOf" srcId="{30EBF4B9-5F2E-488D-87F5-50BA2D8DF653}" destId="{6B29FAC5-3A9D-4371-9CE5-CA880898BB2E}" srcOrd="10" destOrd="0" presId="urn:microsoft.com/office/officeart/2005/8/layout/cycle2"/>
    <dgm:cxn modelId="{F307A131-A76D-4669-8348-0A7FBABDE867}" type="presParOf" srcId="{30EBF4B9-5F2E-488D-87F5-50BA2D8DF653}" destId="{0CDD0B2D-AB8C-47BF-8F81-326135EA62CD}" srcOrd="11" destOrd="0" presId="urn:microsoft.com/office/officeart/2005/8/layout/cycle2"/>
    <dgm:cxn modelId="{4E803F5C-4A74-4AE6-BFC9-6DD067D51E65}" type="presParOf" srcId="{0CDD0B2D-AB8C-47BF-8F81-326135EA62CD}" destId="{7C878378-0963-4646-A16F-1A7FAA369F91}" srcOrd="0" destOrd="0" presId="urn:microsoft.com/office/officeart/2005/8/layout/cycle2"/>
    <dgm:cxn modelId="{F0B2391E-A6B2-449F-A11B-68F059D33D10}" type="presParOf" srcId="{30EBF4B9-5F2E-488D-87F5-50BA2D8DF653}" destId="{045A0F25-84EE-4397-8364-17758C18DE21}" srcOrd="12" destOrd="0" presId="urn:microsoft.com/office/officeart/2005/8/layout/cycle2"/>
    <dgm:cxn modelId="{1B859B5B-9720-4395-ADB3-51167BDF920D}" type="presParOf" srcId="{30EBF4B9-5F2E-488D-87F5-50BA2D8DF653}" destId="{6F87A001-A6AA-420F-9AB4-1750ACDBC3C4}" srcOrd="13" destOrd="0" presId="urn:microsoft.com/office/officeart/2005/8/layout/cycle2"/>
    <dgm:cxn modelId="{A74CD92C-78D5-4D30-81A5-B41A634DE4E1}" type="presParOf" srcId="{6F87A001-A6AA-420F-9AB4-1750ACDBC3C4}" destId="{CA3E4A32-E861-4367-946C-4F4FB57C0A77}" srcOrd="0" destOrd="0" presId="urn:microsoft.com/office/officeart/2005/8/layout/cycle2"/>
    <dgm:cxn modelId="{E5889B3E-C945-428C-A4F4-82EFFD59CB17}" type="presParOf" srcId="{30EBF4B9-5F2E-488D-87F5-50BA2D8DF653}" destId="{2A04CA2E-7187-4756-8556-FFEFA3BFEA0C}" srcOrd="14" destOrd="0" presId="urn:microsoft.com/office/officeart/2005/8/layout/cycle2"/>
    <dgm:cxn modelId="{B2F1BD78-06DB-4DAC-8E25-71D82A2AFBE5}" type="presParOf" srcId="{30EBF4B9-5F2E-488D-87F5-50BA2D8DF653}" destId="{3FDC97AE-A6D3-4C56-98A6-B594E352FB8D}" srcOrd="15" destOrd="0" presId="urn:microsoft.com/office/officeart/2005/8/layout/cycle2"/>
    <dgm:cxn modelId="{E6BFACAC-30F1-49DA-B02E-7CC9F81F95FE}" type="presParOf" srcId="{3FDC97AE-A6D3-4C56-98A6-B594E352FB8D}" destId="{31FA1006-8251-4237-8BFD-C1FC934E4BA5}" srcOrd="0" destOrd="0" presId="urn:microsoft.com/office/officeart/2005/8/layout/cycle2"/>
    <dgm:cxn modelId="{982688DA-B774-4ADC-B191-5F72528BD683}" type="presParOf" srcId="{30EBF4B9-5F2E-488D-87F5-50BA2D8DF653}" destId="{5532CF8F-20BF-42F6-AF98-413E16F8EEC6}" srcOrd="16" destOrd="0" presId="urn:microsoft.com/office/officeart/2005/8/layout/cycle2"/>
    <dgm:cxn modelId="{B20A644A-8D7A-4C4C-B028-A37C49472268}" type="presParOf" srcId="{30EBF4B9-5F2E-488D-87F5-50BA2D8DF653}" destId="{6FDF4A43-0018-4313-83E0-98204F73EBC2}" srcOrd="17" destOrd="0" presId="urn:microsoft.com/office/officeart/2005/8/layout/cycle2"/>
    <dgm:cxn modelId="{12FC79DC-F451-4E0A-A4FE-D2101D0C8A86}" type="presParOf" srcId="{6FDF4A43-0018-4313-83E0-98204F73EBC2}" destId="{8FF14D64-CF93-476B-983D-3A925C03CB5D}" srcOrd="0" destOrd="0" presId="urn:microsoft.com/office/officeart/2005/8/layout/cycle2"/>
    <dgm:cxn modelId="{D07B87A7-D82C-4C5F-A9BA-5F2AA2ECE28E}" type="presParOf" srcId="{30EBF4B9-5F2E-488D-87F5-50BA2D8DF653}" destId="{EAF578E2-421F-4A3A-8866-EE5E07BE9A68}" srcOrd="18" destOrd="0" presId="urn:microsoft.com/office/officeart/2005/8/layout/cycle2"/>
    <dgm:cxn modelId="{61705EA9-42A0-41D5-A7E4-8FEB381F7399}" type="presParOf" srcId="{30EBF4B9-5F2E-488D-87F5-50BA2D8DF653}" destId="{510289FD-BEA9-438B-9A85-1625729720F9}" srcOrd="19" destOrd="0" presId="urn:microsoft.com/office/officeart/2005/8/layout/cycle2"/>
    <dgm:cxn modelId="{3D3BAAEE-9E74-40F7-AE51-5F9AF6E4BA79}" type="presParOf" srcId="{510289FD-BEA9-438B-9A85-1625729720F9}" destId="{E9C987A1-CE25-4CF5-919A-D02081D7D49A}"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546E4-0781-4E7E-972E-833E882C152F}">
      <dsp:nvSpPr>
        <dsp:cNvPr id="0" name=""/>
        <dsp:cNvSpPr/>
      </dsp:nvSpPr>
      <dsp:spPr>
        <a:xfrm>
          <a:off x="24854" y="1465"/>
          <a:ext cx="3586186" cy="5718568"/>
        </a:xfrm>
        <a:prstGeom prst="ellipse">
          <a:avLst/>
        </a:prstGeom>
        <a:gradFill rotWithShape="0">
          <a:gsLst>
            <a:gs pos="0">
              <a:schemeClr val="accent4">
                <a:hueOff val="0"/>
                <a:satOff val="0"/>
                <a:lumOff val="0"/>
                <a:alphaOff val="0"/>
                <a:tint val="70000"/>
                <a:lumMod val="110000"/>
              </a:schemeClr>
            </a:gs>
            <a:gs pos="100000">
              <a:schemeClr val="accent4">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err="1" smtClean="0"/>
            <a:t>Seqmentləmə</a:t>
          </a:r>
          <a:r>
            <a:rPr lang="ru-RU" sz="1800" b="1" kern="1200" dirty="0" err="1" smtClean="0"/>
            <a:t> </a:t>
          </a:r>
          <a:r>
            <a:rPr lang="ru-RU" sz="1800" b="1" kern="1200" dirty="0" smtClean="0"/>
            <a:t>- </a:t>
          </a:r>
          <a:r>
            <a:rPr lang="ru-RU" sz="1800" kern="1200" dirty="0" err="1" smtClean="0"/>
            <a:t>daha</a:t>
          </a:r>
          <a:r>
            <a:rPr lang="ru-RU" sz="1800" kern="1200" dirty="0" smtClean="0"/>
            <a:t> </a:t>
          </a:r>
          <a:r>
            <a:rPr lang="ru-RU" sz="1800" kern="1200" dirty="0" err="1" smtClean="0"/>
            <a:t>az</a:t>
          </a:r>
          <a:r>
            <a:rPr lang="ru-RU" sz="1800" kern="1200" dirty="0" smtClean="0"/>
            <a:t> </a:t>
          </a:r>
          <a:r>
            <a:rPr lang="ru-RU" sz="1800" kern="1200" dirty="0" err="1" smtClean="0"/>
            <a:t>məqsədli bazarın seçilməsi və xidmət olunması məqsədilə aparılır.</a:t>
          </a:r>
          <a:r>
            <a:rPr lang="ru-RU" sz="1800" kern="1200" dirty="0" smtClean="0"/>
            <a:t> </a:t>
          </a:r>
          <a:r>
            <a:rPr lang="ru-RU" sz="1800" kern="1200" dirty="0" err="1" smtClean="0"/>
            <a:t>Seqmentləmə potensial</a:t>
          </a:r>
          <a:r>
            <a:rPr lang="ru-RU" sz="1800" kern="1200" dirty="0" smtClean="0"/>
            <a:t> </a:t>
          </a:r>
          <a:r>
            <a:rPr lang="ru-RU" sz="1800" kern="1200" dirty="0" err="1" smtClean="0"/>
            <a:t>istehlakçıların ehtiyaclarına uyğun</a:t>
          </a:r>
          <a:r>
            <a:rPr lang="ru-RU" sz="1800" kern="1200" dirty="0" smtClean="0"/>
            <a:t> </a:t>
          </a:r>
          <a:r>
            <a:rPr lang="ru-RU" sz="1800" kern="1200" dirty="0" err="1" smtClean="0"/>
            <a:t>xidmətlərin təklif edilməsinə imkan</a:t>
          </a:r>
          <a:r>
            <a:rPr lang="ru-RU" sz="1800" kern="1200" dirty="0" smtClean="0"/>
            <a:t> </a:t>
          </a:r>
          <a:r>
            <a:rPr lang="ru-RU" sz="1800" kern="1200" dirty="0" err="1" smtClean="0"/>
            <a:t>verir</a:t>
          </a:r>
          <a:r>
            <a:rPr lang="ru-RU" sz="1800" kern="1200" dirty="0" smtClean="0"/>
            <a:t>, </a:t>
          </a:r>
          <a:r>
            <a:rPr lang="ru-RU" sz="1800" kern="1200" dirty="0" err="1" smtClean="0"/>
            <a:t>ünvanlı reklama</a:t>
          </a:r>
          <a:r>
            <a:rPr lang="ru-RU" sz="1800" kern="1200" dirty="0" smtClean="0"/>
            <a:t> </a:t>
          </a:r>
          <a:r>
            <a:rPr lang="ru-RU" sz="1800" kern="1200" dirty="0" err="1" smtClean="0"/>
            <a:t>istiqamətlənir və son</a:t>
          </a:r>
          <a:r>
            <a:rPr lang="ru-RU" sz="1800" kern="1200" dirty="0" smtClean="0"/>
            <a:t> </a:t>
          </a:r>
          <a:r>
            <a:rPr lang="ru-RU" sz="1800" kern="1200" dirty="0" err="1" smtClean="0"/>
            <a:t>nəticədə müəssisənin bazar</a:t>
          </a:r>
          <a:r>
            <a:rPr lang="ru-RU" sz="1800" kern="1200" dirty="0" smtClean="0"/>
            <a:t> </a:t>
          </a:r>
          <a:r>
            <a:rPr lang="ru-RU" sz="1800" kern="1200" dirty="0" err="1" smtClean="0"/>
            <a:t>strategiyasının işlənməsi üçün</a:t>
          </a:r>
          <a:r>
            <a:rPr lang="ru-RU" sz="1800" kern="1200" dirty="0" smtClean="0"/>
            <a:t> </a:t>
          </a:r>
          <a:r>
            <a:rPr lang="ru-RU" sz="1800" kern="1200" dirty="0" err="1" smtClean="0"/>
            <a:t>mühüm</a:t>
          </a:r>
          <a:r>
            <a:rPr lang="ru-RU" sz="1800" kern="1200" dirty="0" smtClean="0"/>
            <a:t> </a:t>
          </a:r>
          <a:r>
            <a:rPr lang="ru-RU" sz="1800" kern="1200" dirty="0" err="1" smtClean="0"/>
            <a:t>əsas yaradır.</a:t>
          </a:r>
          <a:r>
            <a:rPr lang="ru-RU" sz="1800" kern="1200" dirty="0" smtClean="0"/>
            <a:t> </a:t>
          </a:r>
          <a:endParaRPr lang="ru-RU" sz="1800" kern="1200" dirty="0"/>
        </a:p>
      </dsp:txBody>
      <dsp:txXfrm>
        <a:off x="550039" y="838930"/>
        <a:ext cx="2535816" cy="4043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D0CBF-C6DD-42E6-83A8-CE79C1EEAAB6}">
      <dsp:nvSpPr>
        <dsp:cNvPr id="0" name=""/>
        <dsp:cNvSpPr/>
      </dsp:nvSpPr>
      <dsp:spPr>
        <a:xfrm>
          <a:off x="685346" y="606439"/>
          <a:ext cx="3099954" cy="4016320"/>
        </a:xfrm>
        <a:prstGeom prst="gear9">
          <a:avLst/>
        </a:prstGeom>
        <a:gradFill rotWithShape="1">
          <a:gsLst>
            <a:gs pos="0">
              <a:schemeClr val="dk1">
                <a:tint val="70000"/>
                <a:lumMod val="110000"/>
              </a:schemeClr>
            </a:gs>
            <a:gs pos="100000">
              <a:schemeClr val="dk1">
                <a:tint val="82000"/>
                <a:alpha val="74000"/>
              </a:schemeClr>
            </a:gs>
          </a:gsLst>
          <a:lin ang="5400000" scaled="0"/>
        </a:gradFill>
        <a:ln w="9525" cap="rnd"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err="1" smtClean="0">
              <a:solidFill>
                <a:schemeClr val="bg1"/>
              </a:solidFill>
            </a:rPr>
            <a:t>Bir</a:t>
          </a:r>
          <a:r>
            <a:rPr lang="ru-RU" sz="1600" kern="1200" dirty="0" smtClean="0">
              <a:solidFill>
                <a:schemeClr val="bg1"/>
              </a:solidFill>
            </a:rPr>
            <a:t> </a:t>
          </a:r>
          <a:r>
            <a:rPr lang="ru-RU" sz="1600" kern="1200" dirty="0" err="1" smtClean="0">
              <a:solidFill>
                <a:schemeClr val="bg1"/>
              </a:solidFill>
            </a:rPr>
            <a:t>halda</a:t>
          </a:r>
          <a:r>
            <a:rPr lang="ru-RU" sz="1600" kern="1200" dirty="0" smtClean="0">
              <a:solidFill>
                <a:schemeClr val="bg1"/>
              </a:solidFill>
            </a:rPr>
            <a:t> </a:t>
          </a:r>
          <a:r>
            <a:rPr lang="ru-RU" sz="1600" kern="1200" dirty="0" err="1" smtClean="0">
              <a:solidFill>
                <a:schemeClr val="bg1"/>
              </a:solidFill>
            </a:rPr>
            <a:t>ki</a:t>
          </a:r>
          <a:r>
            <a:rPr lang="ru-RU" sz="1600" kern="1200" dirty="0" smtClean="0">
              <a:solidFill>
                <a:schemeClr val="bg1"/>
              </a:solidFill>
            </a:rPr>
            <a:t>, </a:t>
          </a:r>
          <a:r>
            <a:rPr lang="ru-RU" sz="1600" kern="1200" dirty="0" err="1" smtClean="0">
              <a:solidFill>
                <a:schemeClr val="bg1"/>
              </a:solidFill>
            </a:rPr>
            <a:t>sizin</a:t>
          </a:r>
          <a:r>
            <a:rPr lang="ru-RU" sz="1600" kern="1200" dirty="0" smtClean="0">
              <a:solidFill>
                <a:schemeClr val="bg1"/>
              </a:solidFill>
            </a:rPr>
            <a:t> </a:t>
          </a:r>
          <a:r>
            <a:rPr lang="ru-RU" sz="1600" kern="1200" dirty="0" err="1" smtClean="0">
              <a:solidFill>
                <a:schemeClr val="bg1"/>
              </a:solidFill>
            </a:rPr>
            <a:t>məqsədli bazarınız konkret</a:t>
          </a:r>
          <a:r>
            <a:rPr lang="ru-RU" sz="1600" kern="1200" dirty="0" smtClean="0">
              <a:solidFill>
                <a:schemeClr val="bg1"/>
              </a:solidFill>
            </a:rPr>
            <a:t> </a:t>
          </a:r>
          <a:r>
            <a:rPr lang="ru-RU" sz="1600" kern="1200" dirty="0" err="1" smtClean="0">
              <a:solidFill>
                <a:schemeClr val="bg1"/>
              </a:solidFill>
            </a:rPr>
            <a:t>müştərilər və istifadəçilərdir, onda</a:t>
          </a:r>
          <a:r>
            <a:rPr lang="ru-RU" sz="1600" kern="1200" dirty="0" smtClean="0">
              <a:solidFill>
                <a:schemeClr val="bg1"/>
              </a:solidFill>
            </a:rPr>
            <a:t> </a:t>
          </a:r>
          <a:r>
            <a:rPr lang="ru-RU" sz="1600" kern="1200" dirty="0" err="1" smtClean="0">
              <a:solidFill>
                <a:schemeClr val="bg1"/>
              </a:solidFill>
            </a:rPr>
            <a:t>çalışın ki</a:t>
          </a:r>
          <a:r>
            <a:rPr lang="ru-RU" sz="1600" kern="1200" dirty="0" smtClean="0">
              <a:solidFill>
                <a:schemeClr val="bg1"/>
              </a:solidFill>
            </a:rPr>
            <a:t>, </a:t>
          </a:r>
          <a:r>
            <a:rPr lang="ru-RU" sz="1600" kern="1200" dirty="0" err="1" smtClean="0">
              <a:solidFill>
                <a:schemeClr val="bg1"/>
              </a:solidFill>
            </a:rPr>
            <a:t>onları daha</a:t>
          </a:r>
          <a:r>
            <a:rPr lang="ru-RU" sz="1600" kern="1200" dirty="0" smtClean="0">
              <a:solidFill>
                <a:schemeClr val="bg1"/>
              </a:solidFill>
            </a:rPr>
            <a:t> </a:t>
          </a:r>
          <a:r>
            <a:rPr lang="ru-RU" sz="1600" kern="1200" dirty="0" err="1" smtClean="0">
              <a:solidFill>
                <a:schemeClr val="bg1"/>
              </a:solidFill>
            </a:rPr>
            <a:t>dəqiq müəyyən edəsiniz: sizin</a:t>
          </a:r>
          <a:r>
            <a:rPr lang="ru-RU" sz="1600" kern="1200" dirty="0" smtClean="0">
              <a:solidFill>
                <a:schemeClr val="bg1"/>
              </a:solidFill>
            </a:rPr>
            <a:t> </a:t>
          </a:r>
          <a:r>
            <a:rPr lang="ru-RU" sz="1600" kern="1200" dirty="0" err="1" smtClean="0">
              <a:solidFill>
                <a:schemeClr val="bg1"/>
              </a:solidFill>
            </a:rPr>
            <a:t>əsl müştəriləriniz kimlərdir, onlar</a:t>
          </a:r>
          <a:r>
            <a:rPr lang="ru-RU" sz="1600" kern="1200" dirty="0" smtClean="0">
              <a:solidFill>
                <a:schemeClr val="bg1"/>
              </a:solidFill>
            </a:rPr>
            <a:t> </a:t>
          </a:r>
          <a:r>
            <a:rPr lang="ru-RU" sz="1600" kern="1200" dirty="0" err="1" smtClean="0">
              <a:solidFill>
                <a:schemeClr val="bg1"/>
              </a:solidFill>
            </a:rPr>
            <a:t>nə istəyirlər?</a:t>
          </a:r>
          <a:endParaRPr lang="ru-RU" sz="1600" kern="1200" dirty="0" smtClean="0">
            <a:solidFill>
              <a:schemeClr val="bg1"/>
            </a:solidFill>
          </a:endParaRPr>
        </a:p>
        <a:p>
          <a:pPr lvl="0" algn="ctr" defTabSz="711200">
            <a:lnSpc>
              <a:spcPct val="90000"/>
            </a:lnSpc>
            <a:spcBef>
              <a:spcPct val="0"/>
            </a:spcBef>
            <a:spcAft>
              <a:spcPct val="35000"/>
            </a:spcAft>
          </a:pPr>
          <a:endParaRPr lang="ru-RU" sz="1600" kern="1200" dirty="0">
            <a:solidFill>
              <a:schemeClr val="bg1"/>
            </a:solidFill>
          </a:endParaRPr>
        </a:p>
      </dsp:txBody>
      <dsp:txXfrm>
        <a:off x="1308575" y="1486361"/>
        <a:ext cx="1853496" cy="2182229"/>
      </dsp:txXfrm>
    </dsp:sp>
    <dsp:sp modelId="{E96D107D-1926-4ADB-8322-C359C96CDD20}">
      <dsp:nvSpPr>
        <dsp:cNvPr id="0" name=""/>
        <dsp:cNvSpPr/>
      </dsp:nvSpPr>
      <dsp:spPr>
        <a:xfrm>
          <a:off x="219726" y="7683"/>
          <a:ext cx="4839362" cy="4933481"/>
        </a:xfrm>
        <a:prstGeom prst="circularArrow">
          <a:avLst>
            <a:gd name="adj1" fmla="val 4878"/>
            <a:gd name="adj2" fmla="val 312630"/>
            <a:gd name="adj3" fmla="val 3163518"/>
            <a:gd name="adj4" fmla="val 15193173"/>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B236A-7BEB-49BE-9E13-5F99448FDDC7}">
      <dsp:nvSpPr>
        <dsp:cNvPr id="0" name=""/>
        <dsp:cNvSpPr/>
      </dsp:nvSpPr>
      <dsp:spPr>
        <a:xfrm>
          <a:off x="7143" y="2477988"/>
          <a:ext cx="3804046" cy="1902023"/>
        </a:xfrm>
        <a:prstGeom prst="roundRect">
          <a:avLst>
            <a:gd name="adj" fmla="val 1000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err="1" smtClean="0"/>
            <a:t>Rəqiblər</a:t>
          </a:r>
          <a:r>
            <a:rPr lang="en-US" sz="3800" kern="1200" dirty="0" smtClean="0"/>
            <a:t> </a:t>
          </a:r>
          <a:r>
            <a:rPr lang="en-US" sz="3800" kern="1200" dirty="0" err="1" smtClean="0"/>
            <a:t>haqqında</a:t>
          </a:r>
          <a:r>
            <a:rPr lang="en-US" sz="3800" kern="1200" dirty="0" smtClean="0"/>
            <a:t> </a:t>
          </a:r>
          <a:r>
            <a:rPr lang="en-US" sz="3800" kern="1200" dirty="0" err="1" smtClean="0"/>
            <a:t>toplanan</a:t>
          </a:r>
          <a:r>
            <a:rPr lang="en-US" sz="3800" kern="1200" dirty="0" smtClean="0"/>
            <a:t> </a:t>
          </a:r>
          <a:r>
            <a:rPr lang="en-US" sz="3800" kern="1200" dirty="0" err="1" smtClean="0"/>
            <a:t>məlumatları</a:t>
          </a:r>
          <a:r>
            <a:rPr lang="en-US" sz="3800" kern="1200" dirty="0" smtClean="0"/>
            <a:t> </a:t>
          </a:r>
          <a:endParaRPr lang="ru-RU" sz="3800" kern="1200" dirty="0"/>
        </a:p>
      </dsp:txBody>
      <dsp:txXfrm>
        <a:off x="62851" y="2533696"/>
        <a:ext cx="3692630" cy="1790607"/>
      </dsp:txXfrm>
    </dsp:sp>
    <dsp:sp modelId="{5F099E1C-62D5-4C51-A345-8BA334914854}">
      <dsp:nvSpPr>
        <dsp:cNvPr id="0" name=""/>
        <dsp:cNvSpPr/>
      </dsp:nvSpPr>
      <dsp:spPr>
        <a:xfrm rot="19457599">
          <a:off x="3635060" y="2857207"/>
          <a:ext cx="1873879" cy="49921"/>
        </a:xfrm>
        <a:custGeom>
          <a:avLst/>
          <a:gdLst/>
          <a:ahLst/>
          <a:cxnLst/>
          <a:rect l="0" t="0" r="0" b="0"/>
          <a:pathLst>
            <a:path>
              <a:moveTo>
                <a:pt x="0" y="24960"/>
              </a:moveTo>
              <a:lnTo>
                <a:pt x="1873879" y="24960"/>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4525153" y="2835321"/>
        <a:ext cx="93693" cy="93693"/>
      </dsp:txXfrm>
    </dsp:sp>
    <dsp:sp modelId="{1D38BBAC-0160-4E70-8EC5-46F19368246B}">
      <dsp:nvSpPr>
        <dsp:cNvPr id="0" name=""/>
        <dsp:cNvSpPr/>
      </dsp:nvSpPr>
      <dsp:spPr>
        <a:xfrm>
          <a:off x="5332809" y="1384324"/>
          <a:ext cx="3804046" cy="1902023"/>
        </a:xfrm>
        <a:prstGeom prst="roundRect">
          <a:avLst>
            <a:gd name="adj" fmla="val 1000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err="1" smtClean="0"/>
            <a:t>kəmiyyət</a:t>
          </a:r>
          <a:r>
            <a:rPr lang="en-US" sz="3800" kern="1200" dirty="0" smtClean="0"/>
            <a:t> </a:t>
          </a:r>
          <a:r>
            <a:rPr lang="en-US" sz="3800" kern="1200" dirty="0" err="1" smtClean="0"/>
            <a:t>və</a:t>
          </a:r>
          <a:r>
            <a:rPr lang="en-US" sz="3800" kern="1200" dirty="0" smtClean="0"/>
            <a:t> </a:t>
          </a:r>
          <a:r>
            <a:rPr lang="en-US" sz="3800" kern="1200" dirty="0" err="1" smtClean="0"/>
            <a:t>ya</a:t>
          </a:r>
          <a:r>
            <a:rPr lang="en-US" sz="3800" kern="1200" dirty="0" smtClean="0"/>
            <a:t> </a:t>
          </a:r>
          <a:r>
            <a:rPr lang="en-US" sz="3800" kern="1200" dirty="0" err="1" smtClean="0"/>
            <a:t>faktiki</a:t>
          </a:r>
          <a:endParaRPr lang="ru-RU" sz="3800" kern="1200" dirty="0"/>
        </a:p>
      </dsp:txBody>
      <dsp:txXfrm>
        <a:off x="5388517" y="1440032"/>
        <a:ext cx="3692630" cy="1790607"/>
      </dsp:txXfrm>
    </dsp:sp>
    <dsp:sp modelId="{2D3476BE-E95A-4609-AE08-CAF3184B0616}">
      <dsp:nvSpPr>
        <dsp:cNvPr id="0" name=""/>
        <dsp:cNvSpPr/>
      </dsp:nvSpPr>
      <dsp:spPr>
        <a:xfrm rot="2142401">
          <a:off x="3635060" y="3950870"/>
          <a:ext cx="1873879" cy="49921"/>
        </a:xfrm>
        <a:custGeom>
          <a:avLst/>
          <a:gdLst/>
          <a:ahLst/>
          <a:cxnLst/>
          <a:rect l="0" t="0" r="0" b="0"/>
          <a:pathLst>
            <a:path>
              <a:moveTo>
                <a:pt x="0" y="24960"/>
              </a:moveTo>
              <a:lnTo>
                <a:pt x="1873879" y="24960"/>
              </a:lnTo>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4525153" y="3928984"/>
        <a:ext cx="93693" cy="93693"/>
      </dsp:txXfrm>
    </dsp:sp>
    <dsp:sp modelId="{EAD9C298-3B3D-45B9-8BAF-5B5A63FDA8E3}">
      <dsp:nvSpPr>
        <dsp:cNvPr id="0" name=""/>
        <dsp:cNvSpPr/>
      </dsp:nvSpPr>
      <dsp:spPr>
        <a:xfrm>
          <a:off x="5332809" y="3571651"/>
          <a:ext cx="3804046" cy="1902023"/>
        </a:xfrm>
        <a:prstGeom prst="roundRect">
          <a:avLst>
            <a:gd name="adj" fmla="val 1000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err="1" smtClean="0"/>
            <a:t>keyfiyyət</a:t>
          </a:r>
          <a:r>
            <a:rPr lang="en-US" sz="3800" kern="1200" dirty="0" smtClean="0"/>
            <a:t> </a:t>
          </a:r>
          <a:r>
            <a:rPr lang="en-US" sz="3800" kern="1200" dirty="0" err="1" smtClean="0"/>
            <a:t>və</a:t>
          </a:r>
          <a:r>
            <a:rPr lang="en-US" sz="3800" kern="1200" dirty="0" smtClean="0"/>
            <a:t> </a:t>
          </a:r>
          <a:r>
            <a:rPr lang="en-US" sz="3800" kern="1200" dirty="0" err="1" smtClean="0"/>
            <a:t>ya</a:t>
          </a:r>
          <a:r>
            <a:rPr lang="en-US" sz="3800" kern="1200" dirty="0" smtClean="0"/>
            <a:t> </a:t>
          </a:r>
          <a:r>
            <a:rPr lang="en-US" sz="3800" kern="1200" dirty="0" err="1" smtClean="0"/>
            <a:t>subyektiv</a:t>
          </a:r>
          <a:r>
            <a:rPr lang="en-US" sz="3800" kern="1200" dirty="0" smtClean="0"/>
            <a:t> </a:t>
          </a:r>
          <a:r>
            <a:rPr lang="en-US" sz="3800" kern="1200" dirty="0" err="1" smtClean="0"/>
            <a:t>məlumatlar</a:t>
          </a:r>
          <a:endParaRPr lang="ru-RU" sz="3800" kern="1200" dirty="0"/>
        </a:p>
      </dsp:txBody>
      <dsp:txXfrm>
        <a:off x="5388517" y="3627359"/>
        <a:ext cx="3692630" cy="1790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7270-4511-48D5-9439-9638CF0E2B48}">
      <dsp:nvSpPr>
        <dsp:cNvPr id="0" name=""/>
        <dsp:cNvSpPr/>
      </dsp:nvSpPr>
      <dsp:spPr>
        <a:xfrm>
          <a:off x="62061" y="2753"/>
          <a:ext cx="4295179" cy="2577107"/>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err="1" smtClean="0"/>
            <a:t>qulluq</a:t>
          </a:r>
          <a:r>
            <a:rPr lang="ru-RU" sz="2900" kern="1200" dirty="0" smtClean="0"/>
            <a:t> </a:t>
          </a:r>
          <a:r>
            <a:rPr lang="ru-RU" sz="2900" kern="1200" dirty="0" err="1" smtClean="0"/>
            <a:t>göstərməyə israrlı olduğu</a:t>
          </a:r>
          <a:r>
            <a:rPr lang="ru-RU" sz="2900" kern="1200" dirty="0" smtClean="0"/>
            <a:t> </a:t>
          </a:r>
          <a:r>
            <a:rPr lang="ru-RU" sz="2900" kern="1200" dirty="0" err="1" smtClean="0"/>
            <a:t>müştərilər dairəsini, yəni öz</a:t>
          </a:r>
          <a:r>
            <a:rPr lang="ru-RU" sz="2900" kern="1200" dirty="0" smtClean="0"/>
            <a:t> </a:t>
          </a:r>
          <a:r>
            <a:rPr lang="ru-RU" sz="2900" kern="1200" dirty="0" err="1" smtClean="0"/>
            <a:t>məqsədli bazarını;</a:t>
          </a:r>
          <a:endParaRPr lang="ru-RU" sz="2900" kern="1200" dirty="0"/>
        </a:p>
      </dsp:txBody>
      <dsp:txXfrm>
        <a:off x="62061" y="2753"/>
        <a:ext cx="4295179" cy="2577107"/>
      </dsp:txXfrm>
    </dsp:sp>
    <dsp:sp modelId="{1F4843DE-C499-4798-A057-D925F7512D08}">
      <dsp:nvSpPr>
        <dsp:cNvPr id="0" name=""/>
        <dsp:cNvSpPr/>
      </dsp:nvSpPr>
      <dsp:spPr>
        <a:xfrm>
          <a:off x="4786758" y="2753"/>
          <a:ext cx="4295179" cy="2577107"/>
        </a:xfrm>
        <a:prstGeom prst="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err="1" smtClean="0"/>
            <a:t>firmanın istehlakçıları cəlb edə biləcək cəhətlərini </a:t>
          </a:r>
          <a:r>
            <a:rPr lang="ru-RU" sz="2900" kern="1200" dirty="0" smtClean="0"/>
            <a:t>(</a:t>
          </a:r>
          <a:r>
            <a:rPr lang="ru-RU" sz="2900" kern="1200" dirty="0" err="1" smtClean="0"/>
            <a:t>bazarda</a:t>
          </a:r>
          <a:r>
            <a:rPr lang="ru-RU" sz="2900" kern="1200" dirty="0" smtClean="0"/>
            <a:t> </a:t>
          </a:r>
          <a:r>
            <a:rPr lang="ru-RU" sz="2900" kern="1200" dirty="0" err="1" smtClean="0"/>
            <a:t>öz</a:t>
          </a:r>
          <a:r>
            <a:rPr lang="ru-RU" sz="2900" kern="1200" dirty="0" smtClean="0"/>
            <a:t> </a:t>
          </a:r>
          <a:r>
            <a:rPr lang="ru-RU" sz="2900" kern="1200" dirty="0" err="1" smtClean="0"/>
            <a:t>mövqeyini</a:t>
          </a:r>
          <a:r>
            <a:rPr lang="ru-RU" sz="2900" kern="1200" dirty="0" smtClean="0"/>
            <a:t> </a:t>
          </a:r>
          <a:r>
            <a:rPr lang="ru-RU" sz="2900" kern="1200" dirty="0" err="1" smtClean="0"/>
            <a:t>təyin etmək</a:t>
          </a:r>
          <a:r>
            <a:rPr lang="ru-RU" sz="2900" kern="1200" dirty="0" smtClean="0"/>
            <a:t>);</a:t>
          </a:r>
          <a:endParaRPr lang="ru-RU" sz="2900" kern="1200" dirty="0"/>
        </a:p>
      </dsp:txBody>
      <dsp:txXfrm>
        <a:off x="4786758" y="2753"/>
        <a:ext cx="4295179" cy="2577107"/>
      </dsp:txXfrm>
    </dsp:sp>
    <dsp:sp modelId="{0E604C3A-F56B-40A4-9E83-EA3E4999DCBC}">
      <dsp:nvSpPr>
        <dsp:cNvPr id="0" name=""/>
        <dsp:cNvSpPr/>
      </dsp:nvSpPr>
      <dsp:spPr>
        <a:xfrm>
          <a:off x="2864966" y="2883616"/>
          <a:ext cx="4295179" cy="2577107"/>
        </a:xfrm>
        <a:prstGeom prst="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err="1" smtClean="0"/>
            <a:t>bazarda</a:t>
          </a:r>
          <a:r>
            <a:rPr lang="ru-RU" sz="2900" kern="1200" dirty="0" smtClean="0"/>
            <a:t> </a:t>
          </a:r>
          <a:r>
            <a:rPr lang="ru-RU" sz="2900" kern="1200" dirty="0" err="1" smtClean="0"/>
            <a:t>özünün</a:t>
          </a:r>
          <a:r>
            <a:rPr lang="ru-RU" sz="2900" kern="1200" dirty="0" smtClean="0"/>
            <a:t> </a:t>
          </a:r>
          <a:r>
            <a:rPr lang="ru-RU" sz="2900" kern="1200" dirty="0" err="1" smtClean="0"/>
            <a:t>müəyyən mövqeyini</a:t>
          </a:r>
          <a:r>
            <a:rPr lang="ru-RU" sz="2900" kern="1200" dirty="0" smtClean="0"/>
            <a:t> </a:t>
          </a:r>
          <a:r>
            <a:rPr lang="ru-RU" sz="2900" kern="1200" dirty="0" err="1" smtClean="0"/>
            <a:t>tutmaq</a:t>
          </a:r>
          <a:r>
            <a:rPr lang="ru-RU" sz="2900" kern="1200" dirty="0" smtClean="0"/>
            <a:t> </a:t>
          </a:r>
          <a:r>
            <a:rPr lang="ru-RU" sz="2900" kern="1200" dirty="0" err="1" smtClean="0"/>
            <a:t>şərtilə firmanın məqsədli bazarda</a:t>
          </a:r>
          <a:r>
            <a:rPr lang="ru-RU" sz="2900" kern="1200" dirty="0" smtClean="0"/>
            <a:t> </a:t>
          </a:r>
          <a:r>
            <a:rPr lang="ru-RU" sz="2900" kern="1200" dirty="0" err="1" smtClean="0"/>
            <a:t>qarşıya qoyduğu</a:t>
          </a:r>
          <a:r>
            <a:rPr lang="ru-RU" sz="2900" kern="1200" dirty="0" smtClean="0"/>
            <a:t> </a:t>
          </a:r>
          <a:r>
            <a:rPr lang="ru-RU" sz="2900" kern="1200" dirty="0" err="1" smtClean="0"/>
            <a:t>vəzifələrə hansı tərzdə nail</a:t>
          </a:r>
          <a:r>
            <a:rPr lang="ru-RU" sz="2900" kern="1200" dirty="0" smtClean="0"/>
            <a:t> </a:t>
          </a:r>
          <a:r>
            <a:rPr lang="ru-RU" sz="2900" kern="1200" dirty="0" err="1" smtClean="0"/>
            <a:t>olacağını</a:t>
          </a:r>
          <a:endParaRPr lang="ru-RU" sz="2900" kern="1200" dirty="0"/>
        </a:p>
      </dsp:txBody>
      <dsp:txXfrm>
        <a:off x="2864966" y="2883616"/>
        <a:ext cx="4295179" cy="2577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0EB93-4CC1-4097-A028-148FBFEEFBC5}">
      <dsp:nvSpPr>
        <dsp:cNvPr id="0" name=""/>
        <dsp:cNvSpPr/>
      </dsp:nvSpPr>
      <dsp:spPr>
        <a:xfrm>
          <a:off x="0" y="332641"/>
          <a:ext cx="9144000" cy="6192716"/>
        </a:xfrm>
        <a:prstGeom prst="swooshArrow">
          <a:avLst>
            <a:gd name="adj1" fmla="val 25000"/>
            <a:gd name="adj2" fmla="val 25000"/>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10BF20E0-AD39-4B04-9600-337800A05E7C}">
      <dsp:nvSpPr>
        <dsp:cNvPr id="0" name=""/>
        <dsp:cNvSpPr/>
      </dsp:nvSpPr>
      <dsp:spPr>
        <a:xfrm>
          <a:off x="900684" y="4821174"/>
          <a:ext cx="210312" cy="21031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E196A-0680-49A4-A21A-5DF4F8838841}">
      <dsp:nvSpPr>
        <dsp:cNvPr id="0" name=""/>
        <dsp:cNvSpPr/>
      </dsp:nvSpPr>
      <dsp:spPr>
        <a:xfrm>
          <a:off x="447000" y="5301206"/>
          <a:ext cx="1460706" cy="884518"/>
        </a:xfrm>
        <a:prstGeom prst="rect">
          <a:avLst/>
        </a:prstGeom>
        <a:solidFill>
          <a:schemeClr val="accent1"/>
        </a:solidFill>
        <a:ln w="25400"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1440" tIns="0" rIns="0" bIns="0" numCol="1" spcCol="1270" anchor="t" anchorCtr="0">
          <a:noAutofit/>
        </a:bodyPr>
        <a:lstStyle/>
        <a:p>
          <a:pPr lvl="0" algn="l" defTabSz="577850">
            <a:lnSpc>
              <a:spcPct val="90000"/>
            </a:lnSpc>
            <a:spcBef>
              <a:spcPct val="0"/>
            </a:spcBef>
            <a:spcAft>
              <a:spcPct val="35000"/>
            </a:spcAft>
          </a:pPr>
          <a:r>
            <a:rPr lang="en-US" sz="1300" kern="1200" dirty="0" smtClean="0">
              <a:solidFill>
                <a:schemeClr val="bg1"/>
              </a:solidFill>
            </a:rPr>
            <a:t>1. </a:t>
          </a:r>
          <a:r>
            <a:rPr lang="en-US" sz="1300" kern="1200" dirty="0" err="1" smtClean="0">
              <a:solidFill>
                <a:schemeClr val="bg1"/>
              </a:solidFill>
            </a:rPr>
            <a:t>Təklif</a:t>
          </a:r>
          <a:r>
            <a:rPr lang="en-US" sz="1300" kern="1200" dirty="0" smtClean="0">
              <a:solidFill>
                <a:schemeClr val="bg1"/>
              </a:solidFill>
            </a:rPr>
            <a:t> </a:t>
          </a:r>
          <a:r>
            <a:rPr lang="en-US" sz="1300" kern="1200" dirty="0" err="1" smtClean="0">
              <a:solidFill>
                <a:schemeClr val="bg1"/>
              </a:solidFill>
            </a:rPr>
            <a:t>etdiyiniz</a:t>
          </a:r>
          <a:r>
            <a:rPr lang="en-US" sz="1300" kern="1200" dirty="0" smtClean="0">
              <a:solidFill>
                <a:schemeClr val="bg1"/>
              </a:solidFill>
            </a:rPr>
            <a:t> </a:t>
          </a:r>
          <a:r>
            <a:rPr lang="en-US" sz="1300" kern="1200" dirty="0" err="1" smtClean="0">
              <a:solidFill>
                <a:schemeClr val="bg1"/>
              </a:solidFill>
            </a:rPr>
            <a:t>xidmətləri</a:t>
          </a:r>
          <a:r>
            <a:rPr lang="en-US" sz="1300" kern="1200" dirty="0" smtClean="0">
              <a:solidFill>
                <a:schemeClr val="bg1"/>
              </a:solidFill>
            </a:rPr>
            <a:t> </a:t>
          </a:r>
          <a:r>
            <a:rPr lang="en-US" sz="1300" kern="1200" dirty="0" err="1" smtClean="0">
              <a:solidFill>
                <a:schemeClr val="bg1"/>
              </a:solidFill>
            </a:rPr>
            <a:t>təyin</a:t>
          </a:r>
          <a:r>
            <a:rPr lang="en-US" sz="1300" kern="1200" dirty="0" smtClean="0">
              <a:solidFill>
                <a:schemeClr val="bg1"/>
              </a:solidFill>
            </a:rPr>
            <a:t> </a:t>
          </a:r>
          <a:r>
            <a:rPr lang="en-US" sz="1300" kern="1200" dirty="0" err="1" smtClean="0">
              <a:solidFill>
                <a:schemeClr val="bg1"/>
              </a:solidFill>
            </a:rPr>
            <a:t>edin</a:t>
          </a:r>
          <a:r>
            <a:rPr lang="en-US" sz="1300" kern="1200" dirty="0" smtClean="0">
              <a:solidFill>
                <a:schemeClr val="bg1"/>
              </a:solidFill>
            </a:rPr>
            <a:t>.</a:t>
          </a:r>
          <a:endParaRPr lang="ru-RU" sz="1300" kern="1200" dirty="0">
            <a:solidFill>
              <a:schemeClr val="bg1"/>
            </a:solidFill>
          </a:endParaRPr>
        </a:p>
      </dsp:txBody>
      <dsp:txXfrm>
        <a:off x="447000" y="5301206"/>
        <a:ext cx="1460706" cy="884518"/>
      </dsp:txXfrm>
    </dsp:sp>
    <dsp:sp modelId="{17C26B99-FEBC-4211-B4E4-22B794347F0E}">
      <dsp:nvSpPr>
        <dsp:cNvPr id="0" name=""/>
        <dsp:cNvSpPr/>
      </dsp:nvSpPr>
      <dsp:spPr>
        <a:xfrm>
          <a:off x="2386584" y="3491865"/>
          <a:ext cx="365760" cy="365760"/>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DBEFE-BDA7-4E7E-8E65-59233F071361}">
      <dsp:nvSpPr>
        <dsp:cNvPr id="0" name=""/>
        <dsp:cNvSpPr/>
      </dsp:nvSpPr>
      <dsp:spPr>
        <a:xfrm>
          <a:off x="2627781" y="4077072"/>
          <a:ext cx="1659586" cy="1663087"/>
        </a:xfrm>
        <a:prstGeom prst="rect">
          <a:avLst/>
        </a:prstGeom>
        <a:solidFill>
          <a:schemeClr val="accent1"/>
        </a:solidFill>
        <a:ln w="25400"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93809" tIns="0" rIns="0" bIns="0" numCol="1" spcCol="1270" anchor="t" anchorCtr="0">
          <a:noAutofit/>
        </a:bodyPr>
        <a:lstStyle/>
        <a:p>
          <a:pPr lvl="0" algn="ctr" defTabSz="577850">
            <a:lnSpc>
              <a:spcPct val="90000"/>
            </a:lnSpc>
            <a:spcBef>
              <a:spcPct val="0"/>
            </a:spcBef>
            <a:spcAft>
              <a:spcPct val="35000"/>
            </a:spcAft>
          </a:pPr>
          <a:r>
            <a:rPr lang="en-US" sz="1300" kern="1200" dirty="0" smtClean="0">
              <a:solidFill>
                <a:schemeClr val="bg1"/>
              </a:solidFill>
            </a:rPr>
            <a:t>2. </a:t>
          </a:r>
          <a:r>
            <a:rPr lang="en-US" sz="1300" kern="1200" dirty="0" err="1" smtClean="0">
              <a:solidFill>
                <a:schemeClr val="bg1"/>
              </a:solidFill>
            </a:rPr>
            <a:t>Dəqiq</a:t>
          </a:r>
          <a:r>
            <a:rPr lang="en-US" sz="1300" kern="1200" dirty="0" smtClean="0">
              <a:solidFill>
                <a:schemeClr val="bg1"/>
              </a:solidFill>
            </a:rPr>
            <a:t> </a:t>
          </a:r>
          <a:r>
            <a:rPr lang="en-US" sz="1300" kern="1200" dirty="0" err="1" smtClean="0">
              <a:solidFill>
                <a:schemeClr val="bg1"/>
              </a:solidFill>
            </a:rPr>
            <a:t>izah</a:t>
          </a:r>
          <a:r>
            <a:rPr lang="en-US" sz="1300" kern="1200" dirty="0" smtClean="0">
              <a:solidFill>
                <a:schemeClr val="bg1"/>
              </a:solidFill>
            </a:rPr>
            <a:t> </a:t>
          </a:r>
          <a:r>
            <a:rPr lang="en-US" sz="1300" kern="1200" dirty="0" err="1" smtClean="0">
              <a:solidFill>
                <a:schemeClr val="bg1"/>
              </a:solidFill>
            </a:rPr>
            <a:t>edin</a:t>
          </a:r>
          <a:r>
            <a:rPr lang="en-US" sz="1300" kern="1200" dirty="0" smtClean="0">
              <a:solidFill>
                <a:schemeClr val="bg1"/>
              </a:solidFill>
            </a:rPr>
            <a:t>, </a:t>
          </a:r>
          <a:r>
            <a:rPr lang="en-US" sz="1300" kern="1200" dirty="0" err="1" smtClean="0">
              <a:solidFill>
                <a:schemeClr val="bg1"/>
              </a:solidFill>
            </a:rPr>
            <a:t>sizin</a:t>
          </a:r>
          <a:r>
            <a:rPr lang="en-US" sz="1300" kern="1200" dirty="0" smtClean="0">
              <a:solidFill>
                <a:schemeClr val="bg1"/>
              </a:solidFill>
            </a:rPr>
            <a:t> </a:t>
          </a:r>
          <a:r>
            <a:rPr lang="en-US" sz="1300" kern="1200" dirty="0" err="1" smtClean="0">
              <a:solidFill>
                <a:schemeClr val="bg1"/>
              </a:solidFill>
            </a:rPr>
            <a:t>xidmətlərimiz</a:t>
          </a:r>
          <a:r>
            <a:rPr lang="en-US" sz="1300" kern="1200" dirty="0" smtClean="0">
              <a:solidFill>
                <a:schemeClr val="bg1"/>
              </a:solidFill>
            </a:rPr>
            <a:t> </a:t>
          </a:r>
          <a:r>
            <a:rPr lang="en-US" sz="1300" kern="1200" dirty="0" err="1" smtClean="0">
              <a:solidFill>
                <a:schemeClr val="bg1"/>
              </a:solidFill>
            </a:rPr>
            <a:t>rəqiblərinkindən</a:t>
          </a:r>
          <a:r>
            <a:rPr lang="en-US" sz="1300" kern="1200" dirty="0" smtClean="0">
              <a:solidFill>
                <a:schemeClr val="bg1"/>
              </a:solidFill>
            </a:rPr>
            <a:t> </a:t>
          </a:r>
          <a:r>
            <a:rPr lang="en-US" sz="1300" kern="1200" dirty="0" err="1" smtClean="0">
              <a:solidFill>
                <a:schemeClr val="bg1"/>
              </a:solidFill>
            </a:rPr>
            <a:t>nə</a:t>
          </a:r>
          <a:r>
            <a:rPr lang="en-US" sz="1300" kern="1200" dirty="0" smtClean="0">
              <a:solidFill>
                <a:schemeClr val="bg1"/>
              </a:solidFill>
            </a:rPr>
            <a:t> </a:t>
          </a:r>
          <a:r>
            <a:rPr lang="en-US" sz="1300" kern="1200" dirty="0" err="1" smtClean="0">
              <a:solidFill>
                <a:schemeClr val="bg1"/>
              </a:solidFill>
            </a:rPr>
            <a:t>ilə</a:t>
          </a:r>
          <a:r>
            <a:rPr lang="en-US" sz="1300" kern="1200" dirty="0" smtClean="0">
              <a:solidFill>
                <a:schemeClr val="bg1"/>
              </a:solidFill>
            </a:rPr>
            <a:t> </a:t>
          </a:r>
          <a:r>
            <a:rPr lang="en-US" sz="1300" kern="1200" dirty="0" err="1" smtClean="0">
              <a:solidFill>
                <a:schemeClr val="bg1"/>
              </a:solidFill>
            </a:rPr>
            <a:t>fərqlənir</a:t>
          </a:r>
          <a:r>
            <a:rPr lang="en-US" sz="1300" kern="1200" dirty="0" smtClean="0">
              <a:solidFill>
                <a:schemeClr val="bg1"/>
              </a:solidFill>
            </a:rPr>
            <a:t>? </a:t>
          </a:r>
          <a:endParaRPr lang="ru-RU" sz="1300" kern="1200" dirty="0">
            <a:solidFill>
              <a:schemeClr val="bg1"/>
            </a:solidFill>
          </a:endParaRPr>
        </a:p>
      </dsp:txBody>
      <dsp:txXfrm>
        <a:off x="2627781" y="4077072"/>
        <a:ext cx="1659586" cy="1663087"/>
      </dsp:txXfrm>
    </dsp:sp>
    <dsp:sp modelId="{20D636C0-8D1E-4832-8054-B7DB98059A65}">
      <dsp:nvSpPr>
        <dsp:cNvPr id="0" name=""/>
        <dsp:cNvSpPr/>
      </dsp:nvSpPr>
      <dsp:spPr>
        <a:xfrm>
          <a:off x="4283964" y="2512314"/>
          <a:ext cx="484632" cy="484632"/>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620C5-2B50-4A7E-A63E-37726D84D24A}">
      <dsp:nvSpPr>
        <dsp:cNvPr id="0" name=""/>
        <dsp:cNvSpPr/>
      </dsp:nvSpPr>
      <dsp:spPr>
        <a:xfrm>
          <a:off x="4620026" y="2996951"/>
          <a:ext cx="1680171" cy="1273239"/>
        </a:xfrm>
        <a:prstGeom prst="rect">
          <a:avLst/>
        </a:prstGeom>
        <a:solidFill>
          <a:schemeClr val="accent1"/>
        </a:solidFill>
        <a:ln w="25400"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56796" tIns="0" rIns="0" bIns="0" numCol="1" spcCol="1270" anchor="t" anchorCtr="0">
          <a:noAutofit/>
        </a:bodyPr>
        <a:lstStyle/>
        <a:p>
          <a:pPr lvl="0" algn="ctr" defTabSz="577850">
            <a:lnSpc>
              <a:spcPct val="90000"/>
            </a:lnSpc>
            <a:spcBef>
              <a:spcPct val="0"/>
            </a:spcBef>
            <a:spcAft>
              <a:spcPct val="35000"/>
            </a:spcAft>
          </a:pPr>
          <a:r>
            <a:rPr lang="en-US" sz="1300" kern="1200" dirty="0" smtClean="0">
              <a:solidFill>
                <a:schemeClr val="bg1"/>
              </a:solidFill>
            </a:rPr>
            <a:t>3. </a:t>
          </a:r>
          <a:r>
            <a:rPr lang="en-US" sz="1300" kern="1200" dirty="0" err="1" smtClean="0">
              <a:solidFill>
                <a:schemeClr val="bg1"/>
              </a:solidFill>
            </a:rPr>
            <a:t>Dəqiq</a:t>
          </a:r>
          <a:r>
            <a:rPr lang="en-US" sz="1300" kern="1200" dirty="0" smtClean="0">
              <a:solidFill>
                <a:schemeClr val="bg1"/>
              </a:solidFill>
            </a:rPr>
            <a:t> </a:t>
          </a:r>
          <a:r>
            <a:rPr lang="en-US" sz="1300" kern="1200" dirty="0" err="1" smtClean="0">
              <a:solidFill>
                <a:schemeClr val="bg1"/>
              </a:solidFill>
            </a:rPr>
            <a:t>və</a:t>
          </a:r>
          <a:r>
            <a:rPr lang="en-US" sz="1300" kern="1200" dirty="0" smtClean="0">
              <a:solidFill>
                <a:schemeClr val="bg1"/>
              </a:solidFill>
            </a:rPr>
            <a:t> </a:t>
          </a:r>
          <a:r>
            <a:rPr lang="en-US" sz="1300" kern="1200" dirty="0" err="1" smtClean="0">
              <a:solidFill>
                <a:schemeClr val="bg1"/>
              </a:solidFill>
            </a:rPr>
            <a:t>qısa</a:t>
          </a:r>
          <a:r>
            <a:rPr lang="en-US" sz="1300" kern="1200" dirty="0" smtClean="0">
              <a:solidFill>
                <a:schemeClr val="bg1"/>
              </a:solidFill>
            </a:rPr>
            <a:t> </a:t>
          </a:r>
          <a:r>
            <a:rPr lang="en-US" sz="1300" kern="1200" dirty="0" err="1" smtClean="0">
              <a:solidFill>
                <a:schemeClr val="bg1"/>
              </a:solidFill>
            </a:rPr>
            <a:t>şəkildə</a:t>
          </a:r>
          <a:r>
            <a:rPr lang="en-US" sz="1300" kern="1200" dirty="0" smtClean="0">
              <a:solidFill>
                <a:schemeClr val="bg1"/>
              </a:solidFill>
            </a:rPr>
            <a:t>, </a:t>
          </a:r>
          <a:r>
            <a:rPr lang="en-US" sz="1300" kern="1200" dirty="0" err="1" smtClean="0">
              <a:solidFill>
                <a:schemeClr val="bg1"/>
              </a:solidFill>
            </a:rPr>
            <a:t>həm</a:t>
          </a:r>
          <a:r>
            <a:rPr lang="en-US" sz="1300" kern="1200" dirty="0" smtClean="0">
              <a:solidFill>
                <a:schemeClr val="bg1"/>
              </a:solidFill>
            </a:rPr>
            <a:t> </a:t>
          </a:r>
          <a:r>
            <a:rPr lang="en-US" sz="1300" kern="1200" dirty="0" err="1" smtClean="0">
              <a:solidFill>
                <a:schemeClr val="bg1"/>
              </a:solidFill>
            </a:rPr>
            <a:t>də</a:t>
          </a:r>
          <a:r>
            <a:rPr lang="en-US" sz="1300" kern="1200" dirty="0" smtClean="0">
              <a:solidFill>
                <a:schemeClr val="bg1"/>
              </a:solidFill>
            </a:rPr>
            <a:t> </a:t>
          </a:r>
          <a:r>
            <a:rPr lang="en-US" sz="1300" kern="1200" dirty="0" err="1" smtClean="0">
              <a:solidFill>
                <a:schemeClr val="bg1"/>
              </a:solidFill>
            </a:rPr>
            <a:t>səlis</a:t>
          </a:r>
          <a:r>
            <a:rPr lang="en-US" sz="1300" kern="1200" dirty="0" smtClean="0">
              <a:solidFill>
                <a:schemeClr val="bg1"/>
              </a:solidFill>
            </a:rPr>
            <a:t> </a:t>
          </a:r>
          <a:r>
            <a:rPr lang="en-US" sz="1300" kern="1200" dirty="0" err="1" smtClean="0">
              <a:solidFill>
                <a:schemeClr val="bg1"/>
              </a:solidFill>
            </a:rPr>
            <a:t>dildə</a:t>
          </a:r>
          <a:r>
            <a:rPr lang="en-US" sz="1300" kern="1200" dirty="0" smtClean="0">
              <a:solidFill>
                <a:schemeClr val="bg1"/>
              </a:solidFill>
            </a:rPr>
            <a:t> </a:t>
          </a:r>
          <a:r>
            <a:rPr lang="en-US" sz="1300" kern="1200" dirty="0" err="1" smtClean="0">
              <a:solidFill>
                <a:schemeClr val="bg1"/>
              </a:solidFill>
            </a:rPr>
            <a:t>bu</a:t>
          </a:r>
          <a:r>
            <a:rPr lang="en-US" sz="1300" kern="1200" dirty="0" smtClean="0">
              <a:solidFill>
                <a:schemeClr val="bg1"/>
              </a:solidFill>
            </a:rPr>
            <a:t> </a:t>
          </a:r>
          <a:r>
            <a:rPr lang="en-US" sz="1300" kern="1200" dirty="0" err="1" smtClean="0">
              <a:solidFill>
                <a:schemeClr val="bg1"/>
              </a:solidFill>
            </a:rPr>
            <a:t>fərqləri</a:t>
          </a:r>
          <a:r>
            <a:rPr lang="en-US" sz="1300" kern="1200" dirty="0" smtClean="0">
              <a:solidFill>
                <a:schemeClr val="bg1"/>
              </a:solidFill>
            </a:rPr>
            <a:t> </a:t>
          </a:r>
          <a:r>
            <a:rPr lang="en-US" sz="1300" kern="1200" dirty="0" err="1" smtClean="0">
              <a:solidFill>
                <a:schemeClr val="bg1"/>
              </a:solidFill>
            </a:rPr>
            <a:t>ifadə</a:t>
          </a:r>
          <a:r>
            <a:rPr lang="en-US" sz="1300" kern="1200" dirty="0" smtClean="0">
              <a:solidFill>
                <a:schemeClr val="bg1"/>
              </a:solidFill>
            </a:rPr>
            <a:t> </a:t>
          </a:r>
          <a:r>
            <a:rPr lang="en-US" sz="1300" kern="1200" dirty="0" err="1" smtClean="0">
              <a:solidFill>
                <a:schemeClr val="bg1"/>
              </a:solidFill>
            </a:rPr>
            <a:t>edin</a:t>
          </a:r>
          <a:r>
            <a:rPr lang="en-US" sz="1300" kern="1200" dirty="0" smtClean="0">
              <a:solidFill>
                <a:schemeClr val="bg1"/>
              </a:solidFill>
            </a:rPr>
            <a:t>. </a:t>
          </a:r>
          <a:endParaRPr lang="ru-RU" sz="1300" kern="1200" dirty="0">
            <a:solidFill>
              <a:schemeClr val="bg1"/>
            </a:solidFill>
          </a:endParaRPr>
        </a:p>
      </dsp:txBody>
      <dsp:txXfrm>
        <a:off x="4620026" y="2996951"/>
        <a:ext cx="1680171" cy="1273239"/>
      </dsp:txXfrm>
    </dsp:sp>
    <dsp:sp modelId="{FF195C1A-69C3-45F1-93C2-DC47C579480B}">
      <dsp:nvSpPr>
        <dsp:cNvPr id="0" name=""/>
        <dsp:cNvSpPr/>
      </dsp:nvSpPr>
      <dsp:spPr>
        <a:xfrm>
          <a:off x="6350508" y="1864233"/>
          <a:ext cx="649224" cy="649224"/>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81C4B-08C6-4FF2-AC2A-9E00ED22800E}">
      <dsp:nvSpPr>
        <dsp:cNvPr id="0" name=""/>
        <dsp:cNvSpPr/>
      </dsp:nvSpPr>
      <dsp:spPr>
        <a:xfrm>
          <a:off x="6804246" y="2636903"/>
          <a:ext cx="1938424" cy="1551003"/>
        </a:xfrm>
        <a:prstGeom prst="rect">
          <a:avLst/>
        </a:prstGeom>
        <a:solidFill>
          <a:schemeClr val="accent1"/>
        </a:solidFill>
        <a:ln w="25400" cap="rnd"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344010" tIns="0" rIns="0" bIns="0" numCol="1" spcCol="1270" anchor="t" anchorCtr="0">
          <a:noAutofit/>
        </a:bodyPr>
        <a:lstStyle/>
        <a:p>
          <a:pPr lvl="0" algn="l" defTabSz="577850">
            <a:lnSpc>
              <a:spcPct val="90000"/>
            </a:lnSpc>
            <a:spcBef>
              <a:spcPct val="0"/>
            </a:spcBef>
            <a:spcAft>
              <a:spcPct val="35000"/>
            </a:spcAft>
          </a:pPr>
          <a:r>
            <a:rPr lang="en-US" sz="1300" kern="1200" dirty="0" smtClean="0">
              <a:solidFill>
                <a:schemeClr val="bg1"/>
              </a:solidFill>
            </a:rPr>
            <a:t>4. </a:t>
          </a:r>
          <a:r>
            <a:rPr lang="en-US" sz="1300" kern="1200" dirty="0" err="1" smtClean="0">
              <a:solidFill>
                <a:schemeClr val="bg1"/>
              </a:solidFill>
            </a:rPr>
            <a:t>Bazarda</a:t>
          </a:r>
          <a:r>
            <a:rPr lang="en-US" sz="1300" kern="1200" dirty="0" smtClean="0">
              <a:solidFill>
                <a:schemeClr val="bg1"/>
              </a:solidFill>
            </a:rPr>
            <a:t> </a:t>
          </a:r>
          <a:r>
            <a:rPr lang="en-US" sz="1300" kern="1200" dirty="0" err="1" smtClean="0">
              <a:solidFill>
                <a:schemeClr val="bg1"/>
              </a:solidFill>
            </a:rPr>
            <a:t>rəqabətin</a:t>
          </a:r>
          <a:r>
            <a:rPr lang="en-US" sz="1300" kern="1200" dirty="0" smtClean="0">
              <a:solidFill>
                <a:schemeClr val="bg1"/>
              </a:solidFill>
            </a:rPr>
            <a:t> </a:t>
          </a:r>
          <a:r>
            <a:rPr lang="en-US" sz="1300" kern="1200" dirty="0" err="1" smtClean="0">
              <a:solidFill>
                <a:schemeClr val="bg1"/>
              </a:solidFill>
            </a:rPr>
            <a:t>vəziyyətini</a:t>
          </a:r>
          <a:r>
            <a:rPr lang="en-US" sz="1300" kern="1200" dirty="0" smtClean="0">
              <a:solidFill>
                <a:schemeClr val="bg1"/>
              </a:solidFill>
            </a:rPr>
            <a:t> </a:t>
          </a:r>
          <a:r>
            <a:rPr lang="en-US" sz="1300" kern="1200" dirty="0" err="1" smtClean="0">
              <a:solidFill>
                <a:schemeClr val="bg1"/>
              </a:solidFill>
            </a:rPr>
            <a:t>və</a:t>
          </a:r>
          <a:r>
            <a:rPr lang="en-US" sz="1300" kern="1200" dirty="0" smtClean="0">
              <a:solidFill>
                <a:schemeClr val="bg1"/>
              </a:solidFill>
            </a:rPr>
            <a:t> </a:t>
          </a:r>
          <a:r>
            <a:rPr lang="en-US" sz="1300" kern="1200" dirty="0" err="1" smtClean="0">
              <a:solidFill>
                <a:schemeClr val="bg1"/>
              </a:solidFill>
            </a:rPr>
            <a:t>tutduğunuz</a:t>
          </a:r>
          <a:r>
            <a:rPr lang="en-US" sz="1300" kern="1200" dirty="0" smtClean="0">
              <a:solidFill>
                <a:schemeClr val="bg1"/>
              </a:solidFill>
            </a:rPr>
            <a:t> </a:t>
          </a:r>
          <a:r>
            <a:rPr lang="en-US" sz="1300" kern="1200" dirty="0" err="1" smtClean="0">
              <a:solidFill>
                <a:schemeClr val="bg1"/>
              </a:solidFill>
            </a:rPr>
            <a:t>mövqeyi</a:t>
          </a:r>
          <a:r>
            <a:rPr lang="en-US" sz="1300" kern="1200" dirty="0" smtClean="0">
              <a:solidFill>
                <a:schemeClr val="bg1"/>
              </a:solidFill>
            </a:rPr>
            <a:t> </a:t>
          </a:r>
          <a:r>
            <a:rPr lang="en-US" sz="1300" kern="1200" dirty="0" err="1" smtClean="0">
              <a:solidFill>
                <a:schemeClr val="bg1"/>
              </a:solidFill>
            </a:rPr>
            <a:t>təsvir</a:t>
          </a:r>
          <a:r>
            <a:rPr lang="en-US" sz="1300" kern="1200" dirty="0" smtClean="0">
              <a:solidFill>
                <a:schemeClr val="bg1"/>
              </a:solidFill>
            </a:rPr>
            <a:t> </a:t>
          </a:r>
          <a:r>
            <a:rPr lang="en-US" sz="1300" kern="1200" dirty="0" err="1" smtClean="0">
              <a:solidFill>
                <a:schemeClr val="bg1"/>
              </a:solidFill>
            </a:rPr>
            <a:t>edin</a:t>
          </a:r>
          <a:r>
            <a:rPr lang="en-US" sz="1300" kern="1200" dirty="0" smtClean="0">
              <a:solidFill>
                <a:schemeClr val="bg1"/>
              </a:solidFill>
            </a:rPr>
            <a:t>. </a:t>
          </a:r>
          <a:r>
            <a:rPr lang="en-US" sz="1300" kern="1200" dirty="0" err="1" smtClean="0">
              <a:solidFill>
                <a:schemeClr val="bg1"/>
              </a:solidFill>
            </a:rPr>
            <a:t>Tədqiqatın</a:t>
          </a:r>
          <a:r>
            <a:rPr lang="en-US" sz="1300" kern="1200" dirty="0" smtClean="0">
              <a:solidFill>
                <a:schemeClr val="bg1"/>
              </a:solidFill>
            </a:rPr>
            <a:t> </a:t>
          </a:r>
          <a:r>
            <a:rPr lang="en-US" sz="1300" kern="1200" dirty="0" err="1" smtClean="0">
              <a:solidFill>
                <a:schemeClr val="bg1"/>
              </a:solidFill>
            </a:rPr>
            <a:t>nəticələrinə</a:t>
          </a:r>
          <a:r>
            <a:rPr lang="en-US" sz="1300" kern="1200" dirty="0" smtClean="0">
              <a:solidFill>
                <a:schemeClr val="bg1"/>
              </a:solidFill>
            </a:rPr>
            <a:t> </a:t>
          </a:r>
          <a:r>
            <a:rPr lang="en-US" sz="1300" kern="1200" dirty="0" err="1" smtClean="0">
              <a:solidFill>
                <a:schemeClr val="bg1"/>
              </a:solidFill>
            </a:rPr>
            <a:t>görə</a:t>
          </a:r>
          <a:r>
            <a:rPr lang="en-US" sz="1300" kern="1200" dirty="0" smtClean="0">
              <a:solidFill>
                <a:schemeClr val="bg1"/>
              </a:solidFill>
            </a:rPr>
            <a:t> </a:t>
          </a:r>
          <a:r>
            <a:rPr lang="en-US" sz="1300" kern="1200" dirty="0" err="1" smtClean="0">
              <a:solidFill>
                <a:schemeClr val="bg1"/>
              </a:solidFill>
            </a:rPr>
            <a:t>mövqe</a:t>
          </a:r>
          <a:r>
            <a:rPr lang="en-US" sz="1300" kern="1200" dirty="0" smtClean="0">
              <a:solidFill>
                <a:schemeClr val="bg1"/>
              </a:solidFill>
            </a:rPr>
            <a:t> </a:t>
          </a:r>
          <a:r>
            <a:rPr lang="en-US" sz="1300" kern="1200" dirty="0" err="1" smtClean="0">
              <a:solidFill>
                <a:schemeClr val="bg1"/>
              </a:solidFill>
            </a:rPr>
            <a:t>kartını</a:t>
          </a:r>
          <a:r>
            <a:rPr lang="en-US" sz="1300" kern="1200" dirty="0" smtClean="0">
              <a:solidFill>
                <a:schemeClr val="bg1"/>
              </a:solidFill>
            </a:rPr>
            <a:t> </a:t>
          </a:r>
          <a:r>
            <a:rPr lang="en-US" sz="1300" kern="1200" dirty="0" err="1" smtClean="0">
              <a:solidFill>
                <a:schemeClr val="bg1"/>
              </a:solidFill>
            </a:rPr>
            <a:t>tərtib</a:t>
          </a:r>
          <a:r>
            <a:rPr lang="en-US" sz="1300" kern="1200" dirty="0" smtClean="0">
              <a:solidFill>
                <a:schemeClr val="bg1"/>
              </a:solidFill>
            </a:rPr>
            <a:t> </a:t>
          </a:r>
          <a:r>
            <a:rPr lang="en-US" sz="1300" kern="1200" dirty="0" err="1" smtClean="0">
              <a:solidFill>
                <a:schemeClr val="bg1"/>
              </a:solidFill>
            </a:rPr>
            <a:t>edin</a:t>
          </a:r>
          <a:r>
            <a:rPr lang="en-US" sz="1300" kern="1200" dirty="0" smtClean="0">
              <a:solidFill>
                <a:schemeClr val="bg1"/>
              </a:solidFill>
            </a:rPr>
            <a:t>.</a:t>
          </a:r>
          <a:endParaRPr lang="ru-RU" sz="1300" kern="1200" dirty="0">
            <a:solidFill>
              <a:schemeClr val="bg1"/>
            </a:solidFill>
          </a:endParaRPr>
        </a:p>
      </dsp:txBody>
      <dsp:txXfrm>
        <a:off x="6804246" y="2636903"/>
        <a:ext cx="1938424" cy="1551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CD84-A64F-4D09-A424-69A25503ABBA}">
      <dsp:nvSpPr>
        <dsp:cNvPr id="0" name=""/>
        <dsp:cNvSpPr/>
      </dsp:nvSpPr>
      <dsp:spPr>
        <a:xfrm>
          <a:off x="0" y="676875"/>
          <a:ext cx="4536504" cy="1814601"/>
        </a:xfrm>
        <a:prstGeom prst="leftRightRibb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5190A-BBD5-4F46-92A7-54603CB52FE9}">
      <dsp:nvSpPr>
        <dsp:cNvPr id="0" name=""/>
        <dsp:cNvSpPr/>
      </dsp:nvSpPr>
      <dsp:spPr>
        <a:xfrm>
          <a:off x="544380" y="994430"/>
          <a:ext cx="1497046" cy="88915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az-Latn-AZ" sz="1800" kern="1200" dirty="0" smtClean="0"/>
            <a:t>Xidmətin göstərlməsində faktiki xərclər</a:t>
          </a:r>
          <a:endParaRPr lang="ru-RU" sz="1800" kern="1200" dirty="0"/>
        </a:p>
      </dsp:txBody>
      <dsp:txXfrm>
        <a:off x="544380" y="994430"/>
        <a:ext cx="1497046" cy="889154"/>
      </dsp:txXfrm>
    </dsp:sp>
    <dsp:sp modelId="{3EF423C9-2C2B-4C98-96F9-6C54C82F1DE0}">
      <dsp:nvSpPr>
        <dsp:cNvPr id="0" name=""/>
        <dsp:cNvSpPr/>
      </dsp:nvSpPr>
      <dsp:spPr>
        <a:xfrm>
          <a:off x="2268252" y="1284766"/>
          <a:ext cx="1769236" cy="88915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az-Latn-AZ" sz="1800" kern="1200" dirty="0" smtClean="0"/>
            <a:t>Xidmətin satılacağı qiymət</a:t>
          </a:r>
          <a:endParaRPr lang="ru-RU" sz="1800" kern="1200" dirty="0"/>
        </a:p>
      </dsp:txBody>
      <dsp:txXfrm>
        <a:off x="2268252" y="1284766"/>
        <a:ext cx="1769236" cy="889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9B2EF-5D06-4FF4-B53F-47E6F49965CB}">
      <dsp:nvSpPr>
        <dsp:cNvPr id="0" name=""/>
        <dsp:cNvSpPr/>
      </dsp:nvSpPr>
      <dsp:spPr>
        <a:xfrm>
          <a:off x="137314" y="441"/>
          <a:ext cx="3073234" cy="1843940"/>
        </a:xfrm>
        <a:prstGeom prst="rect">
          <a:avLst/>
        </a:prstGeom>
        <a:gradFill rotWithShape="1">
          <a:gsLst>
            <a:gs pos="0">
              <a:schemeClr val="accent2">
                <a:tint val="98000"/>
                <a:lumMod val="100000"/>
              </a:schemeClr>
            </a:gs>
            <a:gs pos="100000">
              <a:schemeClr val="accent2">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hemeClr val="accent2"/>
        </a:lnRef>
        <a:fillRef idx="3">
          <a:schemeClr val="accent2"/>
        </a:fillRef>
        <a:effectRef idx="3">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Amerika</a:t>
          </a:r>
          <a:r>
            <a:rPr lang="en-US" sz="1500" kern="1200" dirty="0" smtClean="0"/>
            <a:t> </a:t>
          </a:r>
          <a:r>
            <a:rPr lang="en-US" sz="1500" kern="1200" dirty="0" err="1" smtClean="0"/>
            <a:t>mütəxəssisləri</a:t>
          </a:r>
          <a:r>
            <a:rPr lang="en-US" sz="1500" kern="1200" dirty="0" smtClean="0"/>
            <a:t> </a:t>
          </a:r>
          <a:r>
            <a:rPr lang="en-US" sz="1500" kern="1200" dirty="0" err="1" smtClean="0"/>
            <a:t>C.Viters</a:t>
          </a:r>
          <a:r>
            <a:rPr lang="en-US" sz="1500" kern="1200" dirty="0" smtClean="0"/>
            <a:t> </a:t>
          </a:r>
          <a:r>
            <a:rPr lang="en-US" sz="1500" kern="1200" dirty="0" err="1" smtClean="0"/>
            <a:t>və</a:t>
          </a:r>
          <a:r>
            <a:rPr lang="en-US" sz="1500" kern="1200" dirty="0" smtClean="0"/>
            <a:t> </a:t>
          </a:r>
          <a:r>
            <a:rPr lang="en-US" sz="1500" kern="1200" dirty="0" err="1" smtClean="0"/>
            <a:t>K.Vippermanin</a:t>
          </a:r>
          <a:r>
            <a:rPr lang="en-US" sz="1500" kern="1200" dirty="0" smtClean="0"/>
            <a:t> 1980-ci </a:t>
          </a:r>
          <a:r>
            <a:rPr lang="en-US" sz="1500" kern="1200" dirty="0" err="1" smtClean="0"/>
            <a:t>ildən</a:t>
          </a:r>
          <a:r>
            <a:rPr lang="en-US" sz="1500" kern="1200" dirty="0" smtClean="0"/>
            <a:t> </a:t>
          </a:r>
          <a:r>
            <a:rPr lang="en-US" sz="1500" kern="1200" dirty="0" err="1" smtClean="0"/>
            <a:t>başlayaraq</a:t>
          </a:r>
          <a:r>
            <a:rPr lang="en-US" sz="1500" kern="1200" dirty="0" smtClean="0"/>
            <a:t> </a:t>
          </a:r>
          <a:r>
            <a:rPr lang="en-US" sz="1500" kern="1200" dirty="0" err="1" smtClean="0"/>
            <a:t>apardıqları</a:t>
          </a:r>
          <a:r>
            <a:rPr lang="en-US" sz="1500" kern="1200" dirty="0" smtClean="0"/>
            <a:t> </a:t>
          </a:r>
          <a:r>
            <a:rPr lang="en-US" sz="1500" kern="1200" dirty="0" err="1" smtClean="0"/>
            <a:t>tədqiqatlar</a:t>
          </a:r>
          <a:r>
            <a:rPr lang="en-US" sz="1500" kern="1200" dirty="0" smtClean="0"/>
            <a:t> </a:t>
          </a:r>
          <a:r>
            <a:rPr lang="en-US" sz="1500" kern="1200" dirty="0" err="1" smtClean="0"/>
            <a:t>göstərir</a:t>
          </a:r>
          <a:r>
            <a:rPr lang="en-US" sz="1500" kern="1200" dirty="0" smtClean="0"/>
            <a:t> </a:t>
          </a:r>
          <a:r>
            <a:rPr lang="en-US" sz="1500" kern="1200" dirty="0" err="1" smtClean="0"/>
            <a:t>ki</a:t>
          </a:r>
          <a:r>
            <a:rPr lang="en-US" sz="1500" kern="1200" dirty="0" smtClean="0"/>
            <a:t>, </a:t>
          </a:r>
          <a:r>
            <a:rPr lang="en-US" sz="1500" kern="1200" dirty="0" err="1" smtClean="0"/>
            <a:t>xidmətlərin</a:t>
          </a:r>
          <a:r>
            <a:rPr lang="en-US" sz="1500" kern="1200" dirty="0" smtClean="0"/>
            <a:t> </a:t>
          </a:r>
          <a:r>
            <a:rPr lang="en-US" sz="1500" kern="1200" dirty="0" err="1" smtClean="0"/>
            <a:t>bazarda</a:t>
          </a:r>
          <a:r>
            <a:rPr lang="en-US" sz="1500" kern="1200" dirty="0" smtClean="0"/>
            <a:t> </a:t>
          </a:r>
          <a:r>
            <a:rPr lang="en-US" sz="1500" kern="1200" dirty="0" err="1" smtClean="0"/>
            <a:t>yeridilməsi</a:t>
          </a:r>
          <a:r>
            <a:rPr lang="en-US" sz="1500" kern="1200" dirty="0" smtClean="0"/>
            <a:t> </a:t>
          </a:r>
          <a:r>
            <a:rPr lang="en-US" sz="1500" kern="1200" dirty="0" err="1" smtClean="0"/>
            <a:t>və</a:t>
          </a:r>
          <a:r>
            <a:rPr lang="en-US" sz="1500" kern="1200" dirty="0" smtClean="0"/>
            <a:t> </a:t>
          </a:r>
          <a:r>
            <a:rPr lang="en-US" sz="1500" kern="1200" dirty="0" err="1" smtClean="0"/>
            <a:t>onlar</a:t>
          </a:r>
          <a:r>
            <a:rPr lang="en-US" sz="1500" kern="1200" dirty="0" smtClean="0"/>
            <a:t> </a:t>
          </a:r>
          <a:r>
            <a:rPr lang="en-US" sz="1500" kern="1200" dirty="0" err="1" smtClean="0"/>
            <a:t>haqqında</a:t>
          </a:r>
          <a:r>
            <a:rPr lang="en-US" sz="1500" kern="1200" dirty="0" smtClean="0"/>
            <a:t> </a:t>
          </a:r>
          <a:r>
            <a:rPr lang="en-US" sz="1500" kern="1200" dirty="0" err="1" smtClean="0"/>
            <a:t>informasiyaların</a:t>
          </a:r>
          <a:r>
            <a:rPr lang="en-US" sz="1500" kern="1200" dirty="0" smtClean="0"/>
            <a:t> </a:t>
          </a:r>
          <a:r>
            <a:rPr lang="en-US" sz="1500" kern="1200" dirty="0" err="1" smtClean="0"/>
            <a:t>yayılmasının</a:t>
          </a:r>
          <a:r>
            <a:rPr lang="en-US" sz="1500" kern="1200" dirty="0" smtClean="0"/>
            <a:t> </a:t>
          </a:r>
          <a:r>
            <a:rPr lang="en-US" sz="1500" kern="1200" dirty="0" err="1" smtClean="0"/>
            <a:t>çoxsaylı</a:t>
          </a:r>
          <a:r>
            <a:rPr lang="en-US" sz="1500" kern="1200" dirty="0" smtClean="0"/>
            <a:t> </a:t>
          </a:r>
          <a:r>
            <a:rPr lang="en-US" sz="1500" kern="1200" dirty="0" err="1" smtClean="0"/>
            <a:t>üsulları</a:t>
          </a:r>
          <a:r>
            <a:rPr lang="en-US" sz="1500" kern="1200" dirty="0" smtClean="0"/>
            <a:t> </a:t>
          </a:r>
          <a:r>
            <a:rPr lang="en-US" sz="1500" kern="1200" dirty="0" err="1" smtClean="0"/>
            <a:t>içərisində</a:t>
          </a:r>
          <a:r>
            <a:rPr lang="en-US" sz="1500" kern="1200" dirty="0" smtClean="0"/>
            <a:t> </a:t>
          </a:r>
          <a:r>
            <a:rPr lang="en-US" sz="1500" kern="1200" dirty="0" err="1" smtClean="0"/>
            <a:t>ən</a:t>
          </a:r>
          <a:r>
            <a:rPr lang="en-US" sz="1500" kern="1200" dirty="0" smtClean="0"/>
            <a:t> </a:t>
          </a:r>
          <a:r>
            <a:rPr lang="en-US" sz="1500" kern="1200" dirty="0" err="1" smtClean="0"/>
            <a:t>səmərəlililəri</a:t>
          </a:r>
          <a:r>
            <a:rPr lang="en-US" sz="1500" kern="1200" dirty="0" smtClean="0"/>
            <a:t> </a:t>
          </a:r>
          <a:r>
            <a:rPr lang="en-US" sz="1500" kern="1200" dirty="0" err="1" smtClean="0"/>
            <a:t>bunlardır</a:t>
          </a:r>
          <a:r>
            <a:rPr lang="en-US" sz="1500" kern="1200" dirty="0" smtClean="0"/>
            <a:t>:</a:t>
          </a:r>
          <a:endParaRPr lang="ru-RU" sz="1500" kern="1200" dirty="0"/>
        </a:p>
      </dsp:txBody>
      <dsp:txXfrm>
        <a:off x="137314" y="441"/>
        <a:ext cx="3073234" cy="18439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8C64-6C93-4392-86F1-FD7E5847D4FD}">
      <dsp:nvSpPr>
        <dsp:cNvPr id="0" name=""/>
        <dsp:cNvSpPr/>
      </dsp:nvSpPr>
      <dsp:spPr>
        <a:xfrm>
          <a:off x="3987105" y="1652"/>
          <a:ext cx="1169789" cy="1169789"/>
        </a:xfrm>
        <a:prstGeom prst="ellipse">
          <a:avLst/>
        </a:prstGeom>
        <a:solidFill>
          <a:schemeClr val="accent3"/>
        </a:solidFill>
        <a:ln w="19050"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Açıq</a:t>
          </a:r>
          <a:r>
            <a:rPr lang="en-US" sz="900" b="1" i="1" kern="1200" dirty="0" smtClean="0"/>
            <a:t> </a:t>
          </a:r>
          <a:r>
            <a:rPr lang="en-US" sz="900" b="1" i="1" kern="1200" dirty="0" err="1" smtClean="0"/>
            <a:t>çıxışlar</a:t>
          </a:r>
          <a:endParaRPr lang="ru-RU" sz="900" kern="1200" dirty="0"/>
        </a:p>
      </dsp:txBody>
      <dsp:txXfrm>
        <a:off x="4158417" y="172964"/>
        <a:ext cx="827165" cy="827165"/>
      </dsp:txXfrm>
    </dsp:sp>
    <dsp:sp modelId="{8CD83D09-A125-4896-98BE-BAAC75C57482}">
      <dsp:nvSpPr>
        <dsp:cNvPr id="0" name=""/>
        <dsp:cNvSpPr/>
      </dsp:nvSpPr>
      <dsp:spPr>
        <a:xfrm rot="1080000">
          <a:off x="5243462" y="657854"/>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5245746" y="722396"/>
        <a:ext cx="217756" cy="236881"/>
      </dsp:txXfrm>
    </dsp:sp>
    <dsp:sp modelId="{E71A66CA-99E2-42EC-9A39-39E00B227E38}">
      <dsp:nvSpPr>
        <dsp:cNvPr id="0" name=""/>
        <dsp:cNvSpPr/>
      </dsp:nvSpPr>
      <dsp:spPr>
        <a:xfrm>
          <a:off x="5657857" y="544512"/>
          <a:ext cx="1169789" cy="1169789"/>
        </a:xfrm>
        <a:prstGeom prst="ellipse">
          <a:avLst/>
        </a:prstGeom>
        <a:solidFill>
          <a:schemeClr val="accent4"/>
        </a:solidFill>
        <a:ln w="19050"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Müxtəlif</a:t>
          </a:r>
          <a:r>
            <a:rPr lang="en-US" sz="900" b="1" i="1" kern="1200" dirty="0" smtClean="0"/>
            <a:t> </a:t>
          </a:r>
          <a:r>
            <a:rPr lang="en-US" sz="900" b="1" i="1" kern="1200" dirty="0" err="1" smtClean="0"/>
            <a:t>təşkilatlarda</a:t>
          </a:r>
          <a:r>
            <a:rPr lang="en-US" sz="900" b="1" i="1" kern="1200" dirty="0" smtClean="0"/>
            <a:t>, </a:t>
          </a:r>
          <a:r>
            <a:rPr lang="en-US" sz="900" b="1" i="1" kern="1200" dirty="0" err="1" smtClean="0"/>
            <a:t>ictimai</a:t>
          </a:r>
          <a:r>
            <a:rPr lang="en-US" sz="900" b="1" i="1" kern="1200" dirty="0" smtClean="0"/>
            <a:t> </a:t>
          </a:r>
          <a:r>
            <a:rPr lang="en-US" sz="900" b="1" i="1" kern="1200" dirty="0" err="1" smtClean="0"/>
            <a:t>birliklərdə</a:t>
          </a:r>
          <a:r>
            <a:rPr lang="en-US" sz="900" b="1" i="1" kern="1200" dirty="0" smtClean="0"/>
            <a:t> </a:t>
          </a:r>
          <a:r>
            <a:rPr lang="en-US" sz="900" b="1" i="1" kern="1200" dirty="0" err="1" smtClean="0"/>
            <a:t>iştirak</a:t>
          </a:r>
          <a:r>
            <a:rPr lang="en-US" sz="900" b="1" i="1" kern="1200" dirty="0" smtClean="0"/>
            <a:t> </a:t>
          </a:r>
          <a:r>
            <a:rPr lang="en-US" sz="900" b="1" i="1" kern="1200" dirty="0" err="1" smtClean="0"/>
            <a:t>etmək</a:t>
          </a:r>
          <a:r>
            <a:rPr lang="en-US" sz="900" b="1" i="1" kern="1200" dirty="0" smtClean="0"/>
            <a:t>.</a:t>
          </a:r>
          <a:r>
            <a:rPr lang="en-US" sz="900" kern="1200" dirty="0" smtClean="0"/>
            <a:t> </a:t>
          </a:r>
          <a:endParaRPr lang="ru-RU" sz="900" kern="1200" dirty="0"/>
        </a:p>
      </dsp:txBody>
      <dsp:txXfrm>
        <a:off x="5829169" y="715824"/>
        <a:ext cx="827165" cy="827165"/>
      </dsp:txXfrm>
    </dsp:sp>
    <dsp:sp modelId="{A31AF759-0741-414A-A740-377DC184BCD4}">
      <dsp:nvSpPr>
        <dsp:cNvPr id="0" name=""/>
        <dsp:cNvSpPr/>
      </dsp:nvSpPr>
      <dsp:spPr>
        <a:xfrm rot="3240000">
          <a:off x="6598327" y="1635495"/>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6617562" y="1676706"/>
        <a:ext cx="217756" cy="236881"/>
      </dsp:txXfrm>
    </dsp:sp>
    <dsp:sp modelId="{AC54E291-36B5-4EC4-AB44-CCC6F7E89700}">
      <dsp:nvSpPr>
        <dsp:cNvPr id="0" name=""/>
        <dsp:cNvSpPr/>
      </dsp:nvSpPr>
      <dsp:spPr>
        <a:xfrm>
          <a:off x="6690438" y="1965739"/>
          <a:ext cx="1169789" cy="1169789"/>
        </a:xfrm>
        <a:prstGeom prst="ellipse">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Reklam</a:t>
          </a:r>
          <a:r>
            <a:rPr lang="en-US" sz="900" b="1" i="1" kern="1200" dirty="0" smtClean="0"/>
            <a:t> </a:t>
          </a:r>
          <a:r>
            <a:rPr lang="en-US" sz="900" b="1" i="1" kern="1200" dirty="0" err="1" smtClean="0"/>
            <a:t>prospektlərinin</a:t>
          </a:r>
          <a:r>
            <a:rPr lang="en-US" sz="900" b="1" i="1" kern="1200" dirty="0" smtClean="0"/>
            <a:t>, </a:t>
          </a:r>
          <a:r>
            <a:rPr lang="en-US" sz="900" b="1" i="1" kern="1200" dirty="0" err="1" smtClean="0"/>
            <a:t>təkliflərin</a:t>
          </a:r>
          <a:r>
            <a:rPr lang="en-US" sz="900" b="1" i="1" kern="1200" dirty="0" smtClean="0"/>
            <a:t> </a:t>
          </a:r>
          <a:endParaRPr lang="ru-RU" sz="900" kern="1200" dirty="0"/>
        </a:p>
      </dsp:txBody>
      <dsp:txXfrm>
        <a:off x="6861750" y="2137051"/>
        <a:ext cx="827165" cy="827165"/>
      </dsp:txXfrm>
    </dsp:sp>
    <dsp:sp modelId="{2B50C75D-DDB2-4478-9965-EA263E3E26B2}">
      <dsp:nvSpPr>
        <dsp:cNvPr id="0" name=""/>
        <dsp:cNvSpPr/>
      </dsp:nvSpPr>
      <dsp:spPr>
        <a:xfrm rot="5400000">
          <a:off x="7119793" y="3222793"/>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7166455" y="3255092"/>
        <a:ext cx="217756" cy="236881"/>
      </dsp:txXfrm>
    </dsp:sp>
    <dsp:sp modelId="{15C905E5-938C-4440-90E8-774088B7FECC}">
      <dsp:nvSpPr>
        <dsp:cNvPr id="0" name=""/>
        <dsp:cNvSpPr/>
      </dsp:nvSpPr>
      <dsp:spPr>
        <a:xfrm>
          <a:off x="6690438" y="3722471"/>
          <a:ext cx="1169789" cy="1169789"/>
        </a:xfrm>
        <a:prstGeom prst="ellipse">
          <a:avLst/>
        </a:prstGeom>
        <a:solidFill>
          <a:schemeClr val="accent6"/>
        </a:solidFill>
        <a:ln w="19050"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Telefon</a:t>
          </a:r>
          <a:r>
            <a:rPr lang="en-US" sz="900" b="1" i="1" kern="1200" dirty="0" smtClean="0"/>
            <a:t> </a:t>
          </a:r>
          <a:r>
            <a:rPr lang="en-US" sz="900" b="1" i="1" kern="1200" dirty="0" err="1" smtClean="0"/>
            <a:t>marketinqi</a:t>
          </a:r>
          <a:endParaRPr lang="ru-RU" sz="900" kern="1200" dirty="0"/>
        </a:p>
      </dsp:txBody>
      <dsp:txXfrm>
        <a:off x="6861750" y="3893783"/>
        <a:ext cx="827165" cy="827165"/>
      </dsp:txXfrm>
    </dsp:sp>
    <dsp:sp modelId="{DF0948FF-6B33-40AB-AF2E-EFEBB903062F}">
      <dsp:nvSpPr>
        <dsp:cNvPr id="0" name=""/>
        <dsp:cNvSpPr/>
      </dsp:nvSpPr>
      <dsp:spPr>
        <a:xfrm rot="7560000">
          <a:off x="6608677" y="4813454"/>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rot="10800000">
        <a:off x="6682766" y="4854665"/>
        <a:ext cx="217756" cy="236881"/>
      </dsp:txXfrm>
    </dsp:sp>
    <dsp:sp modelId="{CD6D9532-4287-4A80-B351-ACE120C9F143}">
      <dsp:nvSpPr>
        <dsp:cNvPr id="0" name=""/>
        <dsp:cNvSpPr/>
      </dsp:nvSpPr>
      <dsp:spPr>
        <a:xfrm>
          <a:off x="5657857" y="5143698"/>
          <a:ext cx="1169789" cy="1169789"/>
        </a:xfrm>
        <a:prstGeom prst="ellipse">
          <a:avLst/>
        </a:prstGeom>
        <a:solidFill>
          <a:schemeClr val="accent2"/>
        </a:solidFill>
        <a:ln w="19050"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İctimai</a:t>
          </a:r>
          <a:r>
            <a:rPr lang="en-US" sz="900" b="1" i="1" kern="1200" dirty="0" smtClean="0"/>
            <a:t> </a:t>
          </a:r>
          <a:r>
            <a:rPr lang="en-US" sz="900" b="1" i="1" kern="1200" dirty="0" err="1" smtClean="0"/>
            <a:t>rəy</a:t>
          </a:r>
          <a:endParaRPr lang="ru-RU" sz="900" kern="1200" dirty="0"/>
        </a:p>
      </dsp:txBody>
      <dsp:txXfrm>
        <a:off x="5829169" y="5315010"/>
        <a:ext cx="827165" cy="827165"/>
      </dsp:txXfrm>
    </dsp:sp>
    <dsp:sp modelId="{A393B41D-FC58-4195-B566-0962C1FBA425}">
      <dsp:nvSpPr>
        <dsp:cNvPr id="0" name=""/>
        <dsp:cNvSpPr/>
      </dsp:nvSpPr>
      <dsp:spPr>
        <a:xfrm rot="9720000">
          <a:off x="5260209" y="5799900"/>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rot="10800000">
        <a:off x="5351249" y="5864442"/>
        <a:ext cx="217756" cy="236881"/>
      </dsp:txXfrm>
    </dsp:sp>
    <dsp:sp modelId="{6B29FAC5-3A9D-4371-9CE5-CA880898BB2E}">
      <dsp:nvSpPr>
        <dsp:cNvPr id="0" name=""/>
        <dsp:cNvSpPr/>
      </dsp:nvSpPr>
      <dsp:spPr>
        <a:xfrm>
          <a:off x="3987105" y="5686558"/>
          <a:ext cx="1169789" cy="1169789"/>
        </a:xfrm>
        <a:prstGeom prst="ellipse">
          <a:avLst/>
        </a:prstGeom>
        <a:solidFill>
          <a:schemeClr val="accent3"/>
        </a:solidFill>
        <a:ln w="19050"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hədiyyələrinin</a:t>
          </a:r>
          <a:r>
            <a:rPr lang="en-US" sz="900" b="1" i="1" kern="1200" dirty="0" smtClean="0"/>
            <a:t> </a:t>
          </a:r>
          <a:r>
            <a:rPr lang="en-US" sz="900" b="1" i="1" kern="1200" dirty="0" err="1" smtClean="0"/>
            <a:t>buraxılması</a:t>
          </a:r>
          <a:endParaRPr lang="ru-RU" sz="900" kern="1200" dirty="0"/>
        </a:p>
      </dsp:txBody>
      <dsp:txXfrm>
        <a:off x="4158417" y="5857870"/>
        <a:ext cx="827165" cy="827165"/>
      </dsp:txXfrm>
    </dsp:sp>
    <dsp:sp modelId="{0CDD0B2D-AB8C-47BF-8F81-326135EA62CD}">
      <dsp:nvSpPr>
        <dsp:cNvPr id="0" name=""/>
        <dsp:cNvSpPr/>
      </dsp:nvSpPr>
      <dsp:spPr>
        <a:xfrm rot="11880000">
          <a:off x="3589457" y="5805341"/>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rot="10800000">
        <a:off x="3680497" y="5898721"/>
        <a:ext cx="217756" cy="236881"/>
      </dsp:txXfrm>
    </dsp:sp>
    <dsp:sp modelId="{045A0F25-84EE-4397-8364-17758C18DE21}">
      <dsp:nvSpPr>
        <dsp:cNvPr id="0" name=""/>
        <dsp:cNvSpPr/>
      </dsp:nvSpPr>
      <dsp:spPr>
        <a:xfrm>
          <a:off x="2316353" y="5143698"/>
          <a:ext cx="1169789" cy="1169789"/>
        </a:xfrm>
        <a:prstGeom prst="ellipse">
          <a:avLst/>
        </a:prstGeom>
        <a:solidFill>
          <a:schemeClr val="accent4"/>
        </a:solidFill>
        <a:ln w="19050"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Reklam</a:t>
          </a:r>
          <a:endParaRPr lang="ru-RU" sz="900" kern="1200" dirty="0"/>
        </a:p>
      </dsp:txBody>
      <dsp:txXfrm>
        <a:off x="2487665" y="5315010"/>
        <a:ext cx="827165" cy="827165"/>
      </dsp:txXfrm>
    </dsp:sp>
    <dsp:sp modelId="{6F87A001-A6AA-420F-9AB4-1750ACDBC3C4}">
      <dsp:nvSpPr>
        <dsp:cNvPr id="0" name=""/>
        <dsp:cNvSpPr/>
      </dsp:nvSpPr>
      <dsp:spPr>
        <a:xfrm rot="14040000">
          <a:off x="2234592" y="4827700"/>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rot="10800000">
        <a:off x="2308681" y="4944411"/>
        <a:ext cx="217756" cy="236881"/>
      </dsp:txXfrm>
    </dsp:sp>
    <dsp:sp modelId="{2A04CA2E-7187-4756-8556-FFEFA3BFEA0C}">
      <dsp:nvSpPr>
        <dsp:cNvPr id="0" name=""/>
        <dsp:cNvSpPr/>
      </dsp:nvSpPr>
      <dsp:spPr>
        <a:xfrm>
          <a:off x="1283772" y="3722471"/>
          <a:ext cx="1169789" cy="1169789"/>
        </a:xfrm>
        <a:prstGeom prst="ellipse">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smtClean="0"/>
            <a:t> </a:t>
          </a:r>
          <a:r>
            <a:rPr lang="en-US" sz="900" b="1" i="1" kern="1200" dirty="0" err="1" smtClean="0"/>
            <a:t>Zəmanət</a:t>
          </a:r>
          <a:r>
            <a:rPr lang="en-US" sz="900" b="1" i="1" kern="1200" dirty="0" smtClean="0"/>
            <a:t> </a:t>
          </a:r>
          <a:r>
            <a:rPr lang="en-US" sz="900" b="1" i="1" kern="1200" dirty="0" err="1" smtClean="0"/>
            <a:t>verilməsi</a:t>
          </a:r>
          <a:r>
            <a:rPr lang="en-US" sz="900" b="1" i="1" kern="1200" dirty="0" smtClean="0"/>
            <a:t>  </a:t>
          </a:r>
          <a:endParaRPr lang="ru-RU" sz="900" kern="1200" dirty="0"/>
        </a:p>
      </dsp:txBody>
      <dsp:txXfrm>
        <a:off x="1455084" y="3893783"/>
        <a:ext cx="827165" cy="827165"/>
      </dsp:txXfrm>
    </dsp:sp>
    <dsp:sp modelId="{3FDC97AE-A6D3-4C56-98A6-B594E352FB8D}">
      <dsp:nvSpPr>
        <dsp:cNvPr id="0" name=""/>
        <dsp:cNvSpPr/>
      </dsp:nvSpPr>
      <dsp:spPr>
        <a:xfrm rot="16200000">
          <a:off x="1713126" y="3240402"/>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1759788" y="3366025"/>
        <a:ext cx="217756" cy="236881"/>
      </dsp:txXfrm>
    </dsp:sp>
    <dsp:sp modelId="{5532CF8F-20BF-42F6-AF98-413E16F8EEC6}">
      <dsp:nvSpPr>
        <dsp:cNvPr id="0" name=""/>
        <dsp:cNvSpPr/>
      </dsp:nvSpPr>
      <dsp:spPr>
        <a:xfrm>
          <a:off x="1283772" y="1965739"/>
          <a:ext cx="1169789" cy="1169789"/>
        </a:xfrm>
        <a:prstGeom prst="ellipse">
          <a:avLst/>
        </a:prstGeom>
        <a:solidFill>
          <a:schemeClr val="accent6"/>
        </a:solidFill>
        <a:ln w="19050"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Müştərilərlə</a:t>
          </a:r>
          <a:r>
            <a:rPr lang="en-US" sz="900" b="1" i="1" kern="1200" dirty="0" smtClean="0"/>
            <a:t> </a:t>
          </a:r>
          <a:r>
            <a:rPr lang="en-US" sz="900" b="1" i="1" kern="1200" dirty="0" err="1" smtClean="0"/>
            <a:t>münasibətlər</a:t>
          </a:r>
          <a:endParaRPr lang="ru-RU" sz="900" kern="1200" dirty="0"/>
        </a:p>
      </dsp:txBody>
      <dsp:txXfrm>
        <a:off x="1455084" y="2137051"/>
        <a:ext cx="827165" cy="827165"/>
      </dsp:txXfrm>
    </dsp:sp>
    <dsp:sp modelId="{6FDF4A43-0018-4313-83E0-98204F73EBC2}">
      <dsp:nvSpPr>
        <dsp:cNvPr id="0" name=""/>
        <dsp:cNvSpPr/>
      </dsp:nvSpPr>
      <dsp:spPr>
        <a:xfrm rot="18360000">
          <a:off x="2224242" y="1649741"/>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2243477" y="1766452"/>
        <a:ext cx="217756" cy="236881"/>
      </dsp:txXfrm>
    </dsp:sp>
    <dsp:sp modelId="{EAF578E2-421F-4A3A-8866-EE5E07BE9A68}">
      <dsp:nvSpPr>
        <dsp:cNvPr id="0" name=""/>
        <dsp:cNvSpPr/>
      </dsp:nvSpPr>
      <dsp:spPr>
        <a:xfrm>
          <a:off x="2316353" y="544512"/>
          <a:ext cx="1169789" cy="116978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i="1" kern="1200" dirty="0" err="1" smtClean="0"/>
            <a:t>Xidmətlərin</a:t>
          </a:r>
          <a:r>
            <a:rPr lang="en-US" sz="900" b="1" i="1" kern="1200" dirty="0" smtClean="0"/>
            <a:t> </a:t>
          </a:r>
          <a:r>
            <a:rPr lang="en-US" sz="900" b="1" i="1" kern="1200" dirty="0" err="1" smtClean="0"/>
            <a:t>satışı</a:t>
          </a:r>
          <a:endParaRPr lang="ru-RU" sz="900" kern="1200" dirty="0"/>
        </a:p>
      </dsp:txBody>
      <dsp:txXfrm>
        <a:off x="2487665" y="715824"/>
        <a:ext cx="827165" cy="827165"/>
      </dsp:txXfrm>
    </dsp:sp>
    <dsp:sp modelId="{510289FD-BEA9-438B-9A85-1625729720F9}">
      <dsp:nvSpPr>
        <dsp:cNvPr id="0" name=""/>
        <dsp:cNvSpPr/>
      </dsp:nvSpPr>
      <dsp:spPr>
        <a:xfrm rot="20520000">
          <a:off x="3572710" y="663295"/>
          <a:ext cx="311080" cy="3948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p>
      </dsp:txBody>
      <dsp:txXfrm>
        <a:off x="3574994" y="756675"/>
        <a:ext cx="217756" cy="23688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a:xfrm>
            <a:off x="2743973" y="5870576"/>
            <a:ext cx="3932137" cy="377825"/>
          </a:xfrm>
        </p:spPr>
        <p:txBody>
          <a:bodyPr/>
          <a:lstStyle/>
          <a:p>
            <a:endParaRPr lang="ru-RU"/>
          </a:p>
        </p:txBody>
      </p:sp>
      <p:sp>
        <p:nvSpPr>
          <p:cNvPr id="6" name="Slide Number Placeholder 5"/>
          <p:cNvSpPr>
            <a:spLocks noGrp="1"/>
          </p:cNvSpPr>
          <p:nvPr>
            <p:ph type="sldNum" sz="quarter" idx="12"/>
          </p:nvPr>
        </p:nvSpPr>
        <p:spPr>
          <a:xfrm>
            <a:off x="8040685" y="5870576"/>
            <a:ext cx="417516" cy="3778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5070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91276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18688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8542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2444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8272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6458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114595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24689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13141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24070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77468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01986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17251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7550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1145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B106E36-FD25-4E2D-B0AA-010F637433A0}" type="datetimeFigureOut">
              <a:rPr lang="ru-RU" smtClean="0"/>
              <a:pPr/>
              <a:t>14.09.2015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84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06E36-FD25-4E2D-B0AA-010F637433A0}" type="datetimeFigureOut">
              <a:rPr lang="ru-RU" smtClean="0"/>
              <a:pPr/>
              <a:t>14.09.2015</a:t>
            </a:fld>
            <a:endParaRPr lang="ru-RU"/>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998776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3000" b="-23000"/>
          </a:stretch>
        </a:blipFill>
        <a:effectLst/>
      </p:bgPr>
    </p:bg>
    <p:spTree>
      <p:nvGrpSpPr>
        <p:cNvPr id="1" name=""/>
        <p:cNvGrpSpPr/>
        <p:nvPr/>
      </p:nvGrpSpPr>
      <p:grpSpPr>
        <a:xfrm>
          <a:off x="0" y="0"/>
          <a:ext cx="0" cy="0"/>
          <a:chOff x="0" y="0"/>
          <a:chExt cx="0" cy="0"/>
        </a:xfrm>
      </p:grpSpPr>
      <p:sp>
        <p:nvSpPr>
          <p:cNvPr id="4" name="Dikey Kaydırma 3"/>
          <p:cNvSpPr/>
          <p:nvPr/>
        </p:nvSpPr>
        <p:spPr>
          <a:xfrm>
            <a:off x="2051720" y="404665"/>
            <a:ext cx="7092280" cy="5721498"/>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a:latin typeface="Times New Roman" pitchFamily="18" charset="0"/>
                <a:cs typeface="Times New Roman" pitchFamily="18" charset="0"/>
              </a:rPr>
              <a:t>MÖVZU - 3. XİDMƏT BAZARININ </a:t>
            </a:r>
            <a:r>
              <a:rPr lang="ru-RU" sz="2400" b="1" dirty="0" smtClean="0">
                <a:latin typeface="Times New Roman" pitchFamily="18" charset="0"/>
                <a:cs typeface="Times New Roman" pitchFamily="18" charset="0"/>
              </a:rPr>
              <a:t>SEQMENTLƏŞDİRİLMƏSİ</a:t>
            </a:r>
            <a:endParaRPr lang="az-Latn-AZ" sz="2400" b="1" dirty="0" smtClean="0">
              <a:latin typeface="Times New Roman" pitchFamily="18" charset="0"/>
              <a:cs typeface="Times New Roman" pitchFamily="18" charset="0"/>
            </a:endParaRPr>
          </a:p>
          <a:p>
            <a:pPr algn="ctr"/>
            <a:endParaRPr lang="tr-TR" sz="2400" b="1" dirty="0" smtClean="0">
              <a:latin typeface="Times New Roman" pitchFamily="18" charset="0"/>
              <a:cs typeface="Times New Roman" pitchFamily="18" charset="0"/>
            </a:endParaRPr>
          </a:p>
          <a:p>
            <a:pPr lvl="0"/>
            <a:r>
              <a:rPr lang="ru-RU" sz="2000" b="1" dirty="0" smtClean="0">
                <a:latin typeface="Times New Roman" pitchFamily="18" charset="0"/>
                <a:cs typeface="Times New Roman" pitchFamily="18" charset="0"/>
              </a:rPr>
              <a:t>SUALLAR: </a:t>
            </a:r>
            <a:endParaRPr lang="az-Latn-AZ" sz="2000" b="1" dirty="0" smtClean="0">
              <a:latin typeface="Times New Roman" pitchFamily="18" charset="0"/>
              <a:cs typeface="Times New Roman" pitchFamily="18" charset="0"/>
            </a:endParaRPr>
          </a:p>
          <a:p>
            <a:pPr lvl="0"/>
            <a:r>
              <a:rPr lang="en-US" sz="2000" b="1" dirty="0" smtClean="0">
                <a:latin typeface="Times New Roman" pitchFamily="18" charset="0"/>
                <a:cs typeface="Times New Roman" pitchFamily="18" charset="0"/>
              </a:rPr>
              <a:t>1</a:t>
            </a:r>
            <a:r>
              <a:rPr lang="az-Latn-AZ" sz="2000" b="1" dirty="0" smtClean="0">
                <a:latin typeface="Times New Roman" pitchFamily="18" charset="0"/>
                <a:cs typeface="Times New Roman" pitchFamily="18" charset="0"/>
              </a:rPr>
              <a:t>.Xidmət </a:t>
            </a:r>
            <a:r>
              <a:rPr lang="az-Latn-AZ" sz="2000" b="1" dirty="0">
                <a:latin typeface="Times New Roman" pitchFamily="18" charset="0"/>
                <a:cs typeface="Times New Roman" pitchFamily="18" charset="0"/>
              </a:rPr>
              <a:t>bazarının seqmentləşdirilməsi xüsusiyyətləri</a:t>
            </a:r>
            <a:endParaRPr lang="ru-RU" sz="2000" dirty="0">
              <a:latin typeface="Times New Roman" pitchFamily="18" charset="0"/>
              <a:cs typeface="Times New Roman" pitchFamily="18" charset="0"/>
            </a:endParaRPr>
          </a:p>
          <a:p>
            <a:pPr lvl="0"/>
            <a:r>
              <a:rPr lang="az-Latn-AZ" sz="2000" b="1" dirty="0" smtClean="0">
                <a:latin typeface="Times New Roman" pitchFamily="18" charset="0"/>
                <a:cs typeface="Times New Roman" pitchFamily="18" charset="0"/>
              </a:rPr>
              <a:t>2.Rəqiblər </a:t>
            </a:r>
            <a:r>
              <a:rPr lang="az-Latn-AZ" sz="2000" b="1" dirty="0">
                <a:latin typeface="Times New Roman" pitchFamily="18" charset="0"/>
                <a:cs typeface="Times New Roman" pitchFamily="18" charset="0"/>
              </a:rPr>
              <a:t>üzrə seqmentləşdirmə</a:t>
            </a:r>
            <a:endParaRPr lang="ru-RU" sz="2000" dirty="0">
              <a:latin typeface="Times New Roman" pitchFamily="18" charset="0"/>
              <a:cs typeface="Times New Roman" pitchFamily="18" charset="0"/>
            </a:endParaRPr>
          </a:p>
          <a:p>
            <a:pPr lvl="0"/>
            <a:r>
              <a:rPr lang="az-Latn-AZ" sz="2000" b="1" dirty="0" smtClean="0">
                <a:latin typeface="Times New Roman" pitchFamily="18" charset="0"/>
                <a:cs typeface="Times New Roman" pitchFamily="18" charset="0"/>
              </a:rPr>
              <a:t>3.Müəssisənin </a:t>
            </a:r>
            <a:r>
              <a:rPr lang="az-Latn-AZ" sz="2000" b="1" dirty="0">
                <a:latin typeface="Times New Roman" pitchFamily="18" charset="0"/>
                <a:cs typeface="Times New Roman" pitchFamily="18" charset="0"/>
              </a:rPr>
              <a:t>bazarda mövqeyinin müəyyən edilməsi</a:t>
            </a:r>
            <a:endParaRPr lang="ru-RU" sz="2000" dirty="0">
              <a:latin typeface="Times New Roman" pitchFamily="18" charset="0"/>
              <a:cs typeface="Times New Roman" pitchFamily="18" charset="0"/>
            </a:endParaRPr>
          </a:p>
          <a:p>
            <a:pPr lvl="0"/>
            <a:r>
              <a:rPr lang="az-Latn-AZ" sz="2000" b="1" dirty="0" smtClean="0">
                <a:latin typeface="Times New Roman" pitchFamily="18" charset="0"/>
                <a:cs typeface="Times New Roman" pitchFamily="18" charset="0"/>
              </a:rPr>
              <a:t>4.Xidmətlərə </a:t>
            </a:r>
            <a:r>
              <a:rPr lang="az-Latn-AZ" sz="2000" b="1" dirty="0">
                <a:latin typeface="Times New Roman" pitchFamily="18" charset="0"/>
                <a:cs typeface="Times New Roman" pitchFamily="18" charset="0"/>
              </a:rPr>
              <a:t>qiymətqoyma siyasətinin müəyyənləşdirilməsi</a:t>
            </a:r>
            <a:endParaRPr lang="ru-RU" sz="2000" dirty="0">
              <a:latin typeface="Times New Roman" pitchFamily="18" charset="0"/>
              <a:cs typeface="Times New Roman" pitchFamily="18" charset="0"/>
            </a:endParaRPr>
          </a:p>
          <a:p>
            <a:pPr lvl="0"/>
            <a:r>
              <a:rPr lang="az-Latn-AZ" sz="2000" b="1" dirty="0" smtClean="0">
                <a:latin typeface="Times New Roman" pitchFamily="18" charset="0"/>
                <a:cs typeface="Times New Roman" pitchFamily="18" charset="0"/>
              </a:rPr>
              <a:t>5.Xidmətlərin </a:t>
            </a:r>
            <a:r>
              <a:rPr lang="az-Latn-AZ" sz="2000" b="1" dirty="0">
                <a:latin typeface="Times New Roman" pitchFamily="18" charset="0"/>
                <a:cs typeface="Times New Roman" pitchFamily="18" charset="0"/>
              </a:rPr>
              <a:t>bazarda  yeridilməsi</a:t>
            </a:r>
            <a:endParaRPr lang="ru-RU" sz="2000" dirty="0">
              <a:latin typeface="Times New Roman" pitchFamily="18" charset="0"/>
              <a:cs typeface="Times New Roman" pitchFamily="18" charset="0"/>
            </a:endParaRPr>
          </a:p>
          <a:p>
            <a:r>
              <a:rPr lang="az-Latn-AZ" b="1" dirty="0"/>
              <a:t> </a:t>
            </a:r>
            <a:endParaRPr lang="ru-RU" dirty="0"/>
          </a:p>
          <a:p>
            <a:endParaRPr lang="ru-RU" dirty="0"/>
          </a:p>
          <a:p>
            <a:pPr algn="ctr"/>
            <a:r>
              <a:rPr lang="ru-RU" dirty="0"/>
              <a:t/>
            </a:r>
            <a:br>
              <a:rPr lang="ru-RU" dirty="0"/>
            </a:b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332656"/>
            <a:ext cx="9144000"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indent="449263" algn="ctr" fontAlgn="base">
              <a:spcBef>
                <a:spcPct val="0"/>
              </a:spcBef>
              <a:spcAft>
                <a:spcPct val="0"/>
              </a:spcAft>
              <a:tabLst>
                <a:tab pos="581025" algn="l"/>
                <a:tab pos="1600200" algn="l"/>
                <a:tab pos="3194050" algn="ctr"/>
              </a:tabLst>
            </a:pPr>
            <a:endParaRPr lang="az-Latn-AZ" sz="4000" dirty="0" smtClean="0">
              <a:solidFill>
                <a:schemeClr val="tx1"/>
              </a:solidFill>
              <a:latin typeface="Arial" pitchFamily="34" charset="0"/>
              <a:cs typeface="Arial" pitchFamily="34" charset="0"/>
            </a:endParaRPr>
          </a:p>
        </p:txBody>
      </p:sp>
      <p:sp>
        <p:nvSpPr>
          <p:cNvPr id="4" name="Овал 3"/>
          <p:cNvSpPr/>
          <p:nvPr/>
        </p:nvSpPr>
        <p:spPr>
          <a:xfrm>
            <a:off x="1357290" y="357166"/>
            <a:ext cx="7786710" cy="7143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lvl="0" indent="449263" algn="ctr" fontAlgn="base">
              <a:spcBef>
                <a:spcPct val="0"/>
              </a:spcBef>
              <a:spcAft>
                <a:spcPct val="0"/>
              </a:spcAft>
              <a:tabLst>
                <a:tab pos="581025" algn="l"/>
                <a:tab pos="1600200" algn="l"/>
                <a:tab pos="3194050" algn="ctr"/>
              </a:tabLst>
            </a:pPr>
            <a:r>
              <a:rPr lang="az-Latn-AZ" sz="2400" b="1" dirty="0" smtClean="0">
                <a:solidFill>
                  <a:schemeClr val="tx1"/>
                </a:solidFill>
                <a:latin typeface="Times New Roman" pitchFamily="18" charset="0"/>
                <a:ea typeface="MS Mincho" pitchFamily="49" charset="-128"/>
                <a:cs typeface="Times New Roman" pitchFamily="18" charset="0"/>
              </a:rPr>
              <a:t>SUAL 2. Rəqiblər </a:t>
            </a:r>
            <a:r>
              <a:rPr lang="az-Latn-AZ" sz="2400" b="1" dirty="0" smtClean="0">
                <a:solidFill>
                  <a:schemeClr val="tx1"/>
                </a:solidFill>
                <a:latin typeface="Times New Roman" pitchFamily="18" charset="0"/>
                <a:ea typeface="MS Mincho" pitchFamily="49" charset="-128"/>
                <a:cs typeface="Times New Roman" pitchFamily="18" charset="0"/>
              </a:rPr>
              <a:t>üzrə</a:t>
            </a:r>
          </a:p>
          <a:p>
            <a:pPr lvl="0" indent="449263" algn="ctr" fontAlgn="base">
              <a:spcBef>
                <a:spcPct val="0"/>
              </a:spcBef>
              <a:spcAft>
                <a:spcPct val="0"/>
              </a:spcAft>
              <a:tabLst>
                <a:tab pos="581025" algn="l"/>
                <a:tab pos="1600200" algn="l"/>
                <a:tab pos="3194050" algn="ctr"/>
              </a:tabLst>
            </a:pPr>
            <a:r>
              <a:rPr lang="az-Latn-AZ" sz="2400" b="1" dirty="0" smtClean="0">
                <a:solidFill>
                  <a:schemeClr val="tx1"/>
                </a:solidFill>
                <a:latin typeface="Times New Roman" pitchFamily="18" charset="0"/>
                <a:ea typeface="MS Mincho" pitchFamily="49" charset="-128"/>
                <a:cs typeface="Times New Roman" pitchFamily="18" charset="0"/>
              </a:rPr>
              <a:t>seqmentləşdirmə</a:t>
            </a:r>
            <a:endParaRPr lang="az-Latn-AZ" sz="2400" dirty="0" smtClean="0">
              <a:solidFill>
                <a:schemeClr val="tx1"/>
              </a:solidFill>
              <a:latin typeface="Arial" pitchFamily="34" charset="0"/>
              <a:cs typeface="Arial" pitchFamily="34" charset="0"/>
            </a:endParaRPr>
          </a:p>
        </p:txBody>
      </p:sp>
      <p:sp>
        <p:nvSpPr>
          <p:cNvPr id="5" name="Скругленный прямоугольник 4"/>
          <p:cNvSpPr/>
          <p:nvPr/>
        </p:nvSpPr>
        <p:spPr>
          <a:xfrm>
            <a:off x="1500166" y="1571612"/>
            <a:ext cx="6143668" cy="4286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z-Latn-AZ" sz="2000" dirty="0" smtClean="0">
                <a:latin typeface="Times New Roman" pitchFamily="18" charset="0"/>
                <a:cs typeface="Times New Roman" pitchFamily="18" charset="0"/>
              </a:rPr>
              <a:t>	Marketinq </a:t>
            </a:r>
            <a:r>
              <a:rPr lang="az-Latn-AZ" sz="2000" dirty="0" smtClean="0">
                <a:latin typeface="Times New Roman" pitchFamily="18" charset="0"/>
                <a:cs typeface="Times New Roman" pitchFamily="18" charset="0"/>
              </a:rPr>
              <a:t>tədqiqatlarının vacib mərhələlərindən biri bazarda fəaliyyət göstərən rəqiblərin öyrənilməsidir. </a:t>
            </a:r>
            <a:endParaRPr lang="az-Latn-AZ" sz="2000" dirty="0" smtClean="0">
              <a:latin typeface="Times New Roman" pitchFamily="18" charset="0"/>
              <a:cs typeface="Times New Roman" pitchFamily="18" charset="0"/>
            </a:endParaRPr>
          </a:p>
          <a:p>
            <a:pPr algn="just"/>
            <a:r>
              <a:rPr lang="az-Latn-AZ" sz="2000" dirty="0" smtClean="0">
                <a:latin typeface="Times New Roman" pitchFamily="18" charset="0"/>
                <a:cs typeface="Times New Roman" pitchFamily="18" charset="0"/>
              </a:rPr>
              <a:t>	</a:t>
            </a:r>
            <a:r>
              <a:rPr lang="az-Latn-AZ" sz="2000" dirty="0" smtClean="0">
                <a:latin typeface="Times New Roman" pitchFamily="18" charset="0"/>
                <a:cs typeface="Times New Roman" pitchFamily="18" charset="0"/>
              </a:rPr>
              <a:t>Rəqiblərin </a:t>
            </a:r>
            <a:r>
              <a:rPr lang="az-Latn-AZ" sz="2000" dirty="0" smtClean="0">
                <a:latin typeface="Times New Roman" pitchFamily="18" charset="0"/>
                <a:cs typeface="Times New Roman" pitchFamily="18" charset="0"/>
              </a:rPr>
              <a:t>fəaliyyətinin tədqiqində məqsəd özünüzün və rəqiblərinizin güclü və zəif tərəflərinizi üzə çıxarmaqdan, bazarda öz yerini müəyyən etməkdən (mövqeləşdirmə) və son nəticədə müəssisənin rəqabətə davamlılığını yüksəltməkdən ibarətdir. Deyək ki, rəqiblərin güclü tərəfi yüklərin və sərnişinlərin sığortasıdır. Bu sahədə rəqibləri üstələmək üçün müştərilərə sığorta üzrə daha geniş xidmət dəsti təklif etmək olar.</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71472" y="332656"/>
            <a:ext cx="8143932" cy="6048672"/>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lvl="0" indent="449263" algn="just" fontAlgn="base">
              <a:spcBef>
                <a:spcPct val="0"/>
              </a:spcBef>
              <a:spcAft>
                <a:spcPct val="0"/>
              </a:spcAft>
              <a:tabLst>
                <a:tab pos="581025" algn="l"/>
                <a:tab pos="685800" algn="l"/>
                <a:tab pos="3194050" algn="ctr"/>
              </a:tabLst>
            </a:pPr>
            <a:r>
              <a:rPr lang="az-Latn-AZ" b="1" dirty="0" smtClean="0">
                <a:solidFill>
                  <a:schemeClr val="tx1"/>
                </a:solidFill>
                <a:latin typeface="Times New Roman" pitchFamily="18" charset="0"/>
                <a:ea typeface="MS Mincho" pitchFamily="49" charset="-128"/>
                <a:cs typeface="Times New Roman" pitchFamily="18" charset="0"/>
              </a:rPr>
              <a:t>Rəqiblər haqqında nəyi bilmək lazımdır? </a:t>
            </a:r>
            <a:r>
              <a:rPr lang="az-Latn-AZ" dirty="0" smtClean="0">
                <a:solidFill>
                  <a:schemeClr val="tx1"/>
                </a:solidFill>
                <a:latin typeface="Times New Roman" pitchFamily="18" charset="0"/>
                <a:ea typeface="MS Mincho" pitchFamily="49" charset="-128"/>
                <a:cs typeface="Times New Roman" pitchFamily="18" charset="0"/>
              </a:rPr>
              <a:t>Rəqiblər haqqında toplanan məlumatları kəmiyyət və ya faktiki, keyfiyyət və ya subyektiv məlumatlara ayırırlar.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tabLst>
                <a:tab pos="581025" algn="l"/>
                <a:tab pos="685800" algn="l"/>
                <a:tab pos="3194050" algn="ctr"/>
              </a:tabLst>
            </a:pPr>
            <a:r>
              <a:rPr lang="az-Latn-AZ" i="1" dirty="0" smtClean="0">
                <a:solidFill>
                  <a:schemeClr val="tx1"/>
                </a:solidFill>
                <a:latin typeface="Times New Roman" pitchFamily="18" charset="0"/>
                <a:ea typeface="MS Mincho" pitchFamily="49" charset="-128"/>
                <a:cs typeface="Times New Roman" pitchFamily="18" charset="0"/>
              </a:rPr>
              <a:t>Kəmiyyət məlumatları, </a:t>
            </a:r>
            <a:r>
              <a:rPr lang="az-Latn-AZ" dirty="0" smtClean="0">
                <a:solidFill>
                  <a:schemeClr val="tx1"/>
                </a:solidFill>
                <a:latin typeface="Times New Roman" pitchFamily="18" charset="0"/>
                <a:ea typeface="MS Mincho" pitchFamily="49" charset="-128"/>
                <a:cs typeface="Times New Roman" pitchFamily="18" charset="0"/>
              </a:rPr>
              <a:t>adətən, aşağıdakı suallara cavab verirlər: </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hansı təşkilatlar sizin rəqiblərinizdir?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onlar hansı xidmət növləri göstərir, bunu necə və harada edirlər?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onların əsas müştəriləri kimlərdir?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onlar öz xidmətlərini bazarda necə yeridirlər, xidmətlərini satmaq üçün yaxşı şəraiti necə yaradırlar?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nöqteyi - nəzərinizcə, digər vacib göstəricilər, faktlar və hadisələri qeyd edin.</a:t>
            </a:r>
            <a:endParaRPr lang="az-Latn-AZ" sz="4000" dirty="0" smtClean="0">
              <a:solidFill>
                <a:schemeClr val="tx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0"/>
            <a:ext cx="9144000" cy="68580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indent="449263" fontAlgn="base">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Rəqiblər haqqında informasiyaların yığılması üsulları xeyli müxtəlifdir və bu sizin yaradıçılığınızdan və peşəkarlığınızdan asılıdır.</a:t>
            </a:r>
            <a:endParaRPr lang="ru-RU" sz="1400" dirty="0" smtClean="0">
              <a:solidFill>
                <a:schemeClr val="tx1"/>
              </a:solidFill>
              <a:latin typeface="Arial" pitchFamily="34" charset="0"/>
              <a:cs typeface="Arial" pitchFamily="34" charset="0"/>
            </a:endParaRPr>
          </a:p>
          <a:p>
            <a:pPr lvl="0" indent="449263"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Müxtəlif sorğu kitablarından, reklam əlavələrindən, mətbuatdakı nəşrlərdən istifadə etməklə rəqiblərin siyahısını tərtib etmək mümkündür. </a:t>
            </a:r>
            <a:endParaRPr lang="ru-RU" sz="1400" dirty="0" smtClean="0">
              <a:solidFill>
                <a:schemeClr val="tx1"/>
              </a:solidFill>
              <a:latin typeface="Arial" pitchFamily="34" charset="0"/>
              <a:cs typeface="Arial" pitchFamily="34" charset="0"/>
            </a:endParaRPr>
          </a:p>
          <a:p>
            <a:pPr lvl="0" indent="449263"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Daha inkişaf etmiş müəssisələr haqqında məlumatları bu gün informasiya-kommunikasiya texnologiyaları vasitəsilə, xüsusilə də, həmin müəssisələrin internet saytlarından əldə etmək heç də çətin deyil.</a:t>
            </a:r>
            <a:endParaRPr lang="ru-RU" sz="1400" dirty="0" smtClean="0">
              <a:solidFill>
                <a:schemeClr val="tx1"/>
              </a:solidFill>
              <a:latin typeface="Arial" pitchFamily="34" charset="0"/>
              <a:cs typeface="Arial" pitchFamily="34" charset="0"/>
            </a:endParaRPr>
          </a:p>
          <a:p>
            <a:pPr lvl="0" indent="449263"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Rəqiblər haqqında daha mükəmməl informasiyaların alınması üçün hətta rəqib şirkətin xidmətlərindən də istifadə etmək olar.</a:t>
            </a:r>
            <a:endParaRPr lang="ru-RU" sz="1400" dirty="0" smtClean="0">
              <a:solidFill>
                <a:schemeClr val="tx1"/>
              </a:solidFill>
              <a:latin typeface="Arial" pitchFamily="34" charset="0"/>
              <a:cs typeface="Arial" pitchFamily="34" charset="0"/>
            </a:endParaRPr>
          </a:p>
          <a:p>
            <a:pPr lvl="0" indent="449263"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Rəqiblər haqqında informasiyanın yığılması o vaxt yüngülləşir ki, mal bazarından fərqli olaraq xidmət bazarı ərazicə daha cəmlənmiş olsun. Onda bu, əslində lokal bir bazardır. Bu isə xidmətin duyulmazlığı ilə əlaqədardır: xidmətləri daşımaq da mümkün deyil. Deyək ki, əgər Moskva şirkəti Novosibirskdə xidmət göstərmək istəsə, onda o burada öz filial və ya şöbəsini yaratmalıdır. </a:t>
            </a:r>
          </a:p>
          <a:p>
            <a:pPr lvl="0" indent="449263"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İnformasiya sistemləri ilə işin ümumi qaydaları rəqiblər haqqında toplanan informasiyalara da tətbiq olunur: informasiyanın sistematik yığımını, onun qiymətləndirilməsini, bu informasiyanın mütəxəssislər tərəfindən analizini və məlumatların, qərarların qəbulu prosesində iştirak edən şəxslərə çatdırılmasını  təşkil etmək çox vacibdir.</a:t>
            </a:r>
            <a:r>
              <a:rPr lang="ru-RU" sz="1400" dirty="0" smtClean="0">
                <a:solidFill>
                  <a:schemeClr val="tx1"/>
                </a:solidFill>
                <a:latin typeface="Arial" pitchFamily="34" charset="0"/>
                <a:cs typeface="Arial" pitchFamily="34" charset="0"/>
              </a:rPr>
              <a:t> </a:t>
            </a:r>
            <a:endParaRPr lang="ru-RU" sz="4000" dirty="0" smtClean="0">
              <a:solidFill>
                <a:schemeClr val="tx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428596" y="332656"/>
            <a:ext cx="8286808"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indent="449263" algn="just" fontAlgn="base">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Rəqabət </a:t>
            </a:r>
            <a:r>
              <a:rPr lang="az-Latn-AZ" dirty="0" smtClean="0">
                <a:solidFill>
                  <a:schemeClr val="tx1"/>
                </a:solidFill>
                <a:latin typeface="Times New Roman" pitchFamily="18" charset="0"/>
                <a:ea typeface="MS Mincho" pitchFamily="49" charset="-128"/>
                <a:cs typeface="Times New Roman" pitchFamily="18" charset="0"/>
              </a:rPr>
              <a:t>mühitinin təhlili əsasında siz bazarda öz yerinizi daha dəqiq müəyyən edə bilərsiniz, bunun nəticəsində isə bazarda müəssisənin mövqelərini möhkəmləndirə və uğurlarını artıra bilərsiniz.</a:t>
            </a:r>
            <a:endParaRPr lang="ru-RU" sz="1400" dirty="0" smtClean="0">
              <a:solidFill>
                <a:schemeClr val="tx1"/>
              </a:solidFill>
              <a:latin typeface="Arial" pitchFamily="34" charset="0"/>
              <a:cs typeface="Arial" pitchFamily="34" charset="0"/>
            </a:endParaRPr>
          </a:p>
          <a:p>
            <a:pPr lvl="0" indent="449263"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Rəqiblər haqqında hərtərəfli məlumatlar xidmətlərin kəmiyyəti və keyfiyyətinin müqayisə olunmasına və dərindən öyrənilməsinə imkan verir. Xidmət müəssisəsinin bazarda təcrübəsinin rəqabətə daha davamlı olmasına şərait yaradır. Bununla da, siz işinizi yaxşı bilməklə, potensial müştərilərə xidmətinizi daha səriştəli və peşəkar təklif edə bilirsiniz. </a:t>
            </a:r>
            <a:endParaRPr lang="az-Latn-AZ" sz="4000" dirty="0" smtClean="0">
              <a:solidFill>
                <a:schemeClr val="tx1"/>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0"/>
            <a:ext cx="9144000"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tr-TR" dirty="0"/>
          </a:p>
        </p:txBody>
      </p:sp>
      <p:sp>
        <p:nvSpPr>
          <p:cNvPr id="3" name="Овал 2"/>
          <p:cNvSpPr/>
          <p:nvPr/>
        </p:nvSpPr>
        <p:spPr>
          <a:xfrm>
            <a:off x="1643042" y="0"/>
            <a:ext cx="7072362" cy="7858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indent="449263" algn="ctr" fontAlgn="base">
              <a:spcBef>
                <a:spcPct val="0"/>
              </a:spcBef>
              <a:spcAft>
                <a:spcPct val="0"/>
              </a:spcAft>
              <a:tabLst>
                <a:tab pos="581025" algn="l"/>
                <a:tab pos="3194050" algn="ctr"/>
              </a:tabLst>
            </a:pPr>
            <a:r>
              <a:rPr lang="az-Latn-AZ" sz="2400" b="1" dirty="0" smtClean="0">
                <a:latin typeface="Times New Roman" pitchFamily="18" charset="0"/>
                <a:ea typeface="MS Mincho" pitchFamily="49" charset="-128"/>
                <a:cs typeface="Times New Roman" pitchFamily="18" charset="0"/>
              </a:rPr>
              <a:t>3.3. Müəssisənin bazarda mövqeyinin müəyyən edilməsi</a:t>
            </a:r>
            <a:endParaRPr lang="az-Latn-AZ" sz="2400" dirty="0" smtClean="0">
              <a:latin typeface="Arial" pitchFamily="34" charset="0"/>
              <a:cs typeface="Arial" pitchFamily="34" charset="0"/>
            </a:endParaRPr>
          </a:p>
        </p:txBody>
      </p:sp>
      <p:sp>
        <p:nvSpPr>
          <p:cNvPr id="7" name="Скругленный прямоугольник 6"/>
          <p:cNvSpPr/>
          <p:nvPr/>
        </p:nvSpPr>
        <p:spPr>
          <a:xfrm>
            <a:off x="1357290" y="1285860"/>
            <a:ext cx="6500858" cy="44291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z-Latn-AZ" dirty="0" smtClean="0">
                <a:latin typeface="Times New Roman" pitchFamily="18" charset="0"/>
                <a:cs typeface="Times New Roman" pitchFamily="18" charset="0"/>
              </a:rPr>
              <a:t>	Xidmət </a:t>
            </a:r>
            <a:r>
              <a:rPr lang="az-Latn-AZ" dirty="0" smtClean="0">
                <a:latin typeface="Times New Roman" pitchFamily="18" charset="0"/>
                <a:cs typeface="Times New Roman" pitchFamily="18" charset="0"/>
              </a:rPr>
              <a:t>marketinqində müəssisənin öz mövqeyini müəyyən etməsi mühüm əhəmiyyət kəsb edir. </a:t>
            </a:r>
            <a:endParaRPr lang="az-Latn-AZ" dirty="0" smtClean="0">
              <a:latin typeface="Times New Roman" pitchFamily="18" charset="0"/>
              <a:cs typeface="Times New Roman" pitchFamily="18" charset="0"/>
            </a:endParaRPr>
          </a:p>
          <a:p>
            <a:r>
              <a:rPr lang="az-Latn-AZ" dirty="0" smtClean="0">
                <a:latin typeface="Times New Roman" pitchFamily="18" charset="0"/>
                <a:cs typeface="Times New Roman" pitchFamily="18" charset="0"/>
              </a:rPr>
              <a:t>	</a:t>
            </a:r>
            <a:r>
              <a:rPr lang="az-Latn-AZ" sz="2000" dirty="0" smtClean="0">
                <a:latin typeface="Times New Roman" pitchFamily="18" charset="0"/>
                <a:cs typeface="Times New Roman" pitchFamily="18" charset="0"/>
              </a:rPr>
              <a:t>Məqsədli </a:t>
            </a:r>
            <a:r>
              <a:rPr lang="az-Latn-AZ" sz="2000" dirty="0" smtClean="0">
                <a:latin typeface="Times New Roman" pitchFamily="18" charset="0"/>
                <a:cs typeface="Times New Roman" pitchFamily="18" charset="0"/>
              </a:rPr>
              <a:t>bazar və müəssisənin mövqeyi – bu bazarda marketinq xidmətinin qarşılıqlı və bir-birilə bağlı əsas prinsipləri deməkdir. Bazarda çalışan hər hansı bir xidmət firması aşağıdakı göstərilənləri təyin etməlidir: </a:t>
            </a:r>
            <a:endParaRPr lang="ru-RU" sz="2000" dirty="0" smtClean="0">
              <a:latin typeface="Times New Roman" pitchFamily="18" charset="0"/>
              <a:cs typeface="Times New Roman" pitchFamily="18" charset="0"/>
            </a:endParaRPr>
          </a:p>
          <a:p>
            <a:pPr lvl="0"/>
            <a:r>
              <a:rPr lang="az-Latn-AZ" sz="2000" dirty="0" smtClean="0">
                <a:latin typeface="Times New Roman" pitchFamily="18" charset="0"/>
                <a:cs typeface="Times New Roman" pitchFamily="18" charset="0"/>
              </a:rPr>
              <a:t>	-qulluq </a:t>
            </a:r>
            <a:r>
              <a:rPr lang="az-Latn-AZ" sz="2000" dirty="0" smtClean="0">
                <a:latin typeface="Times New Roman" pitchFamily="18" charset="0"/>
                <a:cs typeface="Times New Roman" pitchFamily="18" charset="0"/>
              </a:rPr>
              <a:t>göstərməyə israrlı olduğu müştərilər dairəsini, yəni öz məqsədli bazarını;</a:t>
            </a:r>
            <a:endParaRPr lang="ru-RU" sz="2000" dirty="0" smtClean="0">
              <a:latin typeface="Times New Roman" pitchFamily="18" charset="0"/>
              <a:cs typeface="Times New Roman" pitchFamily="18" charset="0"/>
            </a:endParaRPr>
          </a:p>
          <a:p>
            <a:pPr lvl="0"/>
            <a:r>
              <a:rPr lang="az-Latn-AZ" sz="2000" dirty="0" smtClean="0">
                <a:latin typeface="Times New Roman" pitchFamily="18" charset="0"/>
                <a:cs typeface="Times New Roman" pitchFamily="18" charset="0"/>
              </a:rPr>
              <a:t>	-firmanın </a:t>
            </a:r>
            <a:r>
              <a:rPr lang="az-Latn-AZ" sz="2000" dirty="0" smtClean="0">
                <a:latin typeface="Times New Roman" pitchFamily="18" charset="0"/>
                <a:cs typeface="Times New Roman" pitchFamily="18" charset="0"/>
              </a:rPr>
              <a:t>istehlakçıları cəlb edə biləcək cəhətlərini (bazarda öz mövqeyini təyin etmək);</a:t>
            </a:r>
            <a:endParaRPr lang="ru-RU" sz="2000" dirty="0" smtClean="0">
              <a:latin typeface="Times New Roman" pitchFamily="18" charset="0"/>
              <a:cs typeface="Times New Roman" pitchFamily="18" charset="0"/>
            </a:endParaRPr>
          </a:p>
          <a:p>
            <a:pPr lvl="0"/>
            <a:r>
              <a:rPr lang="az-Latn-AZ" sz="2000" dirty="0" smtClean="0">
                <a:latin typeface="Times New Roman" pitchFamily="18" charset="0"/>
                <a:cs typeface="Times New Roman" pitchFamily="18" charset="0"/>
              </a:rPr>
              <a:t>	-bazarda </a:t>
            </a:r>
            <a:r>
              <a:rPr lang="az-Latn-AZ" sz="2000" dirty="0" smtClean="0">
                <a:latin typeface="Times New Roman" pitchFamily="18" charset="0"/>
                <a:cs typeface="Times New Roman" pitchFamily="18" charset="0"/>
              </a:rPr>
              <a:t>özünün müəyyən mövqeyini tutmaq şərtilə firmanın məqsədli bazarda qarşıya qoyduğu vəzifələrə hansı tərzdə nail olacağını.</a:t>
            </a:r>
            <a:endParaRPr lang="ru-RU" sz="2000"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332656"/>
            <a:ext cx="9144000"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indent="449263" algn="just" fontAlgn="base">
              <a:spcBef>
                <a:spcPct val="0"/>
              </a:spcBef>
              <a:spcAft>
                <a:spcPct val="0"/>
              </a:spcAft>
              <a:tabLst>
                <a:tab pos="581025" algn="l"/>
                <a:tab pos="3194050" algn="ctr"/>
              </a:tabLst>
            </a:pPr>
            <a:r>
              <a:rPr lang="az-Latn-AZ" b="1" dirty="0" smtClean="0">
                <a:solidFill>
                  <a:schemeClr val="tx1"/>
                </a:solidFill>
                <a:latin typeface="Times New Roman" pitchFamily="18" charset="0"/>
                <a:ea typeface="MS Mincho" pitchFamily="49" charset="-128"/>
                <a:cs typeface="Times New Roman" pitchFamily="18" charset="0"/>
              </a:rPr>
              <a:t>Mövqeyin müəyyən edilməsinin əsas mərhələləri. </a:t>
            </a:r>
            <a:r>
              <a:rPr lang="az-Latn-AZ" dirty="0" smtClean="0">
                <a:solidFill>
                  <a:schemeClr val="tx1"/>
                </a:solidFill>
                <a:latin typeface="Times New Roman" pitchFamily="18" charset="0"/>
                <a:ea typeface="MS Mincho" pitchFamily="49" charset="-128"/>
                <a:cs typeface="Times New Roman" pitchFamily="18" charset="0"/>
              </a:rPr>
              <a:t>Xidmət müəssisəsninin bazarda mövqeyini müəyyən etməsi üçün aşağıdakı məsələlərə diqqət yetirilməlidir:</a:t>
            </a:r>
            <a:endParaRPr lang="ru-RU" sz="1400" dirty="0" smtClean="0">
              <a:solidFill>
                <a:schemeClr val="tx1"/>
              </a:solidFill>
              <a:latin typeface="Arial" pitchFamily="34" charset="0"/>
              <a:cs typeface="Arial" pitchFamily="34" charset="0"/>
            </a:endParaRPr>
          </a:p>
          <a:p>
            <a:pPr lvl="0" indent="449263"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	1. Təklif etdiyiniz xidmətləri təyin edin.</a:t>
            </a:r>
            <a:endParaRPr lang="ru-RU" sz="1400" dirty="0" smtClean="0">
              <a:solidFill>
                <a:schemeClr val="tx1"/>
              </a:solidFill>
              <a:latin typeface="Arial" pitchFamily="34" charset="0"/>
              <a:cs typeface="Arial" pitchFamily="34" charset="0"/>
            </a:endParaRPr>
          </a:p>
          <a:p>
            <a:pPr lvl="0" indent="449263"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	2. Dəqiq izah edin, sizin xidmətlərimiz rəqiblərinkindən nə ilə fərqlənir? Bu fərqlər personalın (işçi qrupu) hazırlıq səviyyəsi, ödəniş sistemi, xidmətin metodları, müştərilərin tərkibi, stimullaşdıran tədbirlər, əlavə zəmanət və s. ilə əlaqədar ola bilər.</a:t>
            </a:r>
            <a:endParaRPr lang="ru-RU" sz="1400" dirty="0" smtClean="0">
              <a:solidFill>
                <a:schemeClr val="tx1"/>
              </a:solidFill>
              <a:latin typeface="Arial" pitchFamily="34" charset="0"/>
              <a:cs typeface="Arial" pitchFamily="34" charset="0"/>
            </a:endParaRPr>
          </a:p>
          <a:p>
            <a:pPr lvl="0" indent="449263"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	3. Dəqiq və qısa şəkildə, həm də səlis dildə bu fərqləri ifadə edin. Bunları deviz, şüar, formula şəklində prospekt və digər çap materiallarında səliqəli tərtib edin.</a:t>
            </a:r>
            <a:endParaRPr lang="ru-RU" sz="1400" dirty="0" smtClean="0">
              <a:solidFill>
                <a:schemeClr val="tx1"/>
              </a:solidFill>
              <a:latin typeface="Arial" pitchFamily="34" charset="0"/>
              <a:cs typeface="Arial" pitchFamily="34" charset="0"/>
            </a:endParaRPr>
          </a:p>
          <a:p>
            <a:pPr lvl="0" indent="449263"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	4. Bazarda rəqabətin vəziyyətini və tutduğunuz mövqeyi təsvir edin. Tədqiqatın nəticələrinə görə mövqe kartını tərtib edin.</a:t>
            </a:r>
            <a:endParaRPr lang="az-Latn-AZ" sz="4000" dirty="0" smtClean="0">
              <a:solidFill>
                <a:schemeClr val="tx1"/>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285728"/>
            <a:ext cx="9144000"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indent="449263" algn="just" fontAlgn="base">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Bazarda müəssisənin mövqeyini bir çox amillər müəyyən edir: xidmətlərin göstəriciləri, personalın ixtisas səciyyəsi; müəssisənin ölçüsü və yerləşmə vəziyyəti; məqsədli müştəri qrupu; istehlakçılar üçün əsas üstünlüklər; arzulanan imic, kütləvi informasiya vasitələri ilə münasibət; gəlir sahəsində siyasət və i.a.</a:t>
            </a:r>
            <a:endParaRPr lang="ru-RU" sz="1400" dirty="0" smtClean="0">
              <a:solidFill>
                <a:schemeClr val="tx1"/>
              </a:solidFill>
              <a:latin typeface="Arial" pitchFamily="34" charset="0"/>
              <a:cs typeface="Arial" pitchFamily="34" charset="0"/>
            </a:endParaRPr>
          </a:p>
          <a:p>
            <a:pPr lvl="0" indent="449263"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Nəzərə almaq lazımdır ki, malın bazarın bir seqmetindəki mövqeyi digərindən alıcının onu necə qəbul etməsinə görə fərqlənə bilər. Buna görə də bazarın mövqeləşməsi bazarın seqmentləşməsilə sıx bağlıdır.</a:t>
            </a:r>
            <a:endParaRPr lang="ru-RU" sz="1400" dirty="0" smtClean="0">
              <a:solidFill>
                <a:schemeClr val="tx1"/>
              </a:solidFill>
              <a:latin typeface="Arial" pitchFamily="34" charset="0"/>
              <a:cs typeface="Arial" pitchFamily="34" charset="0"/>
            </a:endParaRPr>
          </a:p>
          <a:p>
            <a:pPr lvl="0" indent="449263"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Beləliklə, rəqiblərin fəaliyyətinin öyrənilməsi, müəssisənin güclü və zəif tərəflərinin aşkar edilməsi, eyni zamanda, xidmətlər haqda istehlakçıların rəyi, müəssisənin bazarda mövqyini müəyyən etməyə və onlardan reklam fəaliyyətində istifadə etməyə imkan verir.</a:t>
            </a:r>
            <a:endParaRPr lang="az-Latn-AZ" sz="4000" dirty="0" smtClean="0">
              <a:solidFill>
                <a:schemeClr val="tx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332656"/>
            <a:ext cx="9144000"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dirty="0" smtClean="0"/>
          </a:p>
          <a:p>
            <a:pPr algn="ctr"/>
            <a:endParaRPr lang="tr-TR" dirty="0"/>
          </a:p>
        </p:txBody>
      </p:sp>
      <p:sp>
        <p:nvSpPr>
          <p:cNvPr id="3" name="Овал 2"/>
          <p:cNvSpPr/>
          <p:nvPr/>
        </p:nvSpPr>
        <p:spPr>
          <a:xfrm>
            <a:off x="1571604" y="357166"/>
            <a:ext cx="7572396" cy="71438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indent="449263" algn="ctr" fontAlgn="base">
              <a:spcBef>
                <a:spcPct val="0"/>
              </a:spcBef>
              <a:spcAft>
                <a:spcPct val="0"/>
              </a:spcAft>
              <a:tabLst>
                <a:tab pos="581025" algn="l"/>
                <a:tab pos="3194050" algn="ctr"/>
              </a:tabLst>
            </a:pPr>
            <a:r>
              <a:rPr lang="az-Latn-AZ" sz="2400" b="1" dirty="0" smtClean="0">
                <a:solidFill>
                  <a:schemeClr val="tx1"/>
                </a:solidFill>
                <a:latin typeface="Times New Roman" pitchFamily="18" charset="0"/>
                <a:ea typeface="MS Mincho" pitchFamily="49" charset="-128"/>
                <a:cs typeface="Times New Roman" pitchFamily="18" charset="0"/>
              </a:rPr>
              <a:t>4. Xidmətlərə qiymətqoyma siyasətinin müəyyənləşdirilməsi</a:t>
            </a:r>
            <a:endParaRPr lang="az-Latn-AZ" sz="2400" dirty="0" smtClean="0">
              <a:solidFill>
                <a:schemeClr val="tx1"/>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smtClean="0"/>
          </a:p>
          <a:p>
            <a:pPr algn="ct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Dikdörtgen Belirtme Çizgisi 2"/>
          <p:cNvSpPr/>
          <p:nvPr/>
        </p:nvSpPr>
        <p:spPr>
          <a:xfrm>
            <a:off x="6143636" y="332656"/>
            <a:ext cx="2786082" cy="2088232"/>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a:latin typeface="Times New Roman" pitchFamily="18" charset="0"/>
                <a:cs typeface="Times New Roman" pitchFamily="18" charset="0"/>
              </a:rPr>
              <a:t>SUAL - 1. </a:t>
            </a:r>
            <a:r>
              <a:rPr lang="ru-RU" sz="2400" b="1" dirty="0" err="1">
                <a:latin typeface="Times New Roman" pitchFamily="18" charset="0"/>
                <a:cs typeface="Times New Roman" pitchFamily="18" charset="0"/>
              </a:rPr>
              <a:t>Xidmət bazarının seqmentləşdirilməsi xüsusiyyətləri</a:t>
            </a:r>
            <a:r>
              <a:rPr lang="ru-RU" dirty="0"/>
              <a:t/>
            </a:r>
            <a:br>
              <a:rPr lang="ru-RU" dirty="0"/>
            </a:b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dirty="0" smtClean="0"/>
          </a:p>
          <a:p>
            <a:pPr algn="ct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dirty="0" smtClean="0"/>
          </a:p>
          <a:p>
            <a:pPr algn="ct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dirty="0" smtClean="0"/>
          </a:p>
          <a:p>
            <a:pPr algn="ct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dirty="0" smtClean="0"/>
          </a:p>
          <a:p>
            <a:pPr algn="ct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dirty="0" smtClean="0"/>
          </a:p>
          <a:p>
            <a:pPr algn="ct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idx="1"/>
          </p:nvPr>
        </p:nvGraphicFramePr>
        <p:xfrm>
          <a:off x="0" y="404664"/>
          <a:ext cx="3635896"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dirty="0" smtClean="0"/>
          </a:p>
          <a:p>
            <a:pPr algn="ct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3445024"/>
            <a:ext cx="6768752" cy="3412976"/>
          </a:xfrm>
        </p:spPr>
        <p:txBody>
          <a:bodyPr>
            <a:normAutofit/>
          </a:bodyPr>
          <a:lstStyle/>
          <a:p>
            <a:pPr algn="ctr"/>
            <a:r>
              <a:rPr lang="en-US" sz="4500" b="1" i="1" dirty="0" err="1" smtClean="0">
                <a:solidFill>
                  <a:srgbClr val="FF0000"/>
                </a:solidFill>
              </a:rPr>
              <a:t>Qərb</a:t>
            </a:r>
            <a:r>
              <a:rPr lang="en-US" sz="4500" b="1" i="1" dirty="0" smtClean="0">
                <a:solidFill>
                  <a:srgbClr val="FF0000"/>
                </a:solidFill>
              </a:rPr>
              <a:t> </a:t>
            </a:r>
            <a:r>
              <a:rPr lang="en-US" sz="4500" b="1" i="1" dirty="0" err="1" smtClean="0">
                <a:solidFill>
                  <a:srgbClr val="FF0000"/>
                </a:solidFill>
              </a:rPr>
              <a:t>tədqiqatçılarına</a:t>
            </a:r>
            <a:r>
              <a:rPr lang="en-US" sz="4500" b="1" i="1" dirty="0" smtClean="0">
                <a:solidFill>
                  <a:srgbClr val="FF0000"/>
                </a:solidFill>
              </a:rPr>
              <a:t> </a:t>
            </a:r>
            <a:r>
              <a:rPr lang="en-US" sz="4500" b="1" i="1" dirty="0" err="1" smtClean="0">
                <a:solidFill>
                  <a:srgbClr val="FF0000"/>
                </a:solidFill>
              </a:rPr>
              <a:t>üç</a:t>
            </a:r>
            <a:r>
              <a:rPr lang="en-US" sz="4500" b="1" i="1" dirty="0" smtClean="0">
                <a:solidFill>
                  <a:srgbClr val="FF0000"/>
                </a:solidFill>
              </a:rPr>
              <a:t> </a:t>
            </a:r>
            <a:r>
              <a:rPr lang="en-US" sz="4500" b="1" i="1" dirty="0" err="1" smtClean="0">
                <a:solidFill>
                  <a:srgbClr val="FF0000"/>
                </a:solidFill>
              </a:rPr>
              <a:t>spesifik</a:t>
            </a:r>
            <a:r>
              <a:rPr lang="en-US" sz="4500" b="1" i="1" dirty="0" smtClean="0">
                <a:solidFill>
                  <a:srgbClr val="FF0000"/>
                </a:solidFill>
              </a:rPr>
              <a:t> </a:t>
            </a:r>
            <a:r>
              <a:rPr lang="en-US" sz="4500" b="1" i="1" dirty="0" err="1" smtClean="0">
                <a:solidFill>
                  <a:srgbClr val="FF0000"/>
                </a:solidFill>
              </a:rPr>
              <a:t>istehlakçı</a:t>
            </a:r>
            <a:r>
              <a:rPr lang="en-US" sz="4500" b="1" i="1" dirty="0" smtClean="0">
                <a:solidFill>
                  <a:srgbClr val="FF0000"/>
                </a:solidFill>
              </a:rPr>
              <a:t> </a:t>
            </a:r>
            <a:r>
              <a:rPr lang="en-US" sz="4500" b="1" i="1" dirty="0" err="1" smtClean="0">
                <a:solidFill>
                  <a:srgbClr val="FF0000"/>
                </a:solidFill>
              </a:rPr>
              <a:t>qrupunu</a:t>
            </a:r>
            <a:r>
              <a:rPr lang="en-US" sz="4500" b="1" i="1" dirty="0" smtClean="0">
                <a:solidFill>
                  <a:srgbClr val="FF0000"/>
                </a:solidFill>
              </a:rPr>
              <a:t> </a:t>
            </a:r>
            <a:r>
              <a:rPr lang="en-US" sz="4500" b="1" i="1" dirty="0" err="1" smtClean="0">
                <a:solidFill>
                  <a:srgbClr val="FF0000"/>
                </a:solidFill>
              </a:rPr>
              <a:t>fərqləndirməyə</a:t>
            </a:r>
            <a:r>
              <a:rPr lang="en-US" sz="4500" b="1" i="1" dirty="0" smtClean="0">
                <a:solidFill>
                  <a:srgbClr val="FF0000"/>
                </a:solidFill>
              </a:rPr>
              <a:t> </a:t>
            </a:r>
            <a:r>
              <a:rPr lang="en-US" sz="4500" b="1" i="1" dirty="0" err="1" smtClean="0">
                <a:solidFill>
                  <a:srgbClr val="FF0000"/>
                </a:solidFill>
              </a:rPr>
              <a:t>imkan</a:t>
            </a:r>
            <a:r>
              <a:rPr lang="en-US" sz="4500" b="1" i="1" dirty="0" smtClean="0">
                <a:solidFill>
                  <a:srgbClr val="FF0000"/>
                </a:solidFill>
              </a:rPr>
              <a:t> </a:t>
            </a:r>
            <a:r>
              <a:rPr lang="en-US" sz="4500" b="1" i="1" dirty="0" err="1" smtClean="0">
                <a:solidFill>
                  <a:srgbClr val="FF0000"/>
                </a:solidFill>
              </a:rPr>
              <a:t>verir</a:t>
            </a:r>
            <a:r>
              <a:rPr lang="en-US" sz="4500" b="1" i="1" dirty="0" smtClean="0">
                <a:solidFill>
                  <a:srgbClr val="FF0000"/>
                </a:solidFill>
              </a:rPr>
              <a:t>:</a:t>
            </a:r>
            <a:endParaRPr lang="ru-RU" sz="4500" b="1" i="1" dirty="0" smtClean="0">
              <a:solidFill>
                <a:srgbClr val="FF0000"/>
              </a:solidFill>
            </a:endParaRPr>
          </a:p>
          <a:p>
            <a:endParaRPr lang="ru-RU" sz="45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Bulut Belirtme Çizgisi 1"/>
          <p:cNvSpPr/>
          <p:nvPr/>
        </p:nvSpPr>
        <p:spPr>
          <a:xfrm>
            <a:off x="6156176" y="980728"/>
            <a:ext cx="2664296" cy="1728192"/>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az-Latn-AZ"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2.</a:t>
            </a:r>
            <a:r>
              <a:rPr lang="az-Latn-AZ" dirty="0" smtClean="0">
                <a:latin typeface="Times New Roman" pitchFamily="18" charset="0"/>
                <a:cs typeface="Times New Roman" pitchFamily="18" charset="0"/>
              </a:rPr>
              <a:t>Xidmətəhəssas </a:t>
            </a:r>
            <a:r>
              <a:rPr lang="az-Latn-AZ" dirty="0">
                <a:latin typeface="Times New Roman" pitchFamily="18" charset="0"/>
                <a:cs typeface="Times New Roman" pitchFamily="18" charset="0"/>
              </a:rPr>
              <a:t>müştərilər</a:t>
            </a:r>
            <a:endParaRPr lang="ru-RU" dirty="0">
              <a:latin typeface="Times New Roman" pitchFamily="18" charset="0"/>
              <a:cs typeface="Times New Roman" pitchFamily="18" charset="0"/>
            </a:endParaRPr>
          </a:p>
          <a:p>
            <a:pPr algn="ctr"/>
            <a:endParaRPr lang="tr-TR" dirty="0"/>
          </a:p>
        </p:txBody>
      </p:sp>
      <p:sp>
        <p:nvSpPr>
          <p:cNvPr id="6" name="Bulut Belirtme Çizgisi 5"/>
          <p:cNvSpPr/>
          <p:nvPr/>
        </p:nvSpPr>
        <p:spPr>
          <a:xfrm rot="19408328">
            <a:off x="862606" y="362431"/>
            <a:ext cx="3168352" cy="1590371"/>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z-Latn-AZ" sz="1600" dirty="0" smtClean="0"/>
          </a:p>
          <a:p>
            <a:pPr algn="ctr"/>
            <a:endParaRPr lang="az-Latn-AZ" sz="1600" dirty="0" smtClean="0"/>
          </a:p>
          <a:p>
            <a:pPr algn="ctr"/>
            <a:r>
              <a:rPr lang="en-US" sz="1600" dirty="0" smtClean="0"/>
              <a:t>1.Öz </a:t>
            </a:r>
            <a:r>
              <a:rPr lang="en-US" sz="1600" dirty="0" err="1"/>
              <a:t>tələbatlarının</a:t>
            </a:r>
            <a:r>
              <a:rPr lang="en-US" sz="1600" dirty="0"/>
              <a:t> </a:t>
            </a:r>
            <a:r>
              <a:rPr lang="en-US" sz="1600" dirty="0" err="1"/>
              <a:t>xarakterindən</a:t>
            </a:r>
            <a:r>
              <a:rPr lang="en-US" sz="1600" dirty="0"/>
              <a:t> </a:t>
            </a:r>
            <a:r>
              <a:rPr lang="en-US" sz="1600" dirty="0" err="1"/>
              <a:t>asılı</a:t>
            </a:r>
            <a:r>
              <a:rPr lang="en-US" sz="1600" dirty="0"/>
              <a:t> </a:t>
            </a:r>
            <a:r>
              <a:rPr lang="en-US" sz="1600" dirty="0" err="1"/>
              <a:t>olaraq</a:t>
            </a:r>
            <a:r>
              <a:rPr lang="en-US" sz="1600" dirty="0"/>
              <a:t> </a:t>
            </a:r>
            <a:r>
              <a:rPr lang="en-US" sz="1600" dirty="0" err="1"/>
              <a:t>xidmət</a:t>
            </a:r>
            <a:r>
              <a:rPr lang="en-US" sz="1600" dirty="0"/>
              <a:t> </a:t>
            </a:r>
            <a:r>
              <a:rPr lang="en-US" sz="1600" dirty="0" err="1"/>
              <a:t>tədarükçülərini</a:t>
            </a:r>
            <a:r>
              <a:rPr lang="en-US" sz="1600" dirty="0"/>
              <a:t> </a:t>
            </a:r>
            <a:r>
              <a:rPr lang="en-US" sz="1600" dirty="0" err="1"/>
              <a:t>seçən</a:t>
            </a:r>
            <a:r>
              <a:rPr lang="en-US" sz="1600" dirty="0"/>
              <a:t> </a:t>
            </a:r>
            <a:r>
              <a:rPr lang="en-US" sz="1600" dirty="0" err="1"/>
              <a:t>müştərilər</a:t>
            </a:r>
            <a:r>
              <a:rPr lang="en-US" sz="1600" dirty="0"/>
              <a:t>.</a:t>
            </a:r>
            <a:endParaRPr lang="ru-RU" sz="1600" dirty="0"/>
          </a:p>
          <a:p>
            <a:pPr algn="ctr"/>
            <a:endParaRPr lang="tr-TR" sz="1600" dirty="0"/>
          </a:p>
        </p:txBody>
      </p:sp>
      <p:sp>
        <p:nvSpPr>
          <p:cNvPr id="7" name="Bulut Belirtme Çizgisi 6"/>
          <p:cNvSpPr/>
          <p:nvPr/>
        </p:nvSpPr>
        <p:spPr>
          <a:xfrm rot="20723394">
            <a:off x="3434603" y="4783770"/>
            <a:ext cx="3284358" cy="175460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az-Latn-AZ" b="1" dirty="0" smtClean="0">
              <a:solidFill>
                <a:schemeClr val="bg1"/>
              </a:solidFill>
              <a:latin typeface="Times New Roman" pitchFamily="18" charset="0"/>
              <a:ea typeface="Times New Roman" pitchFamily="18" charset="0"/>
              <a:cs typeface="Times New Roman" pitchFamily="18" charset="0"/>
            </a:endParaRPr>
          </a:p>
          <a:p>
            <a:pPr lvl="0" algn="ctr"/>
            <a:r>
              <a:rPr lang="en-US" b="1" dirty="0" smtClean="0">
                <a:solidFill>
                  <a:schemeClr val="bg1"/>
                </a:solidFill>
                <a:latin typeface="Times New Roman" pitchFamily="18" charset="0"/>
                <a:ea typeface="Times New Roman" pitchFamily="18" charset="0"/>
                <a:cs typeface="Times New Roman" pitchFamily="18" charset="0"/>
              </a:rPr>
              <a:t>3.Xidmət </a:t>
            </a:r>
            <a:r>
              <a:rPr lang="en-US" b="1" dirty="0" err="1">
                <a:solidFill>
                  <a:schemeClr val="bg1"/>
                </a:solidFill>
                <a:latin typeface="Times New Roman" pitchFamily="18" charset="0"/>
                <a:ea typeface="Times New Roman" pitchFamily="18" charset="0"/>
                <a:cs typeface="Times New Roman" pitchFamily="18" charset="0"/>
              </a:rPr>
              <a:t>sahəsində</a:t>
            </a:r>
            <a:r>
              <a:rPr lang="en-US" b="1" dirty="0">
                <a:solidFill>
                  <a:schemeClr val="bg1"/>
                </a:solidFill>
                <a:latin typeface="Times New Roman" pitchFamily="18" charset="0"/>
                <a:ea typeface="Times New Roman" pitchFamily="18" charset="0"/>
                <a:cs typeface="Times New Roman" pitchFamily="18" charset="0"/>
              </a:rPr>
              <a:t> </a:t>
            </a:r>
            <a:r>
              <a:rPr lang="en-US" b="1" dirty="0">
                <a:solidFill>
                  <a:schemeClr val="bg1"/>
                </a:solidFill>
                <a:ea typeface="Times New Roman" pitchFamily="18" charset="0"/>
                <a:cs typeface="Times New Roman" pitchFamily="18" charset="0"/>
              </a:rPr>
              <a:t>“</a:t>
            </a:r>
            <a:r>
              <a:rPr lang="en-US" b="1" dirty="0" err="1">
                <a:solidFill>
                  <a:schemeClr val="bg1"/>
                </a:solidFill>
                <a:ea typeface="Times New Roman" pitchFamily="18" charset="0"/>
                <a:cs typeface="Times New Roman" pitchFamily="18" charset="0"/>
              </a:rPr>
              <a:t>ö</a:t>
            </a:r>
            <a:r>
              <a:rPr lang="en-US" b="1" dirty="0" err="1">
                <a:solidFill>
                  <a:schemeClr val="bg1"/>
                </a:solidFill>
                <a:latin typeface="Times New Roman" pitchFamily="18" charset="0"/>
                <a:ea typeface="Times New Roman" pitchFamily="18" charset="0"/>
                <a:cs typeface="Times New Roman" pitchFamily="18" charset="0"/>
              </a:rPr>
              <a:t>zfəaliyyətə</a:t>
            </a:r>
            <a:r>
              <a:rPr lang="en-US" b="1" dirty="0">
                <a:solidFill>
                  <a:schemeClr val="bg1"/>
                </a:solidFill>
                <a:ea typeface="Times New Roman" pitchFamily="18" charset="0"/>
                <a:cs typeface="Times New Roman" pitchFamily="18" charset="0"/>
              </a:rPr>
              <a:t>”</a:t>
            </a:r>
            <a:r>
              <a:rPr lang="en-US" b="1" dirty="0">
                <a:solidFill>
                  <a:schemeClr val="bg1"/>
                </a:solidFill>
                <a:latin typeface="Times New Roman" pitchFamily="18" charset="0"/>
                <a:ea typeface="Times New Roman" pitchFamily="18" charset="0"/>
                <a:cs typeface="Times New Roman" pitchFamily="18" charset="0"/>
              </a:rPr>
              <a:t> </a:t>
            </a:r>
            <a:r>
              <a:rPr lang="en-US" b="1" dirty="0" err="1">
                <a:solidFill>
                  <a:schemeClr val="bg1"/>
                </a:solidFill>
                <a:latin typeface="Times New Roman" pitchFamily="18" charset="0"/>
                <a:ea typeface="Times New Roman" pitchFamily="18" charset="0"/>
                <a:cs typeface="Times New Roman" pitchFamily="18" charset="0"/>
              </a:rPr>
              <a:t>əsaslanan</a:t>
            </a:r>
            <a:r>
              <a:rPr lang="en-US" b="1" dirty="0">
                <a:solidFill>
                  <a:schemeClr val="bg1"/>
                </a:solidFill>
                <a:latin typeface="Times New Roman" pitchFamily="18" charset="0"/>
                <a:ea typeface="Times New Roman" pitchFamily="18" charset="0"/>
                <a:cs typeface="Times New Roman" pitchFamily="18" charset="0"/>
              </a:rPr>
              <a:t> </a:t>
            </a:r>
            <a:r>
              <a:rPr lang="en-US" b="1" dirty="0" err="1">
                <a:solidFill>
                  <a:schemeClr val="bg1"/>
                </a:solidFill>
                <a:latin typeface="Times New Roman" pitchFamily="18" charset="0"/>
                <a:ea typeface="Times New Roman" pitchFamily="18" charset="0"/>
                <a:cs typeface="Times New Roman" pitchFamily="18" charset="0"/>
              </a:rPr>
              <a:t>m</a:t>
            </a:r>
            <a:r>
              <a:rPr lang="en-US" b="1" dirty="0" err="1">
                <a:solidFill>
                  <a:schemeClr val="bg1"/>
                </a:solidFill>
                <a:ea typeface="Times New Roman" pitchFamily="18" charset="0"/>
                <a:cs typeface="Times New Roman" pitchFamily="18" charset="0"/>
              </a:rPr>
              <a:t>ü</a:t>
            </a:r>
            <a:r>
              <a:rPr lang="en-US" b="1" dirty="0" err="1">
                <a:solidFill>
                  <a:schemeClr val="bg1"/>
                </a:solidFill>
                <a:latin typeface="Times New Roman" pitchFamily="18" charset="0"/>
                <a:ea typeface="Times New Roman" pitchFamily="18" charset="0"/>
                <a:cs typeface="Times New Roman" pitchFamily="18" charset="0"/>
              </a:rPr>
              <a:t>ştərilər</a:t>
            </a:r>
            <a:r>
              <a:rPr lang="en-US" b="1" dirty="0">
                <a:solidFill>
                  <a:schemeClr val="bg1"/>
                </a:solidFill>
                <a:latin typeface="Times New Roman" pitchFamily="18" charset="0"/>
                <a:ea typeface="Times New Roman" pitchFamily="18" charset="0"/>
                <a:cs typeface="Times New Roman" pitchFamily="18" charset="0"/>
              </a:rPr>
              <a:t>.</a:t>
            </a:r>
            <a:endParaRPr lang="en-US" b="1" dirty="0">
              <a:solidFill>
                <a:schemeClr val="bg1"/>
              </a:solidFill>
              <a:latin typeface="Arial" pitchFamily="34" charset="0"/>
              <a:cs typeface="Arial" pitchFamily="34" charset="0"/>
            </a:endParaRPr>
          </a:p>
          <a:p>
            <a:pPr algn="ctr"/>
            <a:endParaRPr lang="tr-TR"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357166"/>
            <a:ext cx="9144000"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fontAlgn="base">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Bazarı seqmentlədikdə və ya məqsədli bazarı müəyyən etdikdə, ilk növədə müştəriləri iki qrupa bölmək lazımdır: </a:t>
            </a:r>
            <a:r>
              <a:rPr lang="az-Latn-AZ" b="1" dirty="0" smtClean="0">
                <a:solidFill>
                  <a:schemeClr val="tx1"/>
                </a:solidFill>
                <a:latin typeface="Times New Roman" pitchFamily="18" charset="0"/>
                <a:ea typeface="MS Mincho" pitchFamily="49" charset="-128"/>
                <a:cs typeface="Times New Roman" pitchFamily="18" charset="0"/>
              </a:rPr>
              <a:t>fərdi</a:t>
            </a:r>
            <a:r>
              <a:rPr lang="az-Latn-AZ" dirty="0" smtClean="0">
                <a:solidFill>
                  <a:schemeClr val="tx1"/>
                </a:solidFill>
                <a:latin typeface="Times New Roman" pitchFamily="18" charset="0"/>
                <a:ea typeface="MS Mincho" pitchFamily="49" charset="-128"/>
                <a:cs typeface="Times New Roman" pitchFamily="18" charset="0"/>
              </a:rPr>
              <a:t> müştərilər və müştəri </a:t>
            </a:r>
            <a:r>
              <a:rPr lang="az-Latn-AZ" b="1" dirty="0" smtClean="0">
                <a:solidFill>
                  <a:schemeClr val="tx1"/>
                </a:solidFill>
                <a:latin typeface="Times New Roman" pitchFamily="18" charset="0"/>
                <a:ea typeface="MS Mincho" pitchFamily="49" charset="-128"/>
                <a:cs typeface="Times New Roman" pitchFamily="18" charset="0"/>
              </a:rPr>
              <a:t>təşkilatlar.</a:t>
            </a:r>
            <a:r>
              <a:rPr lang="az-Latn-AZ" dirty="0" smtClean="0">
                <a:solidFill>
                  <a:schemeClr val="tx1"/>
                </a:solidFill>
                <a:latin typeface="Times New Roman" pitchFamily="18" charset="0"/>
                <a:ea typeface="MS Mincho" pitchFamily="49" charset="-128"/>
                <a:cs typeface="Times New Roman" pitchFamily="18" charset="0"/>
              </a:rPr>
              <a:t> Bu iki istehlak qrup xidmət seqmentlərinin oxşar, həm də fərqli cəhətləri vardır. Adətən, təşkilatlar fərdi xarakterli xidmət bazarları və işgüzar xidmətlər bazarları üçün müxtəlif marketinq proqramları işləyirlər. Hər iki halda bazar xidmətləri bu və ya digər seqmentə təqdim oluna bilər.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Bu seqmentlər arasında əsas fərqli cəhət xidmət üçün sorğularla, tələb olunan xidmətlərin həcmi və onların çətinliyi ilə əlaqədardır. Alış-verişə, qərarların qəbul edilməsinə təsir edən amillər də müxəlif ola bilər. Hər bir seqment yüksək qiymətlərə və ya pis xidmətə qarşı durmaq üçün digər xidmət təşkilatlarına müraciət edə bilər və ya bəzi işləri sərbəst yerinə yetirə bilər.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tabLst>
                <a:tab pos="581025"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Bu ayrılmış iki əsas müştəri seqmentləri öz daxilində də bircins deyillər və onlar da öz növbəsində daha kiçik seqmentlərə ayrıla bilər. Belə ki, ən müxtəlif xidmətlər bazarının analizi Qərb tədqiqatçılarına üç </a:t>
            </a:r>
            <a:r>
              <a:rPr lang="az-Latn-AZ" i="1" dirty="0" smtClean="0">
                <a:solidFill>
                  <a:schemeClr val="tx1"/>
                </a:solidFill>
                <a:latin typeface="Times New Roman" pitchFamily="18" charset="0"/>
                <a:ea typeface="MS Mincho" pitchFamily="49" charset="-128"/>
                <a:cs typeface="Times New Roman" pitchFamily="18" charset="0"/>
              </a:rPr>
              <a:t>spesifik istehlakçı qrupunu</a:t>
            </a:r>
            <a:r>
              <a:rPr lang="az-Latn-AZ" dirty="0" smtClean="0">
                <a:solidFill>
                  <a:schemeClr val="tx1"/>
                </a:solidFill>
                <a:latin typeface="Times New Roman" pitchFamily="18" charset="0"/>
                <a:ea typeface="MS Mincho" pitchFamily="49" charset="-128"/>
                <a:cs typeface="Times New Roman" pitchFamily="18" charset="0"/>
              </a:rPr>
              <a:t> fərqləndirməyə imkan verir</a:t>
            </a:r>
            <a:r>
              <a:rPr lang="az-Latn-AZ" dirty="0" smtClean="0">
                <a:solidFill>
                  <a:schemeClr val="tx1"/>
                </a:solidFill>
                <a:latin typeface="Times New Roman" pitchFamily="18" charset="0"/>
                <a:ea typeface="MS Mincho" pitchFamily="49" charset="-128"/>
                <a:cs typeface="Times New Roman" pitchFamily="18" charset="0"/>
              </a:rPr>
              <a:t>:</a:t>
            </a:r>
            <a:endParaRPr lang="ru-RU" sz="1400" dirty="0" smtClean="0">
              <a:solidFill>
                <a:schemeClr val="tx1"/>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half" idx="1"/>
            <p:extLst>
              <p:ext uri="{D42A27DB-BD31-4B8C-83A1-F6EECF244321}">
                <p14:modId xmlns:p14="http://schemas.microsoft.com/office/powerpoint/2010/main" xmlns="" val="396306044"/>
              </p:ext>
            </p:extLst>
          </p:nvPr>
        </p:nvGraphicFramePr>
        <p:xfrm>
          <a:off x="4283968" y="0"/>
          <a:ext cx="4470648"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Aşağı Bükülmüş Şerit 2"/>
          <p:cNvSpPr/>
          <p:nvPr/>
        </p:nvSpPr>
        <p:spPr>
          <a:xfrm>
            <a:off x="1043608" y="4149080"/>
            <a:ext cx="6480720" cy="2520280"/>
          </a:xfrm>
          <a:prstGeom prst="ellipse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az-Latn-AZ" sz="2000" dirty="0" smtClean="0">
              <a:latin typeface="Times New Roman" pitchFamily="18" charset="0"/>
              <a:cs typeface="Times New Roman" pitchFamily="18" charset="0"/>
            </a:endParaRPr>
          </a:p>
          <a:p>
            <a:pPr algn="ctr"/>
            <a:endParaRPr lang="az-Latn-AZ" sz="2000" dirty="0" smtClean="0">
              <a:latin typeface="Times New Roman" pitchFamily="18" charset="0"/>
              <a:cs typeface="Times New Roman" pitchFamily="18" charset="0"/>
            </a:endParaRPr>
          </a:p>
          <a:p>
            <a:pPr algn="ctr"/>
            <a:r>
              <a:rPr lang="ru-RU" sz="2000" dirty="0" err="1" smtClean="0">
                <a:latin typeface="Times New Roman" pitchFamily="18" charset="0"/>
                <a:cs typeface="Times New Roman" pitchFamily="18" charset="0"/>
              </a:rPr>
              <a:t>Bu</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məqsədlə informasiyaların yığılmasını bazarın əsas seqmentləri üzrə ayrı-ayrılıqda aparmaq lazımdır.</a:t>
            </a:r>
            <a:r>
              <a:rPr lang="ru-RU" dirty="0"/>
              <a:t/>
            </a:r>
            <a:br>
              <a:rPr lang="ru-RU" dirty="0"/>
            </a:br>
            <a:endParaRPr lang="ru-RU" dirty="0"/>
          </a:p>
          <a:p>
            <a:pPr algn="ct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3" name="Yatay Kaydırma 2"/>
          <p:cNvSpPr/>
          <p:nvPr/>
        </p:nvSpPr>
        <p:spPr>
          <a:xfrm>
            <a:off x="107504" y="1268760"/>
            <a:ext cx="9145016" cy="4104456"/>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5" name="Sol Ok 4"/>
          <p:cNvSpPr/>
          <p:nvPr/>
        </p:nvSpPr>
        <p:spPr>
          <a:xfrm>
            <a:off x="6300192" y="2420888"/>
            <a:ext cx="2160240" cy="15121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z-Latn-AZ" sz="2000" dirty="0">
                <a:latin typeface="Times New Roman" pitchFamily="18" charset="0"/>
                <a:cs typeface="Times New Roman" pitchFamily="18" charset="0"/>
              </a:rPr>
              <a:t>Müştəri təşkilatlar</a:t>
            </a:r>
            <a:endParaRPr lang="ru-RU" sz="2000" dirty="0">
              <a:latin typeface="Times New Roman" pitchFamily="18" charset="0"/>
              <a:cs typeface="Times New Roman" pitchFamily="18" charset="0"/>
            </a:endParaRPr>
          </a:p>
        </p:txBody>
      </p:sp>
      <p:sp>
        <p:nvSpPr>
          <p:cNvPr id="6" name="Sağ Ok 5"/>
          <p:cNvSpPr/>
          <p:nvPr/>
        </p:nvSpPr>
        <p:spPr>
          <a:xfrm>
            <a:off x="1763688" y="2420888"/>
            <a:ext cx="2304256"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2000" dirty="0">
                <a:latin typeface="Times New Roman" pitchFamily="18" charset="0"/>
                <a:cs typeface="Times New Roman" pitchFamily="18" charset="0"/>
              </a:rPr>
              <a:t>Fərdi müştərilər</a:t>
            </a:r>
            <a:endParaRPr lang="ru-RU" sz="2000" dirty="0">
              <a:latin typeface="Times New Roman" pitchFamily="18" charset="0"/>
              <a:cs typeface="Times New Roman" pitchFamily="18" charset="0"/>
            </a:endParaRPr>
          </a:p>
          <a:p>
            <a:pPr algn="ct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50000">
              <a:schemeClr val="accent1">
                <a:tint val="44500"/>
                <a:satMod val="160000"/>
              </a:schemeClr>
            </a:gs>
            <a:gs pos="100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715404" cy="6669360"/>
          </a:xfrm>
        </p:spPr>
        <p:txBody>
          <a:bodyPr>
            <a:normAutofit/>
          </a:bodyPr>
          <a:lstStyle/>
          <a:p>
            <a:pPr algn="ctr">
              <a:buNone/>
            </a:pPr>
            <a:r>
              <a:rPr lang="ru-RU" sz="2400" b="1" dirty="0" err="1" smtClean="0">
                <a:solidFill>
                  <a:schemeClr val="bg1"/>
                </a:solidFill>
                <a:latin typeface="Times New Roman" pitchFamily="18" charset="0"/>
                <a:cs typeface="Times New Roman" pitchFamily="18" charset="0"/>
              </a:rPr>
              <a:t>Fərdi müştəriləri öyrənərkən aşağıdakılara diqqət yetirilməlidir:</a:t>
            </a:r>
            <a:endParaRPr lang="ru-RU" sz="2400" b="1"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müştərilərin orta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yaşı və yaş</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qrupları üzrə paylanması </a:t>
            </a:r>
            <a:r>
              <a:rPr lang="ru-RU" sz="2000" dirty="0" smtClean="0">
                <a:solidFill>
                  <a:schemeClr val="bg1"/>
                </a:solidFill>
                <a:latin typeface="Times New Roman" pitchFamily="18" charset="0"/>
                <a:cs typeface="Times New Roman" pitchFamily="18" charset="0"/>
              </a:rPr>
              <a:t>(25 </a:t>
            </a:r>
            <a:r>
              <a:rPr lang="ru-RU" sz="2000" dirty="0" err="1" smtClean="0">
                <a:solidFill>
                  <a:schemeClr val="bg1"/>
                </a:solidFill>
                <a:latin typeface="Times New Roman" pitchFamily="18" charset="0"/>
                <a:cs typeface="Times New Roman" pitchFamily="18" charset="0"/>
              </a:rPr>
              <a:t>yaşdan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az</a:t>
            </a:r>
            <a:r>
              <a:rPr lang="ru-RU" sz="2000" dirty="0" smtClean="0">
                <a:solidFill>
                  <a:schemeClr val="bg1"/>
                </a:solidFill>
                <a:latin typeface="Times New Roman" pitchFamily="18" charset="0"/>
                <a:cs typeface="Times New Roman" pitchFamily="18" charset="0"/>
              </a:rPr>
              <a:t>, 26-30, 31-40, 41-50-dən </a:t>
            </a:r>
            <a:r>
              <a:rPr lang="ru-RU" sz="2000" dirty="0" err="1" smtClean="0">
                <a:solidFill>
                  <a:schemeClr val="bg1"/>
                </a:solidFill>
                <a:latin typeface="Times New Roman" pitchFamily="18" charset="0"/>
                <a:cs typeface="Times New Roman" pitchFamily="18" charset="0"/>
              </a:rPr>
              <a:t>çox</a:t>
            </a:r>
            <a:r>
              <a:rPr lang="ru-RU" sz="2000" dirty="0" smtClean="0">
                <a:solidFill>
                  <a:schemeClr val="bg1"/>
                </a:solidFill>
                <a:latin typeface="Times New Roman" pitchFamily="18" charset="0"/>
                <a:cs typeface="Times New Roman" pitchFamily="18" charset="0"/>
              </a:rPr>
              <a:t>);</a:t>
            </a: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müştərilər arasında kişi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və qadınların nisbəti;</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müştərilər harada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yaşayırlar?;</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digər demoqrafik</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xarakteristikalar</a:t>
            </a:r>
            <a:r>
              <a:rPr lang="ru-RU" sz="2000" dirty="0" smtClean="0">
                <a:solidFill>
                  <a:schemeClr val="bg1"/>
                </a:solidFill>
                <a:latin typeface="Times New Roman" pitchFamily="18" charset="0"/>
                <a:cs typeface="Times New Roman" pitchFamily="18" charset="0"/>
              </a:rPr>
              <a:t> – </a:t>
            </a:r>
            <a:r>
              <a:rPr lang="ru-RU" sz="2000" dirty="0" err="1" smtClean="0">
                <a:solidFill>
                  <a:schemeClr val="bg1"/>
                </a:solidFill>
                <a:latin typeface="Times New Roman" pitchFamily="18" charset="0"/>
                <a:cs typeface="Times New Roman" pitchFamily="18" charset="0"/>
              </a:rPr>
              <a:t>milliyəti, ailə vəziyyəti, tərkibi və s</a:t>
            </a:r>
            <a:r>
              <a:rPr lang="ru-RU" sz="2000" dirty="0" smtClean="0">
                <a:solidFill>
                  <a:schemeClr val="bg1"/>
                </a:solidFill>
                <a:latin typeface="Times New Roman" pitchFamily="18" charset="0"/>
                <a:cs typeface="Times New Roman" pitchFamily="18" charset="0"/>
              </a:rPr>
              <a:t>.;</a:t>
            </a: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müştərilərin orta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gəliri;</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təhsil səviyyəsi və ictimai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sosial</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vəziyyəti;</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həyat tərzi </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məşğuliyyət növü</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maraqları, dünyagörüşü</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və baxışları;</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xidmətlərinizə müraciətlərin tezliyi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tez-tez</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dövrü</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az</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hallarda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qeyri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müntəzəm, heç</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vaxt</a:t>
            </a:r>
            <a:r>
              <a:rPr lang="ru-RU" sz="2000" dirty="0" smtClean="0">
                <a:solidFill>
                  <a:schemeClr val="bg1"/>
                </a:solidFill>
                <a:latin typeface="Times New Roman" pitchFamily="18" charset="0"/>
                <a:cs typeface="Times New Roman" pitchFamily="18" charset="0"/>
              </a:rPr>
              <a:t>);</a:t>
            </a: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təşkilata mürüciətlərin motivi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cari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tələbatların ödənilməsi, rifahın, zövqün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nümayişi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fövqəladə vəziyyət və s</a:t>
            </a:r>
            <a:r>
              <a:rPr lang="ru-RU" sz="2000" dirty="0" smtClean="0">
                <a:solidFill>
                  <a:schemeClr val="bg1"/>
                </a:solidFill>
                <a:latin typeface="Times New Roman" pitchFamily="18" charset="0"/>
                <a:cs typeface="Times New Roman" pitchFamily="18" charset="0"/>
              </a:rPr>
              <a:t>.);</a:t>
            </a: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xidmətlərinizə müraciət edən müştərilər hansı faydanı əldə edirlər </a:t>
            </a:r>
            <a:r>
              <a:rPr lang="ru-RU" sz="2000" dirty="0" smtClean="0">
                <a:solidFill>
                  <a:schemeClr val="bg1"/>
                </a:solidFill>
                <a:latin typeface="Times New Roman" pitchFamily="18" charset="0"/>
                <a:cs typeface="Times New Roman" pitchFamily="18" charset="0"/>
              </a:rPr>
              <a:t>(</a:t>
            </a:r>
            <a:r>
              <a:rPr lang="ru-RU" sz="2000" dirty="0" err="1" smtClean="0">
                <a:solidFill>
                  <a:schemeClr val="bg1"/>
                </a:solidFill>
                <a:latin typeface="Times New Roman" pitchFamily="18" charset="0"/>
                <a:cs typeface="Times New Roman" pitchFamily="18" charset="0"/>
              </a:rPr>
              <a:t>inam</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keyfiyyət, bolluq</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rahatlıq, xidmət və s</a:t>
            </a:r>
            <a:r>
              <a:rPr lang="ru-RU" sz="2000" dirty="0" smtClean="0">
                <a:solidFill>
                  <a:schemeClr val="bg1"/>
                </a:solidFill>
                <a:latin typeface="Times New Roman" pitchFamily="18" charset="0"/>
                <a:cs typeface="Times New Roman" pitchFamily="18" charset="0"/>
              </a:rPr>
              <a:t>.)?</a:t>
            </a: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25000">
              <a:srgbClr val="FF6633"/>
            </a:gs>
            <a:gs pos="50000">
              <a:srgbClr val="FFFF00"/>
            </a:gs>
            <a:gs pos="75000">
              <a:srgbClr val="01A78F"/>
            </a:gs>
            <a:gs pos="100000">
              <a:schemeClr val="accent4">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r>
              <a:rPr lang="ru-RU" sz="2400" b="1" dirty="0" err="1" smtClean="0">
                <a:solidFill>
                  <a:schemeClr val="bg1"/>
                </a:solidFill>
                <a:latin typeface="Times New Roman" pitchFamily="18" charset="0"/>
                <a:cs typeface="Times New Roman" pitchFamily="18" charset="0"/>
              </a:rPr>
              <a:t>Xidmət təşkilatı bazarda</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iri</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müştəriləri (təşkilat, firma</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şirkət və ya</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müəssisələr</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öyrənərkən aşağıdakılara diqqət yetirilməlidir:</a:t>
            </a:r>
            <a:endParaRPr lang="ru-RU" sz="2400" b="1"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Müəssisə və təşkilatların sahə xarakteristikaları.</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müştəriləriniz olan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müəssisələrin ölçüləri </a:t>
            </a:r>
            <a:r>
              <a:rPr lang="ru-RU" sz="2000" dirty="0" smtClean="0">
                <a:solidFill>
                  <a:schemeClr val="bg1"/>
                </a:solidFill>
                <a:latin typeface="Times New Roman" pitchFamily="18" charset="0"/>
                <a:cs typeface="Times New Roman" pitchFamily="18" charset="0"/>
              </a:rPr>
              <a:t>(</a:t>
            </a:r>
            <a:r>
              <a:rPr lang="ru-RU" sz="2000" dirty="0" err="1" smtClean="0">
                <a:solidFill>
                  <a:schemeClr val="bg1"/>
                </a:solidFill>
                <a:latin typeface="Times New Roman" pitchFamily="18" charset="0"/>
                <a:cs typeface="Times New Roman" pitchFamily="18" charset="0"/>
              </a:rPr>
              <a:t>iriliyi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miqyası və s</a:t>
            </a:r>
            <a:r>
              <a:rPr lang="ru-RU" sz="2000" dirty="0" smtClean="0">
                <a:solidFill>
                  <a:schemeClr val="bg1"/>
                </a:solidFill>
                <a:latin typeface="Times New Roman" pitchFamily="18" charset="0"/>
                <a:cs typeface="Times New Roman" pitchFamily="18" charset="0"/>
              </a:rPr>
              <a:t>.).</a:t>
            </a:r>
          </a:p>
          <a:p>
            <a:pPr lvl="0" algn="ctr"/>
            <a:r>
              <a:rPr lang="ru-RU" sz="2000" dirty="0" err="1" smtClean="0">
                <a:solidFill>
                  <a:schemeClr val="bg1"/>
                </a:solidFill>
                <a:latin typeface="Times New Roman" pitchFamily="18" charset="0"/>
                <a:cs typeface="Times New Roman" pitchFamily="18" charset="0"/>
              </a:rPr>
              <a:t>Müştəri-təşkilatlar harada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yerləşirlər?</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Müştəri təşkilatlar nə vaxtdan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yaranıblar?</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Onların satışının orta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həcmi nə qədərdir </a:t>
            </a:r>
            <a:r>
              <a:rPr lang="ru-RU" sz="2000" dirty="0" smtClean="0">
                <a:solidFill>
                  <a:schemeClr val="bg1"/>
                </a:solidFill>
                <a:latin typeface="Times New Roman" pitchFamily="18" charset="0"/>
                <a:cs typeface="Times New Roman" pitchFamily="18" charset="0"/>
              </a:rPr>
              <a:t>(</a:t>
            </a:r>
            <a:r>
              <a:rPr lang="ru-RU" sz="2000" dirty="0" err="1" smtClean="0">
                <a:solidFill>
                  <a:schemeClr val="bg1"/>
                </a:solidFill>
                <a:latin typeface="Times New Roman" pitchFamily="18" charset="0"/>
                <a:cs typeface="Times New Roman" pitchFamily="18" charset="0"/>
              </a:rPr>
              <a:t>ayda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ildə</a:t>
            </a:r>
            <a:r>
              <a:rPr lang="ru-RU" sz="2000" dirty="0" smtClean="0">
                <a:solidFill>
                  <a:schemeClr val="bg1"/>
                </a:solidFill>
                <a:latin typeface="Times New Roman" pitchFamily="18" charset="0"/>
                <a:cs typeface="Times New Roman" pitchFamily="18" charset="0"/>
              </a:rPr>
              <a:t>)?</a:t>
            </a:r>
          </a:p>
          <a:p>
            <a:pPr lvl="0" algn="ctr"/>
            <a:r>
              <a:rPr lang="ru-RU" sz="2000" dirty="0" err="1" smtClean="0">
                <a:solidFill>
                  <a:schemeClr val="bg1"/>
                </a:solidFill>
                <a:latin typeface="Times New Roman" pitchFamily="18" charset="0"/>
                <a:cs typeface="Times New Roman" pitchFamily="18" charset="0"/>
              </a:rPr>
              <a:t>Onların maliyyə vəziyyəti necədir?</a:t>
            </a:r>
            <a:endParaRPr lang="ru-RU" sz="2000" dirty="0" smtClean="0">
              <a:solidFill>
                <a:schemeClr val="bg1"/>
              </a:solidFill>
              <a:latin typeface="Times New Roman" pitchFamily="18" charset="0"/>
              <a:cs typeface="Times New Roman" pitchFamily="18" charset="0"/>
            </a:endParaRP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xidmətinizə müraciətin tezliyi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necədir?</a:t>
            </a:r>
            <a:r>
              <a:rPr lang="ru-RU" sz="2000" dirty="0" smtClean="0">
                <a:solidFill>
                  <a:schemeClr val="bg1"/>
                </a:solidFill>
                <a:latin typeface="Times New Roman" pitchFamily="18" charset="0"/>
                <a:cs typeface="Times New Roman" pitchFamily="18" charset="0"/>
              </a:rPr>
              <a:t> </a:t>
            </a:r>
          </a:p>
          <a:p>
            <a:pPr lvl="0" algn="ct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təşkilata müraciət olunması haqqında qərar qəbul edən rəhbər şəxslər haqqında hansı  informasiyalara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maliksiniz</a:t>
            </a:r>
            <a:r>
              <a:rPr lang="ru-RU" sz="2000" dirty="0" smtClean="0">
                <a:solidFill>
                  <a:schemeClr val="bg1"/>
                </a:solidFill>
                <a:latin typeface="Times New Roman" pitchFamily="18" charset="0"/>
                <a:cs typeface="Times New Roman" pitchFamily="18" charset="0"/>
              </a:rPr>
              <a:t>?</a:t>
            </a: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rot="2328570">
            <a:off x="2022712" y="379796"/>
            <a:ext cx="2683556" cy="3044485"/>
          </a:xfrm>
        </p:spPr>
        <p:style>
          <a:lnRef idx="2">
            <a:schemeClr val="dk1"/>
          </a:lnRef>
          <a:fillRef idx="1">
            <a:schemeClr val="lt1"/>
          </a:fillRef>
          <a:effectRef idx="0">
            <a:schemeClr val="dk1"/>
          </a:effectRef>
          <a:fontRef idx="minor">
            <a:schemeClr val="dk1"/>
          </a:fontRef>
        </p:style>
        <p:txBody>
          <a:bodyPr>
            <a:normAutofit/>
          </a:bodyPr>
          <a:lstStyle/>
          <a:p>
            <a:pPr algn="ctr">
              <a:buNone/>
            </a:pPr>
            <a:endParaRPr lang="az-Latn-AZ" sz="2400" b="1" dirty="0" smtClean="0">
              <a:latin typeface="Times New Roman" pitchFamily="18" charset="0"/>
              <a:cs typeface="Times New Roman" pitchFamily="18" charset="0"/>
            </a:endParaRPr>
          </a:p>
          <a:p>
            <a:pPr algn="ctr">
              <a:buNone/>
            </a:pPr>
            <a:r>
              <a:rPr lang="ru-RU" sz="2400" b="1" dirty="0" err="1" smtClean="0">
                <a:latin typeface="Times New Roman" pitchFamily="18" charset="0"/>
                <a:cs typeface="Times New Roman" pitchFamily="18" charset="0"/>
              </a:rPr>
              <a:t>Məqsədli bazarı seçərkən nəzərə alınmalıdır:</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00"/>
            </a:gs>
            <a:gs pos="25000">
              <a:srgbClr val="92D050"/>
            </a:gs>
            <a:gs pos="50000">
              <a:schemeClr val="accent5">
                <a:lumMod val="20000"/>
                <a:lumOff val="80000"/>
              </a:schemeClr>
            </a:gs>
            <a:gs pos="75000">
              <a:schemeClr val="accent2">
                <a:lumMod val="20000"/>
                <a:lumOff val="80000"/>
              </a:schemeClr>
            </a:gs>
            <a:gs pos="100000">
              <a:schemeClr val="accent6">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7772400" cy="4505341"/>
          </a:xfrm>
        </p:spPr>
        <p:txBody>
          <a:bodyPr>
            <a:normAutofit/>
          </a:bodyPr>
          <a:lstStyle/>
          <a:p>
            <a:pPr lvl="0"/>
            <a:r>
              <a:rPr lang="ru-RU" sz="2400" dirty="0" err="1" smtClean="0">
                <a:solidFill>
                  <a:schemeClr val="bg1"/>
                </a:solidFill>
                <a:latin typeface="Times New Roman" pitchFamily="18" charset="0"/>
                <a:cs typeface="Times New Roman" pitchFamily="18" charset="0"/>
              </a:rPr>
              <a:t>müvafiq</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gəliri təmin edən bazarı seçərkən necə səhv etməməli?</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Müəssisənin xidmət tələbatı üçün</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məqsədli bazarın tutumu</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kifayətdirmi?</a:t>
            </a:r>
            <a:endParaRPr lang="ru-RU" sz="2400" dirty="0" smtClean="0">
              <a:solidFill>
                <a:schemeClr val="bg1"/>
              </a:solidFill>
              <a:latin typeface="Times New Roman" pitchFamily="18" charset="0"/>
              <a:cs typeface="Times New Roman" pitchFamily="18" charset="0"/>
            </a:endParaRPr>
          </a:p>
          <a:p>
            <a:pPr lvl="0"/>
            <a:r>
              <a:rPr lang="ru-RU" sz="2400" dirty="0" err="1" smtClean="0">
                <a:solidFill>
                  <a:schemeClr val="bg1"/>
                </a:solidFill>
                <a:latin typeface="Times New Roman" pitchFamily="18" charset="0"/>
                <a:cs typeface="Times New Roman" pitchFamily="18" charset="0"/>
              </a:rPr>
              <a:t>başqa</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bazar</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seqmentinə aid</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olan</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müştərilərdən yapışmaq lazımdırmı?</a:t>
            </a:r>
            <a:endParaRPr lang="ru-RU" sz="2400" dirty="0" smtClean="0">
              <a:solidFill>
                <a:schemeClr val="bg1"/>
              </a:solidFill>
              <a:latin typeface="Times New Roman" pitchFamily="18" charset="0"/>
              <a:cs typeface="Times New Roman" pitchFamily="18" charset="0"/>
            </a:endParaRPr>
          </a:p>
          <a:p>
            <a:pPr lvl="0"/>
            <a:r>
              <a:rPr lang="ru-RU" sz="2400" dirty="0" err="1" smtClean="0">
                <a:solidFill>
                  <a:schemeClr val="bg1"/>
                </a:solidFill>
                <a:latin typeface="Times New Roman" pitchFamily="18" charset="0"/>
                <a:cs typeface="Times New Roman" pitchFamily="18" charset="0"/>
              </a:rPr>
              <a:t>bu</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məqsədli bazarın sizin</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xidmətlərinizə ehtiyacı varmı?</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Bunu</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siz</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haradan</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bilirsiniz</a:t>
            </a:r>
            <a:r>
              <a:rPr lang="ru-RU" sz="2400" dirty="0" smtClean="0">
                <a:solidFill>
                  <a:schemeClr val="bg1"/>
                </a:solidFill>
                <a:latin typeface="Times New Roman" pitchFamily="18" charset="0"/>
                <a:cs typeface="Times New Roman" pitchFamily="18" charset="0"/>
              </a:rPr>
              <a:t>?</a:t>
            </a:r>
          </a:p>
          <a:p>
            <a:pPr lvl="0"/>
            <a:r>
              <a:rPr lang="ru-RU" sz="2400" dirty="0" err="1" smtClean="0">
                <a:solidFill>
                  <a:schemeClr val="bg1"/>
                </a:solidFill>
                <a:latin typeface="Times New Roman" pitchFamily="18" charset="0"/>
                <a:cs typeface="Times New Roman" pitchFamily="18" charset="0"/>
              </a:rPr>
              <a:t>sizin</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rəqiblər analoji</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xidmətlər təklif edirlərmi?</a:t>
            </a:r>
            <a:endParaRPr lang="ru-RU" sz="2400" dirty="0" smtClean="0">
              <a:solidFill>
                <a:schemeClr val="bg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0"/>
            <a:ext cx="8435280" cy="764704"/>
          </a:xfrm>
        </p:spPr>
        <p:txBody>
          <a:bodyPr/>
          <a:lstStyle/>
          <a:p>
            <a:pPr algn="ctr"/>
            <a:r>
              <a:rPr lang="az-Latn-AZ" b="1" dirty="0" smtClean="0"/>
              <a:t>SUAL - 2. Rəqiblər üzrə seqmentləşdirmə</a:t>
            </a:r>
            <a:endParaRPr lang="ru-RU" dirty="0" smtClean="0"/>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3000">
              <a:schemeClr val="tx2">
                <a:lumMod val="20000"/>
                <a:lumOff val="80000"/>
              </a:schemeClr>
            </a:gs>
            <a:gs pos="21001">
              <a:schemeClr val="accent1">
                <a:lumMod val="20000"/>
                <a:lumOff val="80000"/>
              </a:schemeClr>
            </a:gs>
            <a:gs pos="63000">
              <a:schemeClr val="accent2">
                <a:lumMod val="40000"/>
                <a:lumOff val="60000"/>
              </a:schemeClr>
            </a:gs>
            <a:gs pos="67000">
              <a:schemeClr val="accent3">
                <a:lumMod val="20000"/>
                <a:lumOff val="80000"/>
              </a:schemeClr>
            </a:gs>
            <a:gs pos="69000">
              <a:schemeClr val="accent4">
                <a:lumMod val="20000"/>
                <a:lumOff val="80000"/>
              </a:schemeClr>
            </a:gs>
            <a:gs pos="82001">
              <a:schemeClr val="accent5">
                <a:lumMod val="20000"/>
                <a:lumOff val="80000"/>
              </a:schemeClr>
            </a:gs>
            <a:gs pos="100000">
              <a:schemeClr val="accent6">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19256" cy="5616624"/>
          </a:xfrm>
        </p:spPr>
        <p:txBody>
          <a:bodyPr/>
          <a:lstStyle/>
          <a:p>
            <a:pPr algn="ctr">
              <a:buNone/>
            </a:pPr>
            <a:r>
              <a:rPr lang="ru-RU" sz="2000" dirty="0" err="1" smtClean="0">
                <a:solidFill>
                  <a:schemeClr val="bg1"/>
                </a:solidFill>
                <a:latin typeface="Times New Roman" pitchFamily="18" charset="0"/>
                <a:cs typeface="Times New Roman" pitchFamily="18" charset="0"/>
              </a:rPr>
              <a:t>Rəqiblərin fəaliyyətinin müşahidə etməyin vacibliyi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onunla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müəyyən olunur</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ki</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bu</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müəyyən mənada, 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şəxsi fəaliyyətinizin güzgüdə əksidir.</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Ona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görə də, informasiya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toplamaq</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lazımdır:</a:t>
            </a:r>
            <a:r>
              <a:rPr lang="ru-RU" sz="2000" dirty="0" smtClean="0">
                <a:solidFill>
                  <a:schemeClr val="bg1"/>
                </a:solidFill>
                <a:latin typeface="Times New Roman" pitchFamily="18" charset="0"/>
                <a:cs typeface="Times New Roman" pitchFamily="18" charset="0"/>
              </a:rPr>
              <a:t> </a:t>
            </a:r>
            <a:endParaRPr lang="az-Latn-AZ" sz="2000" dirty="0" smtClean="0">
              <a:solidFill>
                <a:schemeClr val="bg1"/>
              </a:solidFill>
              <a:latin typeface="Times New Roman" pitchFamily="18" charset="0"/>
              <a:cs typeface="Times New Roman" pitchFamily="18" charset="0"/>
            </a:endParaRPr>
          </a:p>
          <a:p>
            <a:pPr algn="ctr">
              <a:buFont typeface="Wingdings" pitchFamily="2" charset="2"/>
              <a:buChar char="v"/>
            </a:pPr>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rəqibləriniz kimdir</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onlar</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hansı xidmətləri təklif edirlər,</a:t>
            </a:r>
            <a:r>
              <a:rPr lang="ru-RU" sz="2000" dirty="0" smtClean="0">
                <a:solidFill>
                  <a:schemeClr val="bg1"/>
                </a:solidFill>
                <a:latin typeface="Times New Roman" pitchFamily="18" charset="0"/>
                <a:cs typeface="Times New Roman" pitchFamily="18" charset="0"/>
              </a:rPr>
              <a:t> </a:t>
            </a:r>
            <a:endParaRPr lang="az-Latn-AZ" sz="2000" dirty="0" smtClean="0">
              <a:solidFill>
                <a:schemeClr val="bg1"/>
              </a:solidFill>
              <a:latin typeface="Times New Roman" pitchFamily="18" charset="0"/>
              <a:cs typeface="Times New Roman" pitchFamily="18" charset="0"/>
            </a:endParaRPr>
          </a:p>
          <a:p>
            <a:pPr algn="ctr">
              <a:buFont typeface="Wingdings" pitchFamily="2" charset="2"/>
              <a:buChar char="v"/>
            </a:pPr>
            <a:r>
              <a:rPr lang="ru-RU" sz="2000" dirty="0" err="1" smtClean="0">
                <a:solidFill>
                  <a:schemeClr val="bg1"/>
                </a:solidFill>
                <a:latin typeface="Times New Roman" pitchFamily="18" charset="0"/>
                <a:cs typeface="Times New Roman" pitchFamily="18" charset="0"/>
              </a:rPr>
              <a:t>hansı güzəştlərdən, endirmələrdən və digər stimullaşdırıcı tədbirlərdən istifadə edirlər, onların müştəri dairəsi necədir və s</a:t>
            </a:r>
            <a:r>
              <a:rPr lang="ru-RU" sz="2000" dirty="0" smtClean="0">
                <a:solidFill>
                  <a:schemeClr val="bg1"/>
                </a:solidFill>
                <a:latin typeface="Times New Roman" pitchFamily="18" charset="0"/>
                <a:cs typeface="Times New Roman" pitchFamily="18" charset="0"/>
              </a:rPr>
              <a:t>. </a:t>
            </a:r>
          </a:p>
          <a:p>
            <a:pPr algn="ct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45224"/>
            <a:ext cx="8229600" cy="1143000"/>
          </a:xfrm>
        </p:spPr>
        <p:txBody>
          <a:bodyPr>
            <a:normAutofit/>
          </a:bodyPr>
          <a:lstStyle/>
          <a:p>
            <a:r>
              <a:rPr lang="ru-RU" b="1" dirty="0" err="1" smtClean="0">
                <a:solidFill>
                  <a:schemeClr val="bg1"/>
                </a:solidFill>
                <a:latin typeface="Times New Roman" pitchFamily="18" charset="0"/>
                <a:cs typeface="Times New Roman" pitchFamily="18" charset="0"/>
              </a:rPr>
              <a:t>Rəqiblər haqq</a:t>
            </a:r>
            <a:r>
              <a:rPr lang="az-Latn-AZ" b="1" dirty="0" smtClean="0">
                <a:solidFill>
                  <a:schemeClr val="bg1"/>
                </a:solidFill>
                <a:latin typeface="Times New Roman" pitchFamily="18" charset="0"/>
                <a:cs typeface="Times New Roman" pitchFamily="18" charset="0"/>
              </a:rPr>
              <a:t>I</a:t>
            </a:r>
            <a:r>
              <a:rPr lang="ru-RU" b="1" dirty="0" err="1" smtClean="0">
                <a:solidFill>
                  <a:schemeClr val="bg1"/>
                </a:solidFill>
                <a:latin typeface="Times New Roman" pitchFamily="18" charset="0"/>
                <a:cs typeface="Times New Roman" pitchFamily="18" charset="0"/>
              </a:rPr>
              <a:t>nda</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nəy</a:t>
            </a:r>
            <a:r>
              <a:rPr lang="az-Latn-AZ" b="1" dirty="0" smtClean="0">
                <a:solidFill>
                  <a:schemeClr val="bg1"/>
                </a:solidFill>
                <a:latin typeface="Times New Roman" pitchFamily="18" charset="0"/>
                <a:cs typeface="Times New Roman" pitchFamily="18" charset="0"/>
              </a:rPr>
              <a:t>İ</a:t>
            </a:r>
            <a:r>
              <a:rPr lang="ru-RU" b="1" dirty="0" smtClean="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bilmək laz</a:t>
            </a:r>
            <a:r>
              <a:rPr lang="az-Latn-AZ" b="1" dirty="0" smtClean="0">
                <a:solidFill>
                  <a:schemeClr val="bg1"/>
                </a:solidFill>
                <a:latin typeface="Times New Roman" pitchFamily="18" charset="0"/>
                <a:cs typeface="Times New Roman" pitchFamily="18" charset="0"/>
              </a:rPr>
              <a:t>I</a:t>
            </a:r>
            <a:r>
              <a:rPr lang="ru-RU" b="1" dirty="0" err="1" smtClean="0">
                <a:solidFill>
                  <a:schemeClr val="bg1"/>
                </a:solidFill>
                <a:latin typeface="Times New Roman" pitchFamily="18" charset="0"/>
                <a:cs typeface="Times New Roman" pitchFamily="18" charset="0"/>
              </a:rPr>
              <a:t>md</a:t>
            </a:r>
            <a:r>
              <a:rPr lang="az-Latn-AZ" b="1" dirty="0" smtClean="0">
                <a:solidFill>
                  <a:schemeClr val="bg1"/>
                </a:solidFill>
                <a:latin typeface="Times New Roman" pitchFamily="18" charset="0"/>
                <a:cs typeface="Times New Roman" pitchFamily="18" charset="0"/>
              </a:rPr>
              <a:t>I</a:t>
            </a:r>
            <a:r>
              <a:rPr lang="ru-RU" b="1" dirty="0" err="1" smtClean="0">
                <a:solidFill>
                  <a:schemeClr val="bg1"/>
                </a:solidFill>
                <a:latin typeface="Times New Roman" pitchFamily="18" charset="0"/>
                <a:cs typeface="Times New Roman" pitchFamily="18" charset="0"/>
              </a:rPr>
              <a:t>r</a:t>
            </a:r>
            <a:r>
              <a:rPr lang="ru-RU" b="1"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3"/>
          <p:cNvSpPr/>
          <p:nvPr/>
        </p:nvSpPr>
        <p:spPr>
          <a:xfrm>
            <a:off x="0" y="0"/>
            <a:ext cx="9144000" cy="68580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eaLnBrk="0" fontAlgn="base" hangingPunct="0">
              <a:spcBef>
                <a:spcPct val="0"/>
              </a:spcBef>
              <a:spcAft>
                <a:spcPct val="0"/>
              </a:spcAft>
              <a:tabLst>
                <a:tab pos="581025" algn="l"/>
                <a:tab pos="3194050" algn="ctr"/>
              </a:tabLst>
            </a:pPr>
            <a:r>
              <a:rPr lang="az-Latn-AZ" sz="2000" dirty="0" smtClean="0">
                <a:latin typeface="Times New Roman" pitchFamily="18" charset="0"/>
                <a:ea typeface="MS Mincho" pitchFamily="49" charset="-128"/>
                <a:cs typeface="Times New Roman" pitchFamily="18" charset="0"/>
              </a:rPr>
              <a:t>1. Xidmətə “</a:t>
            </a:r>
            <a:r>
              <a:rPr lang="az-Latn-AZ" sz="2000" b="1" dirty="0" smtClean="0">
                <a:latin typeface="Times New Roman" pitchFamily="18" charset="0"/>
                <a:ea typeface="MS Mincho" pitchFamily="49" charset="-128"/>
                <a:cs typeface="Times New Roman" pitchFamily="18" charset="0"/>
              </a:rPr>
              <a:t>yüksəkhəssas</a:t>
            </a:r>
            <a:r>
              <a:rPr lang="az-Latn-AZ" sz="2000" dirty="0" smtClean="0">
                <a:latin typeface="Times New Roman" pitchFamily="18" charset="0"/>
                <a:ea typeface="MS Mincho" pitchFamily="49" charset="-128"/>
                <a:cs typeface="Times New Roman" pitchFamily="18" charset="0"/>
              </a:rPr>
              <a:t>” müştərilər.</a:t>
            </a:r>
            <a:endParaRPr lang="ru-RU" sz="2000" dirty="0" smtClean="0">
              <a:latin typeface="Arial" pitchFamily="34" charset="0"/>
              <a:cs typeface="Arial" pitchFamily="34" charset="0"/>
            </a:endParaRPr>
          </a:p>
          <a:p>
            <a:pPr lvl="0" algn="just" eaLnBrk="0" fontAlgn="base" hangingPunct="0">
              <a:spcBef>
                <a:spcPct val="0"/>
              </a:spcBef>
              <a:spcAft>
                <a:spcPct val="0"/>
              </a:spcAft>
              <a:tabLst>
                <a:tab pos="581025" algn="l"/>
                <a:tab pos="3194050" algn="ctr"/>
              </a:tabLst>
            </a:pPr>
            <a:r>
              <a:rPr lang="az-Latn-AZ" sz="2000" dirty="0" smtClean="0">
                <a:latin typeface="Times New Roman" pitchFamily="18" charset="0"/>
                <a:ea typeface="MS Mincho" pitchFamily="49" charset="-128"/>
                <a:cs typeface="Times New Roman" pitchFamily="18" charset="0"/>
              </a:rPr>
              <a:t>2. Öz tələbatlarının xarakterindən asılı olaraq xidmət tədarükçülərini seçən müştərilər.</a:t>
            </a:r>
            <a:endParaRPr lang="ru-RU" sz="2000" dirty="0" smtClean="0">
              <a:latin typeface="Arial" pitchFamily="34" charset="0"/>
              <a:cs typeface="Arial" pitchFamily="34" charset="0"/>
            </a:endParaRPr>
          </a:p>
          <a:p>
            <a:pPr lvl="0" algn="just" eaLnBrk="0" fontAlgn="base" hangingPunct="0">
              <a:spcBef>
                <a:spcPct val="0"/>
              </a:spcBef>
              <a:spcAft>
                <a:spcPct val="0"/>
              </a:spcAft>
              <a:tabLst>
                <a:tab pos="581025" algn="l"/>
                <a:tab pos="3194050" algn="ctr"/>
              </a:tabLst>
            </a:pPr>
            <a:r>
              <a:rPr lang="az-Latn-AZ" sz="2000" dirty="0" smtClean="0">
                <a:latin typeface="Times New Roman" pitchFamily="18" charset="0"/>
                <a:ea typeface="MS Mincho" pitchFamily="49" charset="-128"/>
                <a:cs typeface="Times New Roman" pitchFamily="18" charset="0"/>
              </a:rPr>
              <a:t>3.Xidmət sahəsində “</a:t>
            </a:r>
            <a:r>
              <a:rPr lang="az-Latn-AZ" sz="2000" b="1" dirty="0" smtClean="0">
                <a:latin typeface="Times New Roman" pitchFamily="18" charset="0"/>
                <a:ea typeface="MS Mincho" pitchFamily="49" charset="-128"/>
                <a:cs typeface="Times New Roman" pitchFamily="18" charset="0"/>
              </a:rPr>
              <a:t>özfəaliyyətə</a:t>
            </a:r>
            <a:r>
              <a:rPr lang="az-Latn-AZ" sz="2000" dirty="0" smtClean="0">
                <a:latin typeface="Times New Roman" pitchFamily="18" charset="0"/>
                <a:ea typeface="MS Mincho" pitchFamily="49" charset="-128"/>
                <a:cs typeface="Times New Roman" pitchFamily="18" charset="0"/>
              </a:rPr>
              <a:t>” əsaslanan müştərilər.</a:t>
            </a:r>
            <a:endParaRPr lang="ru-RU" sz="2000" dirty="0" smtClean="0">
              <a:latin typeface="Arial" pitchFamily="34" charset="0"/>
              <a:cs typeface="Arial" pitchFamily="34" charset="0"/>
            </a:endParaRPr>
          </a:p>
          <a:p>
            <a:pPr lvl="0" algn="just" eaLnBrk="0" fontAlgn="base" hangingPunct="0">
              <a:spcBef>
                <a:spcPct val="0"/>
              </a:spcBef>
              <a:spcAft>
                <a:spcPct val="0"/>
              </a:spcAft>
              <a:tabLst>
                <a:tab pos="581025" algn="l"/>
                <a:tab pos="3194050" algn="ctr"/>
              </a:tabLst>
            </a:pPr>
            <a:r>
              <a:rPr lang="az-Latn-AZ" sz="2000" dirty="0" smtClean="0">
                <a:latin typeface="Times New Roman" pitchFamily="18" charset="0"/>
                <a:ea typeface="MS Mincho" pitchFamily="49" charset="-128"/>
                <a:cs typeface="Times New Roman" pitchFamily="18" charset="0"/>
              </a:rPr>
              <a:t>Xidmət sahəsində istehlakçıların bu və ya digər qrupda seqmentləşməsi müştərilərin təqdim olunan xidmətlərə nəzərən gözlənilən əsas fərqlərini aydınlaşdırmaq və xidmətlərin təkmilləşdirilməsi üzrə təkliflərin işlənməsi üçün çox vacibdir.</a:t>
            </a:r>
            <a:endParaRPr lang="ru-RU" sz="2000" dirty="0" smtClean="0">
              <a:latin typeface="Arial" pitchFamily="34" charset="0"/>
              <a:cs typeface="Arial" pitchFamily="34" charset="0"/>
            </a:endParaRPr>
          </a:p>
          <a:p>
            <a:pPr lvl="0" algn="just" eaLnBrk="0" fontAlgn="base" hangingPunct="0">
              <a:spcBef>
                <a:spcPct val="0"/>
              </a:spcBef>
              <a:spcAft>
                <a:spcPct val="0"/>
              </a:spcAft>
              <a:tabLst>
                <a:tab pos="581025" algn="l"/>
                <a:tab pos="3194050" algn="ctr"/>
              </a:tabLst>
            </a:pPr>
            <a:r>
              <a:rPr lang="az-Latn-AZ" sz="2000" dirty="0" smtClean="0">
                <a:latin typeface="Times New Roman" pitchFamily="18" charset="0"/>
                <a:ea typeface="MS Mincho" pitchFamily="49" charset="-128"/>
                <a:cs typeface="Times New Roman" pitchFamily="18" charset="0"/>
              </a:rPr>
              <a:t>Bazarın seqmentləşməsi firmanın xidmətlərini əhatə etməyən sərbəst seqmentləri aydınlaşdırmağa, müştərilər haqqında informasiyaları daha məqsədəuyğun yığmağa, onların xidmətlərdən razılılıqlarının dərəcəsini, təşkilatın xidmətlərinin inkişafına aid təklif və arzuların toplanmasına imkan verir.</a:t>
            </a:r>
            <a:endParaRPr lang="tr-TR"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3000">
              <a:schemeClr val="tx2">
                <a:lumMod val="60000"/>
                <a:lumOff val="40000"/>
              </a:schemeClr>
            </a:gs>
            <a:gs pos="21001">
              <a:schemeClr val="accent2">
                <a:lumMod val="60000"/>
                <a:lumOff val="40000"/>
              </a:schemeClr>
            </a:gs>
            <a:gs pos="63000">
              <a:schemeClr val="accent3">
                <a:lumMod val="60000"/>
                <a:lumOff val="40000"/>
              </a:schemeClr>
            </a:gs>
            <a:gs pos="67000">
              <a:schemeClr val="accent4">
                <a:lumMod val="60000"/>
                <a:lumOff val="40000"/>
              </a:schemeClr>
            </a:gs>
            <a:gs pos="69000">
              <a:schemeClr val="accent5">
                <a:lumMod val="60000"/>
                <a:lumOff val="40000"/>
              </a:schemeClr>
            </a:gs>
            <a:gs pos="82001">
              <a:schemeClr val="accent5">
                <a:lumMod val="60000"/>
                <a:lumOff val="40000"/>
              </a:schemeClr>
            </a:gs>
            <a:gs pos="100000">
              <a:schemeClr val="accent4">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A6B236A-7BEB-49BE-9E13-5F99448FDDC7}"/>
                                            </p:graphicEl>
                                          </p:spTgt>
                                        </p:tgtEl>
                                        <p:attrNameLst>
                                          <p:attrName>style.visibility</p:attrName>
                                        </p:attrNameLst>
                                      </p:cBhvr>
                                      <p:to>
                                        <p:strVal val="visible"/>
                                      </p:to>
                                    </p:set>
                                    <p:animEffect transition="in" filter="fade">
                                      <p:cBhvr>
                                        <p:cTn id="7" dur="2000"/>
                                        <p:tgtEl>
                                          <p:spTgt spid="4">
                                            <p:graphicEl>
                                              <a:dgm id="{6A6B236A-7BEB-49BE-9E13-5F99448FDD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F099E1C-62D5-4C51-A345-8BA334914854}"/>
                                            </p:graphicEl>
                                          </p:spTgt>
                                        </p:tgtEl>
                                        <p:attrNameLst>
                                          <p:attrName>style.visibility</p:attrName>
                                        </p:attrNameLst>
                                      </p:cBhvr>
                                      <p:to>
                                        <p:strVal val="visible"/>
                                      </p:to>
                                    </p:set>
                                    <p:animEffect transition="in" filter="fade">
                                      <p:cBhvr>
                                        <p:cTn id="12" dur="2000"/>
                                        <p:tgtEl>
                                          <p:spTgt spid="4">
                                            <p:graphicEl>
                                              <a:dgm id="{5F099E1C-62D5-4C51-A345-8BA33491485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1D38BBAC-0160-4E70-8EC5-46F19368246B}"/>
                                            </p:graphicEl>
                                          </p:spTgt>
                                        </p:tgtEl>
                                        <p:attrNameLst>
                                          <p:attrName>style.visibility</p:attrName>
                                        </p:attrNameLst>
                                      </p:cBhvr>
                                      <p:to>
                                        <p:strVal val="visible"/>
                                      </p:to>
                                    </p:set>
                                    <p:animEffect transition="in" filter="fade">
                                      <p:cBhvr>
                                        <p:cTn id="15" dur="2000"/>
                                        <p:tgtEl>
                                          <p:spTgt spid="4">
                                            <p:graphicEl>
                                              <a:dgm id="{1D38BBAC-0160-4E70-8EC5-46F19368246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2D3476BE-E95A-4609-AE08-CAF3184B0616}"/>
                                            </p:graphicEl>
                                          </p:spTgt>
                                        </p:tgtEl>
                                        <p:attrNameLst>
                                          <p:attrName>style.visibility</p:attrName>
                                        </p:attrNameLst>
                                      </p:cBhvr>
                                      <p:to>
                                        <p:strVal val="visible"/>
                                      </p:to>
                                    </p:set>
                                    <p:animEffect transition="in" filter="fade">
                                      <p:cBhvr>
                                        <p:cTn id="20" dur="2000"/>
                                        <p:tgtEl>
                                          <p:spTgt spid="4">
                                            <p:graphicEl>
                                              <a:dgm id="{2D3476BE-E95A-4609-AE08-CAF3184B061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EAD9C298-3B3D-45B9-8BAF-5B5A63FDA8E3}"/>
                                            </p:graphicEl>
                                          </p:spTgt>
                                        </p:tgtEl>
                                        <p:attrNameLst>
                                          <p:attrName>style.visibility</p:attrName>
                                        </p:attrNameLst>
                                      </p:cBhvr>
                                      <p:to>
                                        <p:strVal val="visible"/>
                                      </p:to>
                                    </p:set>
                                    <p:animEffect transition="in" filter="fade">
                                      <p:cBhvr>
                                        <p:cTn id="23" dur="2000"/>
                                        <p:tgtEl>
                                          <p:spTgt spid="4">
                                            <p:graphicEl>
                                              <a:dgm id="{EAD9C298-3B3D-45B9-8BAF-5B5A63FDA8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gs>
            <a:gs pos="16000">
              <a:schemeClr val="accent1">
                <a:lumMod val="20000"/>
                <a:lumOff val="80000"/>
              </a:schemeClr>
            </a:gs>
            <a:gs pos="17999">
              <a:schemeClr val="accent1">
                <a:lumMod val="20000"/>
                <a:lumOff val="80000"/>
              </a:schemeClr>
            </a:gs>
            <a:gs pos="42000">
              <a:schemeClr val="accent3">
                <a:lumMod val="20000"/>
                <a:lumOff val="80000"/>
              </a:schemeClr>
            </a:gs>
            <a:gs pos="53000">
              <a:schemeClr val="accent4">
                <a:lumMod val="20000"/>
                <a:lumOff val="80000"/>
              </a:schemeClr>
            </a:gs>
            <a:gs pos="66000">
              <a:schemeClr val="accent6">
                <a:lumMod val="20000"/>
                <a:lumOff val="80000"/>
              </a:schemeClr>
            </a:gs>
            <a:gs pos="75999">
              <a:schemeClr val="accent5">
                <a:lumMod val="40000"/>
                <a:lumOff val="60000"/>
              </a:schemeClr>
            </a:gs>
            <a:gs pos="78999">
              <a:srgbClr val="FFFFCC"/>
            </a:gs>
            <a:gs pos="100000">
              <a:srgbClr val="F5C209"/>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err="1" smtClean="0"/>
              <a:t>Kəmiyyət məlumatları, </a:t>
            </a:r>
            <a:r>
              <a:rPr lang="ru-RU" dirty="0" err="1" smtClean="0"/>
              <a:t>adətən, aşağıdakı suallara</a:t>
            </a:r>
            <a:r>
              <a:rPr lang="ru-RU" dirty="0" smtClean="0"/>
              <a:t> </a:t>
            </a:r>
            <a:r>
              <a:rPr lang="ru-RU" dirty="0" err="1" smtClean="0"/>
              <a:t>cavab</a:t>
            </a:r>
            <a:r>
              <a:rPr lang="ru-RU" dirty="0" smtClean="0"/>
              <a:t> </a:t>
            </a:r>
            <a:r>
              <a:rPr lang="ru-RU" dirty="0" err="1" smtClean="0"/>
              <a:t>verirlər:</a:t>
            </a:r>
            <a:r>
              <a:rPr lang="ru-RU" dirty="0" smtClean="0"/>
              <a:t> </a:t>
            </a:r>
            <a:br>
              <a:rPr lang="ru-RU" dirty="0" smtClean="0"/>
            </a:br>
            <a:endParaRPr lang="ru-RU" dirty="0"/>
          </a:p>
        </p:txBody>
      </p:sp>
      <p:sp>
        <p:nvSpPr>
          <p:cNvPr id="3" name="Содержимое 2"/>
          <p:cNvSpPr>
            <a:spLocks noGrp="1"/>
          </p:cNvSpPr>
          <p:nvPr>
            <p:ph idx="1"/>
          </p:nvPr>
        </p:nvSpPr>
        <p:spPr/>
        <p:txBody>
          <a:bodyPr>
            <a:normAutofit/>
          </a:bodyPr>
          <a:lstStyle/>
          <a:p>
            <a:pPr lvl="0"/>
            <a:r>
              <a:rPr lang="ru-RU" sz="2000" dirty="0" err="1" smtClean="0">
                <a:solidFill>
                  <a:schemeClr val="bg1"/>
                </a:solidFill>
                <a:latin typeface="Times New Roman" pitchFamily="18" charset="0"/>
                <a:cs typeface="Times New Roman" pitchFamily="18" charset="0"/>
              </a:rPr>
              <a:t>hansı təşkilatlar 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rəqiblərinizdir?</a:t>
            </a:r>
            <a:endParaRPr lang="ru-RU" sz="2000" dirty="0" smtClean="0">
              <a:solidFill>
                <a:schemeClr val="bg1"/>
              </a:solidFill>
              <a:latin typeface="Times New Roman" pitchFamily="18" charset="0"/>
              <a:cs typeface="Times New Roman" pitchFamily="18" charset="0"/>
            </a:endParaRPr>
          </a:p>
          <a:p>
            <a:pPr lvl="0"/>
            <a:r>
              <a:rPr lang="ru-RU" sz="2000" dirty="0" err="1" smtClean="0">
                <a:solidFill>
                  <a:schemeClr val="bg1"/>
                </a:solidFill>
                <a:latin typeface="Times New Roman" pitchFamily="18" charset="0"/>
                <a:cs typeface="Times New Roman" pitchFamily="18" charset="0"/>
              </a:rPr>
              <a:t>onlar</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hansı xidmət növləri göstərir, bunu</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necə və harada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edirlər?</a:t>
            </a:r>
            <a:endParaRPr lang="ru-RU" sz="2000" dirty="0" smtClean="0">
              <a:solidFill>
                <a:schemeClr val="bg1"/>
              </a:solidFill>
              <a:latin typeface="Times New Roman" pitchFamily="18" charset="0"/>
              <a:cs typeface="Times New Roman" pitchFamily="18" charset="0"/>
            </a:endParaRPr>
          </a:p>
          <a:p>
            <a:pPr lvl="0"/>
            <a:r>
              <a:rPr lang="ru-RU" sz="2000" dirty="0" err="1" smtClean="0">
                <a:solidFill>
                  <a:schemeClr val="bg1"/>
                </a:solidFill>
                <a:latin typeface="Times New Roman" pitchFamily="18" charset="0"/>
                <a:cs typeface="Times New Roman" pitchFamily="18" charset="0"/>
              </a:rPr>
              <a:t>onların əsas müştəriləri kimlərdir?</a:t>
            </a:r>
            <a:endParaRPr lang="ru-RU" sz="2000" dirty="0" smtClean="0">
              <a:solidFill>
                <a:schemeClr val="bg1"/>
              </a:solidFill>
              <a:latin typeface="Times New Roman" pitchFamily="18" charset="0"/>
              <a:cs typeface="Times New Roman" pitchFamily="18" charset="0"/>
            </a:endParaRPr>
          </a:p>
          <a:p>
            <a:pPr lvl="0"/>
            <a:r>
              <a:rPr lang="ru-RU" sz="2000" dirty="0" err="1" smtClean="0">
                <a:solidFill>
                  <a:schemeClr val="bg1"/>
                </a:solidFill>
                <a:latin typeface="Times New Roman" pitchFamily="18" charset="0"/>
                <a:cs typeface="Times New Roman" pitchFamily="18" charset="0"/>
              </a:rPr>
              <a:t>onlar</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öz</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xidmətlərini bazarda</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necə yeridirlər, xidmətlərini satmaq</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üçün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yaxşı şəraiti necə yaradırlar?</a:t>
            </a:r>
            <a:endParaRPr lang="ru-RU" sz="2000" dirty="0" smtClean="0">
              <a:solidFill>
                <a:schemeClr val="bg1"/>
              </a:solidFill>
              <a:latin typeface="Times New Roman" pitchFamily="18" charset="0"/>
              <a:cs typeface="Times New Roman" pitchFamily="18" charset="0"/>
            </a:endParaRPr>
          </a:p>
          <a:p>
            <a:pPr lvl="0"/>
            <a:r>
              <a:rPr lang="ru-RU" sz="2000" dirty="0" err="1" smtClean="0">
                <a:solidFill>
                  <a:schemeClr val="bg1"/>
                </a:solidFill>
                <a:latin typeface="Times New Roman" pitchFamily="18" charset="0"/>
                <a:cs typeface="Times New Roman" pitchFamily="18" charset="0"/>
              </a:rPr>
              <a:t>sizin</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nöqteyi</a:t>
            </a:r>
            <a:r>
              <a:rPr lang="ru-RU" sz="2000" dirty="0" smtClean="0">
                <a:solidFill>
                  <a:schemeClr val="bg1"/>
                </a:solidFill>
                <a:latin typeface="Times New Roman" pitchFamily="18" charset="0"/>
                <a:cs typeface="Times New Roman" pitchFamily="18" charset="0"/>
              </a:rPr>
              <a:t> - </a:t>
            </a:r>
            <a:r>
              <a:rPr lang="ru-RU" sz="2000" dirty="0" err="1" smtClean="0">
                <a:solidFill>
                  <a:schemeClr val="bg1"/>
                </a:solidFill>
                <a:latin typeface="Times New Roman" pitchFamily="18" charset="0"/>
                <a:cs typeface="Times New Roman" pitchFamily="18" charset="0"/>
              </a:rPr>
              <a:t>nəzərinizcə, digər vacib</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göstəricilər, faktlar</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və hadisələri qeyd</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edin</a:t>
            </a:r>
            <a:r>
              <a:rPr lang="ru-RU" sz="2000" dirty="0" smtClean="0">
                <a:solidFill>
                  <a:schemeClr val="bg1"/>
                </a:solidFill>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90000"/>
              </a:schemeClr>
            </a:gs>
            <a:gs pos="16000">
              <a:schemeClr val="tx2">
                <a:lumMod val="20000"/>
                <a:lumOff val="80000"/>
              </a:schemeClr>
            </a:gs>
            <a:gs pos="47000">
              <a:schemeClr val="accent2">
                <a:lumMod val="40000"/>
                <a:lumOff val="60000"/>
              </a:schemeClr>
            </a:gs>
            <a:gs pos="60001">
              <a:schemeClr val="bg2">
                <a:lumMod val="90000"/>
              </a:schemeClr>
            </a:gs>
            <a:gs pos="71001">
              <a:schemeClr val="tx2">
                <a:lumMod val="20000"/>
                <a:lumOff val="80000"/>
              </a:schemeClr>
            </a:gs>
            <a:gs pos="81000">
              <a:schemeClr val="accent5">
                <a:lumMod val="40000"/>
                <a:lumOff val="60000"/>
              </a:schemeClr>
            </a:gs>
            <a:gs pos="100000">
              <a:schemeClr val="accent6">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r>
              <a:rPr lang="ru-RU" sz="2400" dirty="0" err="1" smtClean="0">
                <a:solidFill>
                  <a:schemeClr val="bg1"/>
                </a:solidFill>
                <a:latin typeface="Times New Roman" pitchFamily="18" charset="0"/>
                <a:cs typeface="Times New Roman" pitchFamily="18" charset="0"/>
              </a:rPr>
              <a:t>Keyfiyyət xarakteristikaları bunlar</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ola</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bilər: müəssisənin məşhurluğu, onun</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personalının peşəkarlığı, göstərilən xidmətlərin keyfiyyəti, istehlakçıların sədaqətliliyi, idarəetmə sistemi</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bazarda</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fəaliyyət strategiyası və digər qeyri-formal</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parametrlər.</a:t>
            </a:r>
            <a:endParaRPr lang="ru-RU" sz="2400" dirty="0" smtClean="0">
              <a:solidFill>
                <a:schemeClr val="bg1"/>
              </a:solidFill>
              <a:latin typeface="Times New Roman" pitchFamily="18" charset="0"/>
              <a:cs typeface="Times New Roman" pitchFamily="18" charset="0"/>
            </a:endParaRP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4464496" cy="2088232"/>
          </a:xfrm>
        </p:spPr>
        <p:txBody>
          <a:bodyPr>
            <a:normAutofit fontScale="90000"/>
          </a:bodyPr>
          <a:lstStyle/>
          <a:p>
            <a:pPr algn="ctr"/>
            <a:r>
              <a:rPr lang="ru-RU" sz="3200" b="1" i="1" dirty="0" smtClean="0">
                <a:solidFill>
                  <a:schemeClr val="bg1"/>
                </a:solidFill>
              </a:rPr>
              <a:t>SUAL - 3. </a:t>
            </a:r>
            <a:r>
              <a:rPr lang="ru-RU" sz="3200" b="1" i="1" dirty="0" err="1" smtClean="0">
                <a:solidFill>
                  <a:schemeClr val="bg1"/>
                </a:solidFill>
              </a:rPr>
              <a:t>Müəssisənin bazarda</a:t>
            </a:r>
            <a:r>
              <a:rPr lang="ru-RU" sz="3200" b="1" i="1" dirty="0" smtClean="0">
                <a:solidFill>
                  <a:schemeClr val="bg1"/>
                </a:solidFill>
              </a:rPr>
              <a:t> </a:t>
            </a:r>
            <a:r>
              <a:rPr lang="ru-RU" sz="3200" b="1" i="1" dirty="0" err="1" smtClean="0">
                <a:solidFill>
                  <a:schemeClr val="bg1"/>
                </a:solidFill>
              </a:rPr>
              <a:t>mövqeyinin</a:t>
            </a:r>
            <a:r>
              <a:rPr lang="ru-RU" sz="3200" b="1" i="1" dirty="0" smtClean="0">
                <a:solidFill>
                  <a:schemeClr val="bg1"/>
                </a:solidFill>
              </a:rPr>
              <a:t> </a:t>
            </a:r>
            <a:r>
              <a:rPr lang="ru-RU" sz="3200" b="1" i="1" dirty="0" err="1" smtClean="0">
                <a:solidFill>
                  <a:schemeClr val="bg1"/>
                </a:solidFill>
              </a:rPr>
              <a:t>müəyyən edilməsi</a:t>
            </a:r>
            <a:r>
              <a:rPr lang="ru-RU" sz="3200" b="1" i="1" dirty="0" smtClean="0">
                <a:solidFill>
                  <a:schemeClr val="bg1"/>
                </a:solidFill>
              </a:rPr>
              <a:t/>
            </a:r>
            <a:br>
              <a:rPr lang="ru-RU" sz="3200" b="1" i="1" dirty="0" smtClean="0">
                <a:solidFill>
                  <a:schemeClr val="bg1"/>
                </a:solidFill>
              </a:rPr>
            </a:br>
            <a:endParaRPr lang="ru-RU" sz="3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21001">
              <a:schemeClr val="accent3">
                <a:lumMod val="40000"/>
                <a:lumOff val="60000"/>
              </a:schemeClr>
            </a:gs>
            <a:gs pos="35001">
              <a:schemeClr val="tx2">
                <a:lumMod val="20000"/>
                <a:lumOff val="80000"/>
              </a:schemeClr>
            </a:gs>
            <a:gs pos="52000">
              <a:schemeClr val="accent1">
                <a:lumMod val="40000"/>
                <a:lumOff val="60000"/>
              </a:schemeClr>
            </a:gs>
            <a:gs pos="73000">
              <a:schemeClr val="accent2">
                <a:lumMod val="20000"/>
                <a:lumOff val="80000"/>
              </a:schemeClr>
            </a:gs>
            <a:gs pos="88000">
              <a:schemeClr val="accent5">
                <a:lumMod val="60000"/>
                <a:lumOff val="40000"/>
              </a:schemeClr>
            </a:gs>
            <a:gs pos="100000">
              <a:srgbClr val="A603AB"/>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err="1" smtClean="0"/>
              <a:t>Bazarda</a:t>
            </a:r>
            <a:r>
              <a:rPr lang="en-US" sz="2800" dirty="0" smtClean="0"/>
              <a:t> </a:t>
            </a:r>
            <a:r>
              <a:rPr lang="en-US" sz="2800" dirty="0" err="1" smtClean="0"/>
              <a:t>çalışan</a:t>
            </a:r>
            <a:r>
              <a:rPr lang="en-US" sz="2800" dirty="0" smtClean="0"/>
              <a:t> </a:t>
            </a:r>
            <a:r>
              <a:rPr lang="en-US" sz="2800" dirty="0" err="1" smtClean="0"/>
              <a:t>hər</a:t>
            </a:r>
            <a:r>
              <a:rPr lang="en-US" sz="2800" dirty="0" smtClean="0"/>
              <a:t> </a:t>
            </a:r>
            <a:r>
              <a:rPr lang="en-US" sz="2800" dirty="0" err="1" smtClean="0"/>
              <a:t>hansı</a:t>
            </a:r>
            <a:r>
              <a:rPr lang="en-US" sz="2800" dirty="0" smtClean="0"/>
              <a:t> </a:t>
            </a:r>
            <a:r>
              <a:rPr lang="en-US" sz="2800" dirty="0" err="1" smtClean="0"/>
              <a:t>bir</a:t>
            </a:r>
            <a:r>
              <a:rPr lang="en-US" sz="2800" dirty="0" smtClean="0"/>
              <a:t> </a:t>
            </a:r>
            <a:r>
              <a:rPr lang="en-US" sz="2800" dirty="0" err="1" smtClean="0"/>
              <a:t>xidmət</a:t>
            </a:r>
            <a:r>
              <a:rPr lang="en-US" sz="2800" dirty="0" smtClean="0"/>
              <a:t> </a:t>
            </a:r>
            <a:r>
              <a:rPr lang="en-US" sz="2800" dirty="0" err="1" smtClean="0"/>
              <a:t>firması</a:t>
            </a:r>
            <a:r>
              <a:rPr lang="en-US" sz="2800" dirty="0" smtClean="0"/>
              <a:t> </a:t>
            </a:r>
            <a:r>
              <a:rPr lang="en-US" sz="2800" dirty="0" err="1" smtClean="0"/>
              <a:t>aşağıdakı</a:t>
            </a:r>
            <a:r>
              <a:rPr lang="en-US" sz="2800" dirty="0" smtClean="0"/>
              <a:t> </a:t>
            </a:r>
            <a:r>
              <a:rPr lang="en-US" sz="2800" dirty="0" err="1" smtClean="0"/>
              <a:t>göstərilənləri</a:t>
            </a:r>
            <a:r>
              <a:rPr lang="en-US" sz="2800" dirty="0" smtClean="0"/>
              <a:t> </a:t>
            </a:r>
            <a:r>
              <a:rPr lang="en-US" sz="2800" dirty="0" err="1" smtClean="0"/>
              <a:t>təyin</a:t>
            </a:r>
            <a:r>
              <a:rPr lang="en-US" sz="2800" dirty="0" smtClean="0"/>
              <a:t> </a:t>
            </a:r>
            <a:r>
              <a:rPr lang="en-US" sz="2800" dirty="0" err="1" smtClean="0"/>
              <a:t>etməlidir</a:t>
            </a:r>
            <a:r>
              <a:rPr lang="en-US" sz="2800" dirty="0" smtClean="0"/>
              <a:t>:</a:t>
            </a:r>
            <a:r>
              <a:rPr lang="ru-RU" sz="2800" dirty="0" smtClean="0"/>
              <a:t/>
            </a:r>
            <a:br>
              <a:rPr lang="ru-RU" sz="2800" dirty="0" smtClean="0"/>
            </a:br>
            <a:endParaRPr lang="ru-RU" sz="2800" dirty="0"/>
          </a:p>
        </p:txBody>
      </p:sp>
      <p:graphicFrame>
        <p:nvGraphicFramePr>
          <p:cNvPr id="4" name="Содержимое 3"/>
          <p:cNvGraphicFramePr>
            <a:graphicFrameLocks noGrp="1"/>
          </p:cNvGraphicFramePr>
          <p:nvPr>
            <p:ph idx="1"/>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graphicEl>
                                              <a:dgm id="{82DB7270-4511-48D5-9439-9638CF0E2B48}"/>
                                            </p:graphicEl>
                                          </p:spTgt>
                                        </p:tgtEl>
                                        <p:attrNameLst>
                                          <p:attrName>style.visibility</p:attrName>
                                        </p:attrNameLst>
                                      </p:cBhvr>
                                      <p:to>
                                        <p:strVal val="visible"/>
                                      </p:to>
                                    </p:set>
                                    <p:animEffect transition="in" filter="wipe(down)">
                                      <p:cBhvr>
                                        <p:cTn id="13" dur="500"/>
                                        <p:tgtEl>
                                          <p:spTgt spid="4">
                                            <p:graphicEl>
                                              <a:dgm id="{82DB7270-4511-48D5-9439-9638CF0E2B4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graphicEl>
                                              <a:dgm id="{1F4843DE-C499-4798-A057-D925F7512D08}"/>
                                            </p:graphicEl>
                                          </p:spTgt>
                                        </p:tgtEl>
                                        <p:attrNameLst>
                                          <p:attrName>style.visibility</p:attrName>
                                        </p:attrNameLst>
                                      </p:cBhvr>
                                      <p:to>
                                        <p:strVal val="visible"/>
                                      </p:to>
                                    </p:set>
                                    <p:animEffect transition="in" filter="wipe(down)">
                                      <p:cBhvr>
                                        <p:cTn id="18" dur="500"/>
                                        <p:tgtEl>
                                          <p:spTgt spid="4">
                                            <p:graphicEl>
                                              <a:dgm id="{1F4843DE-C499-4798-A057-D925F7512D0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graphicEl>
                                              <a:dgm id="{0E604C3A-F56B-40A4-9E83-EA3E4999DCBC}"/>
                                            </p:graphicEl>
                                          </p:spTgt>
                                        </p:tgtEl>
                                        <p:attrNameLst>
                                          <p:attrName>style.visibility</p:attrName>
                                        </p:attrNameLst>
                                      </p:cBhvr>
                                      <p:to>
                                        <p:strVal val="visible"/>
                                      </p:to>
                                    </p:set>
                                    <p:animEffect transition="in" filter="wipe(down)">
                                      <p:cBhvr>
                                        <p:cTn id="23" dur="500"/>
                                        <p:tgtEl>
                                          <p:spTgt spid="4">
                                            <p:graphicEl>
                                              <a:dgm id="{0E604C3A-F56B-40A4-9E83-EA3E4999DC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179512" y="260648"/>
            <a:ext cx="7056784" cy="1015663"/>
          </a:xfrm>
          <a:prstGeom prst="rect">
            <a:avLst/>
          </a:prstGeom>
        </p:spPr>
        <p:txBody>
          <a:bodyPr wrap="square">
            <a:spAutoFit/>
          </a:bodyPr>
          <a:lstStyle/>
          <a:p>
            <a:pPr algn="ctr"/>
            <a:r>
              <a:rPr lang="en-US" sz="3000" b="1" dirty="0" err="1" smtClean="0">
                <a:solidFill>
                  <a:schemeClr val="bg1"/>
                </a:solidFill>
              </a:rPr>
              <a:t>Mövqeyin</a:t>
            </a:r>
            <a:r>
              <a:rPr lang="en-US" sz="3000" b="1" dirty="0" smtClean="0">
                <a:solidFill>
                  <a:schemeClr val="bg1"/>
                </a:solidFill>
              </a:rPr>
              <a:t> </a:t>
            </a:r>
            <a:r>
              <a:rPr lang="en-US" sz="3000" b="1" dirty="0" err="1" smtClean="0">
                <a:solidFill>
                  <a:schemeClr val="bg1"/>
                </a:solidFill>
              </a:rPr>
              <a:t>müəyyən</a:t>
            </a:r>
            <a:r>
              <a:rPr lang="en-US" sz="3000" b="1" dirty="0" smtClean="0">
                <a:solidFill>
                  <a:schemeClr val="bg1"/>
                </a:solidFill>
              </a:rPr>
              <a:t> </a:t>
            </a:r>
            <a:r>
              <a:rPr lang="en-US" sz="3000" b="1" dirty="0" err="1" smtClean="0">
                <a:solidFill>
                  <a:schemeClr val="bg1"/>
                </a:solidFill>
              </a:rPr>
              <a:t>edilməsinin</a:t>
            </a:r>
            <a:r>
              <a:rPr lang="en-US" sz="3000" b="1" dirty="0" smtClean="0">
                <a:solidFill>
                  <a:schemeClr val="bg1"/>
                </a:solidFill>
              </a:rPr>
              <a:t> </a:t>
            </a:r>
            <a:r>
              <a:rPr lang="en-US" sz="3000" b="1" dirty="0" err="1" smtClean="0">
                <a:solidFill>
                  <a:schemeClr val="bg1"/>
                </a:solidFill>
              </a:rPr>
              <a:t>əsas</a:t>
            </a:r>
            <a:r>
              <a:rPr lang="en-US" sz="3000" b="1" dirty="0" smtClean="0">
                <a:solidFill>
                  <a:schemeClr val="bg1"/>
                </a:solidFill>
              </a:rPr>
              <a:t> </a:t>
            </a:r>
            <a:r>
              <a:rPr lang="en-US" sz="3000" b="1" dirty="0" err="1" smtClean="0">
                <a:solidFill>
                  <a:schemeClr val="bg1"/>
                </a:solidFill>
              </a:rPr>
              <a:t>mərhələləri</a:t>
            </a:r>
            <a:endParaRPr lang="ru-RU" sz="3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230EB93-4CC1-4097-A028-148FBFEEFBC5}"/>
                                            </p:graphicEl>
                                          </p:spTgt>
                                        </p:tgtEl>
                                        <p:attrNameLst>
                                          <p:attrName>style.visibility</p:attrName>
                                        </p:attrNameLst>
                                      </p:cBhvr>
                                      <p:to>
                                        <p:strVal val="visible"/>
                                      </p:to>
                                    </p:set>
                                    <p:animEffect transition="in" filter="wipe(down)">
                                      <p:cBhvr>
                                        <p:cTn id="7" dur="500"/>
                                        <p:tgtEl>
                                          <p:spTgt spid="4">
                                            <p:graphicEl>
                                              <a:dgm id="{2230EB93-4CC1-4097-A028-148FBFEEFB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10BF20E0-AD39-4B04-9600-337800A05E7C}"/>
                                            </p:graphicEl>
                                          </p:spTgt>
                                        </p:tgtEl>
                                        <p:attrNameLst>
                                          <p:attrName>style.visibility</p:attrName>
                                        </p:attrNameLst>
                                      </p:cBhvr>
                                      <p:to>
                                        <p:strVal val="visible"/>
                                      </p:to>
                                    </p:set>
                                    <p:animEffect transition="in" filter="wipe(down)">
                                      <p:cBhvr>
                                        <p:cTn id="12" dur="500"/>
                                        <p:tgtEl>
                                          <p:spTgt spid="4">
                                            <p:graphicEl>
                                              <a:dgm id="{10BF20E0-AD39-4B04-9600-337800A05E7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885E196A-0680-49A4-A21A-5DF4F8838841}"/>
                                            </p:graphicEl>
                                          </p:spTgt>
                                        </p:tgtEl>
                                        <p:attrNameLst>
                                          <p:attrName>style.visibility</p:attrName>
                                        </p:attrNameLst>
                                      </p:cBhvr>
                                      <p:to>
                                        <p:strVal val="visible"/>
                                      </p:to>
                                    </p:set>
                                    <p:animEffect transition="in" filter="wipe(down)">
                                      <p:cBhvr>
                                        <p:cTn id="15" dur="500"/>
                                        <p:tgtEl>
                                          <p:spTgt spid="4">
                                            <p:graphicEl>
                                              <a:dgm id="{885E196A-0680-49A4-A21A-5DF4F883884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17C26B99-FEBC-4211-B4E4-22B794347F0E}"/>
                                            </p:graphicEl>
                                          </p:spTgt>
                                        </p:tgtEl>
                                        <p:attrNameLst>
                                          <p:attrName>style.visibility</p:attrName>
                                        </p:attrNameLst>
                                      </p:cBhvr>
                                      <p:to>
                                        <p:strVal val="visible"/>
                                      </p:to>
                                    </p:set>
                                    <p:animEffect transition="in" filter="wipe(down)">
                                      <p:cBhvr>
                                        <p:cTn id="20" dur="500"/>
                                        <p:tgtEl>
                                          <p:spTgt spid="4">
                                            <p:graphicEl>
                                              <a:dgm id="{17C26B99-FEBC-4211-B4E4-22B794347F0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419DBEFE-BDA7-4E7E-8E65-59233F071361}"/>
                                            </p:graphicEl>
                                          </p:spTgt>
                                        </p:tgtEl>
                                        <p:attrNameLst>
                                          <p:attrName>style.visibility</p:attrName>
                                        </p:attrNameLst>
                                      </p:cBhvr>
                                      <p:to>
                                        <p:strVal val="visible"/>
                                      </p:to>
                                    </p:set>
                                    <p:animEffect transition="in" filter="wipe(down)">
                                      <p:cBhvr>
                                        <p:cTn id="23" dur="500"/>
                                        <p:tgtEl>
                                          <p:spTgt spid="4">
                                            <p:graphicEl>
                                              <a:dgm id="{419DBEFE-BDA7-4E7E-8E65-59233F07136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20D636C0-8D1E-4832-8054-B7DB98059A65}"/>
                                            </p:graphicEl>
                                          </p:spTgt>
                                        </p:tgtEl>
                                        <p:attrNameLst>
                                          <p:attrName>style.visibility</p:attrName>
                                        </p:attrNameLst>
                                      </p:cBhvr>
                                      <p:to>
                                        <p:strVal val="visible"/>
                                      </p:to>
                                    </p:set>
                                    <p:animEffect transition="in" filter="wipe(down)">
                                      <p:cBhvr>
                                        <p:cTn id="28" dur="500"/>
                                        <p:tgtEl>
                                          <p:spTgt spid="4">
                                            <p:graphicEl>
                                              <a:dgm id="{20D636C0-8D1E-4832-8054-B7DB98059A65}"/>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DBF620C5-2B50-4A7E-A63E-37726D84D24A}"/>
                                            </p:graphicEl>
                                          </p:spTgt>
                                        </p:tgtEl>
                                        <p:attrNameLst>
                                          <p:attrName>style.visibility</p:attrName>
                                        </p:attrNameLst>
                                      </p:cBhvr>
                                      <p:to>
                                        <p:strVal val="visible"/>
                                      </p:to>
                                    </p:set>
                                    <p:animEffect transition="in" filter="wipe(down)">
                                      <p:cBhvr>
                                        <p:cTn id="31" dur="500"/>
                                        <p:tgtEl>
                                          <p:spTgt spid="4">
                                            <p:graphicEl>
                                              <a:dgm id="{DBF620C5-2B50-4A7E-A63E-37726D84D24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FF195C1A-69C3-45F1-93C2-DC47C579480B}"/>
                                            </p:graphicEl>
                                          </p:spTgt>
                                        </p:tgtEl>
                                        <p:attrNameLst>
                                          <p:attrName>style.visibility</p:attrName>
                                        </p:attrNameLst>
                                      </p:cBhvr>
                                      <p:to>
                                        <p:strVal val="visible"/>
                                      </p:to>
                                    </p:set>
                                    <p:animEffect transition="in" filter="wipe(down)">
                                      <p:cBhvr>
                                        <p:cTn id="36" dur="500"/>
                                        <p:tgtEl>
                                          <p:spTgt spid="4">
                                            <p:graphicEl>
                                              <a:dgm id="{FF195C1A-69C3-45F1-93C2-DC47C579480B}"/>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02981C4B-08C6-4FF2-AC2A-9E00ED22800E}"/>
                                            </p:graphicEl>
                                          </p:spTgt>
                                        </p:tgtEl>
                                        <p:attrNameLst>
                                          <p:attrName>style.visibility</p:attrName>
                                        </p:attrNameLst>
                                      </p:cBhvr>
                                      <p:to>
                                        <p:strVal val="visible"/>
                                      </p:to>
                                    </p:set>
                                    <p:animEffect transition="in" filter="wipe(down)">
                                      <p:cBhvr>
                                        <p:cTn id="39" dur="500"/>
                                        <p:tgtEl>
                                          <p:spTgt spid="4">
                                            <p:graphicEl>
                                              <a:dgm id="{02981C4B-08C6-4FF2-AC2A-9E00ED22800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wipe(down)">
                                      <p:cBhvr>
                                        <p:cTn id="44" dur="580">
                                          <p:stCondLst>
                                            <p:cond delay="0"/>
                                          </p:stCondLst>
                                        </p:cTn>
                                        <p:tgtEl>
                                          <p:spTgt spid="5">
                                            <p:txEl>
                                              <p:pRg st="0" end="0"/>
                                            </p:txEl>
                                          </p:spTgt>
                                        </p:tgtEl>
                                      </p:cBhvr>
                                    </p:animEffect>
                                    <p:anim calcmode="lin" valueType="num">
                                      <p:cBhvr>
                                        <p:cTn id="4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xEl>
                                              <p:pRg st="0" end="0"/>
                                            </p:txEl>
                                          </p:spTgt>
                                        </p:tgtEl>
                                      </p:cBhvr>
                                      <p:to x="100000" y="60000"/>
                                    </p:animScale>
                                    <p:animScale>
                                      <p:cBhvr>
                                        <p:cTn id="51" dur="166" decel="50000">
                                          <p:stCondLst>
                                            <p:cond delay="676"/>
                                          </p:stCondLst>
                                        </p:cTn>
                                        <p:tgtEl>
                                          <p:spTgt spid="5">
                                            <p:txEl>
                                              <p:pRg st="0" end="0"/>
                                            </p:txEl>
                                          </p:spTgt>
                                        </p:tgtEl>
                                      </p:cBhvr>
                                      <p:to x="100000" y="100000"/>
                                    </p:animScale>
                                    <p:animScale>
                                      <p:cBhvr>
                                        <p:cTn id="52" dur="26">
                                          <p:stCondLst>
                                            <p:cond delay="1312"/>
                                          </p:stCondLst>
                                        </p:cTn>
                                        <p:tgtEl>
                                          <p:spTgt spid="5">
                                            <p:txEl>
                                              <p:pRg st="0" end="0"/>
                                            </p:txEl>
                                          </p:spTgt>
                                        </p:tgtEl>
                                      </p:cBhvr>
                                      <p:to x="100000" y="80000"/>
                                    </p:animScale>
                                    <p:animScale>
                                      <p:cBhvr>
                                        <p:cTn id="53" dur="166" decel="50000">
                                          <p:stCondLst>
                                            <p:cond delay="1338"/>
                                          </p:stCondLst>
                                        </p:cTn>
                                        <p:tgtEl>
                                          <p:spTgt spid="5">
                                            <p:txEl>
                                              <p:pRg st="0" end="0"/>
                                            </p:txEl>
                                          </p:spTgt>
                                        </p:tgtEl>
                                      </p:cBhvr>
                                      <p:to x="100000" y="100000"/>
                                    </p:animScale>
                                    <p:animScale>
                                      <p:cBhvr>
                                        <p:cTn id="54" dur="26">
                                          <p:stCondLst>
                                            <p:cond delay="1642"/>
                                          </p:stCondLst>
                                        </p:cTn>
                                        <p:tgtEl>
                                          <p:spTgt spid="5">
                                            <p:txEl>
                                              <p:pRg st="0" end="0"/>
                                            </p:txEl>
                                          </p:spTgt>
                                        </p:tgtEl>
                                      </p:cBhvr>
                                      <p:to x="100000" y="90000"/>
                                    </p:animScale>
                                    <p:animScale>
                                      <p:cBhvr>
                                        <p:cTn id="55" dur="166" decel="50000">
                                          <p:stCondLst>
                                            <p:cond delay="1668"/>
                                          </p:stCondLst>
                                        </p:cTn>
                                        <p:tgtEl>
                                          <p:spTgt spid="5">
                                            <p:txEl>
                                              <p:pRg st="0" end="0"/>
                                            </p:txEl>
                                          </p:spTgt>
                                        </p:tgtEl>
                                      </p:cBhvr>
                                      <p:to x="100000" y="100000"/>
                                    </p:animScale>
                                    <p:animScale>
                                      <p:cBhvr>
                                        <p:cTn id="56" dur="26">
                                          <p:stCondLst>
                                            <p:cond delay="1808"/>
                                          </p:stCondLst>
                                        </p:cTn>
                                        <p:tgtEl>
                                          <p:spTgt spid="5">
                                            <p:txEl>
                                              <p:pRg st="0" end="0"/>
                                            </p:txEl>
                                          </p:spTgt>
                                        </p:tgtEl>
                                      </p:cBhvr>
                                      <p:to x="100000" y="95000"/>
                                    </p:animScale>
                                    <p:animScale>
                                      <p:cBhvr>
                                        <p:cTn id="57"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75656"/>
          </a:xfrm>
        </p:spPr>
        <p:style>
          <a:lnRef idx="3">
            <a:schemeClr val="lt1"/>
          </a:lnRef>
          <a:fillRef idx="1">
            <a:schemeClr val="accent6"/>
          </a:fillRef>
          <a:effectRef idx="1">
            <a:schemeClr val="accent6"/>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SUAL - 4. </a:t>
            </a:r>
            <a:r>
              <a:rPr lang="en-US" sz="3600" b="1" spc="150" dirty="0" err="1"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Xidmətlərə</a:t>
            </a:r>
            <a:r>
              <a:rPr lang="en-US" sz="3600" b="1" spc="150" dirty="0"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 </a:t>
            </a:r>
            <a:r>
              <a:rPr lang="en-US" sz="3600" b="1" spc="150" dirty="0" err="1"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qiymətqoyma</a:t>
            </a:r>
            <a:r>
              <a:rPr lang="en-US" sz="3600" b="1" spc="150" dirty="0"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 </a:t>
            </a:r>
            <a:r>
              <a:rPr lang="en-US" sz="3600" b="1" spc="150" dirty="0" err="1"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siyasətinin</a:t>
            </a:r>
            <a:r>
              <a:rPr lang="en-US" sz="3600" b="1" spc="150" dirty="0"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 </a:t>
            </a:r>
            <a:r>
              <a:rPr lang="en-US" sz="3600" b="1" spc="150" dirty="0" err="1"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müəyyənləşdirilməsi</a:t>
            </a:r>
            <a:r>
              <a:rPr lang="ru-RU" sz="3600" b="1" spc="150" dirty="0"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t/>
            </a:r>
            <a:br>
              <a:rPr lang="ru-RU" sz="3600" b="1" spc="150" dirty="0" smtClean="0">
                <a:ln w="11430"/>
                <a:solidFill>
                  <a:srgbClr val="F8F8F8"/>
                </a:solidFill>
                <a:effectLst>
                  <a:glow rad="101600">
                    <a:schemeClr val="accent3">
                      <a:satMod val="175000"/>
                      <a:alpha val="40000"/>
                    </a:schemeClr>
                  </a:glow>
                  <a:outerShdw blurRad="25400" algn="tl" rotWithShape="0">
                    <a:srgbClr val="000000">
                      <a:alpha val="43000"/>
                    </a:srgbClr>
                  </a:outerShdw>
                </a:effectLst>
              </a:rPr>
            </a:br>
            <a:endParaRPr lang="ru-RU" sz="3600" b="1" spc="150" dirty="0">
              <a:ln w="11430"/>
              <a:solidFill>
                <a:srgbClr val="F8F8F8"/>
              </a:solidFill>
              <a:effectLst>
                <a:glow rad="101600">
                  <a:schemeClr val="accent3">
                    <a:satMod val="175000"/>
                    <a:alpha val="40000"/>
                  </a:schemeClr>
                </a:glow>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251520" y="1196752"/>
          <a:ext cx="453650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5" name="Rectangle 1"/>
          <p:cNvSpPr>
            <a:spLocks noChangeArrowheads="1"/>
          </p:cNvSpPr>
          <p:nvPr/>
        </p:nvSpPr>
        <p:spPr bwMode="auto">
          <a:xfrm rot="10529929" flipV="1">
            <a:off x="21222" y="165737"/>
            <a:ext cx="4251519" cy="707886"/>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qiymətələgəlmə</a:t>
            </a:r>
            <a:r>
              <a:rPr kumimoji="0" lang="en-US"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prosesində</a:t>
            </a:r>
            <a:r>
              <a:rPr kumimoji="0" lang="en-US"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iki</a:t>
            </a:r>
            <a:r>
              <a:rPr kumimoji="0" lang="en-US"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m</a:t>
            </a:r>
            <a:r>
              <a:rPr kumimoji="0" lang="en-US" sz="2000" b="0" i="0" u="none" strike="noStrike" cap="none" normalizeH="0" baseline="0" dirty="0" err="1" smtClean="0">
                <a:ln>
                  <a:noFill/>
                </a:ln>
                <a:solidFill>
                  <a:schemeClr val="bg1"/>
                </a:solidFill>
                <a:effectLst/>
                <a:latin typeface="Calibri"/>
                <a:ea typeface="Times New Roman" pitchFamily="18" charset="0"/>
                <a:cs typeface="Times New Roman" pitchFamily="18" charset="0"/>
              </a:rPr>
              <a:t>ü</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h</a:t>
            </a:r>
            <a:r>
              <a:rPr kumimoji="0" lang="en-US" sz="2000" b="0" i="0" u="none" strike="noStrike" cap="none" normalizeH="0" baseline="0" dirty="0" err="1" smtClean="0">
                <a:ln>
                  <a:noFill/>
                </a:ln>
                <a:solidFill>
                  <a:schemeClr val="bg1"/>
                </a:solidFill>
                <a:effectLst/>
                <a:latin typeface="Calibri"/>
                <a:ea typeface="Times New Roman" pitchFamily="18" charset="0"/>
                <a:cs typeface="Times New Roman" pitchFamily="18" charset="0"/>
              </a:rPr>
              <a:t>ü</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m</a:t>
            </a:r>
            <a:r>
              <a:rPr kumimoji="0" lang="en-US"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məqam</a:t>
            </a:r>
            <a:r>
              <a:rPr kumimoji="0" lang="en-US"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iştirak</a:t>
            </a:r>
            <a:r>
              <a:rPr kumimoji="0" lang="en-US"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edir</a:t>
            </a:r>
            <a:r>
              <a:rPr kumimoji="0" lang="en-US"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Scale>
                                      <p:cBhvr>
                                        <p:cTn id="7" dur="1000" decel="50000" fill="hold">
                                          <p:stCondLst>
                                            <p:cond delay="0"/>
                                          </p:stCondLst>
                                        </p:cTn>
                                        <p:tgtEl>
                                          <p:spTgt spid="10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5"/>
                                        </p:tgtEl>
                                        <p:attrNameLst>
                                          <p:attrName>ppt_x</p:attrName>
                                          <p:attrName>ppt_y</p:attrName>
                                        </p:attrNameLst>
                                      </p:cBhvr>
                                    </p:animMotion>
                                    <p:animEffect transition="in" filter="fade">
                                      <p:cBhvr>
                                        <p:cTn id="9" dur="1000"/>
                                        <p:tgtEl>
                                          <p:spTgt spid="102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Scale>
                                      <p:cBhvr>
                                        <p:cTn id="1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
                                        </p:tgtEl>
                                        <p:attrNameLst>
                                          <p:attrName>ppt_x</p:attrName>
                                          <p:attrName>ppt_y</p:attrName>
                                        </p:attrNameLst>
                                      </p:cBhvr>
                                    </p:animMotion>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132856"/>
            <a:ext cx="82296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az-Latn-AZ" sz="6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Qiymət startegiyaları</a:t>
            </a:r>
            <a:endParaRPr lang="ru-RU" sz="6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numCol="2">
            <a:normAutofit fontScale="90000"/>
          </a:bodyPr>
          <a:lstStyle/>
          <a:p>
            <a:r>
              <a:rPr lang="en-US" sz="2000" b="1" spc="50" dirty="0" smtClean="0">
                <a:ln w="13500">
                  <a:solidFill>
                    <a:schemeClr val="accent1">
                      <a:shade val="2500"/>
                      <a:alpha val="6500"/>
                    </a:schemeClr>
                  </a:solidFill>
                  <a:prstDash val="solid"/>
                </a:ln>
                <a:solidFill>
                  <a:schemeClr val="accent1">
                    <a:tint val="3000"/>
                    <a:alpha val="95000"/>
                  </a:schemeClr>
                </a:solidFill>
              </a:rPr>
              <a:t>1. </a:t>
            </a:r>
            <a:r>
              <a:rPr lang="en-US" sz="2000" b="1" i="1" spc="50" dirty="0" smtClean="0">
                <a:ln w="13500">
                  <a:solidFill>
                    <a:schemeClr val="accent1">
                      <a:shade val="2500"/>
                      <a:alpha val="6500"/>
                    </a:schemeClr>
                  </a:solidFill>
                  <a:prstDash val="solid"/>
                </a:ln>
                <a:solidFill>
                  <a:schemeClr val="accent1">
                    <a:tint val="3000"/>
                    <a:alpha val="95000"/>
                  </a:schemeClr>
                </a:solidFill>
              </a:rPr>
              <a:t>“</a:t>
            </a:r>
            <a:r>
              <a:rPr lang="en-US" sz="2000" b="1" i="1" spc="50" dirty="0" err="1" smtClean="0">
                <a:ln w="13500">
                  <a:solidFill>
                    <a:schemeClr val="accent1">
                      <a:shade val="2500"/>
                      <a:alpha val="6500"/>
                    </a:schemeClr>
                  </a:solidFill>
                  <a:prstDash val="solid"/>
                </a:ln>
                <a:solidFill>
                  <a:schemeClr val="accent1">
                    <a:tint val="3000"/>
                    <a:alpha val="95000"/>
                  </a:schemeClr>
                </a:solidFill>
              </a:rPr>
              <a:t>Qaymaqların</a:t>
            </a:r>
            <a:r>
              <a:rPr lang="en-US" sz="2000" b="1" i="1" spc="50" dirty="0" smtClean="0">
                <a:ln w="13500">
                  <a:solidFill>
                    <a:schemeClr val="accent1">
                      <a:shade val="2500"/>
                      <a:alpha val="6500"/>
                    </a:schemeClr>
                  </a:solidFill>
                  <a:prstDash val="solid"/>
                </a:ln>
                <a:solidFill>
                  <a:schemeClr val="accent1">
                    <a:tint val="3000"/>
                    <a:alpha val="95000"/>
                  </a:schemeClr>
                </a:solidFill>
              </a:rPr>
              <a:t> </a:t>
            </a:r>
            <a:r>
              <a:rPr lang="en-US" sz="2000" b="1" i="1" spc="50" dirty="0" err="1" smtClean="0">
                <a:ln w="13500">
                  <a:solidFill>
                    <a:schemeClr val="accent1">
                      <a:shade val="2500"/>
                      <a:alpha val="6500"/>
                    </a:schemeClr>
                  </a:solidFill>
                  <a:prstDash val="solid"/>
                </a:ln>
                <a:solidFill>
                  <a:schemeClr val="accent1">
                    <a:tint val="3000"/>
                    <a:alpha val="95000"/>
                  </a:schemeClr>
                </a:solidFill>
              </a:rPr>
              <a:t>yığılması</a:t>
            </a:r>
            <a:r>
              <a:rPr lang="en-US" sz="2000" b="1" i="1" spc="50" dirty="0" smtClean="0">
                <a:ln w="13500">
                  <a:solidFill>
                    <a:schemeClr val="accent1">
                      <a:shade val="2500"/>
                      <a:alpha val="6500"/>
                    </a:schemeClr>
                  </a:solidFill>
                  <a:prstDash val="solid"/>
                </a:ln>
                <a:solidFill>
                  <a:schemeClr val="accent1">
                    <a:tint val="3000"/>
                    <a:alpha val="95000"/>
                  </a:schemeClr>
                </a:solidFill>
              </a:rPr>
              <a:t>”</a:t>
            </a:r>
            <a:r>
              <a:rPr lang="en-US" sz="2000" b="1" spc="50" dirty="0" smtClean="0">
                <a:ln w="13500">
                  <a:solidFill>
                    <a:schemeClr val="accent1">
                      <a:shade val="2500"/>
                      <a:alpha val="6500"/>
                    </a:schemeClr>
                  </a:solidFill>
                  <a:prstDash val="solid"/>
                </a:ln>
                <a:solidFill>
                  <a:schemeClr val="accent1">
                    <a:tint val="3000"/>
                    <a:alpha val="95000"/>
                  </a:schemeClr>
                </a:solidFill>
              </a:rPr>
              <a:t> </a:t>
            </a:r>
            <a:r>
              <a:rPr lang="az-Latn-AZ" sz="2000" b="1" spc="50" dirty="0" smtClean="0">
                <a:ln w="13500">
                  <a:solidFill>
                    <a:schemeClr val="accent1">
                      <a:shade val="2500"/>
                      <a:alpha val="6500"/>
                    </a:schemeClr>
                  </a:solidFill>
                  <a:prstDash val="solid"/>
                </a:ln>
                <a:solidFill>
                  <a:schemeClr val="accent1">
                    <a:tint val="3000"/>
                    <a:alpha val="95000"/>
                  </a:schemeClr>
                </a:solidFill>
              </a:rPr>
              <a:t/>
            </a:r>
            <a:br>
              <a:rPr lang="az-Latn-AZ" sz="2000" b="1" spc="50" dirty="0" smtClean="0">
                <a:ln w="13500">
                  <a:solidFill>
                    <a:schemeClr val="accent1">
                      <a:shade val="2500"/>
                      <a:alpha val="6500"/>
                    </a:schemeClr>
                  </a:solidFill>
                  <a:prstDash val="solid"/>
                </a:ln>
                <a:solidFill>
                  <a:schemeClr val="accent1">
                    <a:tint val="3000"/>
                    <a:alpha val="95000"/>
                  </a:schemeClr>
                </a:solidFill>
              </a:rPr>
            </a:br>
            <a:r>
              <a:rPr lang="en-US" sz="2000" b="1" spc="50" dirty="0" smtClean="0">
                <a:ln w="13500">
                  <a:solidFill>
                    <a:schemeClr val="accent1">
                      <a:shade val="2500"/>
                      <a:alpha val="6500"/>
                    </a:schemeClr>
                  </a:solidFill>
                  <a:prstDash val="solid"/>
                </a:ln>
                <a:solidFill>
                  <a:schemeClr val="accent1">
                    <a:tint val="3000"/>
                    <a:alpha val="95000"/>
                  </a:schemeClr>
                </a:solidFill>
              </a:rPr>
              <a:t>2. </a:t>
            </a:r>
            <a:r>
              <a:rPr lang="en-US" sz="2000" b="1" i="1" spc="50" dirty="0" err="1" smtClean="0">
                <a:ln w="13500">
                  <a:solidFill>
                    <a:schemeClr val="accent1">
                      <a:shade val="2500"/>
                      <a:alpha val="6500"/>
                    </a:schemeClr>
                  </a:solidFill>
                  <a:prstDash val="solid"/>
                </a:ln>
                <a:solidFill>
                  <a:schemeClr val="accent1">
                    <a:tint val="3000"/>
                    <a:alpha val="95000"/>
                  </a:schemeClr>
                </a:solidFill>
              </a:rPr>
              <a:t>Aşağı</a:t>
            </a:r>
            <a:r>
              <a:rPr lang="en-US" sz="2000" b="1" i="1" spc="50" dirty="0" smtClean="0">
                <a:ln w="13500">
                  <a:solidFill>
                    <a:schemeClr val="accent1">
                      <a:shade val="2500"/>
                      <a:alpha val="6500"/>
                    </a:schemeClr>
                  </a:solidFill>
                  <a:prstDash val="solid"/>
                </a:ln>
                <a:solidFill>
                  <a:schemeClr val="accent1">
                    <a:tint val="3000"/>
                    <a:alpha val="95000"/>
                  </a:schemeClr>
                </a:solidFill>
              </a:rPr>
              <a:t> </a:t>
            </a:r>
            <a:r>
              <a:rPr lang="en-US" sz="2000" b="1" i="1" spc="50" dirty="0" err="1" smtClean="0">
                <a:ln w="13500">
                  <a:solidFill>
                    <a:schemeClr val="accent1">
                      <a:shade val="2500"/>
                      <a:alpha val="6500"/>
                    </a:schemeClr>
                  </a:solidFill>
                  <a:prstDash val="solid"/>
                </a:ln>
                <a:solidFill>
                  <a:schemeClr val="accent1">
                    <a:tint val="3000"/>
                    <a:alpha val="95000"/>
                  </a:schemeClr>
                </a:solidFill>
              </a:rPr>
              <a:t>qiymət</a:t>
            </a:r>
            <a:r>
              <a:rPr lang="en-US" sz="2000" b="1" i="1" spc="50" dirty="0" smtClean="0">
                <a:ln w="13500">
                  <a:solidFill>
                    <a:schemeClr val="accent1">
                      <a:shade val="2500"/>
                      <a:alpha val="6500"/>
                    </a:schemeClr>
                  </a:solidFill>
                  <a:prstDash val="solid"/>
                </a:ln>
                <a:solidFill>
                  <a:schemeClr val="accent1">
                    <a:tint val="3000"/>
                    <a:alpha val="95000"/>
                  </a:schemeClr>
                </a:solidFill>
              </a:rPr>
              <a:t> </a:t>
            </a:r>
            <a:r>
              <a:rPr lang="en-US" sz="2000" b="1" i="1" spc="50" dirty="0" err="1" smtClean="0">
                <a:ln w="13500">
                  <a:solidFill>
                    <a:schemeClr val="accent1">
                      <a:shade val="2500"/>
                      <a:alpha val="6500"/>
                    </a:schemeClr>
                  </a:solidFill>
                  <a:prstDash val="solid"/>
                </a:ln>
                <a:solidFill>
                  <a:schemeClr val="accent1">
                    <a:tint val="3000"/>
                    <a:alpha val="95000"/>
                  </a:schemeClr>
                </a:solidFill>
              </a:rPr>
              <a:t>strategiyası</a:t>
            </a:r>
            <a:r>
              <a:rPr lang="en-US" sz="2000" b="1" spc="50" dirty="0" smtClean="0">
                <a:ln w="13500">
                  <a:solidFill>
                    <a:schemeClr val="accent1">
                      <a:shade val="2500"/>
                      <a:alpha val="6500"/>
                    </a:schemeClr>
                  </a:solidFill>
                  <a:prstDash val="solid"/>
                </a:ln>
                <a:solidFill>
                  <a:schemeClr val="accent1">
                    <a:tint val="3000"/>
                    <a:alpha val="95000"/>
                  </a:schemeClr>
                </a:solidFill>
              </a:rPr>
              <a:t> </a:t>
            </a:r>
            <a:r>
              <a:rPr lang="az-Latn-AZ" sz="2000" b="1" spc="50" dirty="0" smtClean="0">
                <a:ln w="13500">
                  <a:solidFill>
                    <a:schemeClr val="accent1">
                      <a:shade val="2500"/>
                      <a:alpha val="6500"/>
                    </a:schemeClr>
                  </a:solidFill>
                  <a:prstDash val="solid"/>
                </a:ln>
                <a:solidFill>
                  <a:schemeClr val="accent1">
                    <a:tint val="3000"/>
                    <a:alpha val="95000"/>
                  </a:schemeClr>
                </a:solidFill>
              </a:rPr>
              <a:t/>
            </a:r>
            <a:br>
              <a:rPr lang="az-Latn-AZ" sz="2000" b="1" spc="50" dirty="0" smtClean="0">
                <a:ln w="13500">
                  <a:solidFill>
                    <a:schemeClr val="accent1">
                      <a:shade val="2500"/>
                      <a:alpha val="6500"/>
                    </a:schemeClr>
                  </a:solidFill>
                  <a:prstDash val="solid"/>
                </a:ln>
                <a:solidFill>
                  <a:schemeClr val="accent1">
                    <a:tint val="3000"/>
                    <a:alpha val="95000"/>
                  </a:schemeClr>
                </a:solidFill>
              </a:rPr>
            </a:br>
            <a:r>
              <a:rPr lang="en-US" sz="1800" b="1" spc="50" dirty="0" smtClean="0">
                <a:ln w="13500">
                  <a:solidFill>
                    <a:schemeClr val="accent1">
                      <a:shade val="2500"/>
                      <a:alpha val="6500"/>
                    </a:schemeClr>
                  </a:solidFill>
                  <a:prstDash val="solid"/>
                </a:ln>
                <a:solidFill>
                  <a:schemeClr val="accent1">
                    <a:tint val="3000"/>
                    <a:alpha val="95000"/>
                  </a:schemeClr>
                </a:solidFill>
              </a:rPr>
              <a:t>3. </a:t>
            </a:r>
            <a:r>
              <a:rPr lang="en-US" sz="1800" b="1" i="1" spc="50" dirty="0" err="1" smtClean="0">
                <a:ln w="13500">
                  <a:solidFill>
                    <a:schemeClr val="accent1">
                      <a:shade val="2500"/>
                      <a:alpha val="6500"/>
                    </a:schemeClr>
                  </a:solidFill>
                  <a:prstDash val="solid"/>
                </a:ln>
                <a:solidFill>
                  <a:schemeClr val="accent1">
                    <a:tint val="3000"/>
                    <a:alpha val="95000"/>
                  </a:schemeClr>
                </a:solidFill>
              </a:rPr>
              <a:t>Bazara</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nüfuz</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etmək</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və</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ya</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bazarı</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ələ</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almaq</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strategiyası</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az-Latn-AZ" sz="1800" b="1" i="1" spc="50" dirty="0" smtClean="0">
                <a:ln w="13500">
                  <a:solidFill>
                    <a:schemeClr val="accent1">
                      <a:shade val="2500"/>
                      <a:alpha val="6500"/>
                    </a:schemeClr>
                  </a:solidFill>
                  <a:prstDash val="solid"/>
                </a:ln>
                <a:solidFill>
                  <a:schemeClr val="accent1">
                    <a:tint val="3000"/>
                    <a:alpha val="95000"/>
                  </a:schemeClr>
                </a:solidFill>
              </a:rPr>
              <a:t/>
            </a:r>
            <a:br>
              <a:rPr lang="az-Latn-AZ" sz="1800" b="1" i="1" spc="50" dirty="0" smtClean="0">
                <a:ln w="13500">
                  <a:solidFill>
                    <a:schemeClr val="accent1">
                      <a:shade val="2500"/>
                      <a:alpha val="6500"/>
                    </a:schemeClr>
                  </a:solidFill>
                  <a:prstDash val="solid"/>
                </a:ln>
                <a:solidFill>
                  <a:schemeClr val="accent1">
                    <a:tint val="3000"/>
                    <a:alpha val="95000"/>
                  </a:schemeClr>
                </a:solidFill>
              </a:rPr>
            </a:br>
            <a:r>
              <a:rPr lang="en-US" sz="1800" b="1" spc="50" dirty="0" smtClean="0">
                <a:ln w="13500">
                  <a:solidFill>
                    <a:schemeClr val="accent1">
                      <a:shade val="2500"/>
                      <a:alpha val="6500"/>
                    </a:schemeClr>
                  </a:solidFill>
                  <a:prstDash val="solid"/>
                </a:ln>
                <a:solidFill>
                  <a:schemeClr val="accent1">
                    <a:tint val="3000"/>
                    <a:alpha val="95000"/>
                  </a:schemeClr>
                </a:solidFill>
              </a:rPr>
              <a:t>4. </a:t>
            </a:r>
            <a:r>
              <a:rPr lang="en-US" sz="1800" b="1" i="1" spc="50" dirty="0" err="1" smtClean="0">
                <a:ln w="13500">
                  <a:solidFill>
                    <a:schemeClr val="accent1">
                      <a:shade val="2500"/>
                      <a:alpha val="6500"/>
                    </a:schemeClr>
                  </a:solidFill>
                  <a:prstDash val="solid"/>
                </a:ln>
                <a:solidFill>
                  <a:schemeClr val="accent1">
                    <a:tint val="3000"/>
                    <a:alpha val="95000"/>
                  </a:schemeClr>
                </a:solidFill>
              </a:rPr>
              <a:t>Rəqabət</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qiymətləri</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strategiyası</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az-Latn-AZ" sz="1800" b="1" i="1" spc="50" dirty="0" smtClean="0">
                <a:ln w="13500">
                  <a:solidFill>
                    <a:schemeClr val="accent1">
                      <a:shade val="2500"/>
                      <a:alpha val="6500"/>
                    </a:schemeClr>
                  </a:solidFill>
                  <a:prstDash val="solid"/>
                </a:ln>
                <a:solidFill>
                  <a:schemeClr val="accent1">
                    <a:tint val="3000"/>
                    <a:alpha val="95000"/>
                  </a:schemeClr>
                </a:solidFill>
              </a:rPr>
              <a:t/>
            </a:r>
            <a:br>
              <a:rPr lang="az-Latn-AZ" sz="1800" b="1" i="1" spc="50" dirty="0" smtClean="0">
                <a:ln w="13500">
                  <a:solidFill>
                    <a:schemeClr val="accent1">
                      <a:shade val="2500"/>
                      <a:alpha val="6500"/>
                    </a:schemeClr>
                  </a:solidFill>
                  <a:prstDash val="solid"/>
                </a:ln>
                <a:solidFill>
                  <a:schemeClr val="accent1">
                    <a:tint val="3000"/>
                    <a:alpha val="95000"/>
                  </a:schemeClr>
                </a:solidFill>
              </a:rPr>
            </a:br>
            <a:r>
              <a:rPr lang="en-US" sz="1800" b="1" i="1" spc="50" dirty="0" smtClean="0">
                <a:ln w="13500">
                  <a:solidFill>
                    <a:schemeClr val="accent1">
                      <a:shade val="2500"/>
                      <a:alpha val="6500"/>
                    </a:schemeClr>
                  </a:solidFill>
                  <a:prstDash val="solid"/>
                </a:ln>
                <a:solidFill>
                  <a:schemeClr val="accent1">
                    <a:tint val="3000"/>
                    <a:alpha val="95000"/>
                  </a:schemeClr>
                </a:solidFill>
              </a:rPr>
              <a:t>5. </a:t>
            </a:r>
            <a:r>
              <a:rPr lang="en-US" sz="1800" b="1" i="1" spc="50" dirty="0" err="1" smtClean="0">
                <a:ln w="13500">
                  <a:solidFill>
                    <a:schemeClr val="accent1">
                      <a:shade val="2500"/>
                      <a:alpha val="6500"/>
                    </a:schemeClr>
                  </a:solidFill>
                  <a:prstDash val="solid"/>
                </a:ln>
                <a:solidFill>
                  <a:schemeClr val="accent1">
                    <a:tint val="3000"/>
                    <a:alpha val="95000"/>
                  </a:schemeClr>
                </a:solidFill>
              </a:rPr>
              <a:t>Güzəştlər</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və</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gözlənilməyən</a:t>
            </a:r>
            <a:r>
              <a:rPr lang="en-US" sz="1800" b="1" i="1" spc="50" dirty="0" smtClean="0">
                <a:ln w="13500">
                  <a:solidFill>
                    <a:schemeClr val="accent1">
                      <a:shade val="2500"/>
                      <a:alpha val="6500"/>
                    </a:schemeClr>
                  </a:solidFill>
                  <a:prstDash val="solid"/>
                </a:ln>
                <a:solidFill>
                  <a:schemeClr val="accent1">
                    <a:tint val="3000"/>
                    <a:alpha val="95000"/>
                  </a:schemeClr>
                </a:solidFill>
              </a:rPr>
              <a:t> </a:t>
            </a:r>
            <a:r>
              <a:rPr lang="en-US" sz="1800" b="1" i="1" spc="50" dirty="0" err="1" smtClean="0">
                <a:ln w="13500">
                  <a:solidFill>
                    <a:schemeClr val="accent1">
                      <a:shade val="2500"/>
                      <a:alpha val="6500"/>
                    </a:schemeClr>
                  </a:solidFill>
                  <a:prstDash val="solid"/>
                </a:ln>
                <a:solidFill>
                  <a:schemeClr val="accent1">
                    <a:tint val="3000"/>
                    <a:alpha val="95000"/>
                  </a:schemeClr>
                </a:solidFill>
              </a:rPr>
              <a:t>xərclər</a:t>
            </a:r>
            <a:r>
              <a:rPr lang="en-US" sz="1800" b="1" i="1" spc="50" dirty="0" smtClean="0">
                <a:ln w="13500">
                  <a:solidFill>
                    <a:schemeClr val="accent1">
                      <a:shade val="2500"/>
                      <a:alpha val="6500"/>
                    </a:schemeClr>
                  </a:solidFill>
                  <a:prstDash val="solid"/>
                </a:ln>
                <a:solidFill>
                  <a:schemeClr val="accent1">
                    <a:tint val="3000"/>
                    <a:alpha val="95000"/>
                  </a:schemeClr>
                </a:solidFill>
              </a:rPr>
              <a:t>.</a:t>
            </a:r>
            <a:r>
              <a:rPr lang="en-US" sz="1800" b="1" spc="50" dirty="0" smtClean="0">
                <a:ln w="13500">
                  <a:solidFill>
                    <a:schemeClr val="accent1">
                      <a:shade val="2500"/>
                      <a:alpha val="6500"/>
                    </a:schemeClr>
                  </a:solidFill>
                  <a:prstDash val="solid"/>
                </a:ln>
                <a:solidFill>
                  <a:schemeClr val="accent1">
                    <a:tint val="3000"/>
                    <a:alpha val="95000"/>
                  </a:schemeClr>
                </a:solidFill>
              </a:rPr>
              <a:t> </a:t>
            </a:r>
            <a:r>
              <a:rPr lang="az-Latn-AZ" sz="2000" b="1" spc="50" dirty="0" smtClean="0">
                <a:ln w="13500">
                  <a:solidFill>
                    <a:schemeClr val="accent1">
                      <a:shade val="2500"/>
                      <a:alpha val="6500"/>
                    </a:schemeClr>
                  </a:solidFill>
                  <a:prstDash val="solid"/>
                </a:ln>
                <a:solidFill>
                  <a:schemeClr val="accent1">
                    <a:tint val="3000"/>
                    <a:alpha val="95000"/>
                  </a:schemeClr>
                </a:solidFill>
              </a:rPr>
              <a:t/>
            </a:r>
            <a:br>
              <a:rPr lang="az-Latn-AZ" sz="2000" b="1" spc="50" dirty="0" smtClean="0">
                <a:ln w="13500">
                  <a:solidFill>
                    <a:schemeClr val="accent1">
                      <a:shade val="2500"/>
                      <a:alpha val="6500"/>
                    </a:schemeClr>
                  </a:solidFill>
                  <a:prstDash val="solid"/>
                </a:ln>
                <a:solidFill>
                  <a:schemeClr val="accent1">
                    <a:tint val="3000"/>
                    <a:alpha val="95000"/>
                  </a:schemeClr>
                </a:solidFill>
              </a:rPr>
            </a:br>
            <a:endParaRPr lang="ru-RU" sz="2000" b="1" spc="50" dirty="0">
              <a:ln w="13500">
                <a:solidFill>
                  <a:schemeClr val="accent1">
                    <a:shade val="2500"/>
                    <a:alpha val="6500"/>
                  </a:schemeClr>
                </a:solidFill>
                <a:prstDash val="solid"/>
              </a:ln>
              <a:solidFill>
                <a:schemeClr val="accent1">
                  <a:tint val="3000"/>
                  <a:alpha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Содержимое 10" descr="competitor-analysis.jpg"/>
          <p:cNvPicPr>
            <a:picLocks noGrp="1" noChangeAspect="1"/>
          </p:cNvPicPr>
          <p:nvPr>
            <p:ph sz="half" idx="1"/>
          </p:nvPr>
        </p:nvPicPr>
        <p:blipFill>
          <a:blip r:embed="rId2" cstate="print"/>
          <a:stretch>
            <a:fillRect/>
          </a:stretch>
        </p:blipFill>
        <p:spPr>
          <a:xfrm>
            <a:off x="179512" y="188640"/>
            <a:ext cx="4896544" cy="6480720"/>
          </a:xfrm>
          <a:prstGeom prst="rect">
            <a:avLst/>
          </a:prstGeom>
          <a:ln w="228600" cap="sq" cmpd="thickThin">
            <a:solidFill>
              <a:srgbClr val="000000"/>
            </a:solidFill>
            <a:prstDash val="solid"/>
            <a:miter lim="800000"/>
          </a:ln>
          <a:effectLst>
            <a:innerShdw blurRad="76200">
              <a:srgbClr val="000000"/>
            </a:innerShdw>
          </a:effectLst>
        </p:spPr>
      </p:pic>
      <p:sp>
        <p:nvSpPr>
          <p:cNvPr id="2" name="Dikey Kaydırma 1"/>
          <p:cNvSpPr/>
          <p:nvPr/>
        </p:nvSpPr>
        <p:spPr>
          <a:xfrm>
            <a:off x="5076056" y="332656"/>
            <a:ext cx="4067944" cy="6048672"/>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
            </a:r>
            <a:br>
              <a:rPr lang="ru-RU" dirty="0" smtClean="0"/>
            </a:br>
            <a:r>
              <a:rPr lang="en-US" sz="2000" dirty="0" smtClean="0">
                <a:latin typeface="Times New Roman" pitchFamily="18" charset="0"/>
                <a:cs typeface="Times New Roman" pitchFamily="18" charset="0"/>
              </a:rPr>
              <a:t>M</a:t>
            </a:r>
            <a:r>
              <a:rPr lang="az-Latn-AZ" sz="2000" dirty="0" smtClean="0">
                <a:latin typeface="Times New Roman" pitchFamily="18" charset="0"/>
                <a:cs typeface="Times New Roman" pitchFamily="18" charset="0"/>
              </a:rPr>
              <a:t>ə</a:t>
            </a:r>
            <a:r>
              <a:rPr lang="en-US" sz="2000" dirty="0" err="1" smtClean="0">
                <a:latin typeface="Times New Roman" pitchFamily="18" charset="0"/>
                <a:cs typeface="Times New Roman" pitchFamily="18" charset="0"/>
              </a:rPr>
              <a:t>qs</a:t>
            </a:r>
            <a:r>
              <a:rPr lang="az-Latn-AZ" sz="2000" dirty="0" smtClean="0">
                <a:latin typeface="Times New Roman" pitchFamily="18" charset="0"/>
                <a:cs typeface="Times New Roman" pitchFamily="18" charset="0"/>
              </a:rPr>
              <a:t>əd bazarını müəyyən edərkən müştəriləri bölmək lazımdır:</a:t>
            </a:r>
            <a:endParaRPr lang="tr-TR"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Fərdi müştərilər</a:t>
            </a:r>
            <a:endParaRPr lang="ru-RU" sz="2000" dirty="0" smtClean="0">
              <a:latin typeface="Times New Roman" pitchFamily="18" charset="0"/>
              <a:cs typeface="Times New Roman" pitchFamily="18" charset="0"/>
            </a:endParaRPr>
          </a:p>
          <a:p>
            <a:pPr algn="ctr"/>
            <a:r>
              <a:rPr lang="az-Latn-AZ" sz="2000" dirty="0" smtClean="0">
                <a:latin typeface="Times New Roman" pitchFamily="18" charset="0"/>
                <a:cs typeface="Times New Roman" pitchFamily="18" charset="0"/>
              </a:rPr>
              <a:t>Müştəri təşkilatlar</a:t>
            </a:r>
            <a:endParaRPr lang="ru-RU" sz="2000" dirty="0" smtClean="0">
              <a:latin typeface="Times New Roman" pitchFamily="18" charset="0"/>
              <a:cs typeface="Times New Roman" pitchFamily="18" charset="0"/>
            </a:endParaRPr>
          </a:p>
          <a:p>
            <a:pPr algn="ctr"/>
            <a:endParaRPr lang="ru-RU" dirty="0" smtClean="0"/>
          </a:p>
          <a:p>
            <a:pPr algn="ct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05"/>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 calcmode="lin" valueType="num">
                                      <p:cBhvr>
                                        <p:cTn id="9" dur="500" fill="hold"/>
                                        <p:tgtEl>
                                          <p:spTgt spid="11"/>
                                        </p:tgtEl>
                                        <p:attrNameLst>
                                          <p:attrName>ppt_x</p:attrName>
                                        </p:attrNameLst>
                                      </p:cBhvr>
                                      <p:tavLst>
                                        <p:tav tm="0">
                                          <p:val>
                                            <p:strVal val="#ppt_x-.2"/>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7" name="Текст 6"/>
          <p:cNvSpPr>
            <a:spLocks noGrp="1"/>
          </p:cNvSpPr>
          <p:nvPr>
            <p:ph type="body" idx="1"/>
          </p:nvPr>
        </p:nvSpPr>
        <p:spPr>
          <a:xfrm>
            <a:off x="4499992" y="980728"/>
            <a:ext cx="4464496" cy="5445224"/>
          </a:xfrm>
        </p:spPr>
        <p:txBody>
          <a:bodyPr>
            <a:normAutofit fontScale="92500" lnSpcReduction="10000"/>
          </a:bodyPr>
          <a:lstStyle/>
          <a:p>
            <a:pPr algn="ctr"/>
            <a:r>
              <a:rPr lang="en-US" sz="2000" dirty="0" err="1" smtClean="0">
                <a:solidFill>
                  <a:schemeClr val="bg1"/>
                </a:solidFill>
              </a:rPr>
              <a:t>Qiymətqoyma</a:t>
            </a:r>
            <a:r>
              <a:rPr lang="en-US" sz="2000" dirty="0" smtClean="0">
                <a:solidFill>
                  <a:schemeClr val="bg1"/>
                </a:solidFill>
              </a:rPr>
              <a:t> </a:t>
            </a:r>
            <a:r>
              <a:rPr lang="en-US" sz="2000" dirty="0" err="1" smtClean="0">
                <a:solidFill>
                  <a:schemeClr val="bg1"/>
                </a:solidFill>
              </a:rPr>
              <a:t>strategiyası</a:t>
            </a:r>
            <a:r>
              <a:rPr lang="en-US" sz="2000" dirty="0" smtClean="0">
                <a:solidFill>
                  <a:schemeClr val="bg1"/>
                </a:solidFill>
              </a:rPr>
              <a:t> </a:t>
            </a:r>
            <a:r>
              <a:rPr lang="en-US" sz="2000" dirty="0" err="1" smtClean="0">
                <a:solidFill>
                  <a:schemeClr val="bg1"/>
                </a:solidFill>
              </a:rPr>
              <a:t>təşkilatın</a:t>
            </a:r>
            <a:r>
              <a:rPr lang="en-US" sz="2000" dirty="0" smtClean="0">
                <a:solidFill>
                  <a:schemeClr val="bg1"/>
                </a:solidFill>
              </a:rPr>
              <a:t> </a:t>
            </a:r>
            <a:r>
              <a:rPr lang="en-US" sz="2000" dirty="0" err="1" smtClean="0">
                <a:solidFill>
                  <a:schemeClr val="bg1"/>
                </a:solidFill>
              </a:rPr>
              <a:t>perspektivli</a:t>
            </a:r>
            <a:r>
              <a:rPr lang="en-US" sz="2000" dirty="0" smtClean="0">
                <a:solidFill>
                  <a:schemeClr val="bg1"/>
                </a:solidFill>
              </a:rPr>
              <a:t> </a:t>
            </a:r>
            <a:r>
              <a:rPr lang="en-US" sz="2000" dirty="0" err="1" smtClean="0">
                <a:solidFill>
                  <a:schemeClr val="bg1"/>
                </a:solidFill>
              </a:rPr>
              <a:t>məqsədləri</a:t>
            </a:r>
            <a:r>
              <a:rPr lang="en-US" sz="2000" dirty="0" smtClean="0">
                <a:solidFill>
                  <a:schemeClr val="bg1"/>
                </a:solidFill>
              </a:rPr>
              <a:t> </a:t>
            </a:r>
            <a:r>
              <a:rPr lang="en-US" sz="2000" dirty="0" err="1" smtClean="0">
                <a:solidFill>
                  <a:schemeClr val="bg1"/>
                </a:solidFill>
              </a:rPr>
              <a:t>və</a:t>
            </a:r>
            <a:r>
              <a:rPr lang="en-US" sz="2000" dirty="0" smtClean="0">
                <a:solidFill>
                  <a:schemeClr val="bg1"/>
                </a:solidFill>
              </a:rPr>
              <a:t> </a:t>
            </a:r>
            <a:r>
              <a:rPr lang="en-US" sz="2000" dirty="0" err="1" smtClean="0">
                <a:solidFill>
                  <a:schemeClr val="bg1"/>
                </a:solidFill>
              </a:rPr>
              <a:t>onun</a:t>
            </a:r>
            <a:r>
              <a:rPr lang="en-US" sz="2000" dirty="0" smtClean="0">
                <a:solidFill>
                  <a:schemeClr val="bg1"/>
                </a:solidFill>
              </a:rPr>
              <a:t> </a:t>
            </a:r>
            <a:r>
              <a:rPr lang="en-US" sz="2000" dirty="0" err="1" smtClean="0">
                <a:solidFill>
                  <a:schemeClr val="bg1"/>
                </a:solidFill>
              </a:rPr>
              <a:t>ümumi</a:t>
            </a:r>
            <a:r>
              <a:rPr lang="en-US" sz="2000" dirty="0" smtClean="0">
                <a:solidFill>
                  <a:schemeClr val="bg1"/>
                </a:solidFill>
              </a:rPr>
              <a:t> </a:t>
            </a:r>
            <a:r>
              <a:rPr lang="en-US" sz="2000" dirty="0" err="1" smtClean="0">
                <a:solidFill>
                  <a:schemeClr val="bg1"/>
                </a:solidFill>
              </a:rPr>
              <a:t>inkişaf</a:t>
            </a:r>
            <a:r>
              <a:rPr lang="en-US" sz="2000" dirty="0" smtClean="0">
                <a:solidFill>
                  <a:schemeClr val="bg1"/>
                </a:solidFill>
              </a:rPr>
              <a:t> </a:t>
            </a:r>
            <a:r>
              <a:rPr lang="en-US" sz="2000" dirty="0" err="1" smtClean="0">
                <a:solidFill>
                  <a:schemeClr val="bg1"/>
                </a:solidFill>
              </a:rPr>
              <a:t>istiqaməti</a:t>
            </a:r>
            <a:r>
              <a:rPr lang="en-US" sz="2000" dirty="0" smtClean="0">
                <a:solidFill>
                  <a:schemeClr val="bg1"/>
                </a:solidFill>
              </a:rPr>
              <a:t> </a:t>
            </a:r>
            <a:r>
              <a:rPr lang="en-US" sz="2000" dirty="0" err="1" smtClean="0">
                <a:solidFill>
                  <a:schemeClr val="bg1"/>
                </a:solidFill>
              </a:rPr>
              <a:t>ilə</a:t>
            </a:r>
            <a:r>
              <a:rPr lang="en-US" sz="2000" dirty="0" smtClean="0">
                <a:solidFill>
                  <a:schemeClr val="bg1"/>
                </a:solidFill>
              </a:rPr>
              <a:t> </a:t>
            </a:r>
            <a:r>
              <a:rPr lang="en-US" sz="2000" dirty="0" err="1" smtClean="0">
                <a:solidFill>
                  <a:schemeClr val="bg1"/>
                </a:solidFill>
              </a:rPr>
              <a:t>əlaqələndirilməlidir</a:t>
            </a:r>
            <a:r>
              <a:rPr lang="en-US" sz="2000" dirty="0" smtClean="0">
                <a:solidFill>
                  <a:schemeClr val="bg1"/>
                </a:solidFill>
              </a:rPr>
              <a:t>. </a:t>
            </a:r>
            <a:r>
              <a:rPr lang="en-US" sz="2000" dirty="0" err="1" smtClean="0">
                <a:solidFill>
                  <a:schemeClr val="bg1"/>
                </a:solidFill>
              </a:rPr>
              <a:t>Fikirləşin</a:t>
            </a:r>
            <a:r>
              <a:rPr lang="en-US" sz="2000" dirty="0" smtClean="0">
                <a:solidFill>
                  <a:schemeClr val="bg1"/>
                </a:solidFill>
              </a:rPr>
              <a:t>, </a:t>
            </a:r>
            <a:r>
              <a:rPr lang="en-US" sz="2000" dirty="0" err="1" smtClean="0">
                <a:solidFill>
                  <a:schemeClr val="bg1"/>
                </a:solidFill>
              </a:rPr>
              <a:t>siz</a:t>
            </a:r>
            <a:r>
              <a:rPr lang="en-US" sz="2000" dirty="0" smtClean="0">
                <a:solidFill>
                  <a:schemeClr val="bg1"/>
                </a:solidFill>
              </a:rPr>
              <a:t> </a:t>
            </a:r>
            <a:r>
              <a:rPr lang="en-US" sz="2000" dirty="0" err="1" smtClean="0">
                <a:solidFill>
                  <a:schemeClr val="bg1"/>
                </a:solidFill>
              </a:rPr>
              <a:t>nəyə</a:t>
            </a:r>
            <a:r>
              <a:rPr lang="en-US" sz="2000" dirty="0" smtClean="0">
                <a:solidFill>
                  <a:schemeClr val="bg1"/>
                </a:solidFill>
              </a:rPr>
              <a:t> nail </a:t>
            </a:r>
            <a:r>
              <a:rPr lang="en-US" sz="2000" dirty="0" err="1" smtClean="0">
                <a:solidFill>
                  <a:schemeClr val="bg1"/>
                </a:solidFill>
              </a:rPr>
              <a:t>olmaq</a:t>
            </a:r>
            <a:r>
              <a:rPr lang="en-US" sz="2000" dirty="0" smtClean="0">
                <a:solidFill>
                  <a:schemeClr val="bg1"/>
                </a:solidFill>
              </a:rPr>
              <a:t> </a:t>
            </a:r>
            <a:r>
              <a:rPr lang="en-US" sz="2000" dirty="0" err="1" smtClean="0">
                <a:solidFill>
                  <a:schemeClr val="bg1"/>
                </a:solidFill>
              </a:rPr>
              <a:t>istəyirsiniz</a:t>
            </a:r>
            <a:r>
              <a:rPr lang="en-US" sz="2000" dirty="0" smtClean="0">
                <a:solidFill>
                  <a:schemeClr val="bg1"/>
                </a:solidFill>
              </a:rPr>
              <a:t>? </a:t>
            </a:r>
            <a:r>
              <a:rPr lang="en-US" sz="2000" dirty="0" err="1" smtClean="0">
                <a:solidFill>
                  <a:schemeClr val="bg1"/>
                </a:solidFill>
              </a:rPr>
              <a:t>Maksimal</a:t>
            </a:r>
            <a:r>
              <a:rPr lang="en-US" sz="2000" dirty="0" smtClean="0">
                <a:solidFill>
                  <a:schemeClr val="bg1"/>
                </a:solidFill>
              </a:rPr>
              <a:t> </a:t>
            </a:r>
            <a:r>
              <a:rPr lang="en-US" sz="2000" dirty="0" err="1" smtClean="0">
                <a:solidFill>
                  <a:schemeClr val="bg1"/>
                </a:solidFill>
              </a:rPr>
              <a:t>gəlir</a:t>
            </a:r>
            <a:r>
              <a:rPr lang="en-US" sz="2000" dirty="0" smtClean="0">
                <a:solidFill>
                  <a:schemeClr val="bg1"/>
                </a:solidFill>
              </a:rPr>
              <a:t> </a:t>
            </a:r>
            <a:r>
              <a:rPr lang="en-US" sz="2000" dirty="0" err="1" smtClean="0">
                <a:solidFill>
                  <a:schemeClr val="bg1"/>
                </a:solidFill>
              </a:rPr>
              <a:t>əldə</a:t>
            </a:r>
            <a:r>
              <a:rPr lang="en-US" sz="2000" dirty="0" smtClean="0">
                <a:solidFill>
                  <a:schemeClr val="bg1"/>
                </a:solidFill>
              </a:rPr>
              <a:t> </a:t>
            </a:r>
            <a:r>
              <a:rPr lang="en-US" sz="2000" dirty="0" err="1" smtClean="0">
                <a:solidFill>
                  <a:schemeClr val="bg1"/>
                </a:solidFill>
              </a:rPr>
              <a:t>emək</a:t>
            </a:r>
            <a:r>
              <a:rPr lang="en-US" sz="2000" dirty="0" smtClean="0">
                <a:solidFill>
                  <a:schemeClr val="bg1"/>
                </a:solidFill>
              </a:rPr>
              <a:t>, </a:t>
            </a:r>
            <a:r>
              <a:rPr lang="en-US" sz="2000" dirty="0" err="1" smtClean="0">
                <a:solidFill>
                  <a:schemeClr val="bg1"/>
                </a:solidFill>
              </a:rPr>
              <a:t>öz</a:t>
            </a:r>
            <a:r>
              <a:rPr lang="en-US" sz="2000" dirty="0" smtClean="0">
                <a:solidFill>
                  <a:schemeClr val="bg1"/>
                </a:solidFill>
              </a:rPr>
              <a:t> </a:t>
            </a:r>
            <a:r>
              <a:rPr lang="en-US" sz="2000" dirty="0" err="1" smtClean="0">
                <a:solidFill>
                  <a:schemeClr val="bg1"/>
                </a:solidFill>
              </a:rPr>
              <a:t>daimi</a:t>
            </a:r>
            <a:r>
              <a:rPr lang="en-US" sz="2000" dirty="0" smtClean="0">
                <a:solidFill>
                  <a:schemeClr val="bg1"/>
                </a:solidFill>
              </a:rPr>
              <a:t> </a:t>
            </a:r>
            <a:r>
              <a:rPr lang="en-US" sz="2000" dirty="0" err="1" smtClean="0">
                <a:solidFill>
                  <a:schemeClr val="bg1"/>
                </a:solidFill>
              </a:rPr>
              <a:t>müştərilərinizin</a:t>
            </a:r>
            <a:r>
              <a:rPr lang="en-US" sz="2000" dirty="0" smtClean="0">
                <a:solidFill>
                  <a:schemeClr val="bg1"/>
                </a:solidFill>
              </a:rPr>
              <a:t> </a:t>
            </a:r>
            <a:r>
              <a:rPr lang="en-US" sz="2000" dirty="0" err="1" smtClean="0">
                <a:solidFill>
                  <a:schemeClr val="bg1"/>
                </a:solidFill>
              </a:rPr>
              <a:t>dairəsini</a:t>
            </a:r>
            <a:r>
              <a:rPr lang="en-US" sz="2000" dirty="0" smtClean="0">
                <a:solidFill>
                  <a:schemeClr val="bg1"/>
                </a:solidFill>
              </a:rPr>
              <a:t> </a:t>
            </a:r>
            <a:r>
              <a:rPr lang="en-US" sz="2000" dirty="0" err="1" smtClean="0">
                <a:solidFill>
                  <a:schemeClr val="bg1"/>
                </a:solidFill>
              </a:rPr>
              <a:t>formalaşdırmaq</a:t>
            </a:r>
            <a:r>
              <a:rPr lang="en-US" sz="2000" dirty="0" smtClean="0">
                <a:solidFill>
                  <a:schemeClr val="bg1"/>
                </a:solidFill>
              </a:rPr>
              <a:t>, </a:t>
            </a:r>
            <a:r>
              <a:rPr lang="en-US" sz="2000" dirty="0" err="1" smtClean="0">
                <a:solidFill>
                  <a:schemeClr val="bg1"/>
                </a:solidFill>
              </a:rPr>
              <a:t>rəqiblərinizi</a:t>
            </a:r>
            <a:r>
              <a:rPr lang="en-US" sz="2000" dirty="0" smtClean="0">
                <a:solidFill>
                  <a:schemeClr val="bg1"/>
                </a:solidFill>
              </a:rPr>
              <a:t> </a:t>
            </a:r>
            <a:r>
              <a:rPr lang="en-US" sz="2000" dirty="0" err="1" smtClean="0">
                <a:solidFill>
                  <a:schemeClr val="bg1"/>
                </a:solidFill>
              </a:rPr>
              <a:t>sıxışdırmaq</a:t>
            </a:r>
            <a:r>
              <a:rPr lang="en-US" sz="2000" dirty="0" smtClean="0">
                <a:solidFill>
                  <a:schemeClr val="bg1"/>
                </a:solidFill>
              </a:rPr>
              <a:t> </a:t>
            </a:r>
            <a:r>
              <a:rPr lang="en-US" sz="2000" dirty="0" err="1" smtClean="0">
                <a:solidFill>
                  <a:schemeClr val="bg1"/>
                </a:solidFill>
              </a:rPr>
              <a:t>və</a:t>
            </a:r>
            <a:r>
              <a:rPr lang="en-US" sz="2000" dirty="0" smtClean="0">
                <a:solidFill>
                  <a:schemeClr val="bg1"/>
                </a:solidFill>
              </a:rPr>
              <a:t> </a:t>
            </a:r>
            <a:r>
              <a:rPr lang="en-US" sz="2000" dirty="0" err="1" smtClean="0">
                <a:solidFill>
                  <a:schemeClr val="bg1"/>
                </a:solidFill>
              </a:rPr>
              <a:t>ya</a:t>
            </a:r>
            <a:r>
              <a:rPr lang="en-US" sz="2000" dirty="0" smtClean="0">
                <a:solidFill>
                  <a:schemeClr val="bg1"/>
                </a:solidFill>
              </a:rPr>
              <a:t> </a:t>
            </a:r>
            <a:r>
              <a:rPr lang="en-US" sz="2000" dirty="0" err="1" smtClean="0">
                <a:solidFill>
                  <a:schemeClr val="bg1"/>
                </a:solidFill>
              </a:rPr>
              <a:t>daha</a:t>
            </a:r>
            <a:r>
              <a:rPr lang="en-US" sz="2000" dirty="0" smtClean="0">
                <a:solidFill>
                  <a:schemeClr val="bg1"/>
                </a:solidFill>
              </a:rPr>
              <a:t> </a:t>
            </a:r>
            <a:r>
              <a:rPr lang="en-US" sz="2000" dirty="0" err="1" smtClean="0">
                <a:solidFill>
                  <a:schemeClr val="bg1"/>
                </a:solidFill>
              </a:rPr>
              <a:t>bir</a:t>
            </a:r>
            <a:r>
              <a:rPr lang="en-US" sz="2000" dirty="0" smtClean="0">
                <a:solidFill>
                  <a:schemeClr val="bg1"/>
                </a:solidFill>
              </a:rPr>
              <a:t> </a:t>
            </a:r>
            <a:r>
              <a:rPr lang="en-US" sz="2000" dirty="0" err="1" smtClean="0">
                <a:solidFill>
                  <a:schemeClr val="bg1"/>
                </a:solidFill>
              </a:rPr>
              <a:t>başqa</a:t>
            </a:r>
            <a:r>
              <a:rPr lang="en-US" sz="2000" dirty="0" smtClean="0">
                <a:solidFill>
                  <a:schemeClr val="bg1"/>
                </a:solidFill>
              </a:rPr>
              <a:t> </a:t>
            </a:r>
            <a:r>
              <a:rPr lang="en-US" sz="2000" dirty="0" err="1" smtClean="0">
                <a:solidFill>
                  <a:schemeClr val="bg1"/>
                </a:solidFill>
              </a:rPr>
              <a:t>məqsədiniz</a:t>
            </a:r>
            <a:r>
              <a:rPr lang="en-US" sz="2000" dirty="0" smtClean="0">
                <a:solidFill>
                  <a:schemeClr val="bg1"/>
                </a:solidFill>
              </a:rPr>
              <a:t> </a:t>
            </a:r>
            <a:r>
              <a:rPr lang="en-US" sz="2000" dirty="0" err="1" smtClean="0">
                <a:solidFill>
                  <a:schemeClr val="bg1"/>
                </a:solidFill>
              </a:rPr>
              <a:t>var</a:t>
            </a:r>
            <a:r>
              <a:rPr lang="en-US" sz="2000" dirty="0" smtClean="0">
                <a:solidFill>
                  <a:schemeClr val="bg1"/>
                </a:solidFill>
              </a:rPr>
              <a:t>? Bu </a:t>
            </a:r>
            <a:r>
              <a:rPr lang="en-US" sz="2000" dirty="0" err="1" smtClean="0">
                <a:solidFill>
                  <a:schemeClr val="bg1"/>
                </a:solidFill>
              </a:rPr>
              <a:t>suala</a:t>
            </a:r>
            <a:r>
              <a:rPr lang="en-US" sz="2000" dirty="0" smtClean="0">
                <a:solidFill>
                  <a:schemeClr val="bg1"/>
                </a:solidFill>
              </a:rPr>
              <a:t> </a:t>
            </a:r>
            <a:r>
              <a:rPr lang="en-US" sz="2000" dirty="0" err="1" smtClean="0">
                <a:solidFill>
                  <a:schemeClr val="bg1"/>
                </a:solidFill>
              </a:rPr>
              <a:t>cavab</a:t>
            </a:r>
            <a:r>
              <a:rPr lang="en-US" sz="2000" dirty="0" smtClean="0">
                <a:solidFill>
                  <a:schemeClr val="bg1"/>
                </a:solidFill>
              </a:rPr>
              <a:t> </a:t>
            </a:r>
            <a:r>
              <a:rPr lang="en-US" sz="2000" dirty="0" err="1" smtClean="0">
                <a:solidFill>
                  <a:schemeClr val="bg1"/>
                </a:solidFill>
              </a:rPr>
              <a:t>xidmətə</a:t>
            </a:r>
            <a:r>
              <a:rPr lang="en-US" sz="2000" dirty="0" smtClean="0">
                <a:solidFill>
                  <a:schemeClr val="bg1"/>
                </a:solidFill>
              </a:rPr>
              <a:t> </a:t>
            </a:r>
            <a:r>
              <a:rPr lang="en-US" sz="2000" dirty="0" err="1" smtClean="0">
                <a:solidFill>
                  <a:schemeClr val="bg1"/>
                </a:solidFill>
              </a:rPr>
              <a:t>qiymətin</a:t>
            </a:r>
            <a:r>
              <a:rPr lang="en-US" sz="2000" dirty="0" smtClean="0">
                <a:solidFill>
                  <a:schemeClr val="bg1"/>
                </a:solidFill>
              </a:rPr>
              <a:t> </a:t>
            </a:r>
            <a:r>
              <a:rPr lang="en-US" sz="2000" dirty="0" err="1" smtClean="0">
                <a:solidFill>
                  <a:schemeClr val="bg1"/>
                </a:solidFill>
              </a:rPr>
              <a:t>təyin</a:t>
            </a:r>
            <a:r>
              <a:rPr lang="en-US" sz="2000" dirty="0" smtClean="0">
                <a:solidFill>
                  <a:schemeClr val="bg1"/>
                </a:solidFill>
              </a:rPr>
              <a:t> </a:t>
            </a:r>
            <a:r>
              <a:rPr lang="en-US" sz="2000" dirty="0" err="1" smtClean="0">
                <a:solidFill>
                  <a:schemeClr val="bg1"/>
                </a:solidFill>
              </a:rPr>
              <a:t>edilməsinə</a:t>
            </a:r>
            <a:r>
              <a:rPr lang="en-US" sz="2000" dirty="0" smtClean="0">
                <a:solidFill>
                  <a:schemeClr val="bg1"/>
                </a:solidFill>
              </a:rPr>
              <a:t> </a:t>
            </a:r>
            <a:r>
              <a:rPr lang="en-US" sz="2000" dirty="0" err="1" smtClean="0">
                <a:solidFill>
                  <a:schemeClr val="bg1"/>
                </a:solidFill>
              </a:rPr>
              <a:t>yanaşmanı</a:t>
            </a:r>
            <a:r>
              <a:rPr lang="en-US" sz="2000" dirty="0" smtClean="0">
                <a:solidFill>
                  <a:schemeClr val="bg1"/>
                </a:solidFill>
              </a:rPr>
              <a:t> </a:t>
            </a:r>
            <a:r>
              <a:rPr lang="en-US" sz="2000" dirty="0" err="1" smtClean="0">
                <a:solidFill>
                  <a:schemeClr val="bg1"/>
                </a:solidFill>
              </a:rPr>
              <a:t>müəyyən</a:t>
            </a:r>
            <a:r>
              <a:rPr lang="en-US" sz="2000" dirty="0" smtClean="0">
                <a:solidFill>
                  <a:schemeClr val="bg1"/>
                </a:solidFill>
              </a:rPr>
              <a:t> </a:t>
            </a:r>
            <a:r>
              <a:rPr lang="en-US" sz="2000" dirty="0" err="1" smtClean="0">
                <a:solidFill>
                  <a:schemeClr val="bg1"/>
                </a:solidFill>
              </a:rPr>
              <a:t>edəcəkdir</a:t>
            </a:r>
            <a:r>
              <a:rPr lang="en-US" sz="2000" dirty="0" smtClean="0">
                <a:solidFill>
                  <a:schemeClr val="bg1"/>
                </a:solidFill>
              </a:rPr>
              <a:t>.</a:t>
            </a:r>
            <a:endParaRPr lang="ru-RU" sz="2000" dirty="0" smtClean="0">
              <a:solidFill>
                <a:schemeClr val="bg1"/>
              </a:solidFill>
            </a:endParaRPr>
          </a:p>
          <a:p>
            <a:pPr algn="ctr"/>
            <a:r>
              <a:rPr lang="en-US" sz="2000" dirty="0" err="1" smtClean="0">
                <a:solidFill>
                  <a:schemeClr val="bg1"/>
                </a:solidFill>
              </a:rPr>
              <a:t>Beləliklə</a:t>
            </a:r>
            <a:r>
              <a:rPr lang="en-US" sz="2000" dirty="0" smtClean="0">
                <a:solidFill>
                  <a:schemeClr val="bg1"/>
                </a:solidFill>
              </a:rPr>
              <a:t>, </a:t>
            </a:r>
            <a:r>
              <a:rPr lang="en-US" sz="2000" dirty="0" err="1" smtClean="0">
                <a:solidFill>
                  <a:schemeClr val="bg1"/>
                </a:solidFill>
              </a:rPr>
              <a:t>siz</a:t>
            </a:r>
            <a:r>
              <a:rPr lang="en-US" sz="2000" dirty="0" smtClean="0">
                <a:solidFill>
                  <a:schemeClr val="bg1"/>
                </a:solidFill>
              </a:rPr>
              <a:t> </a:t>
            </a:r>
            <a:r>
              <a:rPr lang="en-US" sz="2000" dirty="0" err="1" smtClean="0">
                <a:solidFill>
                  <a:schemeClr val="bg1"/>
                </a:solidFill>
              </a:rPr>
              <a:t>müştərinizin</a:t>
            </a:r>
            <a:r>
              <a:rPr lang="en-US" sz="2000" dirty="0" smtClean="0">
                <a:solidFill>
                  <a:schemeClr val="bg1"/>
                </a:solidFill>
              </a:rPr>
              <a:t> </a:t>
            </a:r>
            <a:r>
              <a:rPr lang="en-US" sz="2000" dirty="0" err="1" smtClean="0">
                <a:solidFill>
                  <a:schemeClr val="bg1"/>
                </a:solidFill>
              </a:rPr>
              <a:t>ödəmək</a:t>
            </a:r>
            <a:r>
              <a:rPr lang="en-US" sz="2000" dirty="0" smtClean="0">
                <a:solidFill>
                  <a:schemeClr val="bg1"/>
                </a:solidFill>
              </a:rPr>
              <a:t> </a:t>
            </a:r>
            <a:r>
              <a:rPr lang="en-US" sz="2000" dirty="0" err="1" smtClean="0">
                <a:solidFill>
                  <a:schemeClr val="bg1"/>
                </a:solidFill>
              </a:rPr>
              <a:t>iqtidarında</a:t>
            </a:r>
            <a:r>
              <a:rPr lang="en-US" sz="2000" dirty="0" smtClean="0">
                <a:solidFill>
                  <a:schemeClr val="bg1"/>
                </a:solidFill>
              </a:rPr>
              <a:t> </a:t>
            </a:r>
            <a:r>
              <a:rPr lang="en-US" sz="2000" dirty="0" err="1" smtClean="0">
                <a:solidFill>
                  <a:schemeClr val="bg1"/>
                </a:solidFill>
              </a:rPr>
              <a:t>olduğu</a:t>
            </a:r>
            <a:r>
              <a:rPr lang="en-US" sz="2000" dirty="0" smtClean="0">
                <a:solidFill>
                  <a:schemeClr val="bg1"/>
                </a:solidFill>
              </a:rPr>
              <a:t> </a:t>
            </a:r>
            <a:r>
              <a:rPr lang="en-US" sz="2000" dirty="0" err="1" smtClean="0">
                <a:solidFill>
                  <a:schemeClr val="bg1"/>
                </a:solidFill>
              </a:rPr>
              <a:t>məbləğdən</a:t>
            </a:r>
            <a:r>
              <a:rPr lang="en-US" sz="2000" dirty="0" smtClean="0">
                <a:solidFill>
                  <a:schemeClr val="bg1"/>
                </a:solidFill>
              </a:rPr>
              <a:t> </a:t>
            </a:r>
            <a:r>
              <a:rPr lang="en-US" sz="2000" dirty="0" err="1" smtClean="0">
                <a:solidFill>
                  <a:schemeClr val="bg1"/>
                </a:solidFill>
              </a:rPr>
              <a:t>yuxarı</a:t>
            </a:r>
            <a:r>
              <a:rPr lang="en-US" sz="2000" dirty="0" smtClean="0">
                <a:solidFill>
                  <a:schemeClr val="bg1"/>
                </a:solidFill>
              </a:rPr>
              <a:t> </a:t>
            </a:r>
            <a:r>
              <a:rPr lang="en-US" sz="2000" dirty="0" err="1" smtClean="0">
                <a:solidFill>
                  <a:schemeClr val="bg1"/>
                </a:solidFill>
              </a:rPr>
              <a:t>qiyməti</a:t>
            </a:r>
            <a:r>
              <a:rPr lang="en-US" sz="2000" dirty="0" smtClean="0">
                <a:solidFill>
                  <a:schemeClr val="bg1"/>
                </a:solidFill>
              </a:rPr>
              <a:t> </a:t>
            </a:r>
            <a:r>
              <a:rPr lang="en-US" sz="2000" dirty="0" err="1" smtClean="0">
                <a:solidFill>
                  <a:schemeClr val="bg1"/>
                </a:solidFill>
              </a:rPr>
              <a:t>qoya</a:t>
            </a:r>
            <a:r>
              <a:rPr lang="en-US" sz="2000" dirty="0" smtClean="0">
                <a:solidFill>
                  <a:schemeClr val="bg1"/>
                </a:solidFill>
              </a:rPr>
              <a:t> </a:t>
            </a:r>
            <a:r>
              <a:rPr lang="en-US" sz="2000" dirty="0" err="1" smtClean="0">
                <a:solidFill>
                  <a:schemeClr val="bg1"/>
                </a:solidFill>
              </a:rPr>
              <a:t>bilməzsiniz</a:t>
            </a:r>
            <a:r>
              <a:rPr lang="en-US" sz="2000" dirty="0" smtClean="0">
                <a:solidFill>
                  <a:schemeClr val="bg1"/>
                </a:solidFill>
              </a:rPr>
              <a:t>. </a:t>
            </a:r>
            <a:r>
              <a:rPr lang="en-US" sz="2000" dirty="0" err="1" smtClean="0">
                <a:solidFill>
                  <a:schemeClr val="bg1"/>
                </a:solidFill>
              </a:rPr>
              <a:t>Bazarın</a:t>
            </a:r>
            <a:r>
              <a:rPr lang="en-US" sz="2000" dirty="0" smtClean="0">
                <a:solidFill>
                  <a:schemeClr val="bg1"/>
                </a:solidFill>
              </a:rPr>
              <a:t> </a:t>
            </a:r>
            <a:r>
              <a:rPr lang="en-US" sz="2000" dirty="0" err="1" smtClean="0">
                <a:solidFill>
                  <a:schemeClr val="bg1"/>
                </a:solidFill>
              </a:rPr>
              <a:t>tədqiqi</a:t>
            </a:r>
            <a:r>
              <a:rPr lang="en-US" sz="2000" dirty="0" smtClean="0">
                <a:solidFill>
                  <a:schemeClr val="bg1"/>
                </a:solidFill>
              </a:rPr>
              <a:t> </a:t>
            </a:r>
            <a:r>
              <a:rPr lang="en-US" sz="2000" dirty="0" err="1" smtClean="0">
                <a:solidFill>
                  <a:schemeClr val="bg1"/>
                </a:solidFill>
              </a:rPr>
              <a:t>həmin</a:t>
            </a:r>
            <a:r>
              <a:rPr lang="en-US" sz="2000" dirty="0" smtClean="0">
                <a:solidFill>
                  <a:schemeClr val="bg1"/>
                </a:solidFill>
              </a:rPr>
              <a:t> </a:t>
            </a:r>
            <a:r>
              <a:rPr lang="en-US" sz="2000" dirty="0" err="1" smtClean="0">
                <a:solidFill>
                  <a:schemeClr val="bg1"/>
                </a:solidFill>
              </a:rPr>
              <a:t>bu</a:t>
            </a:r>
            <a:r>
              <a:rPr lang="en-US" sz="2000" dirty="0" smtClean="0">
                <a:solidFill>
                  <a:schemeClr val="bg1"/>
                </a:solidFill>
              </a:rPr>
              <a:t> </a:t>
            </a:r>
            <a:r>
              <a:rPr lang="en-US" sz="2000" dirty="0" err="1" smtClean="0">
                <a:solidFill>
                  <a:schemeClr val="bg1"/>
                </a:solidFill>
              </a:rPr>
              <a:t>həddi</a:t>
            </a:r>
            <a:r>
              <a:rPr lang="en-US" sz="2000" dirty="0" smtClean="0">
                <a:solidFill>
                  <a:schemeClr val="bg1"/>
                </a:solidFill>
              </a:rPr>
              <a:t> </a:t>
            </a:r>
            <a:r>
              <a:rPr lang="en-US" sz="2000" dirty="0" err="1" smtClean="0">
                <a:solidFill>
                  <a:schemeClr val="bg1"/>
                </a:solidFill>
              </a:rPr>
              <a:t>müəyyənləşdirməyə</a:t>
            </a:r>
            <a:r>
              <a:rPr lang="en-US" sz="2000" dirty="0" smtClean="0">
                <a:solidFill>
                  <a:schemeClr val="bg1"/>
                </a:solidFill>
              </a:rPr>
              <a:t> </a:t>
            </a:r>
            <a:r>
              <a:rPr lang="en-US" sz="2000" dirty="0" err="1" smtClean="0">
                <a:solidFill>
                  <a:schemeClr val="bg1"/>
                </a:solidFill>
              </a:rPr>
              <a:t>kömək</a:t>
            </a:r>
            <a:r>
              <a:rPr lang="en-US" sz="2000" dirty="0" smtClean="0">
                <a:solidFill>
                  <a:schemeClr val="bg1"/>
                </a:solidFill>
              </a:rPr>
              <a:t> </a:t>
            </a:r>
            <a:r>
              <a:rPr lang="en-US" sz="2000" dirty="0" err="1" smtClean="0">
                <a:solidFill>
                  <a:schemeClr val="bg1"/>
                </a:solidFill>
              </a:rPr>
              <a:t>edir</a:t>
            </a:r>
            <a:r>
              <a:rPr lang="en-US" sz="2000" dirty="0" smtClean="0">
                <a:solidFill>
                  <a:schemeClr val="bg1"/>
                </a:solidFill>
              </a:rPr>
              <a:t>. </a:t>
            </a:r>
            <a:r>
              <a:rPr lang="en-US" sz="2000" dirty="0" err="1" smtClean="0">
                <a:solidFill>
                  <a:schemeClr val="bg1"/>
                </a:solidFill>
              </a:rPr>
              <a:t>Bütünlükdə</a:t>
            </a:r>
            <a:r>
              <a:rPr lang="en-US" sz="2000" dirty="0" smtClean="0">
                <a:solidFill>
                  <a:schemeClr val="bg1"/>
                </a:solidFill>
              </a:rPr>
              <a:t> </a:t>
            </a:r>
            <a:r>
              <a:rPr lang="en-US" sz="2000" dirty="0" err="1" smtClean="0">
                <a:solidFill>
                  <a:schemeClr val="bg1"/>
                </a:solidFill>
              </a:rPr>
              <a:t>isə</a:t>
            </a:r>
            <a:r>
              <a:rPr lang="en-US" sz="2000" dirty="0" smtClean="0">
                <a:solidFill>
                  <a:schemeClr val="bg1"/>
                </a:solidFill>
              </a:rPr>
              <a:t>, </a:t>
            </a:r>
            <a:r>
              <a:rPr lang="en-US" sz="2000" dirty="0" err="1" smtClean="0">
                <a:solidFill>
                  <a:schemeClr val="bg1"/>
                </a:solidFill>
              </a:rPr>
              <a:t>xidmətləriniz</a:t>
            </a:r>
            <a:r>
              <a:rPr lang="en-US" sz="2000" dirty="0" smtClean="0">
                <a:solidFill>
                  <a:schemeClr val="bg1"/>
                </a:solidFill>
              </a:rPr>
              <a:t> </a:t>
            </a:r>
            <a:r>
              <a:rPr lang="en-US" sz="2000" dirty="0" err="1" smtClean="0">
                <a:solidFill>
                  <a:schemeClr val="bg1"/>
                </a:solidFill>
              </a:rPr>
              <a:t>nə</a:t>
            </a:r>
            <a:r>
              <a:rPr lang="en-US" sz="2000" dirty="0" smtClean="0">
                <a:solidFill>
                  <a:schemeClr val="bg1"/>
                </a:solidFill>
              </a:rPr>
              <a:t> </a:t>
            </a:r>
            <a:r>
              <a:rPr lang="en-US" sz="2000" dirty="0" err="1" smtClean="0">
                <a:solidFill>
                  <a:schemeClr val="bg1"/>
                </a:solidFill>
              </a:rPr>
              <a:t>qədər</a:t>
            </a:r>
            <a:r>
              <a:rPr lang="en-US" sz="2000" dirty="0" smtClean="0">
                <a:solidFill>
                  <a:schemeClr val="bg1"/>
                </a:solidFill>
              </a:rPr>
              <a:t> </a:t>
            </a:r>
            <a:r>
              <a:rPr lang="en-US" sz="2000" dirty="0" err="1" smtClean="0">
                <a:solidFill>
                  <a:schemeClr val="bg1"/>
                </a:solidFill>
              </a:rPr>
              <a:t>spesifik</a:t>
            </a:r>
            <a:r>
              <a:rPr lang="en-US" sz="2000" dirty="0" smtClean="0">
                <a:solidFill>
                  <a:schemeClr val="bg1"/>
                </a:solidFill>
              </a:rPr>
              <a:t>, </a:t>
            </a:r>
            <a:r>
              <a:rPr lang="en-US" sz="2000" dirty="0" err="1" smtClean="0">
                <a:solidFill>
                  <a:schemeClr val="bg1"/>
                </a:solidFill>
              </a:rPr>
              <a:t>qıt</a:t>
            </a:r>
            <a:r>
              <a:rPr lang="en-US" sz="2000" dirty="0" smtClean="0">
                <a:solidFill>
                  <a:schemeClr val="bg1"/>
                </a:solidFill>
              </a:rPr>
              <a:t> </a:t>
            </a:r>
            <a:r>
              <a:rPr lang="en-US" sz="2000" dirty="0" err="1" smtClean="0">
                <a:solidFill>
                  <a:schemeClr val="bg1"/>
                </a:solidFill>
              </a:rPr>
              <a:t>və</a:t>
            </a:r>
            <a:r>
              <a:rPr lang="en-US" sz="2000" dirty="0" smtClean="0">
                <a:solidFill>
                  <a:schemeClr val="bg1"/>
                </a:solidFill>
              </a:rPr>
              <a:t> </a:t>
            </a:r>
            <a:r>
              <a:rPr lang="en-US" sz="2000" dirty="0" err="1" smtClean="0">
                <a:solidFill>
                  <a:schemeClr val="bg1"/>
                </a:solidFill>
              </a:rPr>
              <a:t>ya</a:t>
            </a:r>
            <a:r>
              <a:rPr lang="en-US" sz="2000" dirty="0" smtClean="0">
                <a:solidFill>
                  <a:schemeClr val="bg1"/>
                </a:solidFill>
              </a:rPr>
              <a:t> </a:t>
            </a:r>
            <a:r>
              <a:rPr lang="en-US" sz="2000" dirty="0" err="1" smtClean="0">
                <a:solidFill>
                  <a:schemeClr val="bg1"/>
                </a:solidFill>
              </a:rPr>
              <a:t>dəyərli</a:t>
            </a:r>
            <a:r>
              <a:rPr lang="en-US" sz="2000" dirty="0" smtClean="0">
                <a:solidFill>
                  <a:schemeClr val="bg1"/>
                </a:solidFill>
              </a:rPr>
              <a:t> </a:t>
            </a:r>
            <a:r>
              <a:rPr lang="en-US" sz="2000" dirty="0" err="1" smtClean="0">
                <a:solidFill>
                  <a:schemeClr val="bg1"/>
                </a:solidFill>
              </a:rPr>
              <a:t>olarsa</a:t>
            </a:r>
            <a:r>
              <a:rPr lang="en-US" sz="2000" dirty="0" smtClean="0">
                <a:solidFill>
                  <a:schemeClr val="bg1"/>
                </a:solidFill>
              </a:rPr>
              <a:t>, </a:t>
            </a:r>
            <a:r>
              <a:rPr lang="en-US" sz="2000" dirty="0" err="1" smtClean="0">
                <a:solidFill>
                  <a:schemeClr val="bg1"/>
                </a:solidFill>
              </a:rPr>
              <a:t>bir</a:t>
            </a:r>
            <a:r>
              <a:rPr lang="en-US" sz="2000" dirty="0" smtClean="0">
                <a:solidFill>
                  <a:schemeClr val="bg1"/>
                </a:solidFill>
              </a:rPr>
              <a:t> o </a:t>
            </a:r>
            <a:r>
              <a:rPr lang="en-US" sz="2000" dirty="0" err="1" smtClean="0">
                <a:solidFill>
                  <a:schemeClr val="bg1"/>
                </a:solidFill>
              </a:rPr>
              <a:t>qədər</a:t>
            </a:r>
            <a:r>
              <a:rPr lang="en-US" sz="2000" dirty="0" smtClean="0">
                <a:solidFill>
                  <a:schemeClr val="bg1"/>
                </a:solidFill>
              </a:rPr>
              <a:t> </a:t>
            </a:r>
            <a:r>
              <a:rPr lang="en-US" sz="2000" dirty="0" err="1" smtClean="0">
                <a:solidFill>
                  <a:schemeClr val="bg1"/>
                </a:solidFill>
              </a:rPr>
              <a:t>də</a:t>
            </a:r>
            <a:r>
              <a:rPr lang="en-US" sz="2000" dirty="0" smtClean="0">
                <a:solidFill>
                  <a:schemeClr val="bg1"/>
                </a:solidFill>
              </a:rPr>
              <a:t> </a:t>
            </a:r>
            <a:r>
              <a:rPr lang="en-US" sz="2000" dirty="0" err="1" smtClean="0">
                <a:solidFill>
                  <a:schemeClr val="bg1"/>
                </a:solidFill>
              </a:rPr>
              <a:t>siz</a:t>
            </a:r>
            <a:r>
              <a:rPr lang="en-US" sz="2000" dirty="0" smtClean="0">
                <a:solidFill>
                  <a:schemeClr val="bg1"/>
                </a:solidFill>
              </a:rPr>
              <a:t> </a:t>
            </a:r>
            <a:r>
              <a:rPr lang="en-US" sz="2000" dirty="0" err="1" smtClean="0">
                <a:solidFill>
                  <a:schemeClr val="bg1"/>
                </a:solidFill>
              </a:rPr>
              <a:t>qiymət</a:t>
            </a:r>
            <a:r>
              <a:rPr lang="en-US" sz="2000" dirty="0" smtClean="0">
                <a:solidFill>
                  <a:schemeClr val="bg1"/>
                </a:solidFill>
              </a:rPr>
              <a:t> </a:t>
            </a:r>
            <a:r>
              <a:rPr lang="en-US" sz="2000" dirty="0" err="1" smtClean="0">
                <a:solidFill>
                  <a:schemeClr val="bg1"/>
                </a:solidFill>
              </a:rPr>
              <a:t>təyin</a:t>
            </a:r>
            <a:r>
              <a:rPr lang="en-US" sz="2000" dirty="0" smtClean="0">
                <a:solidFill>
                  <a:schemeClr val="bg1"/>
                </a:solidFill>
              </a:rPr>
              <a:t> </a:t>
            </a:r>
            <a:r>
              <a:rPr lang="en-US" sz="2000" dirty="0" err="1" smtClean="0">
                <a:solidFill>
                  <a:schemeClr val="bg1"/>
                </a:solidFill>
              </a:rPr>
              <a:t>etməkdə</a:t>
            </a:r>
            <a:r>
              <a:rPr lang="en-US" sz="2000" dirty="0" smtClean="0">
                <a:solidFill>
                  <a:schemeClr val="bg1"/>
                </a:solidFill>
              </a:rPr>
              <a:t> </a:t>
            </a:r>
            <a:r>
              <a:rPr lang="en-US" sz="2000" dirty="0" err="1" smtClean="0">
                <a:solidFill>
                  <a:schemeClr val="bg1"/>
                </a:solidFill>
              </a:rPr>
              <a:t>sərbəst</a:t>
            </a:r>
            <a:r>
              <a:rPr lang="en-US" sz="2000" dirty="0" smtClean="0">
                <a:solidFill>
                  <a:schemeClr val="bg1"/>
                </a:solidFill>
              </a:rPr>
              <a:t> </a:t>
            </a:r>
            <a:r>
              <a:rPr lang="en-US" sz="2000" dirty="0" err="1" smtClean="0">
                <a:solidFill>
                  <a:schemeClr val="bg1"/>
                </a:solidFill>
              </a:rPr>
              <a:t>olacaqsınız</a:t>
            </a:r>
            <a:r>
              <a:rPr lang="en-US" sz="2000" dirty="0" smtClean="0">
                <a:solidFill>
                  <a:schemeClr val="bg1"/>
                </a:solidFill>
              </a:rPr>
              <a:t>.</a:t>
            </a:r>
            <a:endParaRPr lang="ru-RU" sz="2000" dirty="0" smtClean="0">
              <a:solidFill>
                <a:schemeClr val="bg1"/>
              </a:solidFill>
            </a:endParaRPr>
          </a:p>
          <a:p>
            <a:pPr algn="ctr"/>
            <a:endParaRPr lang="ru-RU" sz="2000" dirty="0">
              <a:solidFill>
                <a:schemeClr val="bg1"/>
              </a:solidFill>
            </a:endParaRPr>
          </a:p>
        </p:txBody>
      </p:sp>
      <p:pic>
        <p:nvPicPr>
          <p:cNvPr id="11" name="Содержимое 10" descr="communicating_pricing_strategy.png"/>
          <p:cNvPicPr>
            <a:picLocks noGrp="1" noChangeAspect="1"/>
          </p:cNvPicPr>
          <p:nvPr>
            <p:ph sz="half" idx="2"/>
          </p:nvPr>
        </p:nvPicPr>
        <p:blipFill>
          <a:blip r:embed="rId3" cstate="print"/>
          <a:stretch>
            <a:fillRect/>
          </a:stretch>
        </p:blipFill>
        <p:spPr>
          <a:xfrm>
            <a:off x="2987825" y="1"/>
            <a:ext cx="1944216" cy="185039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1143000"/>
          </a:xfrm>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SUAL - 5.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Xidmətlərin</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bazarda</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yeridilməsi</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21001">
              <a:schemeClr val="accent4">
                <a:lumMod val="75000"/>
              </a:schemeClr>
            </a:gs>
            <a:gs pos="35001">
              <a:srgbClr val="0070C0"/>
            </a:gs>
            <a:gs pos="52000">
              <a:schemeClr val="accent2">
                <a:lumMod val="60000"/>
                <a:lumOff val="40000"/>
              </a:schemeClr>
            </a:gs>
            <a:gs pos="73000">
              <a:schemeClr val="tx2">
                <a:lumMod val="60000"/>
                <a:lumOff val="40000"/>
              </a:schemeClr>
            </a:gs>
            <a:gs pos="88000">
              <a:srgbClr val="ABFC74"/>
            </a:gs>
            <a:gs pos="100000">
              <a:srgbClr val="A603AB"/>
            </a:gs>
          </a:gsLst>
          <a:path path="rect">
            <a:fillToRect l="100000" t="100000"/>
          </a:path>
        </a:gradFill>
        <a:effectLst/>
      </p:bgPr>
    </p:bg>
    <p:spTree>
      <p:nvGrpSpPr>
        <p:cNvPr id="1" name=""/>
        <p:cNvGrpSpPr/>
        <p:nvPr/>
      </p:nvGrpSpPr>
      <p:grpSpPr>
        <a:xfrm>
          <a:off x="0" y="0"/>
          <a:ext cx="0" cy="0"/>
          <a:chOff x="0" y="0"/>
          <a:chExt cx="0" cy="0"/>
        </a:xfrm>
      </p:grpSpPr>
      <p:sp>
        <p:nvSpPr>
          <p:cNvPr id="8" name="Содержимое 7"/>
          <p:cNvSpPr>
            <a:spLocks noGrp="1"/>
          </p:cNvSpPr>
          <p:nvPr>
            <p:ph idx="1"/>
          </p:nvPr>
        </p:nvSpPr>
        <p:spPr>
          <a:xfrm>
            <a:off x="1428728" y="1785926"/>
            <a:ext cx="6800872" cy="4005275"/>
          </a:xfrm>
        </p:spPr>
        <p:txBody>
          <a:bodyPr/>
          <a:lstStyle/>
          <a:p>
            <a:pPr algn="ctr"/>
            <a:r>
              <a:rPr lang="en-US" dirty="0" err="1" smtClean="0">
                <a:solidFill>
                  <a:schemeClr val="bg1"/>
                </a:solidFill>
              </a:rPr>
              <a:t>Bazarda</a:t>
            </a:r>
            <a:r>
              <a:rPr lang="en-US" dirty="0" smtClean="0">
                <a:solidFill>
                  <a:schemeClr val="bg1"/>
                </a:solidFill>
              </a:rPr>
              <a:t> </a:t>
            </a:r>
            <a:r>
              <a:rPr lang="en-US" dirty="0" err="1" smtClean="0">
                <a:solidFill>
                  <a:schemeClr val="bg1"/>
                </a:solidFill>
              </a:rPr>
              <a:t>xidmətlərin</a:t>
            </a:r>
            <a:r>
              <a:rPr lang="en-US" dirty="0" smtClean="0">
                <a:solidFill>
                  <a:schemeClr val="bg1"/>
                </a:solidFill>
              </a:rPr>
              <a:t> </a:t>
            </a:r>
            <a:r>
              <a:rPr lang="en-US" dirty="0" err="1" smtClean="0">
                <a:solidFill>
                  <a:schemeClr val="bg1"/>
                </a:solidFill>
              </a:rPr>
              <a:t>yeridilməsi</a:t>
            </a:r>
            <a:r>
              <a:rPr lang="en-US" dirty="0" smtClean="0">
                <a:solidFill>
                  <a:schemeClr val="bg1"/>
                </a:solidFill>
              </a:rPr>
              <a:t> </a:t>
            </a:r>
            <a:r>
              <a:rPr lang="en-US" dirty="0" err="1" smtClean="0">
                <a:solidFill>
                  <a:schemeClr val="bg1"/>
                </a:solidFill>
              </a:rPr>
              <a:t>proqramını</a:t>
            </a:r>
            <a:r>
              <a:rPr lang="en-US" dirty="0" smtClean="0">
                <a:solidFill>
                  <a:schemeClr val="bg1"/>
                </a:solidFill>
              </a:rPr>
              <a:t> </a:t>
            </a:r>
            <a:r>
              <a:rPr lang="en-US" dirty="0" err="1" smtClean="0">
                <a:solidFill>
                  <a:schemeClr val="bg1"/>
                </a:solidFill>
              </a:rPr>
              <a:t>işləyib</a:t>
            </a:r>
            <a:r>
              <a:rPr lang="en-US" dirty="0" smtClean="0">
                <a:solidFill>
                  <a:schemeClr val="bg1"/>
                </a:solidFill>
              </a:rPr>
              <a:t> </a:t>
            </a:r>
            <a:r>
              <a:rPr lang="en-US" dirty="0" err="1" smtClean="0">
                <a:solidFill>
                  <a:schemeClr val="bg1"/>
                </a:solidFill>
              </a:rPr>
              <a:t>hazırlamazdan</a:t>
            </a:r>
            <a:r>
              <a:rPr lang="en-US" dirty="0" smtClean="0">
                <a:solidFill>
                  <a:schemeClr val="bg1"/>
                </a:solidFill>
              </a:rPr>
              <a:t> </a:t>
            </a:r>
            <a:r>
              <a:rPr lang="en-US" dirty="0" err="1" smtClean="0">
                <a:solidFill>
                  <a:schemeClr val="bg1"/>
                </a:solidFill>
              </a:rPr>
              <a:t>öncə</a:t>
            </a:r>
            <a:r>
              <a:rPr lang="en-US" dirty="0" smtClean="0">
                <a:solidFill>
                  <a:schemeClr val="bg1"/>
                </a:solidFill>
              </a:rPr>
              <a:t>, </a:t>
            </a:r>
            <a:r>
              <a:rPr lang="en-US" dirty="0" err="1" smtClean="0">
                <a:solidFill>
                  <a:schemeClr val="bg1"/>
                </a:solidFill>
              </a:rPr>
              <a:t>müştərilərlə</a:t>
            </a:r>
            <a:r>
              <a:rPr lang="en-US" dirty="0" smtClean="0">
                <a:solidFill>
                  <a:schemeClr val="bg1"/>
                </a:solidFill>
              </a:rPr>
              <a:t> </a:t>
            </a:r>
            <a:r>
              <a:rPr lang="en-US" dirty="0" err="1" smtClean="0">
                <a:solidFill>
                  <a:schemeClr val="bg1"/>
                </a:solidFill>
              </a:rPr>
              <a:t>işinizi</a:t>
            </a:r>
            <a:r>
              <a:rPr lang="en-US" dirty="0" smtClean="0">
                <a:solidFill>
                  <a:schemeClr val="bg1"/>
                </a:solidFill>
              </a:rPr>
              <a:t> </a:t>
            </a:r>
            <a:r>
              <a:rPr lang="en-US" dirty="0" err="1" smtClean="0">
                <a:solidFill>
                  <a:schemeClr val="bg1"/>
                </a:solidFill>
              </a:rPr>
              <a:t>təhlil</a:t>
            </a:r>
            <a:r>
              <a:rPr lang="en-US" dirty="0" smtClean="0">
                <a:solidFill>
                  <a:schemeClr val="bg1"/>
                </a:solidFill>
              </a:rPr>
              <a:t> </a:t>
            </a:r>
            <a:r>
              <a:rPr lang="en-US" dirty="0" err="1" smtClean="0">
                <a:solidFill>
                  <a:schemeClr val="bg1"/>
                </a:solidFill>
              </a:rPr>
              <a:t>edin</a:t>
            </a:r>
            <a:r>
              <a:rPr lang="en-US" dirty="0" smtClean="0">
                <a:solidFill>
                  <a:schemeClr val="bg1"/>
                </a:solidFill>
              </a:rPr>
              <a:t>. </a:t>
            </a:r>
            <a:r>
              <a:rPr lang="en-US" dirty="0" err="1" smtClean="0">
                <a:solidFill>
                  <a:schemeClr val="bg1"/>
                </a:solidFill>
              </a:rPr>
              <a:t>Unutmayın</a:t>
            </a:r>
            <a:r>
              <a:rPr lang="en-US" dirty="0" smtClean="0">
                <a:solidFill>
                  <a:schemeClr val="bg1"/>
                </a:solidFill>
              </a:rPr>
              <a:t> </a:t>
            </a:r>
            <a:r>
              <a:rPr lang="en-US" dirty="0" err="1" smtClean="0">
                <a:solidFill>
                  <a:schemeClr val="bg1"/>
                </a:solidFill>
              </a:rPr>
              <a:t>ki</a:t>
            </a:r>
            <a:r>
              <a:rPr lang="en-US" dirty="0" smtClean="0">
                <a:solidFill>
                  <a:schemeClr val="bg1"/>
                </a:solidFill>
              </a:rPr>
              <a:t>, </a:t>
            </a:r>
            <a:r>
              <a:rPr lang="en-US" dirty="0" err="1" smtClean="0">
                <a:solidFill>
                  <a:schemeClr val="bg1"/>
                </a:solidFill>
              </a:rPr>
              <a:t>nəzərdən</a:t>
            </a:r>
            <a:r>
              <a:rPr lang="en-US" dirty="0" smtClean="0">
                <a:solidFill>
                  <a:schemeClr val="bg1"/>
                </a:solidFill>
              </a:rPr>
              <a:t> </a:t>
            </a:r>
            <a:r>
              <a:rPr lang="en-US" dirty="0" err="1" smtClean="0">
                <a:solidFill>
                  <a:schemeClr val="bg1"/>
                </a:solidFill>
              </a:rPr>
              <a:t>qaçan</a:t>
            </a:r>
            <a:r>
              <a:rPr lang="en-US" dirty="0" smtClean="0">
                <a:solidFill>
                  <a:schemeClr val="bg1"/>
                </a:solidFill>
              </a:rPr>
              <a:t> </a:t>
            </a:r>
            <a:r>
              <a:rPr lang="en-US" dirty="0" err="1" smtClean="0">
                <a:solidFill>
                  <a:schemeClr val="bg1"/>
                </a:solidFill>
              </a:rPr>
              <a:t>hər</a:t>
            </a:r>
            <a:r>
              <a:rPr lang="en-US" dirty="0" smtClean="0">
                <a:solidFill>
                  <a:schemeClr val="bg1"/>
                </a:solidFill>
              </a:rPr>
              <a:t> </a:t>
            </a:r>
            <a:r>
              <a:rPr lang="en-US" dirty="0" err="1" smtClean="0">
                <a:solidFill>
                  <a:schemeClr val="bg1"/>
                </a:solidFill>
              </a:rPr>
              <a:t>hansı</a:t>
            </a:r>
            <a:r>
              <a:rPr lang="en-US" dirty="0" smtClean="0">
                <a:solidFill>
                  <a:schemeClr val="bg1"/>
                </a:solidFill>
              </a:rPr>
              <a:t> </a:t>
            </a:r>
            <a:r>
              <a:rPr lang="en-US" dirty="0" err="1" smtClean="0">
                <a:solidFill>
                  <a:schemeClr val="bg1"/>
                </a:solidFill>
              </a:rPr>
              <a:t>bir</a:t>
            </a:r>
            <a:r>
              <a:rPr lang="en-US" dirty="0" smtClean="0">
                <a:solidFill>
                  <a:schemeClr val="bg1"/>
                </a:solidFill>
              </a:rPr>
              <a:t> </a:t>
            </a:r>
            <a:r>
              <a:rPr lang="en-US" dirty="0" err="1" smtClean="0">
                <a:solidFill>
                  <a:schemeClr val="bg1"/>
                </a:solidFill>
              </a:rPr>
              <a:t>xırdalıq</a:t>
            </a:r>
            <a:r>
              <a:rPr lang="en-US" dirty="0" smtClean="0">
                <a:solidFill>
                  <a:schemeClr val="bg1"/>
                </a:solidFill>
              </a:rPr>
              <a:t> </a:t>
            </a:r>
            <a:r>
              <a:rPr lang="en-US" dirty="0" err="1" smtClean="0">
                <a:solidFill>
                  <a:schemeClr val="bg1"/>
                </a:solidFill>
              </a:rPr>
              <a:t>firmaya</a:t>
            </a:r>
            <a:r>
              <a:rPr lang="en-US" dirty="0" smtClean="0">
                <a:solidFill>
                  <a:schemeClr val="bg1"/>
                </a:solidFill>
              </a:rPr>
              <a:t> </a:t>
            </a:r>
            <a:r>
              <a:rPr lang="en-US" dirty="0" err="1" smtClean="0">
                <a:solidFill>
                  <a:schemeClr val="bg1"/>
                </a:solidFill>
              </a:rPr>
              <a:t>böyük</a:t>
            </a:r>
            <a:r>
              <a:rPr lang="en-US" dirty="0" smtClean="0">
                <a:solidFill>
                  <a:schemeClr val="bg1"/>
                </a:solidFill>
              </a:rPr>
              <a:t> </a:t>
            </a:r>
            <a:r>
              <a:rPr lang="en-US" dirty="0" err="1" smtClean="0">
                <a:solidFill>
                  <a:schemeClr val="bg1"/>
                </a:solidFill>
              </a:rPr>
              <a:t>ziyan</a:t>
            </a:r>
            <a:r>
              <a:rPr lang="en-US" dirty="0" smtClean="0">
                <a:solidFill>
                  <a:schemeClr val="bg1"/>
                </a:solidFill>
              </a:rPr>
              <a:t> </a:t>
            </a:r>
            <a:r>
              <a:rPr lang="en-US" dirty="0" err="1" smtClean="0">
                <a:solidFill>
                  <a:schemeClr val="bg1"/>
                </a:solidFill>
              </a:rPr>
              <a:t>hesabına</a:t>
            </a:r>
            <a:r>
              <a:rPr lang="en-US" dirty="0" smtClean="0">
                <a:solidFill>
                  <a:schemeClr val="bg1"/>
                </a:solidFill>
              </a:rPr>
              <a:t> </a:t>
            </a:r>
            <a:r>
              <a:rPr lang="en-US" dirty="0" err="1" smtClean="0">
                <a:solidFill>
                  <a:schemeClr val="bg1"/>
                </a:solidFill>
              </a:rPr>
              <a:t>başa</a:t>
            </a:r>
            <a:r>
              <a:rPr lang="en-US" dirty="0" smtClean="0">
                <a:solidFill>
                  <a:schemeClr val="bg1"/>
                </a:solidFill>
              </a:rPr>
              <a:t> </a:t>
            </a:r>
            <a:r>
              <a:rPr lang="en-US" dirty="0" err="1" smtClean="0">
                <a:solidFill>
                  <a:schemeClr val="bg1"/>
                </a:solidFill>
              </a:rPr>
              <a:t>gələ</a:t>
            </a:r>
            <a:r>
              <a:rPr lang="en-US" dirty="0" smtClean="0">
                <a:solidFill>
                  <a:schemeClr val="bg1"/>
                </a:solidFill>
              </a:rPr>
              <a:t> </a:t>
            </a:r>
            <a:r>
              <a:rPr lang="en-US" dirty="0" err="1" smtClean="0">
                <a:solidFill>
                  <a:schemeClr val="bg1"/>
                </a:solidFill>
              </a:rPr>
              <a:t>bilər</a:t>
            </a:r>
            <a:r>
              <a:rPr lang="en-US" dirty="0" smtClean="0">
                <a:solidFill>
                  <a:schemeClr val="bg1"/>
                </a:solidFill>
              </a:rPr>
              <a:t>. </a:t>
            </a:r>
            <a:r>
              <a:rPr lang="ru-RU" dirty="0" err="1" smtClean="0">
                <a:solidFill>
                  <a:schemeClr val="bg1"/>
                </a:solidFill>
              </a:rPr>
              <a:t>Odur</a:t>
            </a:r>
            <a:r>
              <a:rPr lang="ru-RU" dirty="0" smtClean="0">
                <a:solidFill>
                  <a:schemeClr val="bg1"/>
                </a:solidFill>
              </a:rPr>
              <a:t> </a:t>
            </a:r>
            <a:r>
              <a:rPr lang="ru-RU" dirty="0" err="1" smtClean="0">
                <a:solidFill>
                  <a:schemeClr val="bg1"/>
                </a:solidFill>
              </a:rPr>
              <a:t>ki</a:t>
            </a:r>
            <a:r>
              <a:rPr lang="ru-RU" dirty="0" smtClean="0">
                <a:solidFill>
                  <a:schemeClr val="bg1"/>
                </a:solidFill>
              </a:rPr>
              <a:t>, </a:t>
            </a:r>
            <a:r>
              <a:rPr lang="ru-RU" dirty="0" err="1" smtClean="0">
                <a:solidFill>
                  <a:schemeClr val="bg1"/>
                </a:solidFill>
              </a:rPr>
              <a:t>aşağıdakılara daha</a:t>
            </a:r>
            <a:r>
              <a:rPr lang="ru-RU" dirty="0" smtClean="0">
                <a:solidFill>
                  <a:schemeClr val="bg1"/>
                </a:solidFill>
              </a:rPr>
              <a:t> </a:t>
            </a:r>
            <a:r>
              <a:rPr lang="ru-RU" dirty="0" err="1" smtClean="0">
                <a:solidFill>
                  <a:schemeClr val="bg1"/>
                </a:solidFill>
              </a:rPr>
              <a:t>da</a:t>
            </a:r>
            <a:r>
              <a:rPr lang="ru-RU" dirty="0" smtClean="0">
                <a:solidFill>
                  <a:schemeClr val="bg1"/>
                </a:solidFill>
              </a:rPr>
              <a:t> </a:t>
            </a:r>
            <a:r>
              <a:rPr lang="ru-RU" dirty="0" err="1" smtClean="0">
                <a:solidFill>
                  <a:schemeClr val="bg1"/>
                </a:solidFill>
              </a:rPr>
              <a:t>diqqətli olmaq</a:t>
            </a:r>
            <a:r>
              <a:rPr lang="ru-RU" dirty="0" smtClean="0">
                <a:solidFill>
                  <a:schemeClr val="bg1"/>
                </a:solidFill>
              </a:rPr>
              <a:t> </a:t>
            </a:r>
            <a:r>
              <a:rPr lang="ru-RU" dirty="0" err="1" smtClean="0">
                <a:solidFill>
                  <a:schemeClr val="bg1"/>
                </a:solidFill>
              </a:rPr>
              <a:t>məsəlhət görülür</a:t>
            </a:r>
            <a:r>
              <a:rPr lang="ru-RU" dirty="0" smtClean="0">
                <a:solidFill>
                  <a:schemeClr val="bg1"/>
                </a:solidFill>
              </a:rPr>
              <a:t>:</a:t>
            </a:r>
          </a:p>
          <a:p>
            <a:endParaRPr lang="ru-RU"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a:bodyPr>
          <a:lstStyle/>
          <a:p>
            <a:pPr lvl="0"/>
            <a:r>
              <a:rPr lang="ru-RU" dirty="0" err="1" smtClean="0">
                <a:solidFill>
                  <a:schemeClr val="bg1"/>
                </a:solidFill>
              </a:rPr>
              <a:t>firmanızın özəl blanklarına, vizit</a:t>
            </a:r>
            <a:r>
              <a:rPr lang="ru-RU" dirty="0" smtClean="0">
                <a:solidFill>
                  <a:schemeClr val="bg1"/>
                </a:solidFill>
              </a:rPr>
              <a:t> </a:t>
            </a:r>
            <a:r>
              <a:rPr lang="ru-RU" dirty="0" err="1" smtClean="0">
                <a:solidFill>
                  <a:schemeClr val="bg1"/>
                </a:solidFill>
              </a:rPr>
              <a:t>kartlarına, reklam</a:t>
            </a:r>
            <a:r>
              <a:rPr lang="ru-RU" dirty="0" smtClean="0">
                <a:solidFill>
                  <a:schemeClr val="bg1"/>
                </a:solidFill>
              </a:rPr>
              <a:t> </a:t>
            </a:r>
            <a:r>
              <a:rPr lang="ru-RU" dirty="0" err="1" smtClean="0">
                <a:solidFill>
                  <a:schemeClr val="bg1"/>
                </a:solidFill>
              </a:rPr>
              <a:t>prospektlərinə nəzər yetirin</a:t>
            </a:r>
            <a:r>
              <a:rPr lang="ru-RU" dirty="0" smtClean="0">
                <a:solidFill>
                  <a:schemeClr val="bg1"/>
                </a:solidFill>
              </a:rPr>
              <a:t>. </a:t>
            </a:r>
            <a:r>
              <a:rPr lang="ru-RU" dirty="0" err="1" smtClean="0">
                <a:solidFill>
                  <a:schemeClr val="bg1"/>
                </a:solidFill>
              </a:rPr>
              <a:t>Bu</a:t>
            </a:r>
            <a:r>
              <a:rPr lang="ru-RU" dirty="0" smtClean="0">
                <a:solidFill>
                  <a:schemeClr val="bg1"/>
                </a:solidFill>
              </a:rPr>
              <a:t> </a:t>
            </a:r>
            <a:r>
              <a:rPr lang="ru-RU" dirty="0" err="1" smtClean="0">
                <a:solidFill>
                  <a:schemeClr val="bg1"/>
                </a:solidFill>
              </a:rPr>
              <a:t>əşyalar müştərilərdə sizcə, hansı təəssürat yarada</a:t>
            </a:r>
            <a:r>
              <a:rPr lang="ru-RU" dirty="0" smtClean="0">
                <a:solidFill>
                  <a:schemeClr val="bg1"/>
                </a:solidFill>
              </a:rPr>
              <a:t> </a:t>
            </a:r>
            <a:r>
              <a:rPr lang="ru-RU" dirty="0" err="1" smtClean="0">
                <a:solidFill>
                  <a:schemeClr val="bg1"/>
                </a:solidFill>
              </a:rPr>
              <a:t>bilər?;</a:t>
            </a:r>
            <a:endParaRPr lang="ru-RU" dirty="0" smtClean="0">
              <a:solidFill>
                <a:schemeClr val="bg1"/>
              </a:solidFill>
            </a:endParaRPr>
          </a:p>
          <a:p>
            <a:pPr lvl="0"/>
            <a:r>
              <a:rPr lang="en-US" dirty="0" err="1" smtClean="0">
                <a:solidFill>
                  <a:schemeClr val="bg1"/>
                </a:solidFill>
              </a:rPr>
              <a:t>sizin</a:t>
            </a:r>
            <a:r>
              <a:rPr lang="en-US" dirty="0" smtClean="0">
                <a:solidFill>
                  <a:schemeClr val="bg1"/>
                </a:solidFill>
              </a:rPr>
              <a:t> </a:t>
            </a:r>
            <a:r>
              <a:rPr lang="en-US" dirty="0" err="1" smtClean="0">
                <a:solidFill>
                  <a:schemeClr val="bg1"/>
                </a:solidFill>
              </a:rPr>
              <a:t>elanlarınız</a:t>
            </a:r>
            <a:r>
              <a:rPr lang="en-US" dirty="0" smtClean="0">
                <a:solidFill>
                  <a:schemeClr val="bg1"/>
                </a:solidFill>
              </a:rPr>
              <a:t> </a:t>
            </a:r>
            <a:r>
              <a:rPr lang="en-US" dirty="0" err="1" smtClean="0">
                <a:solidFill>
                  <a:schemeClr val="bg1"/>
                </a:solidFill>
              </a:rPr>
              <a:t>necə</a:t>
            </a:r>
            <a:r>
              <a:rPr lang="en-US" dirty="0" smtClean="0">
                <a:solidFill>
                  <a:schemeClr val="bg1"/>
                </a:solidFill>
              </a:rPr>
              <a:t> </a:t>
            </a:r>
            <a:r>
              <a:rPr lang="en-US" dirty="0" err="1" smtClean="0">
                <a:solidFill>
                  <a:schemeClr val="bg1"/>
                </a:solidFill>
              </a:rPr>
              <a:t>tərtib</a:t>
            </a:r>
            <a:r>
              <a:rPr lang="en-US" dirty="0" smtClean="0">
                <a:solidFill>
                  <a:schemeClr val="bg1"/>
                </a:solidFill>
              </a:rPr>
              <a:t> </a:t>
            </a:r>
            <a:r>
              <a:rPr lang="en-US" dirty="0" err="1" smtClean="0">
                <a:solidFill>
                  <a:schemeClr val="bg1"/>
                </a:solidFill>
              </a:rPr>
              <a:t>olunub</a:t>
            </a:r>
            <a:r>
              <a:rPr lang="en-US" dirty="0" smtClean="0">
                <a:solidFill>
                  <a:schemeClr val="bg1"/>
                </a:solidFill>
              </a:rPr>
              <a:t>? </a:t>
            </a:r>
            <a:r>
              <a:rPr lang="en-US" dirty="0" err="1" smtClean="0">
                <a:solidFill>
                  <a:schemeClr val="bg1"/>
                </a:solidFill>
              </a:rPr>
              <a:t>Kabinetlərin</a:t>
            </a:r>
            <a:r>
              <a:rPr lang="en-US" dirty="0" smtClean="0">
                <a:solidFill>
                  <a:schemeClr val="bg1"/>
                </a:solidFill>
              </a:rPr>
              <a:t> </a:t>
            </a:r>
            <a:r>
              <a:rPr lang="en-US" dirty="0" err="1" smtClean="0">
                <a:solidFill>
                  <a:schemeClr val="bg1"/>
                </a:solidFill>
              </a:rPr>
              <a:t>üzərindəki</a:t>
            </a:r>
            <a:r>
              <a:rPr lang="en-US" dirty="0" smtClean="0">
                <a:solidFill>
                  <a:schemeClr val="bg1"/>
                </a:solidFill>
              </a:rPr>
              <a:t> </a:t>
            </a:r>
            <a:r>
              <a:rPr lang="en-US" dirty="0" err="1" smtClean="0">
                <a:solidFill>
                  <a:schemeClr val="bg1"/>
                </a:solidFill>
              </a:rPr>
              <a:t>lövhəciklər</a:t>
            </a:r>
            <a:r>
              <a:rPr lang="en-US" dirty="0" smtClean="0">
                <a:solidFill>
                  <a:schemeClr val="bg1"/>
                </a:solidFill>
              </a:rPr>
              <a:t>, </a:t>
            </a:r>
            <a:r>
              <a:rPr lang="en-US" dirty="0" err="1" smtClean="0">
                <a:solidFill>
                  <a:schemeClr val="bg1"/>
                </a:solidFill>
              </a:rPr>
              <a:t>lövhələr</a:t>
            </a:r>
            <a:r>
              <a:rPr lang="en-US" dirty="0" smtClean="0">
                <a:solidFill>
                  <a:schemeClr val="bg1"/>
                </a:solidFill>
              </a:rPr>
              <a:t> </a:t>
            </a:r>
            <a:r>
              <a:rPr lang="en-US" dirty="0" err="1" smtClean="0">
                <a:solidFill>
                  <a:schemeClr val="bg1"/>
                </a:solidFill>
              </a:rPr>
              <a:t>və</a:t>
            </a:r>
            <a:r>
              <a:rPr lang="en-US" dirty="0" smtClean="0">
                <a:solidFill>
                  <a:schemeClr val="bg1"/>
                </a:solidFill>
              </a:rPr>
              <a:t> </a:t>
            </a:r>
            <a:r>
              <a:rPr lang="en-US" dirty="0" err="1" smtClean="0">
                <a:solidFill>
                  <a:schemeClr val="bg1"/>
                </a:solidFill>
              </a:rPr>
              <a:t>ya</a:t>
            </a:r>
            <a:r>
              <a:rPr lang="en-US" dirty="0" smtClean="0">
                <a:solidFill>
                  <a:schemeClr val="bg1"/>
                </a:solidFill>
              </a:rPr>
              <a:t> </a:t>
            </a:r>
            <a:r>
              <a:rPr lang="en-US" dirty="0" err="1" smtClean="0">
                <a:solidFill>
                  <a:schemeClr val="bg1"/>
                </a:solidFill>
              </a:rPr>
              <a:t>müştərilərin</a:t>
            </a:r>
            <a:r>
              <a:rPr lang="en-US" dirty="0" smtClean="0">
                <a:solidFill>
                  <a:schemeClr val="bg1"/>
                </a:solidFill>
              </a:rPr>
              <a:t> </a:t>
            </a:r>
            <a:r>
              <a:rPr lang="en-US" dirty="0" err="1" smtClean="0">
                <a:solidFill>
                  <a:schemeClr val="bg1"/>
                </a:solidFill>
              </a:rPr>
              <a:t>oxuya</a:t>
            </a:r>
            <a:r>
              <a:rPr lang="en-US" dirty="0" smtClean="0">
                <a:solidFill>
                  <a:schemeClr val="bg1"/>
                </a:solidFill>
              </a:rPr>
              <a:t> </a:t>
            </a:r>
            <a:r>
              <a:rPr lang="en-US" dirty="0" err="1" smtClean="0">
                <a:solidFill>
                  <a:schemeClr val="bg1"/>
                </a:solidFill>
              </a:rPr>
              <a:t>biləcəkləri</a:t>
            </a:r>
            <a:r>
              <a:rPr lang="en-US" dirty="0" smtClean="0">
                <a:solidFill>
                  <a:schemeClr val="bg1"/>
                </a:solidFill>
              </a:rPr>
              <a:t> </a:t>
            </a:r>
            <a:r>
              <a:rPr lang="en-US" dirty="0" err="1" smtClean="0">
                <a:solidFill>
                  <a:schemeClr val="bg1"/>
                </a:solidFill>
              </a:rPr>
              <a:t>bütün</a:t>
            </a:r>
            <a:r>
              <a:rPr lang="en-US" dirty="0" smtClean="0">
                <a:solidFill>
                  <a:schemeClr val="bg1"/>
                </a:solidFill>
              </a:rPr>
              <a:t> </a:t>
            </a:r>
            <a:r>
              <a:rPr lang="en-US" dirty="0" err="1" smtClean="0">
                <a:solidFill>
                  <a:schemeClr val="bg1"/>
                </a:solidFill>
              </a:rPr>
              <a:t>materialların</a:t>
            </a:r>
            <a:r>
              <a:rPr lang="en-US" dirty="0" smtClean="0">
                <a:solidFill>
                  <a:schemeClr val="bg1"/>
                </a:solidFill>
              </a:rPr>
              <a:t> </a:t>
            </a:r>
            <a:r>
              <a:rPr lang="en-US" dirty="0" err="1" smtClean="0">
                <a:solidFill>
                  <a:schemeClr val="bg1"/>
                </a:solidFill>
              </a:rPr>
              <a:t>tərtibatı</a:t>
            </a:r>
            <a:r>
              <a:rPr lang="en-US" dirty="0" smtClean="0">
                <a:solidFill>
                  <a:schemeClr val="bg1"/>
                </a:solidFill>
              </a:rPr>
              <a:t> </a:t>
            </a:r>
            <a:r>
              <a:rPr lang="en-US" dirty="0" err="1" smtClean="0">
                <a:solidFill>
                  <a:schemeClr val="bg1"/>
                </a:solidFill>
              </a:rPr>
              <a:t>necədir</a:t>
            </a:r>
            <a:r>
              <a:rPr lang="en-US" dirty="0" smtClean="0">
                <a:solidFill>
                  <a:schemeClr val="bg1"/>
                </a:solidFill>
              </a:rPr>
              <a:t>? </a:t>
            </a:r>
            <a:r>
              <a:rPr lang="en-US" dirty="0" err="1" smtClean="0">
                <a:solidFill>
                  <a:schemeClr val="bg1"/>
                </a:solidFill>
              </a:rPr>
              <a:t>Adətən</a:t>
            </a:r>
            <a:r>
              <a:rPr lang="en-US" dirty="0" smtClean="0">
                <a:solidFill>
                  <a:schemeClr val="bg1"/>
                </a:solidFill>
              </a:rPr>
              <a:t>, </a:t>
            </a:r>
            <a:r>
              <a:rPr lang="en-US" dirty="0" err="1" smtClean="0">
                <a:solidFill>
                  <a:schemeClr val="bg1"/>
                </a:solidFill>
              </a:rPr>
              <a:t>əl</a:t>
            </a:r>
            <a:r>
              <a:rPr lang="en-US" dirty="0" smtClean="0">
                <a:solidFill>
                  <a:schemeClr val="bg1"/>
                </a:solidFill>
              </a:rPr>
              <a:t> </a:t>
            </a:r>
            <a:r>
              <a:rPr lang="en-US" dirty="0" err="1" smtClean="0">
                <a:solidFill>
                  <a:schemeClr val="bg1"/>
                </a:solidFill>
              </a:rPr>
              <a:t>ilə</a:t>
            </a:r>
            <a:r>
              <a:rPr lang="en-US" dirty="0" smtClean="0">
                <a:solidFill>
                  <a:schemeClr val="bg1"/>
                </a:solidFill>
              </a:rPr>
              <a:t> </a:t>
            </a:r>
            <a:r>
              <a:rPr lang="en-US" dirty="0" err="1" smtClean="0">
                <a:solidFill>
                  <a:schemeClr val="bg1"/>
                </a:solidFill>
              </a:rPr>
              <a:t>səliqəsiz</a:t>
            </a:r>
            <a:r>
              <a:rPr lang="en-US" dirty="0" smtClean="0">
                <a:solidFill>
                  <a:schemeClr val="bg1"/>
                </a:solidFill>
              </a:rPr>
              <a:t> </a:t>
            </a:r>
            <a:r>
              <a:rPr lang="en-US" dirty="0" err="1" smtClean="0">
                <a:solidFill>
                  <a:schemeClr val="bg1"/>
                </a:solidFill>
              </a:rPr>
              <a:t>yazılmış</a:t>
            </a:r>
            <a:r>
              <a:rPr lang="en-US" dirty="0" smtClean="0">
                <a:solidFill>
                  <a:schemeClr val="bg1"/>
                </a:solidFill>
              </a:rPr>
              <a:t> </a:t>
            </a:r>
            <a:r>
              <a:rPr lang="en-US" dirty="0" err="1" smtClean="0">
                <a:solidFill>
                  <a:schemeClr val="bg1"/>
                </a:solidFill>
              </a:rPr>
              <a:t>elan</a:t>
            </a:r>
            <a:r>
              <a:rPr lang="en-US" dirty="0" smtClean="0">
                <a:solidFill>
                  <a:schemeClr val="bg1"/>
                </a:solidFill>
              </a:rPr>
              <a:t> </a:t>
            </a:r>
            <a:r>
              <a:rPr lang="en-US" dirty="0" err="1" smtClean="0">
                <a:solidFill>
                  <a:schemeClr val="bg1"/>
                </a:solidFill>
              </a:rPr>
              <a:t>və</a:t>
            </a:r>
            <a:r>
              <a:rPr lang="en-US" dirty="0" smtClean="0">
                <a:solidFill>
                  <a:schemeClr val="bg1"/>
                </a:solidFill>
              </a:rPr>
              <a:t> </a:t>
            </a:r>
            <a:r>
              <a:rPr lang="en-US" dirty="0" err="1" smtClean="0">
                <a:solidFill>
                  <a:schemeClr val="bg1"/>
                </a:solidFill>
              </a:rPr>
              <a:t>ya</a:t>
            </a:r>
            <a:r>
              <a:rPr lang="en-US" dirty="0" smtClean="0">
                <a:solidFill>
                  <a:schemeClr val="bg1"/>
                </a:solidFill>
              </a:rPr>
              <a:t> </a:t>
            </a:r>
            <a:r>
              <a:rPr lang="en-US" dirty="0" err="1" smtClean="0">
                <a:solidFill>
                  <a:schemeClr val="bg1"/>
                </a:solidFill>
              </a:rPr>
              <a:t>işgüzar</a:t>
            </a:r>
            <a:r>
              <a:rPr lang="en-US" dirty="0" smtClean="0">
                <a:solidFill>
                  <a:schemeClr val="bg1"/>
                </a:solidFill>
              </a:rPr>
              <a:t> </a:t>
            </a:r>
            <a:r>
              <a:rPr lang="en-US" dirty="0" err="1" smtClean="0">
                <a:solidFill>
                  <a:schemeClr val="bg1"/>
                </a:solidFill>
              </a:rPr>
              <a:t>kağızlar</a:t>
            </a:r>
            <a:r>
              <a:rPr lang="en-US" dirty="0" smtClean="0">
                <a:solidFill>
                  <a:schemeClr val="bg1"/>
                </a:solidFill>
              </a:rPr>
              <a:t> </a:t>
            </a:r>
            <a:r>
              <a:rPr lang="en-US" dirty="0" err="1" smtClean="0">
                <a:solidFill>
                  <a:schemeClr val="bg1"/>
                </a:solidFill>
              </a:rPr>
              <a:t>müştərilərdə</a:t>
            </a:r>
            <a:r>
              <a:rPr lang="en-US" dirty="0" smtClean="0">
                <a:solidFill>
                  <a:schemeClr val="bg1"/>
                </a:solidFill>
              </a:rPr>
              <a:t> </a:t>
            </a:r>
            <a:r>
              <a:rPr lang="en-US" dirty="0" err="1" smtClean="0">
                <a:solidFill>
                  <a:schemeClr val="bg1"/>
                </a:solidFill>
              </a:rPr>
              <a:t>çox</a:t>
            </a:r>
            <a:r>
              <a:rPr lang="en-US" dirty="0" smtClean="0">
                <a:solidFill>
                  <a:schemeClr val="bg1"/>
                </a:solidFill>
              </a:rPr>
              <a:t> </a:t>
            </a:r>
            <a:r>
              <a:rPr lang="en-US" dirty="0" err="1" smtClean="0">
                <a:solidFill>
                  <a:schemeClr val="bg1"/>
                </a:solidFill>
              </a:rPr>
              <a:t>pis</a:t>
            </a:r>
            <a:r>
              <a:rPr lang="en-US" dirty="0" smtClean="0">
                <a:solidFill>
                  <a:schemeClr val="bg1"/>
                </a:solidFill>
              </a:rPr>
              <a:t> </a:t>
            </a:r>
            <a:r>
              <a:rPr lang="en-US" dirty="0" err="1" smtClean="0">
                <a:solidFill>
                  <a:schemeClr val="bg1"/>
                </a:solidFill>
              </a:rPr>
              <a:t>təəssuratla</a:t>
            </a:r>
            <a:r>
              <a:rPr lang="en-US" dirty="0" smtClean="0">
                <a:solidFill>
                  <a:schemeClr val="bg1"/>
                </a:solidFill>
              </a:rPr>
              <a:t> </a:t>
            </a:r>
            <a:r>
              <a:rPr lang="en-US" dirty="0" err="1" smtClean="0">
                <a:solidFill>
                  <a:schemeClr val="bg1"/>
                </a:solidFill>
              </a:rPr>
              <a:t>yadda</a:t>
            </a:r>
            <a:r>
              <a:rPr lang="en-US" dirty="0" smtClean="0">
                <a:solidFill>
                  <a:schemeClr val="bg1"/>
                </a:solidFill>
              </a:rPr>
              <a:t> </a:t>
            </a:r>
            <a:r>
              <a:rPr lang="en-US" dirty="0" err="1" smtClean="0">
                <a:solidFill>
                  <a:schemeClr val="bg1"/>
                </a:solidFill>
              </a:rPr>
              <a:t>qalır</a:t>
            </a:r>
            <a:r>
              <a:rPr lang="en-US" dirty="0" smtClean="0">
                <a:solidFill>
                  <a:schemeClr val="bg1"/>
                </a:solidFill>
              </a:rPr>
              <a:t>. </a:t>
            </a:r>
            <a:r>
              <a:rPr lang="ru-RU" dirty="0" err="1" smtClean="0">
                <a:solidFill>
                  <a:schemeClr val="bg1"/>
                </a:solidFill>
              </a:rPr>
              <a:t>Bu</a:t>
            </a:r>
            <a:r>
              <a:rPr lang="ru-RU" dirty="0" smtClean="0">
                <a:solidFill>
                  <a:schemeClr val="bg1"/>
                </a:solidFill>
              </a:rPr>
              <a:t>, </a:t>
            </a:r>
            <a:r>
              <a:rPr lang="ru-RU" dirty="0" err="1" smtClean="0">
                <a:solidFill>
                  <a:schemeClr val="bg1"/>
                </a:solidFill>
              </a:rPr>
              <a:t>adətən, müştərilərə qarşı hörmətsizlik əlaməti kimi</a:t>
            </a:r>
            <a:r>
              <a:rPr lang="ru-RU" dirty="0" smtClean="0">
                <a:solidFill>
                  <a:schemeClr val="bg1"/>
                </a:solidFill>
              </a:rPr>
              <a:t> </a:t>
            </a:r>
            <a:r>
              <a:rPr lang="ru-RU" dirty="0" err="1" smtClean="0">
                <a:solidFill>
                  <a:schemeClr val="bg1"/>
                </a:solidFill>
              </a:rPr>
              <a:t>qəbul olunur</a:t>
            </a:r>
            <a:r>
              <a:rPr lang="ru-RU" dirty="0" smtClean="0">
                <a:solidFill>
                  <a:schemeClr val="bg1"/>
                </a:solidFill>
              </a:rPr>
              <a:t>;</a:t>
            </a:r>
          </a:p>
          <a:p>
            <a:pPr lvl="0"/>
            <a:r>
              <a:rPr lang="ru-RU" dirty="0" err="1" smtClean="0">
                <a:solidFill>
                  <a:schemeClr val="bg1"/>
                </a:solidFill>
              </a:rPr>
              <a:t>firmanızın göndərdiyi məktub və kağızlarda sözlərin yazılışında səhvlərə yol</a:t>
            </a:r>
            <a:r>
              <a:rPr lang="ru-RU" dirty="0" smtClean="0">
                <a:solidFill>
                  <a:schemeClr val="bg1"/>
                </a:solidFill>
              </a:rPr>
              <a:t> </a:t>
            </a:r>
            <a:r>
              <a:rPr lang="ru-RU" dirty="0" err="1" smtClean="0">
                <a:solidFill>
                  <a:schemeClr val="bg1"/>
                </a:solidFill>
              </a:rPr>
              <a:t>verilirmi</a:t>
            </a:r>
            <a:r>
              <a:rPr lang="ru-RU" dirty="0" smtClean="0">
                <a:solidFill>
                  <a:schemeClr val="bg1"/>
                </a:solidFill>
              </a:rPr>
              <a:t>?;</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980728"/>
            <a:ext cx="6696744" cy="5145435"/>
          </a:xfrm>
        </p:spPr>
        <p:txBody>
          <a:bodyPr>
            <a:normAutofit/>
          </a:bodyPr>
          <a:lstStyle/>
          <a:p>
            <a:pPr lvl="0"/>
            <a:r>
              <a:rPr lang="ru-RU" dirty="0" err="1" smtClean="0">
                <a:solidFill>
                  <a:schemeClr val="bg1"/>
                </a:solidFill>
              </a:rPr>
              <a:t>əməkdaşlarınız telefon</a:t>
            </a:r>
            <a:r>
              <a:rPr lang="ru-RU" dirty="0" smtClean="0">
                <a:solidFill>
                  <a:schemeClr val="bg1"/>
                </a:solidFill>
              </a:rPr>
              <a:t> </a:t>
            </a:r>
            <a:r>
              <a:rPr lang="ru-RU" dirty="0" err="1" smtClean="0">
                <a:solidFill>
                  <a:schemeClr val="bg1"/>
                </a:solidFill>
              </a:rPr>
              <a:t>zənglərinə nə qədər tez</a:t>
            </a:r>
            <a:r>
              <a:rPr lang="ru-RU" dirty="0" smtClean="0">
                <a:solidFill>
                  <a:schemeClr val="bg1"/>
                </a:solidFill>
              </a:rPr>
              <a:t> </a:t>
            </a:r>
            <a:r>
              <a:rPr lang="ru-RU" dirty="0" err="1" smtClean="0">
                <a:solidFill>
                  <a:schemeClr val="bg1"/>
                </a:solidFill>
              </a:rPr>
              <a:t>və nəzakətli cavab</a:t>
            </a:r>
            <a:r>
              <a:rPr lang="ru-RU" dirty="0" smtClean="0">
                <a:solidFill>
                  <a:schemeClr val="bg1"/>
                </a:solidFill>
              </a:rPr>
              <a:t> </a:t>
            </a:r>
            <a:r>
              <a:rPr lang="ru-RU" dirty="0" err="1" smtClean="0">
                <a:solidFill>
                  <a:schemeClr val="bg1"/>
                </a:solidFill>
              </a:rPr>
              <a:t>verirlər?</a:t>
            </a:r>
            <a:r>
              <a:rPr lang="ru-RU" dirty="0" smtClean="0">
                <a:solidFill>
                  <a:schemeClr val="bg1"/>
                </a:solidFill>
              </a:rPr>
              <a:t> </a:t>
            </a:r>
            <a:r>
              <a:rPr lang="ru-RU" dirty="0" err="1" smtClean="0">
                <a:solidFill>
                  <a:schemeClr val="bg1"/>
                </a:solidFill>
              </a:rPr>
              <a:t>Onların nitq</a:t>
            </a:r>
            <a:r>
              <a:rPr lang="ru-RU" dirty="0" smtClean="0">
                <a:solidFill>
                  <a:schemeClr val="bg1"/>
                </a:solidFill>
              </a:rPr>
              <a:t> </a:t>
            </a:r>
            <a:r>
              <a:rPr lang="ru-RU" dirty="0" err="1" smtClean="0">
                <a:solidFill>
                  <a:schemeClr val="bg1"/>
                </a:solidFill>
              </a:rPr>
              <a:t>sürəti necədir, sözlər nə dərəcədə səlis ifadə olunur</a:t>
            </a:r>
            <a:r>
              <a:rPr lang="ru-RU" dirty="0" smtClean="0">
                <a:solidFill>
                  <a:schemeClr val="bg1"/>
                </a:solidFill>
              </a:rPr>
              <a:t>? </a:t>
            </a:r>
            <a:r>
              <a:rPr lang="ru-RU" dirty="0" err="1" smtClean="0">
                <a:solidFill>
                  <a:schemeClr val="bg1"/>
                </a:solidFill>
              </a:rPr>
              <a:t>Müştərilərə avtomatik</a:t>
            </a:r>
            <a:r>
              <a:rPr lang="ru-RU" dirty="0" smtClean="0">
                <a:solidFill>
                  <a:schemeClr val="bg1"/>
                </a:solidFill>
              </a:rPr>
              <a:t> </a:t>
            </a:r>
            <a:r>
              <a:rPr lang="ru-RU" dirty="0" err="1" smtClean="0">
                <a:solidFill>
                  <a:schemeClr val="bg1"/>
                </a:solidFill>
              </a:rPr>
              <a:t>cavab</a:t>
            </a:r>
            <a:r>
              <a:rPr lang="ru-RU" dirty="0" smtClean="0">
                <a:solidFill>
                  <a:schemeClr val="bg1"/>
                </a:solidFill>
              </a:rPr>
              <a:t> </a:t>
            </a:r>
            <a:r>
              <a:rPr lang="ru-RU" dirty="0" err="1" smtClean="0">
                <a:solidFill>
                  <a:schemeClr val="bg1"/>
                </a:solidFill>
              </a:rPr>
              <a:t>verən aparatlar</a:t>
            </a:r>
            <a:r>
              <a:rPr lang="ru-RU" dirty="0" smtClean="0">
                <a:solidFill>
                  <a:schemeClr val="bg1"/>
                </a:solidFill>
              </a:rPr>
              <a:t> </a:t>
            </a:r>
            <a:r>
              <a:rPr lang="ru-RU" dirty="0" err="1" smtClean="0">
                <a:solidFill>
                  <a:schemeClr val="bg1"/>
                </a:solidFill>
              </a:rPr>
              <a:t>varınızıdırmı?;</a:t>
            </a:r>
            <a:endParaRPr lang="ru-RU" dirty="0" smtClean="0">
              <a:solidFill>
                <a:schemeClr val="bg1"/>
              </a:solidFill>
            </a:endParaRPr>
          </a:p>
          <a:p>
            <a:pPr lvl="0"/>
            <a:r>
              <a:rPr lang="ru-RU" dirty="0" err="1" smtClean="0">
                <a:solidFill>
                  <a:schemeClr val="bg1"/>
                </a:solidFill>
              </a:rPr>
              <a:t>İşgüzar</a:t>
            </a:r>
            <a:r>
              <a:rPr lang="ru-RU" dirty="0" smtClean="0">
                <a:solidFill>
                  <a:schemeClr val="bg1"/>
                </a:solidFill>
              </a:rPr>
              <a:t> </a:t>
            </a:r>
            <a:r>
              <a:rPr lang="ru-RU" dirty="0" err="1" smtClean="0">
                <a:solidFill>
                  <a:schemeClr val="bg1"/>
                </a:solidFill>
              </a:rPr>
              <a:t>görüşlərə, zənglərə və sifarişlərə hansı tezliklə münasibət bildirirsiniz</a:t>
            </a:r>
            <a:r>
              <a:rPr lang="ru-RU" dirty="0" smtClean="0">
                <a:solidFill>
                  <a:schemeClr val="bg1"/>
                </a:solidFill>
              </a:rPr>
              <a:t>?;</a:t>
            </a:r>
          </a:p>
          <a:p>
            <a:pPr lvl="0"/>
            <a:r>
              <a:rPr lang="ru-RU" dirty="0" err="1" smtClean="0">
                <a:solidFill>
                  <a:schemeClr val="bg1"/>
                </a:solidFill>
              </a:rPr>
              <a:t>müştəri sizin</a:t>
            </a:r>
            <a:r>
              <a:rPr lang="ru-RU" dirty="0" smtClean="0">
                <a:solidFill>
                  <a:schemeClr val="bg1"/>
                </a:solidFill>
              </a:rPr>
              <a:t> </a:t>
            </a:r>
            <a:r>
              <a:rPr lang="ru-RU" dirty="0" err="1" smtClean="0">
                <a:solidFill>
                  <a:schemeClr val="bg1"/>
                </a:solidFill>
              </a:rPr>
              <a:t>xidməti gözləməkçün nə qədər vaxt</a:t>
            </a:r>
            <a:r>
              <a:rPr lang="ru-RU" dirty="0" smtClean="0">
                <a:solidFill>
                  <a:schemeClr val="bg1"/>
                </a:solidFill>
              </a:rPr>
              <a:t> </a:t>
            </a:r>
            <a:r>
              <a:rPr lang="ru-RU" dirty="0" err="1" smtClean="0">
                <a:solidFill>
                  <a:schemeClr val="bg1"/>
                </a:solidFill>
              </a:rPr>
              <a:t>itirməli olur</a:t>
            </a:r>
            <a:r>
              <a:rPr lang="ru-RU" dirty="0" smtClean="0">
                <a:solidFill>
                  <a:schemeClr val="bg1"/>
                </a:solidFill>
              </a:rPr>
              <a:t>?;</a:t>
            </a:r>
          </a:p>
          <a:p>
            <a:pPr lvl="0"/>
            <a:r>
              <a:rPr lang="ru-RU" dirty="0" err="1" smtClean="0">
                <a:solidFill>
                  <a:schemeClr val="bg1"/>
                </a:solidFill>
              </a:rPr>
              <a:t>firmanın əhatəsi, ofisi</a:t>
            </a:r>
            <a:r>
              <a:rPr lang="ru-RU" dirty="0" smtClean="0">
                <a:solidFill>
                  <a:schemeClr val="bg1"/>
                </a:solidFill>
              </a:rPr>
              <a:t>, </a:t>
            </a:r>
            <a:r>
              <a:rPr lang="ru-RU" dirty="0" err="1" smtClean="0">
                <a:solidFill>
                  <a:schemeClr val="bg1"/>
                </a:solidFill>
              </a:rPr>
              <a:t>otaqları müştərilərə necə təsir bağışlayır?</a:t>
            </a:r>
            <a:endParaRPr lang="ru-RU" dirty="0" smtClean="0">
              <a:solidFill>
                <a:schemeClr val="bg1"/>
              </a:solidFill>
            </a:endParaRPr>
          </a:p>
          <a:p>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691680" y="5013176"/>
          <a:ext cx="3347864" cy="184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FC28C64-6C93-4392-86F1-FD7E5847D4FD}"/>
                                            </p:graphicEl>
                                          </p:spTgt>
                                        </p:tgtEl>
                                        <p:attrNameLst>
                                          <p:attrName>style.visibility</p:attrName>
                                        </p:attrNameLst>
                                      </p:cBhvr>
                                      <p:to>
                                        <p:strVal val="visible"/>
                                      </p:to>
                                    </p:set>
                                    <p:animEffect transition="in" filter="wipe(down)">
                                      <p:cBhvr>
                                        <p:cTn id="7" dur="500"/>
                                        <p:tgtEl>
                                          <p:spTgt spid="4">
                                            <p:graphicEl>
                                              <a:dgm id="{EFC28C64-6C93-4392-86F1-FD7E5847D4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8CD83D09-A125-4896-98BE-BAAC75C57482}"/>
                                            </p:graphicEl>
                                          </p:spTgt>
                                        </p:tgtEl>
                                        <p:attrNameLst>
                                          <p:attrName>style.visibility</p:attrName>
                                        </p:attrNameLst>
                                      </p:cBhvr>
                                      <p:to>
                                        <p:strVal val="visible"/>
                                      </p:to>
                                    </p:set>
                                    <p:animEffect transition="in" filter="wipe(down)">
                                      <p:cBhvr>
                                        <p:cTn id="12" dur="500"/>
                                        <p:tgtEl>
                                          <p:spTgt spid="4">
                                            <p:graphicEl>
                                              <a:dgm id="{8CD83D09-A125-4896-98BE-BAAC75C5748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E71A66CA-99E2-42EC-9A39-39E00B227E38}"/>
                                            </p:graphicEl>
                                          </p:spTgt>
                                        </p:tgtEl>
                                        <p:attrNameLst>
                                          <p:attrName>style.visibility</p:attrName>
                                        </p:attrNameLst>
                                      </p:cBhvr>
                                      <p:to>
                                        <p:strVal val="visible"/>
                                      </p:to>
                                    </p:set>
                                    <p:animEffect transition="in" filter="wipe(down)">
                                      <p:cBhvr>
                                        <p:cTn id="15" dur="500"/>
                                        <p:tgtEl>
                                          <p:spTgt spid="4">
                                            <p:graphicEl>
                                              <a:dgm id="{E71A66CA-99E2-42EC-9A39-39E00B227E3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A31AF759-0741-414A-A740-377DC184BCD4}"/>
                                            </p:graphicEl>
                                          </p:spTgt>
                                        </p:tgtEl>
                                        <p:attrNameLst>
                                          <p:attrName>style.visibility</p:attrName>
                                        </p:attrNameLst>
                                      </p:cBhvr>
                                      <p:to>
                                        <p:strVal val="visible"/>
                                      </p:to>
                                    </p:set>
                                    <p:animEffect transition="in" filter="wipe(down)">
                                      <p:cBhvr>
                                        <p:cTn id="20" dur="500"/>
                                        <p:tgtEl>
                                          <p:spTgt spid="4">
                                            <p:graphicEl>
                                              <a:dgm id="{A31AF759-0741-414A-A740-377DC184BCD4}"/>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AC54E291-36B5-4EC4-AB44-CCC6F7E89700}"/>
                                            </p:graphicEl>
                                          </p:spTgt>
                                        </p:tgtEl>
                                        <p:attrNameLst>
                                          <p:attrName>style.visibility</p:attrName>
                                        </p:attrNameLst>
                                      </p:cBhvr>
                                      <p:to>
                                        <p:strVal val="visible"/>
                                      </p:to>
                                    </p:set>
                                    <p:animEffect transition="in" filter="wipe(down)">
                                      <p:cBhvr>
                                        <p:cTn id="23" dur="500"/>
                                        <p:tgtEl>
                                          <p:spTgt spid="4">
                                            <p:graphicEl>
                                              <a:dgm id="{AC54E291-36B5-4EC4-AB44-CCC6F7E8970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2B50C75D-DDB2-4478-9965-EA263E3E26B2}"/>
                                            </p:graphicEl>
                                          </p:spTgt>
                                        </p:tgtEl>
                                        <p:attrNameLst>
                                          <p:attrName>style.visibility</p:attrName>
                                        </p:attrNameLst>
                                      </p:cBhvr>
                                      <p:to>
                                        <p:strVal val="visible"/>
                                      </p:to>
                                    </p:set>
                                    <p:animEffect transition="in" filter="wipe(down)">
                                      <p:cBhvr>
                                        <p:cTn id="28" dur="500"/>
                                        <p:tgtEl>
                                          <p:spTgt spid="4">
                                            <p:graphicEl>
                                              <a:dgm id="{2B50C75D-DDB2-4478-9965-EA263E3E26B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15C905E5-938C-4440-90E8-774088B7FECC}"/>
                                            </p:graphicEl>
                                          </p:spTgt>
                                        </p:tgtEl>
                                        <p:attrNameLst>
                                          <p:attrName>style.visibility</p:attrName>
                                        </p:attrNameLst>
                                      </p:cBhvr>
                                      <p:to>
                                        <p:strVal val="visible"/>
                                      </p:to>
                                    </p:set>
                                    <p:animEffect transition="in" filter="wipe(down)">
                                      <p:cBhvr>
                                        <p:cTn id="31" dur="500"/>
                                        <p:tgtEl>
                                          <p:spTgt spid="4">
                                            <p:graphicEl>
                                              <a:dgm id="{15C905E5-938C-4440-90E8-774088B7FEC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DF0948FF-6B33-40AB-AF2E-EFEBB903062F}"/>
                                            </p:graphicEl>
                                          </p:spTgt>
                                        </p:tgtEl>
                                        <p:attrNameLst>
                                          <p:attrName>style.visibility</p:attrName>
                                        </p:attrNameLst>
                                      </p:cBhvr>
                                      <p:to>
                                        <p:strVal val="visible"/>
                                      </p:to>
                                    </p:set>
                                    <p:animEffect transition="in" filter="wipe(down)">
                                      <p:cBhvr>
                                        <p:cTn id="36" dur="500"/>
                                        <p:tgtEl>
                                          <p:spTgt spid="4">
                                            <p:graphicEl>
                                              <a:dgm id="{DF0948FF-6B33-40AB-AF2E-EFEBB903062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CD6D9532-4287-4A80-B351-ACE120C9F143}"/>
                                            </p:graphicEl>
                                          </p:spTgt>
                                        </p:tgtEl>
                                        <p:attrNameLst>
                                          <p:attrName>style.visibility</p:attrName>
                                        </p:attrNameLst>
                                      </p:cBhvr>
                                      <p:to>
                                        <p:strVal val="visible"/>
                                      </p:to>
                                    </p:set>
                                    <p:animEffect transition="in" filter="wipe(down)">
                                      <p:cBhvr>
                                        <p:cTn id="39" dur="500"/>
                                        <p:tgtEl>
                                          <p:spTgt spid="4">
                                            <p:graphicEl>
                                              <a:dgm id="{CD6D9532-4287-4A80-B351-ACE120C9F14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graphicEl>
                                              <a:dgm id="{A393B41D-FC58-4195-B566-0962C1FBA425}"/>
                                            </p:graphicEl>
                                          </p:spTgt>
                                        </p:tgtEl>
                                        <p:attrNameLst>
                                          <p:attrName>style.visibility</p:attrName>
                                        </p:attrNameLst>
                                      </p:cBhvr>
                                      <p:to>
                                        <p:strVal val="visible"/>
                                      </p:to>
                                    </p:set>
                                    <p:animEffect transition="in" filter="wipe(down)">
                                      <p:cBhvr>
                                        <p:cTn id="44" dur="500"/>
                                        <p:tgtEl>
                                          <p:spTgt spid="4">
                                            <p:graphicEl>
                                              <a:dgm id="{A393B41D-FC58-4195-B566-0962C1FBA42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graphicEl>
                                              <a:dgm id="{6B29FAC5-3A9D-4371-9CE5-CA880898BB2E}"/>
                                            </p:graphicEl>
                                          </p:spTgt>
                                        </p:tgtEl>
                                        <p:attrNameLst>
                                          <p:attrName>style.visibility</p:attrName>
                                        </p:attrNameLst>
                                      </p:cBhvr>
                                      <p:to>
                                        <p:strVal val="visible"/>
                                      </p:to>
                                    </p:set>
                                    <p:animEffect transition="in" filter="wipe(down)">
                                      <p:cBhvr>
                                        <p:cTn id="47" dur="500"/>
                                        <p:tgtEl>
                                          <p:spTgt spid="4">
                                            <p:graphicEl>
                                              <a:dgm id="{6B29FAC5-3A9D-4371-9CE5-CA880898BB2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dgm id="{0CDD0B2D-AB8C-47BF-8F81-326135EA62CD}"/>
                                            </p:graphicEl>
                                          </p:spTgt>
                                        </p:tgtEl>
                                        <p:attrNameLst>
                                          <p:attrName>style.visibility</p:attrName>
                                        </p:attrNameLst>
                                      </p:cBhvr>
                                      <p:to>
                                        <p:strVal val="visible"/>
                                      </p:to>
                                    </p:set>
                                    <p:animEffect transition="in" filter="wipe(down)">
                                      <p:cBhvr>
                                        <p:cTn id="52" dur="500"/>
                                        <p:tgtEl>
                                          <p:spTgt spid="4">
                                            <p:graphicEl>
                                              <a:dgm id="{0CDD0B2D-AB8C-47BF-8F81-326135EA62CD}"/>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graphicEl>
                                              <a:dgm id="{045A0F25-84EE-4397-8364-17758C18DE21}"/>
                                            </p:graphicEl>
                                          </p:spTgt>
                                        </p:tgtEl>
                                        <p:attrNameLst>
                                          <p:attrName>style.visibility</p:attrName>
                                        </p:attrNameLst>
                                      </p:cBhvr>
                                      <p:to>
                                        <p:strVal val="visible"/>
                                      </p:to>
                                    </p:set>
                                    <p:animEffect transition="in" filter="wipe(down)">
                                      <p:cBhvr>
                                        <p:cTn id="55" dur="500"/>
                                        <p:tgtEl>
                                          <p:spTgt spid="4">
                                            <p:graphicEl>
                                              <a:dgm id="{045A0F25-84EE-4397-8364-17758C18DE2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graphicEl>
                                              <a:dgm id="{6F87A001-A6AA-420F-9AB4-1750ACDBC3C4}"/>
                                            </p:graphicEl>
                                          </p:spTgt>
                                        </p:tgtEl>
                                        <p:attrNameLst>
                                          <p:attrName>style.visibility</p:attrName>
                                        </p:attrNameLst>
                                      </p:cBhvr>
                                      <p:to>
                                        <p:strVal val="visible"/>
                                      </p:to>
                                    </p:set>
                                    <p:animEffect transition="in" filter="wipe(down)">
                                      <p:cBhvr>
                                        <p:cTn id="60" dur="500"/>
                                        <p:tgtEl>
                                          <p:spTgt spid="4">
                                            <p:graphicEl>
                                              <a:dgm id="{6F87A001-A6AA-420F-9AB4-1750ACDBC3C4}"/>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graphicEl>
                                              <a:dgm id="{2A04CA2E-7187-4756-8556-FFEFA3BFEA0C}"/>
                                            </p:graphicEl>
                                          </p:spTgt>
                                        </p:tgtEl>
                                        <p:attrNameLst>
                                          <p:attrName>style.visibility</p:attrName>
                                        </p:attrNameLst>
                                      </p:cBhvr>
                                      <p:to>
                                        <p:strVal val="visible"/>
                                      </p:to>
                                    </p:set>
                                    <p:animEffect transition="in" filter="wipe(down)">
                                      <p:cBhvr>
                                        <p:cTn id="63" dur="500"/>
                                        <p:tgtEl>
                                          <p:spTgt spid="4">
                                            <p:graphicEl>
                                              <a:dgm id="{2A04CA2E-7187-4756-8556-FFEFA3BFEA0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graphicEl>
                                              <a:dgm id="{3FDC97AE-A6D3-4C56-98A6-B594E352FB8D}"/>
                                            </p:graphicEl>
                                          </p:spTgt>
                                        </p:tgtEl>
                                        <p:attrNameLst>
                                          <p:attrName>style.visibility</p:attrName>
                                        </p:attrNameLst>
                                      </p:cBhvr>
                                      <p:to>
                                        <p:strVal val="visible"/>
                                      </p:to>
                                    </p:set>
                                    <p:animEffect transition="in" filter="wipe(down)">
                                      <p:cBhvr>
                                        <p:cTn id="68" dur="500"/>
                                        <p:tgtEl>
                                          <p:spTgt spid="4">
                                            <p:graphicEl>
                                              <a:dgm id="{3FDC97AE-A6D3-4C56-98A6-B594E352FB8D}"/>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
                                            <p:graphicEl>
                                              <a:dgm id="{5532CF8F-20BF-42F6-AF98-413E16F8EEC6}"/>
                                            </p:graphicEl>
                                          </p:spTgt>
                                        </p:tgtEl>
                                        <p:attrNameLst>
                                          <p:attrName>style.visibility</p:attrName>
                                        </p:attrNameLst>
                                      </p:cBhvr>
                                      <p:to>
                                        <p:strVal val="visible"/>
                                      </p:to>
                                    </p:set>
                                    <p:animEffect transition="in" filter="wipe(down)">
                                      <p:cBhvr>
                                        <p:cTn id="71" dur="500"/>
                                        <p:tgtEl>
                                          <p:spTgt spid="4">
                                            <p:graphicEl>
                                              <a:dgm id="{5532CF8F-20BF-42F6-AF98-413E16F8EEC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
                                            <p:graphicEl>
                                              <a:dgm id="{6FDF4A43-0018-4313-83E0-98204F73EBC2}"/>
                                            </p:graphicEl>
                                          </p:spTgt>
                                        </p:tgtEl>
                                        <p:attrNameLst>
                                          <p:attrName>style.visibility</p:attrName>
                                        </p:attrNameLst>
                                      </p:cBhvr>
                                      <p:to>
                                        <p:strVal val="visible"/>
                                      </p:to>
                                    </p:set>
                                    <p:animEffect transition="in" filter="wipe(down)">
                                      <p:cBhvr>
                                        <p:cTn id="76" dur="500"/>
                                        <p:tgtEl>
                                          <p:spTgt spid="4">
                                            <p:graphicEl>
                                              <a:dgm id="{6FDF4A43-0018-4313-83E0-98204F73EBC2}"/>
                                            </p:graphic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
                                            <p:graphicEl>
                                              <a:dgm id="{EAF578E2-421F-4A3A-8866-EE5E07BE9A68}"/>
                                            </p:graphicEl>
                                          </p:spTgt>
                                        </p:tgtEl>
                                        <p:attrNameLst>
                                          <p:attrName>style.visibility</p:attrName>
                                        </p:attrNameLst>
                                      </p:cBhvr>
                                      <p:to>
                                        <p:strVal val="visible"/>
                                      </p:to>
                                    </p:set>
                                    <p:animEffect transition="in" filter="wipe(down)">
                                      <p:cBhvr>
                                        <p:cTn id="79" dur="500"/>
                                        <p:tgtEl>
                                          <p:spTgt spid="4">
                                            <p:graphicEl>
                                              <a:dgm id="{EAF578E2-421F-4A3A-8866-EE5E07BE9A68}"/>
                                            </p:graphic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
                                            <p:graphicEl>
                                              <a:dgm id="{510289FD-BEA9-438B-9A85-1625729720F9}"/>
                                            </p:graphicEl>
                                          </p:spTgt>
                                        </p:tgtEl>
                                        <p:attrNameLst>
                                          <p:attrName>style.visibility</p:attrName>
                                        </p:attrNameLst>
                                      </p:cBhvr>
                                      <p:to>
                                        <p:strVal val="visible"/>
                                      </p:to>
                                    </p:set>
                                    <p:animEffect transition="in" filter="wipe(down)">
                                      <p:cBhvr>
                                        <p:cTn id="82" dur="500"/>
                                        <p:tgtEl>
                                          <p:spTgt spid="4">
                                            <p:graphicEl>
                                              <a:dgm id="{510289FD-BEA9-438B-9A85-1625729720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Содержимое 5" descr="stock-footage-animated-lights-spelling-out-the-end-loopable.jpg"/>
          <p:cNvPicPr>
            <a:picLocks noGrp="1" noChangeAspect="1"/>
          </p:cNvPicPr>
          <p:nvPr>
            <p:ph idx="1"/>
          </p:nvPr>
        </p:nvPicPr>
        <p:blipFill>
          <a:blip r:embed="rId2" cstate="print"/>
          <a:stretch>
            <a:fillRect/>
          </a:stretch>
        </p:blipFill>
        <p:spPr>
          <a:xfrm>
            <a:off x="323528" y="332656"/>
            <a:ext cx="8374316" cy="610310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3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44824"/>
            <a:ext cx="8003232" cy="4281339"/>
          </a:xfrm>
        </p:spPr>
        <p:txBody>
          <a:bodyPr>
            <a:normAutofit/>
          </a:bodyPr>
          <a:lstStyle/>
          <a:p>
            <a:pPr algn="ctr">
              <a:buNone/>
            </a:pPr>
            <a:r>
              <a:rPr lang="az-Latn-AZ" sz="7200" dirty="0" smtClean="0">
                <a:solidFill>
                  <a:schemeClr val="bg1"/>
                </a:solidFill>
              </a:rPr>
              <a:t>Vəliyeva   Fatmabəyim</a:t>
            </a:r>
          </a:p>
          <a:p>
            <a:pPr algn="ctr">
              <a:buNone/>
            </a:pPr>
            <a:r>
              <a:rPr lang="az-Latn-AZ" sz="7200" dirty="0" smtClean="0">
                <a:solidFill>
                  <a:schemeClr val="bg1"/>
                </a:solidFill>
              </a:rPr>
              <a:t>900-cü qrup,4. kurs</a:t>
            </a:r>
          </a:p>
          <a:p>
            <a:pPr algn="ctr">
              <a:buNone/>
            </a:pPr>
            <a:endParaRPr lang="ru-RU" sz="7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0"/>
            <a:ext cx="9144000" cy="6858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tabLst>
                <a:tab pos="581025" algn="l"/>
                <a:tab pos="685800" algn="l"/>
                <a:tab pos="3194050" algn="ctr"/>
              </a:tabLst>
            </a:pPr>
            <a:r>
              <a:rPr lang="az-Latn-AZ" b="1" dirty="0" smtClean="0">
                <a:solidFill>
                  <a:schemeClr val="tx1"/>
                </a:solidFill>
                <a:latin typeface="Times New Roman" pitchFamily="18" charset="0"/>
                <a:ea typeface="MS Mincho" pitchFamily="49" charset="-128"/>
                <a:cs typeface="Times New Roman" pitchFamily="18" charset="0"/>
              </a:rPr>
              <a:t>Fərdi müştərilər. </a:t>
            </a:r>
            <a:r>
              <a:rPr lang="az-Latn-AZ" dirty="0" smtClean="0">
                <a:solidFill>
                  <a:schemeClr val="tx1"/>
                </a:solidFill>
                <a:latin typeface="Times New Roman" pitchFamily="18" charset="0"/>
                <a:ea typeface="MS Mincho" pitchFamily="49" charset="-128"/>
                <a:cs typeface="Times New Roman" pitchFamily="18" charset="0"/>
              </a:rPr>
              <a:t>Fərdi müştəriləri öyrənərkən aşağıdakılara diqqət yetirilməlidir: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müştərilərin orta yaşı və yaş qrupları üzrə paylanması (25 yaşdan az, 26-30, 31-40, 41-50-dən çox);</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müştərilər arasında kişi və qadınların nisbəti;</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müştərilər harada yaşayırlar?</a:t>
            </a:r>
            <a:r>
              <a:rPr lang="ru-RU" dirty="0" smtClean="0">
                <a:solidFill>
                  <a:schemeClr val="tx1"/>
                </a:solidFill>
                <a:latin typeface="Times New Roman" pitchFamily="18" charset="0"/>
                <a:ea typeface="MS Mincho" pitchFamily="49" charset="-128"/>
                <a:cs typeface="Times New Roman" pitchFamily="18" charset="0"/>
              </a:rPr>
              <a:t>;</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digər demoqrafik xarakteristikalar – milliyəti, ailə vəziyyəti, tərkibi və s.;</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müştərilərin orta gəliri</a:t>
            </a:r>
            <a:r>
              <a:rPr lang="ru-RU" dirty="0" smtClean="0">
                <a:solidFill>
                  <a:schemeClr val="tx1"/>
                </a:solidFill>
                <a:latin typeface="Times New Roman" pitchFamily="18" charset="0"/>
                <a:ea typeface="MS Mincho" pitchFamily="49" charset="-128"/>
                <a:cs typeface="Times New Roman" pitchFamily="18" charset="0"/>
              </a:rPr>
              <a:t>;</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təhsil səviyyəsi və ictimai (sosial) vəziyyəti;</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həyat tərzi – məşğuliyyət növü, maraqları, dünyagörüşü və baxışları;</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xidmətlərinizə müraciətlərin tezliyi (tez-tez, dövrü, az hallarda, qeyri- müntəzəm, heç vaxt);</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təşkilata mürüciətlərin motivi (cari tələbatların ödənilməsi, rifahın, zövqün nümayişi, fövqəladə vəziyyət və s.);</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xidmətlərinizə müraciət edən müştərilər hansı faydanı əldə edirlər (inam, keyfiyyət, bolluq, rahatlıq, xidmət və s.)?</a:t>
            </a:r>
            <a:endParaRPr lang="az-Latn-AZ" sz="4000" dirty="0" smtClean="0">
              <a:solidFill>
                <a:schemeClr val="tx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0"/>
            <a:ext cx="9144000" cy="6858000"/>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indent="449263" fontAlgn="base">
              <a:spcBef>
                <a:spcPct val="0"/>
              </a:spcBef>
              <a:spcAft>
                <a:spcPct val="0"/>
              </a:spcAft>
              <a:tabLst>
                <a:tab pos="581025" algn="l"/>
                <a:tab pos="685800" algn="l"/>
                <a:tab pos="3194050" algn="ctr"/>
              </a:tabLst>
            </a:pPr>
            <a:r>
              <a:rPr lang="az-Latn-AZ" b="1" dirty="0" smtClean="0">
                <a:solidFill>
                  <a:schemeClr val="tx1"/>
                </a:solidFill>
                <a:latin typeface="Times New Roman" pitchFamily="18" charset="0"/>
                <a:ea typeface="MS Mincho" pitchFamily="49" charset="-128"/>
                <a:cs typeface="Times New Roman" pitchFamily="18" charset="0"/>
              </a:rPr>
              <a:t>Müştəri-təşkilatlar. </a:t>
            </a:r>
            <a:r>
              <a:rPr lang="az-Latn-AZ" dirty="0" smtClean="0">
                <a:solidFill>
                  <a:schemeClr val="tx1"/>
                </a:solidFill>
                <a:latin typeface="Times New Roman" pitchFamily="18" charset="0"/>
                <a:ea typeface="MS Mincho" pitchFamily="49" charset="-128"/>
                <a:cs typeface="Times New Roman" pitchFamily="18" charset="0"/>
              </a:rPr>
              <a:t>Xidmət təşkilatı bazarda iri müştəriləri (təşkilat, firma, şirkət və ya müəssisələr) öyrənərkən aşağıdakılara diqqət yetirilməlidir:</a:t>
            </a:r>
            <a:endParaRPr lang="ru-RU" sz="1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Müəssisə və təşkilatların sahə xarakteristikaları.</a:t>
            </a:r>
            <a:endParaRPr lang="ru-RU" sz="1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müştəriləriniz olan müəssisələrin ölçüləri (iriliyi, miqyası və s.).</a:t>
            </a:r>
            <a:endParaRPr lang="ru-RU" sz="1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Müştəri-təşkilatlar harada yerləşirlər?</a:t>
            </a:r>
            <a:endParaRPr lang="ru-RU" sz="1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Müştəri təşkilatlar nə vaxtdan yaranıblar?</a:t>
            </a:r>
            <a:endParaRPr lang="ru-RU" sz="1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Onların satışının orta həcmi nə qədərdir (ayda, ildə)?</a:t>
            </a:r>
            <a:endParaRPr lang="ru-RU" sz="1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Onların maliyyə vəziyyəti necədir?</a:t>
            </a:r>
            <a:endParaRPr lang="ru-RU" sz="14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xidmətinizə müraciətin tezliyi necədir? </a:t>
            </a:r>
          </a:p>
          <a:p>
            <a:pPr lvl="0" eaLnBrk="0" fontAlgn="base" hangingPunct="0">
              <a:spcBef>
                <a:spcPct val="0"/>
              </a:spcBef>
              <a:spcAft>
                <a:spcPct val="0"/>
              </a:spcAft>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təşkilata müraciət olunması haqqında qərar qəbul edən rəhbər şəxslər haqqında hansı  informasiyalara maliksiniz?</a:t>
            </a:r>
            <a:r>
              <a:rPr lang="ru-RU" sz="1400" dirty="0" smtClean="0">
                <a:solidFill>
                  <a:schemeClr val="tx1"/>
                </a:solidFill>
                <a:latin typeface="Arial" pitchFamily="34" charset="0"/>
                <a:cs typeface="Arial" pitchFamily="34" charset="0"/>
              </a:rPr>
              <a:t> </a:t>
            </a:r>
            <a:endParaRPr lang="ru-RU" sz="4000" dirty="0" smtClean="0">
              <a:solidFill>
                <a:schemeClr val="tx1"/>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0"/>
            <a:ext cx="9144000" cy="6858000"/>
          </a:xfrm>
          <a:prstGeom prst="vertic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indent="449263" algn="just" fontAlgn="base">
              <a:spcBef>
                <a:spcPct val="0"/>
              </a:spcBef>
              <a:spcAft>
                <a:spcPct val="0"/>
              </a:spcAft>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Müştəriləri öyrənmək üçün H.Makkeyin anketinə müştərinin profilini (siluetini) göstərən 66 bənd daxil edilmişdir. Buraya müştərinin özü haqqında, onun təhsili, ailə tərkibi, şəxsi maraqları, problemləri, həyat tərzi, fəaliyyəti və müştəriləri şəxsiyyət kimi xarakterizə edən digər vacib amillər daxildir.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Beləliklə, xidmət sahəsində məqsədli bazarın seçilməsi ən əsas idarəetmə qərarlarından biri olub, müştərilər və bazar haqqında toplanmış müəyyən məlumatlar əsasında aparılır. Məqsədli bazarı seçərkən aşağıdakılar da nəzərə alınmalıdır:</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müvafiq gəliri təmin edən bazarı seçərkən necə səhv etməməli? Müəssisənin xidmət tələbatı üçün məqsədli bazarın tutumu kifayətdirmi?</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başqa bazar seqmentinə aid olan müştərilərdən yapışmaq lazımdırmı?</a:t>
            </a:r>
            <a:endParaRPr lang="ru-RU" sz="1400"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bu məqsədli bazarın sizin xidmətlərinizə ehtiyacı varmı? Bunu siz haradan </a:t>
            </a:r>
            <a:r>
              <a:rPr lang="az-Latn-AZ" dirty="0" smtClean="0">
                <a:solidFill>
                  <a:schemeClr val="tx1"/>
                </a:solidFill>
                <a:latin typeface="Times New Roman" pitchFamily="18" charset="0"/>
                <a:ea typeface="MS Mincho" pitchFamily="49" charset="-128"/>
                <a:cs typeface="Times New Roman" pitchFamily="18" charset="0"/>
              </a:rPr>
              <a:t>bilirsiniz?   </a:t>
            </a:r>
            <a:endParaRPr lang="az-Latn-AZ" sz="1400" dirty="0" smtClean="0">
              <a:solidFill>
                <a:schemeClr val="tx1"/>
              </a:solidFill>
              <a:latin typeface="Arial" pitchFamily="34" charset="0"/>
              <a:ea typeface="MS Mincho" pitchFamily="49" charset="-128"/>
              <a:cs typeface="Arial" pitchFamily="34" charset="0"/>
            </a:endParaRPr>
          </a:p>
          <a:p>
            <a:pPr lvl="0" algn="just" eaLnBrk="0" fontAlgn="base" hangingPunct="0">
              <a:spcBef>
                <a:spcPct val="0"/>
              </a:spcBef>
              <a:spcAft>
                <a:spcPct val="0"/>
              </a:spcAft>
              <a:buFontTx/>
              <a:buChar char="•"/>
              <a:tabLst>
                <a:tab pos="581025" algn="l"/>
                <a:tab pos="685800" algn="l"/>
                <a:tab pos="3194050" algn="ctr"/>
              </a:tabLst>
            </a:pPr>
            <a:r>
              <a:rPr lang="az-Latn-AZ" dirty="0" smtClean="0">
                <a:solidFill>
                  <a:schemeClr val="tx1"/>
                </a:solidFill>
                <a:latin typeface="Times New Roman" pitchFamily="18" charset="0"/>
                <a:ea typeface="MS Mincho" pitchFamily="49" charset="-128"/>
                <a:cs typeface="Times New Roman" pitchFamily="18" charset="0"/>
              </a:rPr>
              <a:t>sizin </a:t>
            </a:r>
            <a:r>
              <a:rPr lang="az-Latn-AZ" dirty="0" smtClean="0">
                <a:solidFill>
                  <a:schemeClr val="tx1"/>
                </a:solidFill>
                <a:latin typeface="Times New Roman" pitchFamily="18" charset="0"/>
                <a:ea typeface="MS Mincho" pitchFamily="49" charset="-128"/>
                <a:cs typeface="Times New Roman" pitchFamily="18" charset="0"/>
              </a:rPr>
              <a:t>rəqiblər analoji xidmətlər təklif edirlərmi</a:t>
            </a:r>
            <a:r>
              <a:rPr lang="az-Latn-AZ" dirty="0" smtClean="0">
                <a:solidFill>
                  <a:schemeClr val="tx1"/>
                </a:solidFill>
                <a:latin typeface="Times New Roman" pitchFamily="18" charset="0"/>
                <a:ea typeface="MS Mincho" pitchFamily="49" charset="-128"/>
                <a:cs typeface="Times New Roman" pitchFamily="18" charset="0"/>
              </a:rPr>
              <a:t>?</a:t>
            </a:r>
            <a:r>
              <a:rPr lang="az-Latn-AZ" sz="4000" dirty="0" smtClean="0"/>
              <a:t> </a:t>
            </a:r>
            <a:endParaRPr lang="az-Latn-AZ" sz="4000" dirty="0" smtClean="0"/>
          </a:p>
          <a:p>
            <a:pPr lvl="0" algn="just" eaLnBrk="0" fontAlgn="base" hangingPunct="0">
              <a:spcBef>
                <a:spcPct val="0"/>
              </a:spcBef>
              <a:spcAft>
                <a:spcPct val="0"/>
              </a:spcAft>
              <a:tabLst>
                <a:tab pos="581025" algn="l"/>
                <a:tab pos="685800" algn="l"/>
                <a:tab pos="3194050" algn="ctr"/>
              </a:tabLst>
            </a:pPr>
            <a:r>
              <a:rPr lang="az-Latn-AZ" dirty="0" smtClean="0">
                <a:latin typeface="Times New Roman" pitchFamily="18" charset="0"/>
                <a:cs typeface="Times New Roman" pitchFamily="18" charset="0"/>
              </a:rPr>
              <a:t>	Beləliklə</a:t>
            </a:r>
            <a:r>
              <a:rPr lang="az-Latn-AZ" dirty="0" smtClean="0">
                <a:latin typeface="Times New Roman" pitchFamily="18" charset="0"/>
                <a:cs typeface="Times New Roman" pitchFamily="18" charset="0"/>
              </a:rPr>
              <a:t>, müəyyən məqsədli bazara istiqamət müəssisəyə potensial istehlakçıların sorğularına uyğun xidmətlər göstərməyə, bazarın tutumunu daha dəqiq təyin etməyə, məqsədli və ünvanlı reklam işi aparmağa və son nəticədə müəssisənin bazar strategiyasının işlənməsi üçün əsasların yaradılmasına imkan verir. Bazarın seqmentləşməsi isə xidmət müəssisəsinin rəqabət üstünlüklərinin inkişafı üçün açardır. Bütün göstərilənlər isə bazarda xidmət firmasına yaxşı nüfuz qazanmağa kömək edir.</a:t>
            </a:r>
            <a:endParaRPr lang="ru-RU"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581025" algn="l"/>
                <a:tab pos="685800" algn="l"/>
                <a:tab pos="3194050" algn="ctr"/>
              </a:tabLst>
            </a:pPr>
            <a:endParaRPr lang="az-Latn-AZ" sz="4000" dirty="0" smtClean="0">
              <a:solidFill>
                <a:schemeClr val="tx1"/>
              </a:solidFill>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TM03457452[[fn=Gök]]</Template>
  <TotalTime>373</TotalTime>
  <Words>2212</Words>
  <Application>Microsoft Office PowerPoint</Application>
  <PresentationFormat>Экран (4:3)</PresentationFormat>
  <Paragraphs>224</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Gökyüzü</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Rəqiblər haqqInda nəyİ bilmək lazImdIr? </vt:lpstr>
      <vt:lpstr>Слайд 50</vt:lpstr>
      <vt:lpstr>Kəmiyyət məlumatları, adətən, aşağıdakı suallara cavab verirlər:  </vt:lpstr>
      <vt:lpstr>Слайд 52</vt:lpstr>
      <vt:lpstr>SUAL - 3. Müəssisənin bazarda mövqeyinin müəyyən edilməsi </vt:lpstr>
      <vt:lpstr>Bazarda çalışan hər hansı bir xidmət firması aşağıdakı göstərilənləri təyin etməlidir: </vt:lpstr>
      <vt:lpstr>Слайд 55</vt:lpstr>
      <vt:lpstr>SUAL - 4. Xidmətlərə qiymətqoyma siyasətinin müəyyənləşdirilməsi </vt:lpstr>
      <vt:lpstr>Слайд 57</vt:lpstr>
      <vt:lpstr>Qiymət startegiyaları</vt:lpstr>
      <vt:lpstr>1. “Qaymaqların yığılması”  2. Aşağı qiymət strategiyası  3. Bazara nüfuz etmək və ya bazarı ələ almaq strategiyası  4. Rəqabət qiymətləri strategiyası,  5. Güzəştlər və gözlənilməyən xərclər.  </vt:lpstr>
      <vt:lpstr>Слайд 60</vt:lpstr>
      <vt:lpstr>  SUAL - 5. Xidmətlərin bazarda yeridilməsi </vt:lpstr>
      <vt:lpstr>Слайд 62</vt:lpstr>
      <vt:lpstr>Слайд 63</vt:lpstr>
      <vt:lpstr>Слайд 64</vt:lpstr>
      <vt:lpstr>Слайд 65</vt:lpstr>
      <vt:lpstr>Слайд 66</vt:lpstr>
      <vt:lpstr>Слайд 67</vt:lpstr>
      <vt:lpstr>Слайд 68</vt:lpstr>
      <vt:lpstr>Слайд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MÖVZU - 3. XİDMƏT BAZARININ SEQMENTLƏŞDİRİLMƏSİ  SUALLAR: </dc:title>
  <dc:creator>City</dc:creator>
  <cp:lastModifiedBy>User</cp:lastModifiedBy>
  <cp:revision>155</cp:revision>
  <dcterms:created xsi:type="dcterms:W3CDTF">2014-11-20T07:41:41Z</dcterms:created>
  <dcterms:modified xsi:type="dcterms:W3CDTF">2015-09-14T16:10:44Z</dcterms:modified>
</cp:coreProperties>
</file>