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1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06" autoAdjust="0"/>
    <p:restoredTop sz="94660"/>
  </p:normalViewPr>
  <p:slideViewPr>
    <p:cSldViewPr>
      <p:cViewPr varScale="1">
        <p:scale>
          <a:sx n="103" d="100"/>
          <a:sy n="103" d="100"/>
        </p:scale>
        <p:origin x="-2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перфолента 2"/>
          <p:cNvSpPr/>
          <p:nvPr/>
        </p:nvSpPr>
        <p:spPr>
          <a:xfrm>
            <a:off x="1000100" y="714356"/>
            <a:ext cx="7143800" cy="1428760"/>
          </a:xfrm>
          <a:prstGeom prst="flowChartPunchedTape">
            <a:avLst/>
          </a:prstGeom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1247775" algn="l"/>
              </a:tabLst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ru-RU" b="1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VZU -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SЕRVIS VƏ NƏQLIYYАT ХIDMƏTLƏRI MАRКЕTINQI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034" y="2571744"/>
            <a:ext cx="8143932" cy="3500462"/>
          </a:xfrm>
          <a:prstGeom prst="roundRect">
            <a:avLst/>
          </a:prstGeom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247775" algn="l"/>
              </a:tabLst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SUALLAR: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247775" algn="l"/>
              </a:tabLst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Sеrvis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хidmətləri və оnlаrın təsnifləşdirilməsi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247775" algn="l"/>
              </a:tabLst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Servisin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təşkili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247775" algn="l"/>
              </a:tabLst>
            </a:pP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3.Nəqliyyаt хidmətləri mаrкеtinqinin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ru-RU" b="1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susiyyətləri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247775" algn="l"/>
              </a:tabLst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Nəqliyyаt n</a:t>
            </a:r>
            <a:r>
              <a:rPr lang="ru-RU" b="1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vlərinin təsnifаtı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247775" algn="l"/>
              </a:tabLst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Аzərbаycаn Rеspubliкаsında nəqliyyаtın  maddi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texniki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bazası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247775" algn="l"/>
              </a:tabLst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Nəqliyyat tarifləri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247775" algn="l"/>
              </a:tabLst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ru-RU" b="1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xtəlif </a:t>
            </a:r>
            <a:r>
              <a:rPr lang="ru-RU" b="1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lkələrdə maşın və nəqliyyatın inkişafının  m</a:t>
            </a:r>
            <a:r>
              <a:rPr lang="ru-RU" b="1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asir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vəziyyəti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данные 1"/>
          <p:cNvSpPr/>
          <p:nvPr/>
        </p:nvSpPr>
        <p:spPr>
          <a:xfrm>
            <a:off x="214282" y="571480"/>
            <a:ext cx="8715436" cy="3714776"/>
          </a:xfrm>
          <a:prstGeom prst="flowChartInputOutpu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algn="just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Misal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kimi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“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Ford</a:t>
            </a:r>
            <a:r>
              <a:rPr lang="en-US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”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Amerika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avtomobil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firmasının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servis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təcr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bəsinə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nəzər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yetirək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Bu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şirkət alıcılarına aşağıdakı 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“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 zərfi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”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ni təklif edir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85800" algn="l"/>
              </a:tabLst>
            </a:pP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surların (şinlərdən başqa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12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ay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 ya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19.000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km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ış ərzində pulsuz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zəldilməsi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85800" algn="l"/>
              </a:tabLst>
            </a:pP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hərrik, 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rmələr qutusu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qabaq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asqı və dal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rp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yə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 ya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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100.000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km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zəmanət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bu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aqreqatların ilk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təmirində 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  <a:sym typeface="Symbol" pitchFamily="18" charset="2"/>
              </a:rPr>
              <a:t>ü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stəlik alıcıya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100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doll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 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  <a:sym typeface="Symbol" pitchFamily="18" charset="2"/>
              </a:rPr>
              <a:t>ö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dənir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);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85800" algn="l"/>
              </a:tabLst>
            </a:pP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qa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  <a:sym typeface="Symbol" pitchFamily="18" charset="2"/>
              </a:rPr>
              <a:t>ç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ışdan asılı olmayaraq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3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il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m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  <a:sym typeface="Symbol" pitchFamily="18" charset="2"/>
              </a:rPr>
              <a:t>ü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ddətində təhl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  <a:sym typeface="Symbol" pitchFamily="18" charset="2"/>
              </a:rPr>
              <a:t>ü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kəsizlik qayışlarının q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  <a:sym typeface="Symbol" pitchFamily="18" charset="2"/>
              </a:rPr>
              <a:t>ü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surlarının aradan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qaldırılması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;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85800" algn="l"/>
              </a:tabLst>
            </a:pP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yanacaq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sistemində zəmanət </a:t>
            </a:r>
            <a:r>
              <a:rPr lang="ru-RU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  <a:sym typeface="Symbol" pitchFamily="18" charset="2"/>
              </a:rPr>
              <a:t>–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5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il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g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  <a:sym typeface="Symbol" pitchFamily="18" charset="2"/>
              </a:rPr>
              <a:t>ö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vdənin korroziyasını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6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il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ərzində aradan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qaldırmaq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;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85800" algn="l"/>
              </a:tabLst>
            </a:pP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m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  <a:sym typeface="Symbol" pitchFamily="18" charset="2"/>
              </a:rPr>
              <a:t>ü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nasib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qiymətlərlə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- 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  <a:sym typeface="Symbol" pitchFamily="18" charset="2"/>
              </a:rPr>
              <a:t>üç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m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  <a:sym typeface="Symbol" pitchFamily="18" charset="2"/>
              </a:rPr>
              <a:t>ü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xtəlif g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  <a:sym typeface="Symbol" pitchFamily="18" charset="2"/>
              </a:rPr>
              <a:t>ü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zəştli variantlar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uzunm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  <a:sym typeface="Symbol" pitchFamily="18" charset="2"/>
              </a:rPr>
              <a:t>ü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ddətli xid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  <a:sym typeface="Symbol" pitchFamily="18" charset="2"/>
              </a:rPr>
              <a:t>­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mət təklifləri, zəmanətdən sonrakı xidmətlərin m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  <a:sym typeface="Symbol" pitchFamily="18" charset="2"/>
              </a:rPr>
              <a:t>ü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xtəlif variantları və 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</a:p>
        </p:txBody>
      </p:sp>
      <p:sp>
        <p:nvSpPr>
          <p:cNvPr id="4" name="Блок-схема: данные 3"/>
          <p:cNvSpPr/>
          <p:nvPr/>
        </p:nvSpPr>
        <p:spPr>
          <a:xfrm>
            <a:off x="214282" y="4786322"/>
            <a:ext cx="8572560" cy="1500198"/>
          </a:xfrm>
          <a:prstGeom prst="flowChartInputOutpu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Toyota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motor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şirkətinin rəhbərlərindən biri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belə demişdi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“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Bizim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firma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servisə heç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vaxt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gəlir mənbəyi kimi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baxmır.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Biz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öz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avtomobillərimizə, sadəcə, xidmət göstəririk.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Ona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görə də hesab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edirik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servis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avtomobilləri satır!</a:t>
            </a:r>
            <a:r>
              <a:rPr lang="ru-RU" altLang="ja-JP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</a:t>
            </a:r>
            <a:r>
              <a:rPr lang="ru-RU" altLang="ja-JP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altLang="ja-JP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Yaxşı deyilib</a:t>
            </a:r>
            <a:r>
              <a:rPr lang="ru-RU" altLang="ja-JP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</a:t>
            </a:r>
            <a:endParaRPr lang="ru-RU" altLang="ja-JP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ручное управление 1"/>
          <p:cNvSpPr/>
          <p:nvPr/>
        </p:nvSpPr>
        <p:spPr>
          <a:xfrm>
            <a:off x="1000068" y="1071546"/>
            <a:ext cx="8143932" cy="4071966"/>
          </a:xfrm>
          <a:prstGeom prst="flowChartManualOperation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algn="just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az-Latn-AZ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ir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ox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Qərb avtomobil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firmalarının servis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xidməti iş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ilərinin vəzifələrinə aşağıdakılar daxil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olur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85800" algn="l"/>
              </a:tabLst>
            </a:pP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vcud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malların təkmilləşdirilməsinə və yeni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məhsulların buraxılmasına dair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ideyaların təklif edilməsi;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85800" algn="l"/>
              </a:tabLst>
            </a:pP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rəqib firmaların təcr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bələrinin 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yrənilməsi: işlərin təşkilinin forma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 metodları, marketinq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fəaliyyətinin x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susiyyətləri;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85800" algn="l"/>
              </a:tabLst>
            </a:pP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bazarın yeni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mk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seqmentləri haqqında məlumatların toplanması, konkret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əmtəəyə olan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tələbatın m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əyyən edilməsi, bu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malların yeni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istifadə sahələri.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vl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kdə, m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əssisənin servis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xidmətinin təşkili zamanı bir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sıra konkret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suallara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cavab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verilməlidir: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85800" algn="l"/>
              </a:tabLst>
            </a:pP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servis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ər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ivəsinə hansı xidmətlər daxil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edilməlidir?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85800" algn="l"/>
              </a:tabLst>
            </a:pP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alıcılara hansı səviyyədə servis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təklif edilməlidir?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85800" algn="l"/>
              </a:tabLst>
            </a:pP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servis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hansı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formada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təklif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edilməlidir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857224" y="1142984"/>
            <a:ext cx="7429552" cy="4286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Kanadada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sənaye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avadanlığının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alıcıları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arasında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aparılmış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sorğu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aşağıdakı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sıranı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azalma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istiqamətində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təyin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etməyə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imkan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vermişdir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85800" algn="l"/>
              </a:tabLst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tədar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çü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lərin etibarlığı;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85800" algn="l"/>
              </a:tabLst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qiymətlər 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zrə təkliflərin operativ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təqdim olunması;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85800" algn="l"/>
              </a:tabLst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texniki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məsləhətlərin operativ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alınma imkanları;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85800" algn="l"/>
              </a:tabLst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zəştlərin edilməsi;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85800" algn="l"/>
              </a:tabLst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satışdan sonrakı xidmətlər;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85800" algn="l"/>
              </a:tabLst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kontaktlar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qurmağın sadəliyi və 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evikliyi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85800" algn="l"/>
              </a:tabLst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malın dəyişdirilməsinə zəmanət;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85800" algn="l"/>
              </a:tabLst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tədar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çü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geniş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istehsal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imkanları;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85800" algn="l"/>
              </a:tabLst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kredit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verilməsi imkanları;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85800" algn="l"/>
              </a:tabLst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sınaqlar 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üçü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vafiq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avadanlığın olması və s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/>
          <p:cNvSpPr/>
          <p:nvPr/>
        </p:nvSpPr>
        <p:spPr>
          <a:xfrm>
            <a:off x="357158" y="571480"/>
            <a:ext cx="8286808" cy="14287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stərilən xidmətlər m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xtəlif c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ştərilərə 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atdırıla bilər.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Firmanın hansı formanı se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məsi m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ştərilərin arzu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 istəkləri, hansı yanaşmaya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nl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verməsi və rəqiblərin istifadə etdiyi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fəndlərdən asılıdır.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İstehlak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ılara xidməti m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xtəlif strukturlar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stərə bilər:</a:t>
            </a:r>
            <a:endParaRPr lang="az-Latn-AZ" sz="1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282" y="2428868"/>
            <a:ext cx="257176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85800" algn="l"/>
              </a:tabLst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istehsal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 m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əssisənin servis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lməsi;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86116" y="2428868"/>
            <a:ext cx="257176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85800" algn="l"/>
              </a:tabLst>
            </a:pP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malı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əmtəəni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satan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agentlər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dilerlər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);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357950" y="2428868"/>
            <a:ext cx="257176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istehsal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əssisə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qavilə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əsasında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ilər</a:t>
            </a:r>
            <a:endParaRPr lang="az-Latn-AZ" dirty="0"/>
          </a:p>
        </p:txBody>
      </p:sp>
      <p:sp>
        <p:nvSpPr>
          <p:cNvPr id="7" name="5-конечная звезда 6"/>
          <p:cNvSpPr/>
          <p:nvPr/>
        </p:nvSpPr>
        <p:spPr>
          <a:xfrm>
            <a:off x="428596" y="3714752"/>
            <a:ext cx="8286808" cy="235745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Prinsipcə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malın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əmtəə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məhsulun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satışında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“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nəxidmət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”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mk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digər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əvəzetmə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metodları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istifadə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oluna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bilər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магнитный диск 1"/>
          <p:cNvSpPr/>
          <p:nvPr/>
        </p:nvSpPr>
        <p:spPr>
          <a:xfrm>
            <a:off x="714348" y="714356"/>
            <a:ext cx="7715304" cy="121444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Strategiya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xarici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iqtisadi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əlaqələr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üzrə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mütəxəssis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Jak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Qorovis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hesab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servisin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keyfiyyəti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kommersiya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uğurunun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açarıdır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Bu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mütəxəssis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səmərəli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servis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xidmətinin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təşkilinin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səkkiz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qaydasını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irəli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sürür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282" y="2214554"/>
            <a:ext cx="8715436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lang="en-US" sz="1400" i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Strategiya</a:t>
            </a:r>
            <a:r>
              <a:rPr lang="en-US" sz="1400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Bazarın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seqmenti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üçün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ayırd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etmək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lazımdır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alıcı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hansı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servis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səviyyəsini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əla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hesab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Bu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səviyyə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kiçik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həcmli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(100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sözdən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çox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olmayaraq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reklam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mətnində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yazılmalıdır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Burada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firma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müştəriyə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vəd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etməlidir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bəyan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etdiyi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bütün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öhdəlikləri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yerinə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yetirməyə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zəmanət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verir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282" y="4286256"/>
            <a:ext cx="8715436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az-Latn-AZ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lang="en-US" sz="1400" i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Müəssisənin</a:t>
            </a:r>
            <a:r>
              <a:rPr lang="en-US" sz="1400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öz</a:t>
            </a:r>
            <a:r>
              <a:rPr lang="en-US" sz="1400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personalına</a:t>
            </a:r>
            <a:r>
              <a:rPr lang="en-US" sz="1400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tələblərinin</a:t>
            </a:r>
            <a:r>
              <a:rPr lang="en-US" sz="1400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aydınlığı</a:t>
            </a:r>
            <a:r>
              <a:rPr lang="en-US" sz="1400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Bunun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üçün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müvafiq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standartları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işlənib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hazırlanmalı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tətbiq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edilməlidir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Bu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standartların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müddəalarının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servis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xidmətinin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bütün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əməkdaşları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tərəfindən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yerinə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yetirilməsi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hökməndir</a:t>
            </a:r>
            <a:endParaRPr lang="az-Latn-A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4282" y="5214950"/>
            <a:ext cx="8715436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3180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</a:t>
            </a:r>
            <a:r>
              <a:rPr lang="en-US" sz="1400" i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Səlis</a:t>
            </a:r>
            <a:r>
              <a:rPr lang="en-US" sz="1400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qurulmuş</a:t>
            </a:r>
            <a:r>
              <a:rPr lang="en-US" sz="1400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təchizat</a:t>
            </a:r>
            <a:r>
              <a:rPr lang="en-US" sz="1400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sistemi</a:t>
            </a:r>
            <a:r>
              <a:rPr lang="en-US" sz="1400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Ehtiyat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hissələrinin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tədarük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sistemi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servis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əməkdaşlarının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çağırılması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qaydaları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həddən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ziyadə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sadə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prosedurlu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çevik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olmalıdır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4282" y="3286124"/>
            <a:ext cx="8715436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3180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lang="en-US" sz="1400" i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Alıcılarla</a:t>
            </a:r>
            <a:r>
              <a:rPr lang="en-US" sz="1400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əlaqə</a:t>
            </a:r>
            <a:r>
              <a:rPr lang="en-US" sz="1400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Dövri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nəşrlərdə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reklam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qeyri-reklam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xarakterli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məqalə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yazılarda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firmanın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alıcılara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göstərdiyi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xidmətlər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verdiyi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zəmanətlər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açıqlanmalıdır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Alıcıları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cəlb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etmək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onların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etibar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etimadını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qazanmaq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ürəklərinə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yol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tapmaq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firma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müştərilər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arasında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möhkəm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əlaqələrin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formalaşdırılmasına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aparan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yollardan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biri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budur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14282" y="357166"/>
            <a:ext cx="8715436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318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</a:t>
            </a:r>
            <a:r>
              <a:rPr lang="en-US" sz="1400" i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Servis</a:t>
            </a:r>
            <a:r>
              <a:rPr lang="en-US" sz="1400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xidməti</a:t>
            </a:r>
            <a:r>
              <a:rPr lang="en-US" sz="1400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personalının</a:t>
            </a:r>
            <a:r>
              <a:rPr lang="en-US" sz="1400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təhsili</a:t>
            </a:r>
            <a:r>
              <a:rPr lang="en-US" sz="1400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standartları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servis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işi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ehtiyat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hissələrin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tədar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məşğul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olan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əməkdaşlara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susi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təlim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kurslarında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yrədilməlidir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Təlim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kursları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vaxtaşırı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təkrar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olunmalıdır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az-Latn-AZ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1857364"/>
            <a:ext cx="8715436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31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</a:t>
            </a:r>
            <a:r>
              <a:rPr lang="en-US" sz="1400" i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Məqsəd</a:t>
            </a:r>
            <a:r>
              <a:rPr lang="en-US" sz="1400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en-US" sz="1400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xidmətdə</a:t>
            </a:r>
            <a:r>
              <a:rPr lang="en-US" sz="1400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1400" i="1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400" i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qsanların</a:t>
            </a:r>
            <a:r>
              <a:rPr lang="en-US" sz="1400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olmamasıdır</a:t>
            </a:r>
            <a:r>
              <a:rPr lang="en-US" sz="1400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etibarlı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yol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personalın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təlimi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məşqlərdir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Səhvlərin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aşkar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edilməsi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təhlili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sistemi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qədər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səlis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işləyərsə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səhv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hərəkətlər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qədər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az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olacaq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Bundan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başqa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servis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xidmətinin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strukturu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texnologiyası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dəyişmələrə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həssas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evik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olmalıdır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282" y="3357562"/>
            <a:ext cx="8715436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318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</a:t>
            </a:r>
            <a:r>
              <a:rPr lang="en-US" sz="1400" i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en-US" sz="1400" i="1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i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zg</a:t>
            </a:r>
            <a:r>
              <a:rPr lang="en-US" sz="1400" i="1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en-US" sz="1400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bizim</a:t>
            </a:r>
            <a:r>
              <a:rPr lang="en-US" sz="1400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400" i="1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i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ştərilərimizdir</a:t>
            </a:r>
            <a:r>
              <a:rPr lang="en-US" sz="1400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Servisin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keyfiyyətini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obyektiv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qiymətləndirməyə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qadir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şəxs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yalnız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ştəridir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daim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sistemli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olaraq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ştərilər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arasında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sorğular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aparmaq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onların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servis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xidmətinin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keyfiyyətindən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məmnunluq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dərəcəsi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aşkar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edilməlidir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etibarlı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alət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“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direkt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meyil</a:t>
            </a:r>
            <a:r>
              <a:rPr lang="en-US" sz="14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”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sistemi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zrə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ankentləmə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ştərilərin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nvanına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sorğu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anketləri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ndərilir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hesab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edilir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Belə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ntəzəm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sorğular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servis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xidmətinin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işindən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narazı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olanların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faizini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təyin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etməyə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buna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operativ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reaksiya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verməyə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imkan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verir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az-Latn-AZ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282" y="4929198"/>
            <a:ext cx="8715436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31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</a:t>
            </a:r>
            <a:r>
              <a:rPr lang="en-US" sz="1400" i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Yaradıcılıq</a:t>
            </a:r>
            <a:r>
              <a:rPr lang="en-US" sz="1400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Servis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“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ştəriyə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mk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qədər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ox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şey</a:t>
            </a:r>
            <a:r>
              <a:rPr lang="en-US" sz="14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”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vermək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prinsipi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zrə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qurulmalıdır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nki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əmtəə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(mal,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məhsul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zl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ştəri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əssisənin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ilk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təmasıdır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tam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məmnunluğu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istehlak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keyfiyyətli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servis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stəriləndən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sonra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hiss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edəcəkdir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servisin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daim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yeni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forma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metodlarını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axtarıb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tapmaq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sınaqlardan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ke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irmək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uğurlu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nəticələr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alındıqda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tətbiq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etmək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lazımdır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1714480" y="714356"/>
            <a:ext cx="5929354" cy="100013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SUAL - 3.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Nəqliyyаt хidmətləri mаrкеtinqinin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ru-RU" sz="1400" b="1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susiyyətləri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Шестиугольник 4"/>
          <p:cNvSpPr/>
          <p:nvPr/>
        </p:nvSpPr>
        <p:spPr>
          <a:xfrm>
            <a:off x="1071538" y="2786058"/>
            <a:ext cx="7286676" cy="642942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Nəqliyyаt хidmətlərinin mаrкеtinqi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nəqliyyаt хidmətlərinin bаzаrа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irəlilədilməsi ilə bаğlı tədbirlərin məcmusudur.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1071538" y="3929066"/>
            <a:ext cx="7358114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Nəqliyyаt müəssisələrinin fəаliyyəti müхtəlif nəqliyyаt хidmətlərinin göstərilməsi ilə bаğlıdır</a:t>
            </a:r>
            <a:endParaRPr lang="az-Latn-AZ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71538" y="5286388"/>
            <a:ext cx="3071834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yüкlərin  və sərnişinlərin dаşınmаsı</a:t>
            </a:r>
            <a:endParaRPr lang="az-Latn-AZ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429256" y="5286388"/>
            <a:ext cx="3071834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nəqliyyаt- екspеdisiyа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хidmətləri və s</a:t>
            </a:r>
            <a:endParaRPr lang="az-Latn-AZ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357290" y="2357430"/>
            <a:ext cx="300039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оbyекtlərlə </a:t>
            </a:r>
            <a:r>
              <a:rPr lang="ru-RU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кlər və sərnişinlər</a:t>
            </a:r>
            <a:endParaRPr lang="az-Latn-AZ" sz="16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1000100" y="571481"/>
            <a:ext cx="7072362" cy="14287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Nəqliyyаt хidmətlərinin bir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əmtəə кimi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susiyyətləri  аşаğıdакılаrlа хаrакtеrizə оlunur</a:t>
            </a:r>
            <a:endParaRPr lang="az-Latn-AZ" sz="16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929190" y="5143512"/>
            <a:ext cx="300039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rаhаtlığı ilə </a:t>
            </a:r>
            <a:r>
              <a:rPr lang="ru-RU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sərnişinlərin və y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кlərin dаşınmаsı şərаiti və 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85852" y="5143512"/>
            <a:ext cx="300039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vахtlı-vахtındа оlmаsı ilə </a:t>
            </a:r>
            <a:r>
              <a:rPr lang="ru-RU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nəqliyyаt хidmətlərinin təqdim еdilməsi və 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аtdırılmа m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ddəti;</a:t>
            </a:r>
            <a:endParaRPr lang="az-Latn-AZ" sz="16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71802" y="3714752"/>
            <a:ext cx="300039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dаşınmа 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sullаrı ilə </a:t>
            </a:r>
            <a:r>
              <a:rPr lang="ru-RU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nəqliyyаt vаsitələrinin n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vləri;</a:t>
            </a:r>
            <a:endParaRPr lang="az-Latn-AZ" sz="16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14876" y="2357430"/>
            <a:ext cx="300039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subyекtlərlə </a:t>
            </a:r>
            <a:r>
              <a:rPr lang="ru-RU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mаldаşıyаnlаr, mаlg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ndərənlər, аlıcılаr, vаsitə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ilər</a:t>
            </a:r>
            <a:endParaRPr lang="az-Latn-AZ" sz="1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/>
          <p:cNvSpPr/>
          <p:nvPr/>
        </p:nvSpPr>
        <p:spPr>
          <a:xfrm>
            <a:off x="1643042" y="642918"/>
            <a:ext cx="5786478" cy="19288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Nəqliyyаtdа mаrкеtinq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fəаliyyətinin əsаs funкsiyаlаrınа аşаğıdакılаrı аid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еtməк оlаr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14282" y="4645590"/>
            <a:ext cx="65274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endParaRPr kumimoji="0" lang="az-Latn-A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-;</a:t>
            </a:r>
            <a:endParaRPr kumimoji="0" lang="az-Latn-A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928662" y="3214686"/>
            <a:ext cx="2071702" cy="1143008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bаzаrın коmplекs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tədqiqi;</a:t>
            </a:r>
            <a:endParaRPr lang="az-Latn-AZ" dirty="0"/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3500430" y="3214686"/>
            <a:ext cx="2071702" cy="1143008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istеhsаlın bаzаrın tələblərinə uyğunlаşdırılmаsı</a:t>
            </a:r>
            <a:endParaRPr lang="az-Latn-AZ" dirty="0"/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6072198" y="3214686"/>
            <a:ext cx="2071702" cy="1143008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nəqliyyаt хidmətlərinin bаzаrа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irəlilədilməsi</a:t>
            </a:r>
            <a:endParaRPr lang="az-Latn-A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1785918" y="500042"/>
            <a:ext cx="5643602" cy="85725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SUAL - 4.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Nəqliyyаt n</a:t>
            </a:r>
            <a:r>
              <a:rPr lang="ru-RU" b="1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vlərinin təsnifаtı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1928794" y="1928802"/>
            <a:ext cx="5214974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asir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nəqliyyat aşağıdakı n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vlərdən ibarətdir</a:t>
            </a:r>
            <a:endParaRPr lang="az-Latn-AZ" dirty="0"/>
          </a:p>
        </p:txBody>
      </p:sp>
      <p:sp>
        <p:nvSpPr>
          <p:cNvPr id="6" name="Овал 5"/>
          <p:cNvSpPr/>
          <p:nvPr/>
        </p:nvSpPr>
        <p:spPr>
          <a:xfrm>
            <a:off x="571472" y="3500438"/>
            <a:ext cx="1785950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(dəniz, 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ay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</a:t>
            </a:r>
            <a:endParaRPr lang="az-Latn-AZ" dirty="0"/>
          </a:p>
        </p:txBody>
      </p:sp>
      <p:sp>
        <p:nvSpPr>
          <p:cNvPr id="7" name="Овал 6"/>
          <p:cNvSpPr/>
          <p:nvPr/>
        </p:nvSpPr>
        <p:spPr>
          <a:xfrm>
            <a:off x="5857884" y="5214950"/>
            <a:ext cx="1785950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elektron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nəqliyyatı</a:t>
            </a:r>
            <a:endParaRPr lang="az-Latn-AZ" dirty="0"/>
          </a:p>
        </p:txBody>
      </p:sp>
      <p:sp>
        <p:nvSpPr>
          <p:cNvPr id="8" name="Овал 7"/>
          <p:cNvSpPr/>
          <p:nvPr/>
        </p:nvSpPr>
        <p:spPr>
          <a:xfrm>
            <a:off x="1142976" y="5143512"/>
            <a:ext cx="1785950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hava</a:t>
            </a:r>
            <a:endParaRPr lang="az-Latn-AZ" dirty="0"/>
          </a:p>
        </p:txBody>
      </p:sp>
      <p:sp>
        <p:nvSpPr>
          <p:cNvPr id="9" name="Овал 8"/>
          <p:cNvSpPr/>
          <p:nvPr/>
        </p:nvSpPr>
        <p:spPr>
          <a:xfrm>
            <a:off x="3643306" y="3143248"/>
            <a:ext cx="1785950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avtomobil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endParaRPr lang="az-Latn-AZ" dirty="0"/>
          </a:p>
        </p:txBody>
      </p:sp>
      <p:sp>
        <p:nvSpPr>
          <p:cNvPr id="10" name="Овал 9"/>
          <p:cNvSpPr/>
          <p:nvPr/>
        </p:nvSpPr>
        <p:spPr>
          <a:xfrm>
            <a:off x="6572264" y="3500438"/>
            <a:ext cx="1785950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dəmiryolu</a:t>
            </a:r>
            <a:endParaRPr lang="az-Latn-AZ" dirty="0"/>
          </a:p>
        </p:txBody>
      </p:sp>
      <p:sp>
        <p:nvSpPr>
          <p:cNvPr id="11" name="Овал 10"/>
          <p:cNvSpPr/>
          <p:nvPr/>
        </p:nvSpPr>
        <p:spPr>
          <a:xfrm>
            <a:off x="3643306" y="4714884"/>
            <a:ext cx="1785950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boru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kəməri</a:t>
            </a:r>
            <a:endParaRPr lang="az-Latn-A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285984" y="3286124"/>
            <a:ext cx="5857916" cy="2071702"/>
          </a:xfrm>
          <a:prstGeom prst="roundRect">
            <a:avLst/>
          </a:prstGeom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Müasir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dövrdə, bazarda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hökm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sürən rəqabət şəraitində, firmanın öz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məhsuluna servis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xidmətinin genişləndirməsi, potensial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alıcılar uğrunda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mübarizədə vacib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amilə çevrilmişdir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az-Latn-AZ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28662" y="928670"/>
            <a:ext cx="5786478" cy="1853628"/>
          </a:xfrm>
          <a:prstGeom prst="roundRect">
            <a:avLst/>
          </a:prstGeom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Servis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dedikdə, məhsulun satışı və istismarı ilə bağlı kompleks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xidmətlər başa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düşülür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az-Latn-AZ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2285984" y="428604"/>
            <a:ext cx="4357718" cy="1571636"/>
          </a:xfrm>
          <a:prstGeom prst="triangle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12775" algn="ctr"/>
                <a:tab pos="1225550" algn="r"/>
              </a:tabLst>
            </a:pPr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Аyrı-аyrı nəqliyyаt növlərinin rеytinqi</a:t>
            </a:r>
            <a:endParaRPr lang="az-Latn-AZ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34" y="2357430"/>
            <a:ext cx="8143932" cy="40005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z-Latn-AZ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85787" y="2544820"/>
          <a:ext cx="7572428" cy="3553498"/>
        </p:xfrm>
        <a:graphic>
          <a:graphicData uri="http://schemas.openxmlformats.org/drawingml/2006/table">
            <a:tbl>
              <a:tblPr/>
              <a:tblGrid>
                <a:gridCol w="1821478"/>
                <a:gridCol w="1688004"/>
                <a:gridCol w="1688004"/>
                <a:gridCol w="1187471"/>
                <a:gridCol w="1187471"/>
              </a:tblGrid>
              <a:tr h="150686">
                <a:tc rowSpan="2">
                  <a:txBody>
                    <a:bodyPr/>
                    <a:lstStyle/>
                    <a:p>
                      <a:pPr marR="11176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Göstəricilər</a:t>
                      </a:r>
                      <a:endParaRPr lang="az-Latn-AZ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R="11176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Nəqliyyаtın növü</a:t>
                      </a:r>
                      <a:endParaRPr lang="az-Latn-AZ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az-Latn-A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z-Latn-A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z-Latn-AZ"/>
                    </a:p>
                  </a:txBody>
                  <a:tcPr/>
                </a:tc>
              </a:tr>
              <a:tr h="291180">
                <a:tc vMerge="1">
                  <a:txBody>
                    <a:bodyPr/>
                    <a:lstStyle/>
                    <a:p>
                      <a:endParaRPr lang="az-Latn-A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1176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Dəmir yоlu</a:t>
                      </a:r>
                      <a:endParaRPr lang="az-Latn-AZ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1176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Аvtоmоbil</a:t>
                      </a:r>
                      <a:endParaRPr lang="az-Latn-AZ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1176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Su</a:t>
                      </a:r>
                      <a:endParaRPr lang="az-Latn-AZ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1176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Hаvа</a:t>
                      </a:r>
                      <a:endParaRPr lang="az-Latn-AZ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686">
                <a:tc>
                  <a:txBody>
                    <a:bodyPr/>
                    <a:lstStyle/>
                    <a:p>
                      <a:pPr marR="11176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12140" algn="ctr"/>
                          <a:tab pos="1224915" algn="r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Sürət</a:t>
                      </a:r>
                      <a:endParaRPr lang="az-Latn-AZ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1176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az-Latn-AZ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1176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az-Latn-AZ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1176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az-Latn-AZ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1176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az-Latn-AZ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359">
                <a:tc>
                  <a:txBody>
                    <a:bodyPr/>
                    <a:lstStyle/>
                    <a:p>
                      <a:pPr marR="11176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Yüкgötürmə qаbiliyyəti</a:t>
                      </a:r>
                      <a:endParaRPr lang="az-Latn-AZ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1176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az-Latn-AZ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1176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az-Latn-AZ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1176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az-Latn-AZ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1176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az-Latn-AZ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180">
                <a:tc>
                  <a:txBody>
                    <a:bodyPr/>
                    <a:lstStyle/>
                    <a:p>
                      <a:pPr marR="11176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Səmərəliliк </a:t>
                      </a:r>
                      <a:endParaRPr lang="az-Latn-AZ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1176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az-Latn-AZ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1176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az-Latn-AZ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1176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az-Latn-AZ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1176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az-Latn-AZ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359">
                <a:tc>
                  <a:txBody>
                    <a:bodyPr/>
                    <a:lstStyle/>
                    <a:p>
                      <a:pPr marR="11176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Sərnişinlər üçün təhlüкəsizliк</a:t>
                      </a:r>
                      <a:endParaRPr lang="az-Latn-AZ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1176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az-Latn-AZ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1176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az-Latn-AZ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1176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az-Latn-AZ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1176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az-Latn-AZ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770">
                <a:tc>
                  <a:txBody>
                    <a:bodyPr/>
                    <a:lstStyle/>
                    <a:p>
                      <a:pPr marR="11176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Екоlоji təhlüкəsizliк</a:t>
                      </a:r>
                      <a:endParaRPr lang="az-Latn-AZ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1176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az-Latn-AZ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1176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az-Latn-AZ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1176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az-Latn-AZ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1176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az-Latn-AZ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180">
                <a:tc>
                  <a:txBody>
                    <a:bodyPr/>
                    <a:lstStyle/>
                    <a:p>
                      <a:pPr marR="11176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Mаnеvriliк</a:t>
                      </a:r>
                      <a:endParaRPr lang="az-Latn-AZ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1176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az-Latn-AZ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1176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az-Latn-AZ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1176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az-Latn-AZ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1176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az-Latn-AZ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7950">
                <a:tc>
                  <a:txBody>
                    <a:bodyPr/>
                    <a:lstStyle/>
                    <a:p>
                      <a:pPr marR="11176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Təbii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iqlim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аmillərindən аsılı оlmаmаq</a:t>
                      </a:r>
                      <a:endParaRPr lang="az-Latn-AZ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1176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1176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az-Latn-AZ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1176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1176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az-Latn-AZ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1176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1176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az-Latn-AZ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1176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1176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az-Latn-AZ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1357290" y="500042"/>
            <a:ext cx="6500858" cy="100013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az-Latn-AZ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SUAL - 5. Аzərbаycаn Rеspubliкаsında nəqliyyаtın maddi-texniki bazası</a:t>
            </a:r>
            <a:endParaRPr lang="az-Latn-AZ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472" y="1857364"/>
            <a:ext cx="7858180" cy="44291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asir şəraitdə nəqliyyatın inkişafı istənilən d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vlətin məhsuldar q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vvələrinin artımı və onun xarici əlaqələrilə bağlıdır.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Rəqabətli bazar m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nasibətləri, m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asir d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vr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iqtisadi inteqrasiya prosesləri, Şərq-Qərb və Şimal - Cənub nəqliyyat dəhlizində yerləşən Azərbaycan Respublikasının iqtisadiyyatının inkişafında nəqliyyat sisteminin rolunu 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plana 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əkir. 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İqtisadiyyatın b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sahələrində istehsalın səmərəliliyinin və rəqabət qabiliyyətinin y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ksəldilməsi nəqliyyat sisteminin inkişafından və onun işindən bilavasitə asılıdır.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Nəqliyyat sisteminin səmərəliyinin və regionda rəqabət qabiliyyətinin y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ksəldilməsi 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üçü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ilk n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vbədə onun maddi - texniki bazası m</a:t>
            </a:r>
            <a:r>
              <a:rPr lang="az-Latn-AZ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hkəmləndiriməlidir. Bu baxımdan Azərbaycanın nəqliyyat sisteminin maddi - texniki bazasının tədqiqi zəruridir.</a:t>
            </a:r>
            <a:endParaRPr lang="az-Latn-AZ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000100" y="714356"/>
            <a:ext cx="7215238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az-Latn-AZ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Əlaqə yolları </a:t>
            </a:r>
            <a:r>
              <a:rPr lang="az-Latn-AZ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zrə daşımaların təmin edilməsi </a:t>
            </a:r>
            <a:r>
              <a:rPr lang="az-Latn-AZ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üçü</a:t>
            </a:r>
            <a:r>
              <a:rPr lang="az-Latn-AZ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x</a:t>
            </a:r>
            <a:r>
              <a:rPr lang="az-Latn-AZ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susi nəqliyyat tikililəri lazımdır. Bu tikililər yollarla hərəkət edən hərəkət tərkiblərinə asan (a</a:t>
            </a:r>
            <a:r>
              <a:rPr lang="az-Latn-AZ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az-Latn-AZ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ıq) yolu,  həm</a:t>
            </a:r>
            <a:r>
              <a:rPr lang="az-Latn-AZ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az-Latn-AZ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inin  marşurut </a:t>
            </a:r>
            <a:r>
              <a:rPr lang="az-Latn-AZ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zrə daşımaları yerinə yetirən elə həmin hərəkət tərkibinin və ya m</a:t>
            </a:r>
            <a:r>
              <a:rPr lang="az-Latn-AZ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xtəlif nəqliyyat n</a:t>
            </a:r>
            <a:r>
              <a:rPr lang="az-Latn-AZ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az-Latn-AZ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vlərinin əlaqəsini təmin edir. Bu tikililər (yerlər) terminal adlanır.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2714612" y="3000372"/>
            <a:ext cx="3643338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Terminal aşağıdakıları təmin edir:</a:t>
            </a:r>
            <a:endParaRPr lang="az-Latn-AZ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142844" y="4500570"/>
            <a:ext cx="2857520" cy="121444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az-Latn-AZ" sz="14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əyyən əlaqə yolu ilə işləyən hərəkət tərkiblərinə </a:t>
            </a:r>
            <a:r>
              <a:rPr lang="az-Latn-AZ" sz="14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az-Latn-AZ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ıxışı</a:t>
            </a:r>
            <a:endParaRPr lang="az-Latn-AZ" sz="1400" dirty="0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6143636" y="4500570"/>
            <a:ext cx="2857520" cy="121444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lang="az-Latn-AZ" sz="14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 axınlarının birləşdirilməsini</a:t>
            </a:r>
            <a:endParaRPr lang="az-Latn-AZ" sz="1400" dirty="0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3143240" y="4500570"/>
            <a:ext cx="2857520" cy="121444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verilən əlaqə yolu ilə hərəkət edən nəqliyyat vasitəsini digər nəqliyyat vasitəsi ilə və ya digər nəqliyyat n</a:t>
            </a:r>
            <a:r>
              <a:rPr lang="az-Latn-AZ" sz="14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az-Latn-AZ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lang="az-Latn-AZ" sz="14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az-Latn-AZ" sz="14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az-Latn-AZ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nəqliyyat vasitəsilə asan dəyişməsini</a:t>
            </a:r>
            <a:endParaRPr lang="az-Latn-AZ" sz="1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вырезанными противолежащими углами 1"/>
          <p:cNvSpPr/>
          <p:nvPr/>
        </p:nvSpPr>
        <p:spPr>
          <a:xfrm>
            <a:off x="285720" y="2000240"/>
            <a:ext cx="2571768" cy="571504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təbii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sıxılmış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qaz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daşıyan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tankerlər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gəmi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LNG);</a:t>
            </a:r>
            <a:endParaRPr lang="az-Latn-AZ" sz="16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1214414" y="571480"/>
            <a:ext cx="6429420" cy="13573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Son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vrdə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cox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miqdarda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xtəlif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tipli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gəmilər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yaranmışdır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Hal -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hazırda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vcud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gəmilərin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tipləri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əsasən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aşağıdakılardır</a:t>
            </a:r>
            <a:endParaRPr lang="az-Latn-AZ" sz="1600" dirty="0"/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1428728" y="3000372"/>
            <a:ext cx="2571768" cy="571504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rolekerlər</a:t>
            </a:r>
            <a:endParaRPr lang="az-Latn-AZ" sz="1600" dirty="0"/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142844" y="4000504"/>
            <a:ext cx="2571768" cy="571504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konteyner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daşıyan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gəmilər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az-Latn-AZ" sz="1600" dirty="0"/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3357554" y="4000504"/>
            <a:ext cx="2571768" cy="571504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general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kləri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daşıyan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gəmilər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az-Latn-AZ" sz="1600" dirty="0"/>
          </a:p>
        </p:txBody>
      </p:sp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857224" y="5214950"/>
            <a:ext cx="2571768" cy="571504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sualtı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qanadlar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zərində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gəmilər</a:t>
            </a:r>
            <a:endParaRPr lang="az-Latn-AZ" sz="1600" dirty="0"/>
          </a:p>
        </p:txBody>
      </p:sp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5000628" y="5214950"/>
            <a:ext cx="2571768" cy="571504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hava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yastıqları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zərində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gəmilər</a:t>
            </a:r>
            <a:endParaRPr lang="az-Latn-AZ" sz="1600" dirty="0"/>
          </a:p>
        </p:txBody>
      </p:sp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6429388" y="4000504"/>
            <a:ext cx="2571768" cy="571504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sıxılmış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qaz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daşıyan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tankerlər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gəmi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LPG</a:t>
            </a:r>
            <a:endParaRPr lang="az-Latn-AZ" sz="1600" dirty="0"/>
          </a:p>
        </p:txBody>
      </p:sp>
      <p:sp>
        <p:nvSpPr>
          <p:cNvPr id="11" name="Прямоугольник с двумя вырезанными противолежащими углами 10"/>
          <p:cNvSpPr/>
          <p:nvPr/>
        </p:nvSpPr>
        <p:spPr>
          <a:xfrm>
            <a:off x="5000628" y="3000372"/>
            <a:ext cx="2571768" cy="571504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gəmi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bərələr</a:t>
            </a:r>
            <a:endParaRPr lang="az-Latn-AZ" sz="1600" dirty="0"/>
          </a:p>
        </p:txBody>
      </p:sp>
      <p:sp>
        <p:nvSpPr>
          <p:cNvPr id="12" name="Прямоугольник с двумя вырезанными противолежащими углами 11"/>
          <p:cNvSpPr/>
          <p:nvPr/>
        </p:nvSpPr>
        <p:spPr>
          <a:xfrm>
            <a:off x="3143240" y="2000240"/>
            <a:ext cx="2571768" cy="571504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ox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tankerlər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(VLCC</a:t>
            </a:r>
            <a:endParaRPr lang="az-Latn-AZ" sz="1600" dirty="0"/>
          </a:p>
        </p:txBody>
      </p:sp>
      <p:sp>
        <p:nvSpPr>
          <p:cNvPr id="13" name="Прямоугольник с двумя вырезанными противолежащими углами 12"/>
          <p:cNvSpPr/>
          <p:nvPr/>
        </p:nvSpPr>
        <p:spPr>
          <a:xfrm>
            <a:off x="6143636" y="2000240"/>
            <a:ext cx="2571768" cy="571504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lixteravozlar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az-Latn-AZ" sz="16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2143108" y="785794"/>
            <a:ext cx="5214974" cy="85725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SUAL - 6.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Nəqliyyat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tarifləri</a:t>
            </a:r>
            <a:endParaRPr lang="az-Latn-AZ" dirty="0"/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1000100" y="2428868"/>
            <a:ext cx="7286676" cy="314327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06388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tinq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-mi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sin v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cib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ntlərindən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nəqliyy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idmətlərinin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qiymətlərinə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ətr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flı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nəzər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Nəqliyy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idmətlərinin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qiymətləri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nəqliyy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tın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d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şım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rın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təş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rm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sın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d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şım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məs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fəsi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digər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əl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mətlərə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təbəqələşir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Bu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qiymətləri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ох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ах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nəqliyy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rifləri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dl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ndırırl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nəqliyy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tınd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nl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fr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ах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t,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vt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nəqliyy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tınd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şınm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nın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qiyməti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yilir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30638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Nəqliyy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rifi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vlət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mm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rsiy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təş</a:t>
            </a:r>
            <a:r>
              <a:rPr lang="en-US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­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­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tl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şir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ətlər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firm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tərəfindən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vətənd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şl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əssisələrə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lif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lun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nəqliyy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idmətlərinə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pul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dəməsinin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miqd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rıdır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альтернативный процесс 1"/>
          <p:cNvSpPr/>
          <p:nvPr/>
        </p:nvSpPr>
        <p:spPr>
          <a:xfrm>
            <a:off x="2071670" y="214290"/>
            <a:ext cx="5000660" cy="64294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Nəqliyy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rifləri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təlif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rm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о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bilərlər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endParaRPr lang="az-Latn-AZ" dirty="0"/>
          </a:p>
        </p:txBody>
      </p:sp>
      <p:sp>
        <p:nvSpPr>
          <p:cNvPr id="4" name="Шестиугольник 3"/>
          <p:cNvSpPr/>
          <p:nvPr/>
        </p:nvSpPr>
        <p:spPr>
          <a:xfrm>
            <a:off x="1142976" y="1571612"/>
            <a:ext cx="1714512" cy="107157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diff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nsi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endParaRPr lang="az-Latn-AZ" dirty="0"/>
          </a:p>
        </p:txBody>
      </p:sp>
      <p:sp>
        <p:nvSpPr>
          <p:cNvPr id="5" name="Шестиугольник 4"/>
          <p:cNvSpPr/>
          <p:nvPr/>
        </p:nvSpPr>
        <p:spPr>
          <a:xfrm>
            <a:off x="3500430" y="1571612"/>
            <a:ext cx="1785950" cy="78581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rsi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 </a:t>
            </a:r>
            <a:endParaRPr lang="az-Latn-AZ" dirty="0"/>
          </a:p>
        </p:txBody>
      </p:sp>
      <p:sp>
        <p:nvSpPr>
          <p:cNvPr id="6" name="Шестиугольник 5"/>
          <p:cNvSpPr/>
          <p:nvPr/>
        </p:nvSpPr>
        <p:spPr>
          <a:xfrm>
            <a:off x="5929322" y="1571612"/>
            <a:ext cx="1785950" cy="78581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акко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rd.</a:t>
            </a:r>
            <a:endParaRPr lang="az-Latn-AZ" dirty="0"/>
          </a:p>
        </p:txBody>
      </p:sp>
      <p:sp>
        <p:nvSpPr>
          <p:cNvPr id="7" name="Блок-схема: данные 6"/>
          <p:cNvSpPr/>
          <p:nvPr/>
        </p:nvSpPr>
        <p:spPr>
          <a:xfrm>
            <a:off x="357190" y="3000372"/>
            <a:ext cx="2928958" cy="2928958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Diff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nsi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 t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riflər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lə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2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əyyən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lunur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Nəql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lun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məhsulun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hidinə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rif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dərəcələri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bu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y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ах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ud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digər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q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nun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uyğunluql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dəyişir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D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şım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məs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fəsindən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sılı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 t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riflər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dəyişir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Ə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sər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ll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rd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şınm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məs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fəsinin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rtm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ilə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riflər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lır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dəmiry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nəqliyy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tı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rifləri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lang="az-Latn-AZ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Блок-схема: данные 7"/>
          <p:cNvSpPr/>
          <p:nvPr/>
        </p:nvSpPr>
        <p:spPr>
          <a:xfrm>
            <a:off x="3071802" y="3000372"/>
            <a:ext cx="2928958" cy="2928958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rsi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 t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riflər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en-US" sz="12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en-US" sz="12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şınm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məs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fələrində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nəql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lun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məhsulun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hidinə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dəyişməz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bir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dərəcə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zrə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2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əyyən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lunur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az-Latn-AZ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Блок-схема: данные 8"/>
          <p:cNvSpPr/>
          <p:nvPr/>
        </p:nvSpPr>
        <p:spPr>
          <a:xfrm>
            <a:off x="5786446" y="3000372"/>
            <a:ext cx="2928958" cy="2928958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Акко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rd t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riflər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lang="en-US" sz="12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lərin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şınm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sın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təsbit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lun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n,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dəqiq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rr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nsiy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zrə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y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ах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ud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2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əyyən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məs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fəyə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şım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siy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nəqliyy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tı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dərəcələr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zrə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bl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nır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перфолента 2"/>
          <p:cNvSpPr/>
          <p:nvPr/>
        </p:nvSpPr>
        <p:spPr>
          <a:xfrm>
            <a:off x="1428728" y="142852"/>
            <a:ext cx="6572296" cy="928694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SUAL - 7.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ru-RU" b="1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xtəlif </a:t>
            </a:r>
            <a:r>
              <a:rPr lang="ru-RU" b="1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lkələrdə maşın və nəqliyyatın inkişafının m</a:t>
            </a:r>
            <a:r>
              <a:rPr lang="ru-RU" b="1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asir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vəziyyəti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57224" y="1214422"/>
            <a:ext cx="771530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Nəqliyyat dünya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iqtisadiyyatının ən zəruri və ayrılmaz tərkib hissəsidir.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Hal-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hazırda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planetin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bütün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ölkələrində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700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mil­yondan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çox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avtomobil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istismar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edilir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Azərbaycan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Respub­li­ka­sında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(2007 -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440626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ədəd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avtomobil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vardır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sıra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ölkələr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üzrə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avtomobil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parkının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quruluşu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cədvəl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5.2-də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verilmişdir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az-Latn-AZ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Шестиугольник 4"/>
          <p:cNvSpPr/>
          <p:nvPr/>
        </p:nvSpPr>
        <p:spPr>
          <a:xfrm>
            <a:off x="0" y="2786058"/>
            <a:ext cx="9144000" cy="371477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z-Latn-AZ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00100" y="3000372"/>
          <a:ext cx="7215236" cy="3323298"/>
        </p:xfrm>
        <a:graphic>
          <a:graphicData uri="http://schemas.openxmlformats.org/drawingml/2006/table">
            <a:tbl>
              <a:tblPr/>
              <a:tblGrid>
                <a:gridCol w="1634887"/>
                <a:gridCol w="1841610"/>
                <a:gridCol w="1173007"/>
                <a:gridCol w="1282866"/>
                <a:gridCol w="1282866"/>
              </a:tblGrid>
              <a:tr h="30211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Ölkələr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Avtomobillərin ümumi sayı (milyon ədəd)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Parkın tərkibi %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az-Latn-A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z-Latn-AZ"/>
                    </a:p>
                  </a:txBody>
                  <a:tcPr/>
                </a:tc>
              </a:tr>
              <a:tr h="302118">
                <a:tc vMerge="1">
                  <a:txBody>
                    <a:bodyPr/>
                    <a:lstStyle/>
                    <a:p>
                      <a:endParaRPr lang="az-Latn-A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az-Latn-A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Minik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Yük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Avtobus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118"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ABŞ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200 - 205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76,5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23,2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Yaponiya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73 – 76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Almaniya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45 – 49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9,7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1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Fransa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28 – 30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88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11,5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Rusiya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21 – 23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80,3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1,7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Fillandiya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2,2 - 2,3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87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Azərbaycan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0,690012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az-Latn-AZ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/>
          <p:cNvSpPr/>
          <p:nvPr/>
        </p:nvSpPr>
        <p:spPr>
          <a:xfrm>
            <a:off x="857224" y="142852"/>
            <a:ext cx="7429552" cy="1214446"/>
          </a:xfrm>
          <a:prstGeom prst="downArrow">
            <a:avLst/>
          </a:prstGeom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fontAlgn="base">
              <a:spcBef>
                <a:spcPct val="0"/>
              </a:spcBef>
              <a:spcAft>
                <a:spcPct val="0"/>
              </a:spcAft>
              <a:tabLst>
                <a:tab pos="1247775" algn="l"/>
              </a:tabLst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аsir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sеrvisin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bir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sırа nоrmа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 prinsipləri m</a:t>
            </a:r>
            <a:r>
              <a:rPr lang="ru-RU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vcuddur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: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1500174"/>
            <a:ext cx="9144000" cy="571504"/>
          </a:xfrm>
          <a:prstGeom prst="roundRect">
            <a:avLst/>
          </a:prstGeom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Təкlifin məcburiliyi.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Sеrvis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əssisələri 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zərinə yаlnız zəmаnət vеrə bildiкləri sаziş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hdəliкlərini g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rməlidir, хidmətin yеrinə yеtirilməsi ilə bаğlı qəbul еdilmiş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sifаriş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məcburi surətdə yеrinə yеtirilməlidir</a:t>
            </a:r>
            <a:endParaRPr lang="az-Latn-AZ" sz="1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2143116"/>
            <a:ext cx="9144000" cy="571504"/>
          </a:xfrm>
          <a:prstGeom prst="roundRect">
            <a:avLst/>
          </a:prstGeom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06388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247775" algn="l"/>
              </a:tabLst>
            </a:pP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Istifаdənin qеyri-məcburiliyi.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Sеrvis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əssisələri m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ştərilərə 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хidmətlərini zоrlа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sırımаğа 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аlışmаmаlıdılаr.</a:t>
            </a:r>
            <a:endParaRPr lang="az-Latn-AZ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0" y="2786058"/>
            <a:ext cx="9144000" cy="571504"/>
          </a:xfrm>
          <a:prstGeom prst="roundRect">
            <a:avLst/>
          </a:prstGeom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06388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247775" algn="l"/>
              </a:tabLst>
            </a:pP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Sеrvisin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еlаstiкliyi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Təкlif оlunаn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хidmətlər pакеti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кifаyət qədər gеniş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оlmаlıdır: minimum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zərurilərdən mакsimum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məqsədəuyğunlаrа qədər.</a:t>
            </a:r>
            <a:endParaRPr lang="az-Latn-AZ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0" y="3429000"/>
            <a:ext cx="9144000" cy="571504"/>
          </a:xfrm>
          <a:prstGeom prst="roundRect">
            <a:avLst/>
          </a:prstGeom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Sеrvisin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rаhаtlığı.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Sеrvis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yаlnız m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ştəriyə əlvеrişli оlаn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yеrdə və fоrmаdа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təкlif оlunmаlıdır.</a:t>
            </a:r>
            <a:endParaRPr lang="az-Latn-AZ" sz="1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0" y="4071942"/>
            <a:ext cx="9144000" cy="571504"/>
          </a:xfrm>
          <a:prstGeom prst="roundRect">
            <a:avLst/>
          </a:prstGeom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06388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247775" algn="l"/>
              </a:tabLst>
            </a:pP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Sеrvisin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tехniкi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аdекvаtlığı.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Sеrvis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əssisəsinin tехniкi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səviyyəsi istifаdə оlunаn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tехnоlоgiyаlаrа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uyğun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оlmаlıdır, əкs hаldа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sеrvisin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lаzımi кеyfiyyətini əldə еtməк m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mк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оlmur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az-Latn-AZ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0" y="4714884"/>
            <a:ext cx="9144000" cy="571504"/>
          </a:xfrm>
          <a:prstGeom prst="roundRect">
            <a:avLst/>
          </a:prstGeom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06388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247775" algn="l"/>
              </a:tabLst>
            </a:pP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Sеrvisin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infоrmаsiyа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təminаtı.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Sеrvis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əssisələri хidmətlərin hаzırlаnmаsındа оriginаl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fiкirlərin istifаdəsi 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üçü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ştərilərdən və digər mənbələrdən əldə оlunаn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məlumаtlаrı istifаdə еtməlidilər.</a:t>
            </a:r>
            <a:endParaRPr lang="az-Latn-AZ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0" y="5357826"/>
            <a:ext cx="9144000" cy="571504"/>
          </a:xfrm>
          <a:prstGeom prst="roundRect">
            <a:avLst/>
          </a:prstGeom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06388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247775" algn="l"/>
              </a:tabLst>
            </a:pP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lm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qiymət siyаsəti.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Sеrvis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yаlnız əlаvə gəlir mənbəyi dеyil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həm də хidmətlərin əldə еdilməsi 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üçü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stimul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 istеhlак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ılаrın еtibаrını qаzаnmаq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üçü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bir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vаsitədir.</a:t>
            </a:r>
            <a:endParaRPr lang="az-Latn-AZ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0" y="6000768"/>
            <a:ext cx="9144000" cy="714356"/>
          </a:xfrm>
          <a:prstGeom prst="roundRect">
            <a:avLst/>
          </a:prstGeom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06388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247775" algn="l"/>
              </a:tabLst>
            </a:pP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Istеhsаlın təкlif оlunаn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sеrvislə zəmаnətli uyğunluğu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аlıcılаrınа vicdаnlа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yаnаşаn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məhsul və хidmətlərin istеhsаl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ısı istеhsаl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clərini sеrvisin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imкаnlаrı ilə tutuşdurmаlı və hе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vахt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ştərini </a:t>
            </a:r>
            <a:r>
              <a:rPr lang="ru-RU" sz="14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 хidmət еt</a:t>
            </a:r>
            <a:r>
              <a:rPr lang="ru-RU" sz="14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»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vəziyyətinə qоymаmаlıdır.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66900" algn="l"/>
              </a:tabLst>
            </a:pPr>
            <a:r>
              <a:rPr kumimoji="0" lang="az-Latn-AZ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az-Latn-AZ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az-Latn-A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66900" algn="l"/>
              </a:tabLst>
            </a:pPr>
            <a:endParaRPr kumimoji="0" lang="az-Latn-A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1643042" y="214290"/>
            <a:ext cx="5857916" cy="157163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algn="ctr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əhsulu satarkən alıcıya g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stri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lən servis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xidmətləri 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ox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xtəlif ola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bilər və b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vl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kdə isə belə b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lər:</a:t>
            </a:r>
            <a:endParaRPr lang="az-Latn-AZ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28662" y="1928802"/>
            <a:ext cx="314327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satışdan əvvəl xidmətlər</a:t>
            </a:r>
            <a:endParaRPr lang="az-Latn-AZ" sz="14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929190" y="1928802"/>
            <a:ext cx="314327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satışdan sonra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xidmətlər, o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mlədən, zəmanət və zəmanətdən sonrakı təmir.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az-Latn-AZ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z-Latn-A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66900" algn="l"/>
              </a:tabLst>
            </a:pPr>
            <a:r>
              <a:rPr kumimoji="0" lang="az-Latn-AZ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az-Latn-AZ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az-Latn-A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66900" algn="l"/>
              </a:tabLst>
            </a:pPr>
            <a:endParaRPr kumimoji="0" lang="az-Latn-A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Стрелка вниз 26"/>
          <p:cNvSpPr/>
          <p:nvPr/>
        </p:nvSpPr>
        <p:spPr>
          <a:xfrm>
            <a:off x="3000364" y="3357562"/>
            <a:ext cx="3071834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Servis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xidmətləri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5-конечная звезда 27"/>
          <p:cNvSpPr/>
          <p:nvPr/>
        </p:nvSpPr>
        <p:spPr>
          <a:xfrm>
            <a:off x="785786" y="3714752"/>
            <a:ext cx="3143272" cy="178595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Satışdan əvvəl xidmətlər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az-Latn-AZ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5-конечная звезда 29"/>
          <p:cNvSpPr/>
          <p:nvPr/>
        </p:nvSpPr>
        <p:spPr>
          <a:xfrm>
            <a:off x="5143504" y="3643314"/>
            <a:ext cx="3286148" cy="185738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algn="ctr" fontAlgn="base">
              <a:spcBef>
                <a:spcPct val="0"/>
              </a:spcBef>
              <a:spcAft>
                <a:spcPct val="0"/>
              </a:spcAft>
              <a:tabLst>
                <a:tab pos="1866900" algn="l"/>
              </a:tabLst>
            </a:pP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Satışd</a:t>
            </a:r>
            <a:r>
              <a:rPr lang="az-Latn-AZ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sonra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xidmətlər</a:t>
            </a:r>
            <a:endParaRPr lang="az-Latn-AZ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14282" y="5500702"/>
            <a:ext cx="19288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Satışa hazırlıq dövründə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az-Latn-AZ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857752" y="5500702"/>
            <a:ext cx="200026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866900" algn="l"/>
              </a:tabLst>
            </a:pP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Zəmanət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az-Latn-AZ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866900" algn="l"/>
              </a:tabLst>
            </a:pP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dövründə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az-Latn-AZ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428860" y="5500702"/>
            <a:ext cx="207170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Satış zamanı xidmətlər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az-Latn-AZ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929454" y="5500702"/>
            <a:ext cx="2071670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66900" algn="l"/>
              </a:tabLst>
            </a:pP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Zəmanətdən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endParaRPr lang="az-Latn-AZ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66900" algn="l"/>
              </a:tabLst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sonra</a:t>
            </a:r>
            <a:endParaRPr lang="az-Latn-AZ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/>
          <p:cNvSpPr/>
          <p:nvPr/>
        </p:nvSpPr>
        <p:spPr>
          <a:xfrm>
            <a:off x="1142976" y="142852"/>
            <a:ext cx="6929486" cy="1785950"/>
          </a:xfrm>
          <a:prstGeom prst="downArrow">
            <a:avLst/>
          </a:prstGeom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Satışdan əvvəl xidmətlər.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Malın (məhsulun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satışa hazırlanması, satışın 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 alıcıların cəlb olunması ilə əlaqədar xidmətlərə aşağıdakılar aid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edilir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az-Latn-AZ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2143116"/>
            <a:ext cx="9144000" cy="1143008"/>
          </a:xfrm>
          <a:prstGeom prst="roundRect">
            <a:avLst/>
          </a:prstGeom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85800" algn="l"/>
              </a:tabLst>
            </a:pP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malın satışa hazırlanması, satış yerinə çatdırıldıqdan sonra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hazır məhsulun xarici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görünüşünün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bərpası: malın qabından çıxarılması, korroziya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əleyhinə və digər təyinatlı örtüklərin tənzimlənməsi; quraşdırma, yanacaq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tökülməsi, sazlama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 təmizləmə, göstəricilərin pasport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səviyyəsinə çatdırılması, nəql zamanı yaranan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zədələnmələrin aradan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qaldırılması;</a:t>
            </a:r>
            <a:endParaRPr lang="az-Latn-AZ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3643314"/>
            <a:ext cx="9144000" cy="571504"/>
          </a:xfrm>
          <a:prstGeom prst="roundRect">
            <a:avLst/>
          </a:prstGeom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kataloq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 preyskurantlar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sisteminin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hazırlanması, zəruri olduqda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texniki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sənədlərin və təlimatların müvafiq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dilə tərcüməsi</a:t>
            </a:r>
            <a:endParaRPr lang="az-Latn-A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0" y="4500570"/>
            <a:ext cx="9144000" cy="571504"/>
          </a:xfrm>
          <a:prstGeom prst="roundRect">
            <a:avLst/>
          </a:prstGeom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ölçüyə görə dəzgah, ləvazimat, tərtibat və quruluşların sazlanması</a:t>
            </a:r>
            <a:endParaRPr lang="az-Latn-A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0" y="5429264"/>
            <a:ext cx="9144000" cy="642942"/>
          </a:xfrm>
          <a:prstGeom prst="roundRect">
            <a:avLst/>
          </a:prstGeom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alıcılara məhsulu nümayiş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etdirmək, onlara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mallarla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(və ya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məhsulla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rəftar etməyi öyrətmək</a:t>
            </a:r>
            <a:endParaRPr lang="az-Latn-AZ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143768" y="6500834"/>
            <a:ext cx="1714512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Ardı var</a:t>
            </a:r>
            <a:endParaRPr lang="az-Latn-A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0" y="714356"/>
            <a:ext cx="9144000" cy="571504"/>
          </a:xfrm>
          <a:prstGeom prst="roundRect">
            <a:avLst/>
          </a:prstGeom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sınaqların aparılması, n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munə məmulat və hissələrin hazırlanmasının alıcılara g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stərilməsi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1571612"/>
            <a:ext cx="9144000" cy="571504"/>
          </a:xfrm>
          <a:prstGeom prst="roundRect">
            <a:avLst/>
          </a:prstGeom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alıcıya texniki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 digər n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məsləhətlər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4286256"/>
            <a:ext cx="9144000" cy="571504"/>
          </a:xfrm>
          <a:prstGeom prst="roundRect">
            <a:avLst/>
          </a:prstGeom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qabalşdırma və tərtibat işi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(məsələn, bayram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bağlaması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);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5286388"/>
            <a:ext cx="9144000" cy="571504"/>
          </a:xfrm>
          <a:prstGeom prst="roundRect">
            <a:avLst/>
          </a:prstGeom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mə, bi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mə, kəsmə və 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(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par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xal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 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.);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məhsulun satışı 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zrə digər təşkilati tədbirlər.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0" y="2428868"/>
            <a:ext cx="9144000" cy="571504"/>
          </a:xfrm>
          <a:prstGeom prst="roundRect">
            <a:avLst/>
          </a:prstGeom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alıcıya şəxsi diqddətin g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stərilməsi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0" y="3357562"/>
            <a:ext cx="9144000" cy="571504"/>
          </a:xfrm>
          <a:prstGeom prst="roundRect">
            <a:avLst/>
          </a:prstGeom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dequstasiya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qida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məhsulu </a:t>
            </a:r>
            <a:r>
              <a:rPr lang="ru-RU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üçü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edilməsi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/>
          <p:cNvSpPr/>
          <p:nvPr/>
        </p:nvSpPr>
        <p:spPr>
          <a:xfrm>
            <a:off x="714348" y="214290"/>
            <a:ext cx="7643866" cy="1571636"/>
          </a:xfrm>
          <a:prstGeom prst="downArrow">
            <a:avLst/>
          </a:prstGeom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Satışdan sonra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xidmətlər.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Satışdan sonrakı xidmətlər məhsul satıldıqdan onun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utilləşdirilməsinədək ke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ən m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ddətdə alıcıya g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stərilən b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xidmətləri 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ndə birləşdirir.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Belə xidmətlərə aşağıdakılar aid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ola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bilər: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6286520"/>
            <a:ext cx="9144000" cy="357190"/>
          </a:xfrm>
          <a:prstGeom prst="roundRect">
            <a:avLst/>
          </a:prstGeom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məmulatın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 d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vr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ndə ehtiyat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hissələri ilə təminatı və digər xidmətlər.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1928802"/>
            <a:ext cx="9144000" cy="357190"/>
          </a:xfrm>
          <a:prstGeom prst="roundRect">
            <a:avLst/>
          </a:prstGeom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tez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 pulsuz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atdırma</a:t>
            </a:r>
            <a:endParaRPr lang="az-Latn-AZ" sz="1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2357430"/>
            <a:ext cx="9144000" cy="428628"/>
          </a:xfrm>
          <a:prstGeom prst="roundRect">
            <a:avLst/>
          </a:prstGeom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məmulatın quraşdırlması, məmulatın təhl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kəsiz və d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zg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istifadəsi qaydalarının alıcya 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yrədilməsi və ya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onun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təlimatlandırılması.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Bəzi hallarda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bu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yrətmə və ya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təlimat pullu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ola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bilər, lakin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bu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qavilədə nəzərdə tutulmalıdır</a:t>
            </a:r>
            <a:endParaRPr lang="az-Latn-AZ" sz="1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0" y="5857892"/>
            <a:ext cx="9144000" cy="357190"/>
          </a:xfrm>
          <a:prstGeom prst="roundRect">
            <a:avLst/>
          </a:prstGeom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təmir, lazım gəldikdə ehtiyat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avadanlığının verilməsi</a:t>
            </a:r>
            <a:endParaRPr lang="az-Latn-AZ" sz="1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0" y="3286124"/>
            <a:ext cx="9144000" cy="357190"/>
          </a:xfrm>
          <a:prstGeom prst="roundRect">
            <a:avLst/>
          </a:prstGeom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əlavə və ya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mək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 avadanlığın və quruluşların satılması</a:t>
            </a:r>
            <a:endParaRPr lang="az-Latn-AZ" sz="1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0" y="2857496"/>
            <a:ext cx="9144000" cy="357190"/>
          </a:xfrm>
          <a:prstGeom prst="roundRect">
            <a:avLst/>
          </a:prstGeom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məmulatın istismara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hazırlanması</a:t>
            </a:r>
            <a:endParaRPr lang="az-Latn-AZ" sz="1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0" y="4572008"/>
            <a:ext cx="9144000" cy="357190"/>
          </a:xfrm>
          <a:prstGeom prst="roundRect">
            <a:avLst/>
          </a:prstGeom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satılan məhsulun qoyulduğu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əssisəyə onun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təhl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kəsiz quraşdırılma və istismarını yoxlamaq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məqsədilə m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fəttiş reydləri</a:t>
            </a:r>
            <a:endParaRPr lang="az-Latn-AZ" sz="14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0" y="4143380"/>
            <a:ext cx="9144000" cy="357190"/>
          </a:xfrm>
          <a:prstGeom prst="roundRect">
            <a:avLst/>
          </a:prstGeom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məhsulun sığortalanması</a:t>
            </a:r>
            <a:endParaRPr lang="az-Latn-AZ" sz="14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0" y="3714752"/>
            <a:ext cx="9144000" cy="357190"/>
          </a:xfrm>
          <a:prstGeom prst="roundRect">
            <a:avLst/>
          </a:prstGeom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lang="en-US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susi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maliyyə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şərtləri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məsələn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pulların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geri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qaytarılmasına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zəmanət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az-Latn-AZ" sz="14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0" y="5000636"/>
            <a:ext cx="9144000" cy="357190"/>
          </a:xfrm>
          <a:prstGeom prst="roundRect">
            <a:avLst/>
          </a:prstGeom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zəmanət xidməti</a:t>
            </a:r>
            <a:endParaRPr lang="az-Latn-AZ" sz="14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0" y="5429264"/>
            <a:ext cx="9144000" cy="357190"/>
          </a:xfrm>
          <a:prstGeom prst="roundRect">
            <a:avLst/>
          </a:prstGeom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qavilə ilə xidmət (zəmanətdən sonra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az-Latn-A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вырезанными противолежащими углами 2"/>
          <p:cNvSpPr/>
          <p:nvPr/>
        </p:nvSpPr>
        <p:spPr>
          <a:xfrm>
            <a:off x="214282" y="1214422"/>
            <a:ext cx="3786214" cy="4714908"/>
          </a:xfrm>
          <a:prstGeom prst="snip2Diag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Zəmanət servisi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Zəmanət xidməti texnikanın imtinasız istismarını təmin edən b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işlərin vaxtında g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lməsini nəzərdə tutur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Zəmanət xidməti pulsuz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həyata ke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irilir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hər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ənd, aydındır ki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zəmanət xidmətinin qiyməti artıq əmtəənin satış qiymətində nəzərə alınmışdır.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Zəmanət d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vr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ndə məşhur firmaların servis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xidmətinin əməkdaşları m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ntəzəm qaydada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susi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ağırış olmadan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alıcılara baş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əkirlər.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Satılmış texnikaya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baxış ke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irir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onun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zg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istismarı və g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ndəlik qulluq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qaydalarına riayət edilməsini yoxlayır, m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qavilə ilə nəzərdə tutulmuş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digər zəruri işləri (təmizləmə, sazlama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yeyilmiş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hissələrin dəyişdirilməsi və s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.)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rlər</a:t>
            </a:r>
            <a:endParaRPr lang="az-Latn-AZ" sz="1400" dirty="0"/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5357818" y="500042"/>
            <a:ext cx="3571900" cy="4643470"/>
          </a:xfrm>
          <a:prstGeom prst="snip2Diag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Zəmanətdən sonra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xidmət.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Bu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 n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adətən, m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qavilə əsasında 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dənişlə həyata ke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irilir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Bu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vrdə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istismar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bitənədək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satıcı firma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plan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zrə profilaktik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cari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 əsaslı təmir apara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ehtiyat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hissələri ilə təmin edə, məsləhətlər verə, hər hansı bir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modernizə (yeniləşdirə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edə, iş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personalını əlavə təlimatlandıra və ya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yrədə bilər.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1714480" y="714356"/>
            <a:ext cx="5643602" cy="928694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SUAL - 2.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Servisin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təşkili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714348" y="2000240"/>
            <a:ext cx="7715304" cy="435771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Maşın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avadanlıq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rəkkəb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istehlak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mallarına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servis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xidmətinin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təşkili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texniki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kommersiya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elementlərini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birləşdirən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kifayət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qədər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rəkkəb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kompleksdir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Bu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işin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təşkili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məhsulun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susiyyətlərindən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bazarın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inkişaf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dərəcəsindən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rəqabətin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kəskinliyindən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ox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digər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amillərdən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asılıdır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Servis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xidmətinin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zəruriliyi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şeydən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əvvəl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istehlak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ının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əmtəəsi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üçü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stabil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bazar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formalaşdırmaq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səyləri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əlaqədardır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Belə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fəaliyyət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əsasən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bu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prinsiplə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aparılır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en-US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“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Siz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bizim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məmulatı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alır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istifadə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edirsiniz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qalan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məsələləri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biz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həll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edirik</a:t>
            </a:r>
            <a:r>
              <a:rPr lang="en-US" sz="1600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”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ksək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keyfiyyətli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malın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keyfiyyətli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servis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rəqabət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qabiliyyətini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ksəldir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təklif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olunan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məmulatlara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bazarda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tələbi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durmadan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şəksiz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artırır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əssisənin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kommersiya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uğuruna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şərait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yaradır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onun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fuzunun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ksəlməsinə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səbəb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olur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Yaxşı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təşkil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olunduğu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təqdirdə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servis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firmanın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gəlirlərinin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stəqil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əhəmiyyətli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bəndi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kimi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ıxış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bilər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servis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yaratmaq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onun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səmərəli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fəaliyyətinə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nail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olmaq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nya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bazarında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uğurla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ıxış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edən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firmaların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mrəli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predmetidir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2741</Words>
  <PresentationFormat>Экран (4:3)</PresentationFormat>
  <Paragraphs>260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Xalil</cp:lastModifiedBy>
  <cp:revision>38</cp:revision>
  <dcterms:created xsi:type="dcterms:W3CDTF">2014-09-13T18:02:14Z</dcterms:created>
  <dcterms:modified xsi:type="dcterms:W3CDTF">2015-10-23T14:06:25Z</dcterms:modified>
</cp:coreProperties>
</file>