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1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907BA3-0BF7-438D-AF55-B5BB0AEA7407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034797-A667-486C-A0DF-26D297BF4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/>
              <a:t>TƏRTİB ETDİ: MURADOVA H.R.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LOGISTIKAN</a:t>
            </a:r>
            <a:r>
              <a:rPr lang="az-Latn-AZ" dirty="0" smtClean="0"/>
              <a:t>IN ƏSASLARI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6616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2400" dirty="0" err="1" smtClean="0">
                <a:latin typeface="A1-Lat" pitchFamily="18" charset="0"/>
              </a:rPr>
              <a:t>H</a:t>
            </a:r>
            <a:r>
              <a:rPr lang="ru-RU" sz="2400" dirty="0" err="1" smtClean="0">
                <a:latin typeface="A1-Lat" pitchFamily="18" charset="0"/>
              </a:rPr>
              <a:t>азыр</a:t>
            </a:r>
            <a:r>
              <a:rPr lang="ru-RU" sz="2400" dirty="0" smtClean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мящсулларын</a:t>
            </a:r>
            <a:r>
              <a:rPr lang="ru-RU" sz="2400" dirty="0">
                <a:latin typeface="A1-Lat" pitchFamily="18" charset="0"/>
              </a:rPr>
              <a:t> физики </a:t>
            </a:r>
            <a:r>
              <a:rPr lang="ru-RU" sz="2400" dirty="0" err="1">
                <a:latin typeface="A1-Lat" pitchFamily="18" charset="0"/>
              </a:rPr>
              <a:t>бюлцшдцрцлмясини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щяйата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кечирмяздян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яввял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продусентляр</a:t>
            </a:r>
            <a:r>
              <a:rPr lang="ru-RU" sz="2400" dirty="0">
                <a:latin typeface="A1-Lat" pitchFamily="18" charset="0"/>
              </a:rPr>
              <a:t> (</a:t>
            </a:r>
            <a:r>
              <a:rPr lang="ru-RU" sz="2400" dirty="0" err="1">
                <a:latin typeface="A1-Lat" pitchFamily="18" charset="0"/>
              </a:rPr>
              <a:t>истещсалчылар</a:t>
            </a:r>
            <a:r>
              <a:rPr lang="ru-RU" sz="2400" dirty="0">
                <a:latin typeface="A1-Lat" pitchFamily="18" charset="0"/>
              </a:rPr>
              <a:t>) </a:t>
            </a:r>
            <a:r>
              <a:rPr lang="ru-RU" sz="2400" dirty="0" err="1">
                <a:latin typeface="A1-Lat" pitchFamily="18" charset="0"/>
              </a:rPr>
              <a:t>ашаьыдакы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вязифяляри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йериня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йетирмяли­дир­ляр</a:t>
            </a:r>
            <a:r>
              <a:rPr lang="ru-RU" sz="2400" dirty="0">
                <a:latin typeface="A1-Lat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7776864" cy="387358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ru-RU" dirty="0" err="1">
                <a:latin typeface="A1-Lat" pitchFamily="18" charset="0"/>
              </a:rPr>
              <a:t>сечилмиш</a:t>
            </a:r>
            <a:r>
              <a:rPr lang="ru-RU" dirty="0">
                <a:latin typeface="A1-Lat" pitchFamily="18" charset="0"/>
              </a:rPr>
              <a:t> базар </a:t>
            </a:r>
            <a:r>
              <a:rPr lang="ru-RU" dirty="0" err="1">
                <a:latin typeface="A1-Lat" pitchFamily="18" charset="0"/>
              </a:rPr>
              <a:t>стратеэийасына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уйьун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олараг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тясяррцфат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субйектляринин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мягсядлярини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мцяййянляшдирмяк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хидмятин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формалашдырмаг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идентификасийа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етмяк</a:t>
            </a:r>
            <a:r>
              <a:rPr lang="ru-RU" dirty="0">
                <a:latin typeface="A1-Lat" pitchFamily="18" charset="0"/>
              </a:rPr>
              <a:t>. </a:t>
            </a:r>
            <a:r>
              <a:rPr lang="ru-RU" dirty="0" err="1">
                <a:latin typeface="A1-Lat" pitchFamily="18" charset="0"/>
              </a:rPr>
              <a:t>Даща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доьрусу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субйектиня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мцнасибятдя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хидмятин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конкрет</a:t>
            </a:r>
            <a:r>
              <a:rPr lang="ru-RU" dirty="0">
                <a:latin typeface="A1-Lat" pitchFamily="18" charset="0"/>
              </a:rPr>
              <a:t> параметр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эюстяриъилярини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тя'йин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етмяк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ямтяялик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верилян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бцтцн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дювря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алтернатив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вариантлар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ишляйиб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щазырламаг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мцяссисялярин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фирмаларын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ди­эяр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хцсусиля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истещсал-тясяррцфат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нювляри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гаршылыглы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ашкар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ялагяляндирмяк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базарын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ятраф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мцщитини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характеризя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факторларын</a:t>
            </a:r>
            <a:r>
              <a:rPr lang="ru-RU" dirty="0">
                <a:latin typeface="A1-Lat" pitchFamily="18" charset="0"/>
              </a:rPr>
              <a:t> ролу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тя'сир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дяряъясини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мцяййянляшдирмяк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планлашдырылмайан</a:t>
            </a:r>
            <a:r>
              <a:rPr lang="ru-RU" dirty="0">
                <a:latin typeface="A1-Lat" pitchFamily="18" charset="0"/>
              </a:rPr>
              <a:t> базар </a:t>
            </a:r>
            <a:r>
              <a:rPr lang="ru-RU" dirty="0" err="1">
                <a:latin typeface="A1-Lat" pitchFamily="18" charset="0"/>
              </a:rPr>
              <a:t>ситуасийаларынын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вязиййятляринин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йаранмасы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щалларыны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прогнозлашдырмаг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арадан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галдырылмасы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комплекс </a:t>
            </a:r>
            <a:r>
              <a:rPr lang="ru-RU" dirty="0" err="1">
                <a:latin typeface="A1-Lat" pitchFamily="18" charset="0"/>
              </a:rPr>
              <a:t>тядбирляр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пакети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щазырламаг</a:t>
            </a:r>
            <a:r>
              <a:rPr lang="ru-RU" dirty="0">
                <a:latin typeface="A1-Lat" pitchFamily="18" charset="0"/>
              </a:rPr>
              <a:t>. 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361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Bölüşdürücü logistikada «minimum xərclər» dedikdə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488832" cy="3474720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A1-Lat" pitchFamily="18" charset="0"/>
              </a:rPr>
              <a:t>материал (</a:t>
            </a:r>
            <a:r>
              <a:rPr lang="ru-RU" b="1" i="1" dirty="0" err="1">
                <a:latin typeface="A1-Lat" pitchFamily="18" charset="0"/>
              </a:rPr>
              <a:t>йцк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ахынларынын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илкин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мянбядян</a:t>
            </a:r>
            <a:r>
              <a:rPr lang="ru-RU" b="1" i="1" dirty="0">
                <a:latin typeface="A1-Lat" pitchFamily="18" charset="0"/>
              </a:rPr>
              <a:t> сон </a:t>
            </a:r>
            <a:r>
              <a:rPr lang="ru-RU" b="1" i="1" dirty="0" err="1">
                <a:latin typeface="A1-Lat" pitchFamily="18" charset="0"/>
              </a:rPr>
              <a:t>тя</a:t>
            </a:r>
            <a:r>
              <a:rPr lang="ru-RU" b="1" i="1" dirty="0" err="1" smtClean="0">
                <a:latin typeface="A1-Lat" pitchFamily="18" charset="0"/>
                <a:sym typeface="Symbol"/>
              </a:rPr>
              <a:t></a:t>
            </a:r>
            <a:r>
              <a:rPr lang="ru-RU" b="1" i="1" dirty="0" err="1" smtClean="0">
                <a:latin typeface="A1-Lat" pitchFamily="18" charset="0"/>
              </a:rPr>
              <a:t>йинат</a:t>
            </a:r>
            <a:r>
              <a:rPr lang="ru-RU" b="1" i="1" dirty="0" smtClean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мянтягясиня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чатдырылмасы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цзря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мцяййян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кейфиййятя</a:t>
            </a:r>
            <a:r>
              <a:rPr lang="ru-RU" b="1" i="1" dirty="0">
                <a:latin typeface="A1-Lat" pitchFamily="18" charset="0"/>
              </a:rPr>
              <a:t> малик комплекс </a:t>
            </a:r>
            <a:r>
              <a:rPr lang="ru-RU" b="1" i="1" dirty="0" err="1">
                <a:latin typeface="A1-Lat" pitchFamily="18" charset="0"/>
              </a:rPr>
              <a:t>хидмятлярин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щяйата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кечирилмяси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заманы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лоэистик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просеслярин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бцтцн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иштиракчыларынын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мяжму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хяржляринин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минимумлашдырылмасы</a:t>
            </a:r>
            <a:r>
              <a:rPr lang="ru-RU" b="1" i="1" dirty="0">
                <a:latin typeface="A1-Lat" pitchFamily="18" charset="0"/>
              </a:rPr>
              <a:t> баша </a:t>
            </a:r>
            <a:r>
              <a:rPr lang="ru-RU" b="1" i="1" dirty="0" err="1">
                <a:latin typeface="A1-Lat" pitchFamily="18" charset="0"/>
              </a:rPr>
              <a:t>дцшцлцр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02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A1-Lat" pitchFamily="18" charset="0"/>
              </a:rPr>
              <a:t>Страте</a:t>
            </a:r>
            <a:r>
              <a:rPr lang="az-Latn-AZ" b="1" i="1" dirty="0" smtClean="0">
                <a:latin typeface="A1-Lat" pitchFamily="18" charset="0"/>
              </a:rPr>
              <a:t>j</a:t>
            </a:r>
            <a:r>
              <a:rPr lang="ru-RU" b="1" i="1" dirty="0" smtClean="0">
                <a:latin typeface="A1-Lat" pitchFamily="18" charset="0"/>
              </a:rPr>
              <a:t>и </a:t>
            </a:r>
            <a:r>
              <a:rPr lang="ru-RU" b="1" i="1" dirty="0" err="1">
                <a:latin typeface="A1-Lat" pitchFamily="18" charset="0"/>
              </a:rPr>
              <a:t>нязарят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ашаьыдакы</a:t>
            </a:r>
            <a:r>
              <a:rPr lang="ru-RU" dirty="0">
                <a:latin typeface="A1-Lat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560840" cy="396044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dirty="0" err="1">
                <a:latin typeface="A1-Lat" pitchFamily="18" charset="0"/>
              </a:rPr>
              <a:t>мцяссися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фирманын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щям</a:t>
            </a:r>
            <a:r>
              <a:rPr lang="ru-RU" dirty="0">
                <a:latin typeface="A1-Lat" pitchFamily="18" charset="0"/>
              </a:rPr>
              <a:t> маркетинг, </a:t>
            </a:r>
            <a:r>
              <a:rPr lang="ru-RU" dirty="0" err="1">
                <a:latin typeface="A1-Lat" pitchFamily="18" charset="0"/>
              </a:rPr>
              <a:t>щям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стратеэийасынын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дяйишмяси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мясялян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чешид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дяйишиклийи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апармадан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диэяр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категорийалы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васитячиляри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ъялб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бирбаша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сатышынын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диэяр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сябябдян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истещсалчы</a:t>
            </a:r>
            <a:r>
              <a:rPr lang="ru-RU" dirty="0">
                <a:latin typeface="A1-Lat" pitchFamily="18" charset="0"/>
              </a:rPr>
              <a:t> фирма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мцяссисянин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спектриндя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дяйишикликлярин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азалма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артмаларын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апарылмасы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фяалиййятин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диверсификасийасы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чешид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дяйишкянлийинин</a:t>
            </a:r>
            <a:r>
              <a:rPr lang="ru-RU" dirty="0">
                <a:latin typeface="A1-Lat" pitchFamily="18" charset="0"/>
              </a:rPr>
              <a:t> баш </a:t>
            </a:r>
            <a:r>
              <a:rPr lang="ru-RU" dirty="0" err="1">
                <a:latin typeface="A1-Lat" pitchFamily="18" charset="0"/>
              </a:rPr>
              <a:t>вермяси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ири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стратежи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ящямиййятли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итирилмяси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базарда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ярази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сащя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ориентасийасынын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дяйишилмяси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цмумигтисади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конйуктуранын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заманы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апарылыр</a:t>
            </a:r>
            <a:r>
              <a:rPr lang="ru-RU" dirty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60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A1-Lat" pitchFamily="18" charset="0"/>
              </a:rPr>
              <a:t>Тактики (</a:t>
            </a:r>
            <a:r>
              <a:rPr lang="ru-RU" b="1" i="1" dirty="0" err="1">
                <a:latin typeface="A1-Lat" pitchFamily="18" charset="0"/>
              </a:rPr>
              <a:t>оператив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нязарятин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:</a:t>
            </a:r>
            <a:br>
              <a:rPr lang="ru-RU" dirty="0">
                <a:latin typeface="A1-Lat" pitchFamily="18" charset="0"/>
              </a:rPr>
            </a:br>
            <a:endParaRPr lang="ru-RU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628800"/>
            <a:ext cx="7488832" cy="4104456"/>
          </a:xfrm>
        </p:spPr>
        <p:txBody>
          <a:bodyPr/>
          <a:lstStyle/>
          <a:p>
            <a:pPr lvl="1"/>
            <a:r>
              <a:rPr lang="ru-RU" dirty="0" err="1">
                <a:latin typeface="A1-Lat" pitchFamily="18" charset="0"/>
              </a:rPr>
              <a:t>уйьун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стандартлар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комплексиня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>
                <a:latin typeface="A1-Lat" pitchFamily="18" charset="0"/>
              </a:rPr>
              <a:t>там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етибарлы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мялуматлар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банкына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нязярдя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тутулан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фактики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мясряфляр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еляъя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иъра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заманы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азалдылмасы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гачылмасы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мцмкцн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мясряфляр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щаггында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оператив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информасийа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тя'минатына</a:t>
            </a:r>
            <a:r>
              <a:rPr lang="ru-RU" dirty="0">
                <a:latin typeface="A1-Lat" pitchFamily="18" charset="0"/>
              </a:rPr>
              <a:t> малик </a:t>
            </a:r>
            <a:r>
              <a:rPr lang="ru-RU" dirty="0" err="1">
                <a:latin typeface="A1-Lat" pitchFamily="18" charset="0"/>
              </a:rPr>
              <a:t>олмаг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лазымдыр</a:t>
            </a:r>
            <a:r>
              <a:rPr lang="ru-RU" dirty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333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err="1">
                <a:latin typeface="A1-Lat" pitchFamily="18" charset="0"/>
              </a:rPr>
              <a:t>Мящсулэюндярмя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анлайышы</a:t>
            </a:r>
            <a:r>
              <a:rPr lang="ru-RU" b="1" i="1" dirty="0">
                <a:latin typeface="A1-Lat" pitchFamily="18" charset="0"/>
              </a:rPr>
              <a:t> кими </a:t>
            </a:r>
            <a:r>
              <a:rPr lang="ru-RU" b="1" i="1" dirty="0" err="1">
                <a:latin typeface="A1-Lat" pitchFamily="18" charset="0"/>
              </a:rPr>
              <a:t>мящсулларын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топдансатыш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тиъаряти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цзря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ихтисаслашмыш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васитячи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структурлара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сон </a:t>
            </a:r>
            <a:r>
              <a:rPr lang="ru-RU" b="1" i="1" dirty="0" err="1">
                <a:latin typeface="A1-Lat" pitchFamily="18" charset="0"/>
              </a:rPr>
              <a:t>истещлакчылара</a:t>
            </a:r>
            <a:r>
              <a:rPr lang="ru-RU" b="1" i="1" dirty="0">
                <a:latin typeface="A1-Lat" pitchFamily="18" charset="0"/>
              </a:rPr>
              <a:t> (</a:t>
            </a:r>
            <a:r>
              <a:rPr lang="ru-RU" b="1" i="1" dirty="0" err="1">
                <a:latin typeface="A1-Lat" pitchFamily="18" charset="0"/>
              </a:rPr>
              <a:t>алыъылара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эюндярилмяси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иля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баьлы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йериня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йетирилян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ямялиййатлар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комплекси</a:t>
            </a:r>
            <a:r>
              <a:rPr lang="ru-RU" b="1" i="1" dirty="0">
                <a:latin typeface="A1-Lat" pitchFamily="18" charset="0"/>
              </a:rPr>
              <a:t> баша </a:t>
            </a:r>
            <a:r>
              <a:rPr lang="ru-RU" b="1" i="1" dirty="0" err="1">
                <a:latin typeface="A1-Lat" pitchFamily="18" charset="0"/>
              </a:rPr>
              <a:t>дцшцлцр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238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 err="1">
                <a:latin typeface="A1-Lat" pitchFamily="18" charset="0"/>
              </a:rPr>
              <a:t>Мящсулларын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топдансатыш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тиъарятини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щяйата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кечирян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ихтисаслашмыш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васитячи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структурлара</a:t>
            </a:r>
            <a:r>
              <a:rPr lang="ru-RU" sz="3200" dirty="0">
                <a:latin typeface="A1-Lat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276872"/>
            <a:ext cx="7704856" cy="3456384"/>
          </a:xfrm>
        </p:spPr>
        <p:txBody>
          <a:bodyPr/>
          <a:lstStyle/>
          <a:p>
            <a:pPr lvl="1"/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емал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истифадя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сянайе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мцясси­сяляри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тяшкилатлар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сонрадан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сатмаг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нятиъядя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изафи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эялир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истяйиндя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коммер­сийа</a:t>
            </a:r>
            <a:r>
              <a:rPr lang="ru-RU" dirty="0">
                <a:latin typeface="A1-Lat" pitchFamily="18" charset="0"/>
              </a:rPr>
              <a:t> - </a:t>
            </a:r>
            <a:r>
              <a:rPr lang="ru-RU" dirty="0" err="1">
                <a:latin typeface="A1-Lat" pitchFamily="18" charset="0"/>
              </a:rPr>
              <a:t>тиъарят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структурлары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базардан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кянар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алан </a:t>
            </a:r>
            <a:r>
              <a:rPr lang="ru-RU" dirty="0" err="1">
                <a:latin typeface="A1-Lat" pitchFamily="18" charset="0"/>
              </a:rPr>
              <a:t>хидмят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сферасынын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мцясси­сяляри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аид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едилир</a:t>
            </a:r>
            <a:r>
              <a:rPr lang="ru-RU" dirty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041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FONDLAR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latin typeface="A1-Lat" pitchFamily="18" charset="0"/>
              </a:rPr>
              <a:t>1. Базар фонду. </a:t>
            </a:r>
            <a:endParaRPr lang="ru-RU" dirty="0">
              <a:latin typeface="A1-Lat" pitchFamily="18" charset="0"/>
            </a:endParaRPr>
          </a:p>
          <a:p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фонд </a:t>
            </a:r>
            <a:r>
              <a:rPr lang="ru-RU" dirty="0" err="1">
                <a:latin typeface="A1-Lat" pitchFamily="18" charset="0"/>
              </a:rPr>
              <a:t>истисмар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хцсусиййятляриндян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тя'йинатындан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асылы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олмайараг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топдан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пяракяндя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тиъарят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шябякяляриня</a:t>
            </a:r>
            <a:r>
              <a:rPr lang="ru-RU" dirty="0">
                <a:latin typeface="A1-Lat" pitchFamily="18" charset="0"/>
              </a:rPr>
              <a:t>, сон </a:t>
            </a:r>
            <a:r>
              <a:rPr lang="ru-RU" dirty="0" err="1">
                <a:latin typeface="A1-Lat" pitchFamily="18" charset="0"/>
              </a:rPr>
              <a:t>истещлакчылара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сатылмаг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эюндярилмясиндян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ибарятдир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r>
              <a:rPr lang="ru-RU" b="1" i="1" dirty="0">
                <a:latin typeface="A1-Lat" pitchFamily="18" charset="0"/>
              </a:rPr>
              <a:t>2. </a:t>
            </a:r>
            <a:r>
              <a:rPr lang="ru-RU" b="1" i="1" dirty="0" err="1">
                <a:latin typeface="A1-Lat" pitchFamily="18" charset="0"/>
              </a:rPr>
              <a:t>Биринжи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икинжи</a:t>
            </a:r>
            <a:r>
              <a:rPr lang="ru-RU" b="1" i="1" dirty="0">
                <a:latin typeface="A1-Lat" pitchFamily="18" charset="0"/>
              </a:rPr>
              <a:t> ранг </a:t>
            </a:r>
            <a:r>
              <a:rPr lang="ru-RU" b="1" i="1" dirty="0" err="1">
                <a:latin typeface="A1-Lat" pitchFamily="18" charset="0"/>
              </a:rPr>
              <a:t>сянайе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мцяссисяляриндя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емал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просесиня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мяруз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галан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мящсуллар</a:t>
            </a:r>
            <a:r>
              <a:rPr lang="ru-RU" b="1" i="1" dirty="0">
                <a:latin typeface="A1-Lat" pitchFamily="18" charset="0"/>
              </a:rPr>
              <a:t> фонду -</a:t>
            </a:r>
            <a:r>
              <a:rPr lang="ru-RU" dirty="0">
                <a:latin typeface="A1-Lat" pitchFamily="18" charset="0"/>
              </a:rPr>
              <a:t> базар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даща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йцксяк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сявиййяли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щазырланмасы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хаммал</a:t>
            </a:r>
            <a:r>
              <a:rPr lang="ru-RU" dirty="0">
                <a:latin typeface="A1-Lat" pitchFamily="18" charset="0"/>
              </a:rPr>
              <a:t>, материал, </a:t>
            </a:r>
            <a:r>
              <a:rPr lang="ru-RU" dirty="0" err="1">
                <a:latin typeface="A1-Lat" pitchFamily="18" charset="0"/>
              </a:rPr>
              <a:t>йарымфабрикат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дястляшди­риъи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мя'мулатларын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е'мал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мцяссисяляриня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эюндярилмясини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нязярдя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тутур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r>
              <a:rPr lang="ru-RU" b="1" i="1" dirty="0">
                <a:latin typeface="A1-Lat" pitchFamily="18" charset="0"/>
              </a:rPr>
              <a:t>3. </a:t>
            </a:r>
            <a:r>
              <a:rPr lang="ru-RU" b="1" i="1" dirty="0" err="1">
                <a:latin typeface="A1-Lat" pitchFamily="18" charset="0"/>
              </a:rPr>
              <a:t>Базардан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кянар</a:t>
            </a:r>
            <a:r>
              <a:rPr lang="ru-RU" b="1" i="1" dirty="0">
                <a:latin typeface="A1-Lat" pitchFamily="18" charset="0"/>
              </a:rPr>
              <a:t> фонд.</a:t>
            </a:r>
            <a:endParaRPr lang="ru-RU" dirty="0">
              <a:latin typeface="A1-Lat" pitchFamily="18" charset="0"/>
            </a:endParaRPr>
          </a:p>
          <a:p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фонд да </a:t>
            </a:r>
            <a:r>
              <a:rPr lang="ru-RU" dirty="0" err="1">
                <a:latin typeface="A1-Lat" pitchFamily="18" charset="0"/>
              </a:rPr>
              <a:t>гейри</a:t>
            </a:r>
            <a:r>
              <a:rPr lang="ru-RU" dirty="0">
                <a:latin typeface="A1-Lat" pitchFamily="18" charset="0"/>
              </a:rPr>
              <a:t> - </a:t>
            </a:r>
            <a:r>
              <a:rPr lang="ru-RU" dirty="0" err="1">
                <a:latin typeface="A1-Lat" pitchFamily="18" charset="0"/>
              </a:rPr>
              <a:t>мадди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сащяляриня</a:t>
            </a:r>
            <a:r>
              <a:rPr lang="ru-RU" dirty="0">
                <a:latin typeface="A1-Lat" pitchFamily="18" charset="0"/>
              </a:rPr>
              <a:t>, о </a:t>
            </a:r>
            <a:r>
              <a:rPr lang="ru-RU" dirty="0" err="1">
                <a:latin typeface="A1-Lat" pitchFamily="18" charset="0"/>
              </a:rPr>
              <a:t>ъцмлядян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институсионал</a:t>
            </a:r>
            <a:r>
              <a:rPr lang="ru-RU" dirty="0">
                <a:latin typeface="A1-Lat" pitchFamily="18" charset="0"/>
              </a:rPr>
              <a:t> инфраструктур </a:t>
            </a:r>
            <a:r>
              <a:rPr lang="ru-RU" dirty="0" err="1">
                <a:latin typeface="A1-Lat" pitchFamily="18" charset="0"/>
              </a:rPr>
              <a:t>сащяляриня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щям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халг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малларыны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щям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-техники </a:t>
            </a:r>
            <a:r>
              <a:rPr lang="ru-RU" dirty="0" err="1">
                <a:latin typeface="A1-Lat" pitchFamily="18" charset="0"/>
              </a:rPr>
              <a:t>тя'йинатлы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юзцндя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бирляшдирир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018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59340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A1-Lat" pitchFamily="18" charset="0"/>
              </a:rPr>
              <a:t>Мящсулэюндярмялярин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идаря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едилмяси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заманы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нязяря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алынан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ян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ваъиб</a:t>
            </a:r>
            <a:r>
              <a:rPr lang="ru-RU" sz="2000" dirty="0">
                <a:latin typeface="A1-Lat" pitchFamily="18" charset="0"/>
              </a:rPr>
              <a:t>, </a:t>
            </a:r>
            <a:r>
              <a:rPr lang="ru-RU" sz="2000" dirty="0" err="1">
                <a:latin typeface="A1-Lat" pitchFamily="18" charset="0"/>
              </a:rPr>
              <a:t>ящямий­­йят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кясб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едян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мягамлардан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бири</a:t>
            </a:r>
            <a:r>
              <a:rPr lang="ru-RU" sz="2000" dirty="0">
                <a:latin typeface="A1-Lat" pitchFamily="18" charset="0"/>
              </a:rPr>
              <a:t> материал </a:t>
            </a:r>
            <a:r>
              <a:rPr lang="ru-RU" sz="2000" dirty="0" err="1">
                <a:latin typeface="A1-Lat" pitchFamily="18" charset="0"/>
              </a:rPr>
              <a:t>ахынларынын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илкин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мянбядян</a:t>
            </a:r>
            <a:r>
              <a:rPr lang="ru-RU" sz="2000" dirty="0">
                <a:latin typeface="A1-Lat" pitchFamily="18" charset="0"/>
              </a:rPr>
              <a:t> (</a:t>
            </a:r>
            <a:r>
              <a:rPr lang="ru-RU" sz="2000" dirty="0" err="1">
                <a:latin typeface="A1-Lat" pitchFamily="18" charset="0"/>
              </a:rPr>
              <a:t>истещсалчыдан</a:t>
            </a:r>
            <a:r>
              <a:rPr lang="ru-RU" sz="2000" dirty="0">
                <a:latin typeface="A1-Lat" pitchFamily="18" charset="0"/>
              </a:rPr>
              <a:t>) сон </a:t>
            </a:r>
            <a:r>
              <a:rPr lang="ru-RU" sz="2000" dirty="0" err="1">
                <a:latin typeface="A1-Lat" pitchFamily="18" charset="0"/>
              </a:rPr>
              <a:t>тя'йинат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мянтягясиня</a:t>
            </a:r>
            <a:r>
              <a:rPr lang="ru-RU" sz="2000" dirty="0">
                <a:latin typeface="A1-Lat" pitchFamily="18" charset="0"/>
              </a:rPr>
              <a:t> (</a:t>
            </a:r>
            <a:r>
              <a:rPr lang="ru-RU" sz="2000" dirty="0" err="1">
                <a:latin typeface="A1-Lat" pitchFamily="18" charset="0"/>
              </a:rPr>
              <a:t>истещлакчылара</a:t>
            </a:r>
            <a:r>
              <a:rPr lang="ru-RU" sz="2000" dirty="0">
                <a:latin typeface="A1-Lat" pitchFamily="18" charset="0"/>
              </a:rPr>
              <a:t>) </a:t>
            </a:r>
            <a:r>
              <a:rPr lang="ru-RU" sz="2000" dirty="0" err="1">
                <a:latin typeface="A1-Lat" pitchFamily="18" charset="0"/>
              </a:rPr>
              <a:t>гядяр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b="1" i="1" dirty="0" err="1">
                <a:latin typeface="A1-Lat" pitchFamily="18" charset="0"/>
              </a:rPr>
              <a:t>щярякяти</a:t>
            </a:r>
            <a:r>
              <a:rPr lang="ru-RU" sz="2000" b="1" i="1" dirty="0">
                <a:latin typeface="A1-Lat" pitchFamily="18" charset="0"/>
              </a:rPr>
              <a:t> </a:t>
            </a:r>
            <a:r>
              <a:rPr lang="ru-RU" sz="2000" b="1" i="1" dirty="0" err="1">
                <a:latin typeface="A1-Lat" pitchFamily="18" charset="0"/>
              </a:rPr>
              <a:t>формасынын</a:t>
            </a:r>
            <a:r>
              <a:rPr lang="ru-RU" sz="2000" b="1" i="1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мцяййянляшдирилмясиндян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ибарятдир</a:t>
            </a:r>
            <a:r>
              <a:rPr lang="ru-RU" sz="2000" dirty="0">
                <a:latin typeface="A1-Lat" pitchFamily="18" charset="0"/>
              </a:rPr>
              <a:t>. </a:t>
            </a:r>
            <a:r>
              <a:rPr lang="ru-RU" sz="2000" dirty="0" err="1">
                <a:latin typeface="A1-Lat" pitchFamily="18" charset="0"/>
              </a:rPr>
              <a:t>Бу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яламятя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эюря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онлар</a:t>
            </a:r>
            <a:r>
              <a:rPr lang="ru-RU" sz="2000" dirty="0">
                <a:latin typeface="A1-Lat" pitchFamily="18" charset="0"/>
              </a:rPr>
              <a:t>:</a:t>
            </a:r>
          </a:p>
          <a:p>
            <a:pPr lvl="1"/>
            <a:r>
              <a:rPr lang="ru-RU" sz="2000" dirty="0">
                <a:latin typeface="A1-Lat" pitchFamily="18" charset="0"/>
              </a:rPr>
              <a:t>транзит </a:t>
            </a:r>
            <a:r>
              <a:rPr lang="ru-RU" sz="2000" dirty="0" err="1">
                <a:latin typeface="A1-Lat" pitchFamily="18" charset="0"/>
              </a:rPr>
              <a:t>мящсулэюндярмяляр</a:t>
            </a:r>
            <a:r>
              <a:rPr lang="ru-RU" sz="2000" dirty="0">
                <a:latin typeface="A1-Lat" pitchFamily="18" charset="0"/>
              </a:rPr>
              <a:t>;</a:t>
            </a:r>
          </a:p>
          <a:p>
            <a:pPr lvl="1"/>
            <a:r>
              <a:rPr lang="ru-RU" sz="2000" dirty="0" err="1">
                <a:latin typeface="A1-Lat" pitchFamily="18" charset="0"/>
              </a:rPr>
              <a:t>анбар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мящсулэюндярмяляри</a:t>
            </a:r>
            <a:r>
              <a:rPr lang="ru-RU" sz="2000" dirty="0">
                <a:latin typeface="A1-Lat" pitchFamily="18" charset="0"/>
              </a:rPr>
              <a:t> кими </a:t>
            </a:r>
            <a:r>
              <a:rPr lang="ru-RU" sz="2000" dirty="0" err="1">
                <a:latin typeface="A1-Lat" pitchFamily="18" charset="0"/>
              </a:rPr>
              <a:t>тясниф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олунур</a:t>
            </a:r>
            <a:r>
              <a:rPr lang="ru-RU" sz="2000" dirty="0">
                <a:latin typeface="A1-Lat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02755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MÜQAYİSƏ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A1-Lat" pitchFamily="18" charset="0"/>
              </a:rPr>
              <a:t> </a:t>
            </a:r>
            <a:r>
              <a:rPr lang="ru-RU" b="1" i="1" dirty="0">
                <a:latin typeface="A1-Lat" pitchFamily="18" charset="0"/>
              </a:rPr>
              <a:t>Транзит </a:t>
            </a:r>
            <a:r>
              <a:rPr lang="ru-RU" b="1" i="1" dirty="0" err="1">
                <a:latin typeface="A1-Lat" pitchFamily="18" charset="0"/>
              </a:rPr>
              <a:t>мящсулэюндярмя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дедикдя</a:t>
            </a:r>
            <a:r>
              <a:rPr lang="ru-RU" b="1" i="1" dirty="0">
                <a:latin typeface="A1-Lat" pitchFamily="18" charset="0"/>
              </a:rPr>
              <a:t> материал </a:t>
            </a:r>
            <a:r>
              <a:rPr lang="ru-RU" b="1" i="1" dirty="0" err="1">
                <a:latin typeface="A1-Lat" pitchFamily="18" charset="0"/>
              </a:rPr>
              <a:t>ахынларынын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васитячи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тиъарят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структурларынын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анбар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базаларына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дахил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олмадан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бирбаша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истещлакчы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мцяссисяляря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эюндярилмяси</a:t>
            </a:r>
            <a:r>
              <a:rPr lang="ru-RU" b="1" i="1" dirty="0">
                <a:latin typeface="A1-Lat" pitchFamily="18" charset="0"/>
              </a:rPr>
              <a:t> баша </a:t>
            </a:r>
            <a:r>
              <a:rPr lang="ru-RU" b="1" i="1" dirty="0" err="1">
                <a:latin typeface="A1-Lat" pitchFamily="18" charset="0"/>
              </a:rPr>
              <a:t>дцшцлцр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r>
              <a:rPr lang="ru-RU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Анбар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тяъщизат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формасында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лоэистик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йцк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ващидляри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васитячилик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миссийасыны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йериня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йетирян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тиъарят-коммерсийа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тяшкилатларынын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анбарларына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дахил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олур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бурадан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истещлакчы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сифаришляриня</a:t>
            </a:r>
            <a:r>
              <a:rPr lang="ru-RU" b="1" i="1" dirty="0">
                <a:latin typeface="A1-Lat" pitchFamily="18" charset="0"/>
              </a:rPr>
              <a:t> (</a:t>
            </a:r>
            <a:r>
              <a:rPr lang="ru-RU" b="1" i="1" dirty="0" err="1">
                <a:latin typeface="A1-Lat" pitchFamily="18" charset="0"/>
              </a:rPr>
              <a:t>тялябнамяляриня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мцвафиг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олараг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щям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айры-айры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коммерсийа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тяшкилатларына</a:t>
            </a:r>
            <a:r>
              <a:rPr lang="ru-RU" b="1" i="1" dirty="0">
                <a:latin typeface="A1-Lat" pitchFamily="18" charset="0"/>
              </a:rPr>
              <a:t> (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аралыг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истещлакчылара</a:t>
            </a:r>
            <a:r>
              <a:rPr lang="ru-RU" b="1" i="1" dirty="0">
                <a:latin typeface="A1-Lat" pitchFamily="18" charset="0"/>
              </a:rPr>
              <a:t>), </a:t>
            </a:r>
            <a:r>
              <a:rPr lang="ru-RU" b="1" i="1" dirty="0" err="1">
                <a:latin typeface="A1-Lat" pitchFamily="18" charset="0"/>
              </a:rPr>
              <a:t>щям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истещсалчы</a:t>
            </a:r>
            <a:r>
              <a:rPr lang="ru-RU" b="1" i="1" dirty="0">
                <a:latin typeface="A1-Lat" pitchFamily="18" charset="0"/>
              </a:rPr>
              <a:t> фирма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мцяссисяляря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бурахылыр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642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1-Lat" pitchFamily="18" charset="0"/>
              </a:rPr>
              <a:t> </a:t>
            </a:r>
            <a:r>
              <a:rPr lang="az-Latn-AZ" sz="3600" b="1" i="1" dirty="0" err="1" smtClean="0">
                <a:latin typeface="A1-Lat" pitchFamily="18" charset="0"/>
              </a:rPr>
              <a:t>M</a:t>
            </a:r>
            <a:r>
              <a:rPr lang="ru-RU" sz="3600" b="1" i="1" dirty="0" err="1" smtClean="0">
                <a:latin typeface="A1-Lat" pitchFamily="18" charset="0"/>
              </a:rPr>
              <a:t>ящсулэюндярмянин</a:t>
            </a:r>
            <a:r>
              <a:rPr lang="ru-RU" sz="3600" b="1" i="1" dirty="0" smtClean="0">
                <a:latin typeface="A1-Lat" pitchFamily="18" charset="0"/>
              </a:rPr>
              <a:t> </a:t>
            </a:r>
            <a:r>
              <a:rPr lang="ru-RU" sz="3600" b="1" i="1" dirty="0" err="1">
                <a:latin typeface="A1-Lat" pitchFamily="18" charset="0"/>
              </a:rPr>
              <a:t>мцддяти</a:t>
            </a:r>
            <a:endParaRPr lang="ru-RU" sz="36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A1-Lat" pitchFamily="18" charset="0"/>
              </a:rPr>
              <a:t>1. </a:t>
            </a:r>
            <a:r>
              <a:rPr lang="ru-RU" b="1" i="1" dirty="0" err="1">
                <a:latin typeface="A1-Lat" pitchFamily="18" charset="0"/>
              </a:rPr>
              <a:t>Тяжили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  <a:p>
            <a:r>
              <a:rPr lang="ru-RU" dirty="0">
                <a:latin typeface="A1-Lat" pitchFamily="18" charset="0"/>
              </a:rPr>
              <a:t> Беля </a:t>
            </a:r>
            <a:r>
              <a:rPr lang="ru-RU" dirty="0" err="1">
                <a:latin typeface="A1-Lat" pitchFamily="18" charset="0"/>
              </a:rPr>
              <a:t>эюндярмя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фювгяладя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щаллар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хцсуси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прогнозлаш­дырылмасы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мцмкцн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олмайан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диэяр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гейри-ади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щалларда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мящсулэюндярмялярин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тятбиг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едилир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r>
              <a:rPr lang="ru-RU" dirty="0">
                <a:latin typeface="A1-Lat" pitchFamily="18" charset="0"/>
              </a:rPr>
              <a:t>2. </a:t>
            </a:r>
            <a:r>
              <a:rPr lang="ru-RU" b="1" i="1" dirty="0" err="1">
                <a:latin typeface="A1-Lat" pitchFamily="18" charset="0"/>
              </a:rPr>
              <a:t>Дюври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  <a:p>
            <a:r>
              <a:rPr lang="ru-RU" dirty="0" err="1">
                <a:latin typeface="A1-Lat" pitchFamily="18" charset="0"/>
              </a:rPr>
              <a:t>Истещлакчыларын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пакетляриндя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тялябнамяляриндя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эюстярдикляри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мцддят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ярзиндя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гейд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цнванлара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эюндярилмясини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нязярдя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тутур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r>
              <a:rPr lang="ru-RU" dirty="0">
                <a:latin typeface="A1-Lat" pitchFamily="18" charset="0"/>
              </a:rPr>
              <a:t>3. </a:t>
            </a:r>
            <a:r>
              <a:rPr lang="ru-RU" b="1" i="1" dirty="0" err="1">
                <a:latin typeface="A1-Lat" pitchFamily="18" charset="0"/>
              </a:rPr>
              <a:t>Тягвим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  <a:p>
            <a:r>
              <a:rPr lang="ru-RU" dirty="0" err="1">
                <a:latin typeface="A1-Lat" pitchFamily="18" charset="0"/>
              </a:rPr>
              <a:t>Йцклярин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дашынмасы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истещсалчы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цмуми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разылашдырылмыш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мящсулэюндярмя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графикляриня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уйьун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щяйата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кечирилир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30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1080120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BÖLÜŞDÜRÜCÜ LOGİSTİKA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z-Latn-AZ" dirty="0"/>
              <a:t>9.1.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BÖLÜŞDÜRÜCÜ  LOGİSTİKANIN MAHİYYƏTİ VƏ VƏZİFƏLƏRİ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dirty="0">
                <a:latin typeface="Az Tms 97 Lat" pitchFamily="18" charset="0"/>
              </a:rPr>
              <a:t>9.2. БЮЛЦШДЦРЦCЦ ЛОЭИСТИКАДА </a:t>
            </a:r>
            <a:endParaRPr lang="ru-RU" dirty="0">
              <a:latin typeface="Az Tms 97 Lat" pitchFamily="18" charset="0"/>
            </a:endParaRPr>
          </a:p>
          <a:p>
            <a:r>
              <a:rPr lang="az-Latn-AZ" b="1" dirty="0">
                <a:latin typeface="Az Tms 97 Lat" pitchFamily="18" charset="0"/>
              </a:rPr>
              <a:t>СИФАРИШЛЯРИН ИДАРЯ ЕДИЛМЯСИ</a:t>
            </a:r>
            <a:endParaRPr lang="ru-RU" dirty="0">
              <a:latin typeface="Az Tms 97 Lat" pitchFamily="18" charset="0"/>
            </a:endParaRPr>
          </a:p>
          <a:p>
            <a:r>
              <a:rPr lang="az-Latn-AZ" b="1" dirty="0">
                <a:latin typeface="Az Tms 97 Lat" pitchFamily="18" charset="0"/>
              </a:rPr>
              <a:t>9.3. БЮЛЦШДЦРЦЖЦ ЛОЭИСТИКАДА </a:t>
            </a:r>
            <a:endParaRPr lang="ru-RU" dirty="0">
              <a:latin typeface="Az Tms 97 Lat" pitchFamily="18" charset="0"/>
            </a:endParaRPr>
          </a:p>
          <a:p>
            <a:r>
              <a:rPr lang="az-Latn-AZ" b="1" dirty="0">
                <a:latin typeface="Az Tms 97 Lat" pitchFamily="18" charset="0"/>
              </a:rPr>
              <a:t>МЯЩСУЛЭЮНДЯРМЯЛЯРИН ИДАРЯ ЕДИЛМЯСИ</a:t>
            </a:r>
            <a:endParaRPr lang="ru-RU" dirty="0">
              <a:latin typeface="Az Tms 97 Lat" pitchFamily="18" charset="0"/>
            </a:endParaRPr>
          </a:p>
          <a:p>
            <a:r>
              <a:rPr lang="ru-RU" b="1" dirty="0">
                <a:latin typeface="A1-Lat" pitchFamily="18" charset="0"/>
              </a:rPr>
              <a:t>9.4. МЯЩСУЛЛАРЫН БЮЛЦШДЦРЦЛМЯСИ </a:t>
            </a:r>
            <a:endParaRPr lang="ru-RU" dirty="0">
              <a:latin typeface="A1-Lat" pitchFamily="18" charset="0"/>
            </a:endParaRPr>
          </a:p>
          <a:p>
            <a:r>
              <a:rPr lang="ru-RU" b="1" dirty="0">
                <a:latin typeface="A1-Lat" pitchFamily="18" charset="0"/>
              </a:rPr>
              <a:t>КАНАЛЛАРЫ</a:t>
            </a:r>
            <a:endParaRPr lang="ru-RU" dirty="0">
              <a:latin typeface="A1-Lat" pitchFamily="18" charset="0"/>
            </a:endParaRPr>
          </a:p>
          <a:p>
            <a:r>
              <a:rPr lang="ru-RU" b="1" dirty="0">
                <a:latin typeface="A1-Lat" pitchFamily="18" charset="0"/>
              </a:rPr>
              <a:t>9.5. ЛОЭИСТИК   ВАСИТЯЧИЛЯР  ВЯ  ОНЛАРЫН</a:t>
            </a:r>
            <a:endParaRPr lang="ru-RU" dirty="0">
              <a:latin typeface="A1-Lat" pitchFamily="18" charset="0"/>
            </a:endParaRPr>
          </a:p>
          <a:p>
            <a:r>
              <a:rPr lang="ru-RU" b="1" dirty="0" smtClean="0">
                <a:latin typeface="A1-Lat" pitchFamily="18" charset="0"/>
              </a:rPr>
              <a:t>ФУНКСИЙАЛАРЫ</a:t>
            </a:r>
            <a:endParaRPr lang="en-US" b="1" dirty="0" smtClean="0">
              <a:latin typeface="A1-Lat" pitchFamily="18" charset="0"/>
            </a:endParaRPr>
          </a:p>
          <a:p>
            <a:r>
              <a:rPr lang="en-US" b="1" dirty="0" smtClean="0">
                <a:latin typeface="A1-Lat" pitchFamily="18" charset="0"/>
              </a:rPr>
              <a:t>9/</a:t>
            </a:r>
            <a:r>
              <a:rPr lang="az-Latn-AZ" b="1" dirty="0">
                <a:latin typeface="A1-Lat" pitchFamily="18" charset="0"/>
              </a:rPr>
              <a:t>.</a:t>
            </a:r>
            <a:r>
              <a:rPr lang="en-US" b="1" dirty="0" smtClean="0">
                <a:latin typeface="A1-Lat" pitchFamily="18" charset="0"/>
              </a:rPr>
              <a:t>6</a:t>
            </a:r>
            <a:r>
              <a:rPr lang="az-Latn-AZ" b="1" dirty="0" smtClean="0">
                <a:latin typeface="A1-Lat" pitchFamily="18" charset="0"/>
              </a:rPr>
              <a:t>.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BÖLÜŞDÜRÜCÜ LOGİSTİKANIN ƏSAS KONSEPSİYASI</a:t>
            </a:r>
            <a:r>
              <a:rPr lang="en-US" b="1" dirty="0" smtClean="0">
                <a:latin typeface="A1-Lat" pitchFamily="18" charset="0"/>
              </a:rPr>
              <a:t> </a:t>
            </a:r>
          </a:p>
          <a:p>
            <a:endParaRPr lang="en-US" b="1" dirty="0" smtClean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232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>
                <a:latin typeface="A1-Lat" pitchFamily="18" charset="0"/>
              </a:rPr>
              <a:t>Мящсулэюндярмялярин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b="1" dirty="0" err="1">
                <a:latin typeface="A1-Lat" pitchFamily="18" charset="0"/>
              </a:rPr>
              <a:t>бярабярлийи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b="1" i="1" dirty="0">
                <a:latin typeface="A1-Lat" pitchFamily="18" charset="0"/>
              </a:rPr>
              <a:t>материал </a:t>
            </a:r>
            <a:r>
              <a:rPr lang="ru-RU" b="1" i="1" dirty="0" err="1">
                <a:latin typeface="A1-Lat" pitchFamily="18" charset="0"/>
              </a:rPr>
              <a:t>ахынларынын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бярабяр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заман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кяси­йиндя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бярабяр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щяжмдя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дахил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олмасы</a:t>
            </a:r>
            <a:r>
              <a:rPr lang="ru-RU" b="1" i="1" dirty="0">
                <a:latin typeface="A1-Lat" pitchFamily="18" charset="0"/>
              </a:rPr>
              <a:t> (</a:t>
            </a:r>
            <a:r>
              <a:rPr lang="ru-RU" b="1" i="1" dirty="0" err="1">
                <a:latin typeface="A1-Lat" pitchFamily="18" charset="0"/>
              </a:rPr>
              <a:t>эюндярилмяси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цчцн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тясяррцфат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тяряфдашларынын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риайят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етдикляри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ющдяликдир</a:t>
            </a:r>
            <a:r>
              <a:rPr lang="ru-RU" b="1" i="1" dirty="0">
                <a:latin typeface="A1-Lat" pitchFamily="18" charset="0"/>
              </a:rPr>
              <a:t>.</a:t>
            </a:r>
            <a:r>
              <a:rPr lang="ru-RU" dirty="0">
                <a:latin typeface="A1-Lat" pitchFamily="18" charset="0"/>
              </a:rPr>
              <a:t> </a:t>
            </a:r>
          </a:p>
          <a:p>
            <a:r>
              <a:rPr lang="ru-RU" dirty="0">
                <a:latin typeface="A1-Lat" pitchFamily="18" charset="0"/>
              </a:rPr>
              <a:t> </a:t>
            </a:r>
            <a:r>
              <a:rPr lang="ru-RU" b="1" dirty="0" err="1">
                <a:latin typeface="A1-Lat" pitchFamily="18" charset="0"/>
              </a:rPr>
              <a:t>Мящсулэюндярмялярин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b="1" dirty="0" err="1">
                <a:latin typeface="A1-Lat" pitchFamily="18" charset="0"/>
              </a:rPr>
              <a:t>ащянэдарлыьы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b="1" i="1" dirty="0" err="1">
                <a:latin typeface="A1-Lat" pitchFamily="18" charset="0"/>
              </a:rPr>
              <a:t>истещсалын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сатышын</a:t>
            </a:r>
            <a:r>
              <a:rPr lang="ru-RU" b="1" i="1" dirty="0">
                <a:latin typeface="A1-Lat" pitchFamily="18" charset="0"/>
              </a:rPr>
              <a:t>, материал </a:t>
            </a:r>
            <a:r>
              <a:rPr lang="ru-RU" b="1" i="1" dirty="0" err="1">
                <a:latin typeface="A1-Lat" pitchFamily="18" charset="0"/>
              </a:rPr>
              <a:t>ахынларынын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щярякятинин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истещлакын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мювсцми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дюври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хцсусиййятляри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нязяря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алынмагла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мящсулэюндярмялярин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мцгавилялярля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шяртляшян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кямиййят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заман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параметрляриня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риайят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олунмасыдыр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476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dirty="0" err="1">
                <a:latin typeface="A1-Lat" pitchFamily="18" charset="0"/>
              </a:rPr>
              <a:t>Мящсулэюндярмяляр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ики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формада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олур</a:t>
            </a:r>
            <a:r>
              <a:rPr lang="ru-RU" sz="3600" dirty="0">
                <a:latin typeface="A1-Lat" pitchFamily="18" charset="0"/>
              </a:rPr>
              <a:t>:</a:t>
            </a:r>
            <a:br>
              <a:rPr lang="ru-RU" sz="3600" dirty="0">
                <a:latin typeface="A1-Lat" pitchFamily="18" charset="0"/>
              </a:rPr>
            </a:br>
            <a:endParaRPr lang="ru-RU" sz="36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340768"/>
            <a:ext cx="7272808" cy="439248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A1-Lat" pitchFamily="18" charset="0"/>
              </a:rPr>
              <a:t>1. </a:t>
            </a:r>
            <a:r>
              <a:rPr lang="ru-RU" b="1" i="1" dirty="0" err="1">
                <a:latin typeface="A1-Lat" pitchFamily="18" charset="0"/>
              </a:rPr>
              <a:t>Мяркязляшдирилмиш</a:t>
            </a:r>
            <a:r>
              <a:rPr lang="ru-RU" b="1" i="1" dirty="0">
                <a:latin typeface="A1-Lat" pitchFamily="18" charset="0"/>
              </a:rPr>
              <a:t>. </a:t>
            </a:r>
            <a:r>
              <a:rPr lang="ru-RU" dirty="0">
                <a:latin typeface="A1-Lat" pitchFamily="18" charset="0"/>
              </a:rPr>
              <a:t>Беля </a:t>
            </a:r>
            <a:r>
              <a:rPr lang="ru-RU" dirty="0" err="1">
                <a:latin typeface="A1-Lat" pitchFamily="18" charset="0"/>
              </a:rPr>
              <a:t>бир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щалда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йердяйишмяси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нягли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баьлы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мящсулэюндярянляр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тяряфиндян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едилир</a:t>
            </a:r>
            <a:r>
              <a:rPr lang="ru-RU" dirty="0">
                <a:latin typeface="A1-Lat" pitchFamily="18" charset="0"/>
              </a:rPr>
              <a:t>.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заман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мящсулэюндярянляр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нязярдя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тутулан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юзляринин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дахили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гцввяси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да </a:t>
            </a:r>
            <a:r>
              <a:rPr lang="ru-RU" dirty="0" err="1">
                <a:latin typeface="A1-Lat" pitchFamily="18" charset="0"/>
              </a:rPr>
              <a:t>мящз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ъялб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няглиййат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експедисийа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структурлары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щяйата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кечирирляр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r>
              <a:rPr lang="ru-RU" b="1" i="1" dirty="0">
                <a:latin typeface="A1-Lat" pitchFamily="18" charset="0"/>
              </a:rPr>
              <a:t> 2. </a:t>
            </a:r>
            <a:r>
              <a:rPr lang="ru-RU" b="1" i="1" dirty="0" err="1">
                <a:latin typeface="A1-Lat" pitchFamily="18" charset="0"/>
              </a:rPr>
              <a:t>Гейри-мяркязляшдирилмиш</a:t>
            </a:r>
            <a:r>
              <a:rPr lang="ru-RU" b="1" i="1" dirty="0">
                <a:latin typeface="A1-Lat" pitchFamily="18" charset="0"/>
              </a:rPr>
              <a:t>.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йердяйишмяси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няглиля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ялагядар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алыъыларын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истещлакчыларын</a:t>
            </a:r>
            <a:r>
              <a:rPr lang="ru-RU" dirty="0">
                <a:latin typeface="A1-Lat" pitchFamily="18" charset="0"/>
              </a:rPr>
              <a:t> юз </a:t>
            </a:r>
            <a:r>
              <a:rPr lang="ru-RU" dirty="0" err="1">
                <a:latin typeface="A1-Lat" pitchFamily="18" charset="0"/>
              </a:rPr>
              <a:t>вясаитляри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хидмятлярин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ихтисаслашмыш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хцсуси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структурларын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ъялб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йетирилир</a:t>
            </a:r>
            <a:r>
              <a:rPr lang="ru-RU" dirty="0">
                <a:latin typeface="A1-Lat" pitchFamily="18" charset="0"/>
              </a:rPr>
              <a:t>.</a:t>
            </a:r>
            <a:r>
              <a:rPr lang="ru-RU" b="1" i="1" dirty="0">
                <a:latin typeface="A1-Lat" pitchFamily="18" charset="0"/>
              </a:rPr>
              <a:t> </a:t>
            </a:r>
            <a:endParaRPr lang="ru-RU" dirty="0">
              <a:latin typeface="A1-Lat" pitchFamily="18" charset="0"/>
            </a:endParaRPr>
          </a:p>
          <a:p>
            <a:pPr marL="0" indent="0">
              <a:buNone/>
            </a:pPr>
            <a:r>
              <a:rPr lang="ru-RU" dirty="0">
                <a:latin typeface="A1-Lat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0582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err="1">
                <a:latin typeface="A1-Lat" pitchFamily="18" charset="0"/>
              </a:rPr>
              <a:t>Бюлэц</a:t>
            </a:r>
            <a:r>
              <a:rPr lang="ru-RU" b="1" i="1" dirty="0">
                <a:latin typeface="A1-Lat" pitchFamily="18" charset="0"/>
              </a:rPr>
              <a:t> каналы материал </a:t>
            </a:r>
            <a:r>
              <a:rPr lang="ru-RU" b="1" i="1" dirty="0" err="1">
                <a:latin typeface="A1-Lat" pitchFamily="18" charset="0"/>
              </a:rPr>
              <a:t>ахынларынын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йаранма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мянбяйиндян</a:t>
            </a:r>
            <a:r>
              <a:rPr lang="ru-RU" b="1" i="1" dirty="0">
                <a:latin typeface="A1-Lat" pitchFamily="18" charset="0"/>
              </a:rPr>
              <a:t> (</a:t>
            </a:r>
            <a:r>
              <a:rPr lang="ru-RU" b="1" i="1" dirty="0" err="1">
                <a:latin typeface="A1-Lat" pitchFamily="18" charset="0"/>
              </a:rPr>
              <a:t>эенерасийа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мяркязляриндян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тяйинат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мянтягясиня</a:t>
            </a:r>
            <a:r>
              <a:rPr lang="ru-RU" b="1" i="1" dirty="0">
                <a:latin typeface="A1-Lat" pitchFamily="18" charset="0"/>
              </a:rPr>
              <a:t> (</a:t>
            </a:r>
            <a:r>
              <a:rPr lang="ru-RU" b="1" i="1" dirty="0" err="1">
                <a:latin typeface="A1-Lat" pitchFamily="18" charset="0"/>
              </a:rPr>
              <a:t>истещлакчылара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гядяр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чатдырылмасыны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щяйата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кечирян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мцхтялиф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субйектляр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чохлуьудур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758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FUNKSİYALAR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1"/>
            <a:r>
              <a:rPr lang="ru-RU" sz="1800" dirty="0" err="1">
                <a:latin typeface="A1-Lat" pitchFamily="18" charset="0"/>
              </a:rPr>
              <a:t>базарын</a:t>
            </a:r>
            <a:r>
              <a:rPr lang="ru-RU" sz="1800" dirty="0">
                <a:latin typeface="A1-Lat" pitchFamily="18" charset="0"/>
              </a:rPr>
              <a:t> маркетинг </a:t>
            </a:r>
            <a:r>
              <a:rPr lang="ru-RU" sz="1800" dirty="0" err="1">
                <a:latin typeface="A1-Lat" pitchFamily="18" charset="0"/>
              </a:rPr>
              <a:t>тядгиги</a:t>
            </a:r>
            <a:r>
              <a:rPr lang="ru-RU" sz="1800" dirty="0">
                <a:latin typeface="A1-Lat" pitchFamily="18" charset="0"/>
              </a:rPr>
              <a:t>;</a:t>
            </a:r>
          </a:p>
          <a:p>
            <a:pPr lvl="1"/>
            <a:r>
              <a:rPr lang="ru-RU" sz="1800" dirty="0" err="1">
                <a:latin typeface="A1-Lat" pitchFamily="18" charset="0"/>
              </a:rPr>
              <a:t>сатышын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щявясляндирилмяси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цзря</a:t>
            </a:r>
            <a:r>
              <a:rPr lang="ru-RU" sz="1800" dirty="0">
                <a:latin typeface="A1-Lat" pitchFamily="18" charset="0"/>
              </a:rPr>
              <a:t> реклам </a:t>
            </a:r>
            <a:r>
              <a:rPr lang="ru-RU" sz="1800" dirty="0" err="1">
                <a:latin typeface="A1-Lat" pitchFamily="18" charset="0"/>
              </a:rPr>
              <a:t>вя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информасийа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фяалиййятинин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тяшкили</a:t>
            </a:r>
            <a:r>
              <a:rPr lang="ru-RU" sz="1800" dirty="0">
                <a:latin typeface="A1-Lat" pitchFamily="18" charset="0"/>
              </a:rPr>
              <a:t>;</a:t>
            </a:r>
          </a:p>
          <a:p>
            <a:pPr lvl="1"/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потенсиал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алыъыларын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мцяййянляшдирилмяси</a:t>
            </a:r>
            <a:r>
              <a:rPr lang="ru-RU" sz="1800" dirty="0">
                <a:latin typeface="A1-Lat" pitchFamily="18" charset="0"/>
              </a:rPr>
              <a:t>;</a:t>
            </a:r>
          </a:p>
          <a:p>
            <a:pPr lvl="1"/>
            <a:r>
              <a:rPr lang="ru-RU" sz="1800" dirty="0" err="1">
                <a:latin typeface="A1-Lat" pitchFamily="18" charset="0"/>
              </a:rPr>
              <a:t>потенсиал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алыъыларла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ялагялярин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йарадылмасы</a:t>
            </a:r>
            <a:r>
              <a:rPr lang="ru-RU" sz="1800" dirty="0">
                <a:latin typeface="A1-Lat" pitchFamily="18" charset="0"/>
              </a:rPr>
              <a:t> (</a:t>
            </a:r>
            <a:r>
              <a:rPr lang="ru-RU" sz="1800" dirty="0" err="1">
                <a:latin typeface="A1-Lat" pitchFamily="18" charset="0"/>
              </a:rPr>
              <a:t>данышыгларын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апарылмасы</a:t>
            </a:r>
            <a:r>
              <a:rPr lang="ru-RU" sz="1800" dirty="0">
                <a:latin typeface="A1-Lat" pitchFamily="18" charset="0"/>
              </a:rPr>
              <a:t>) </a:t>
            </a:r>
            <a:r>
              <a:rPr lang="ru-RU" sz="1800" dirty="0" err="1">
                <a:latin typeface="A1-Lat" pitchFamily="18" charset="0"/>
              </a:rPr>
              <a:t>вя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зярури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сянядлярин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щазырланмасы</a:t>
            </a:r>
            <a:r>
              <a:rPr lang="ru-RU" sz="1800" dirty="0">
                <a:latin typeface="A1-Lat" pitchFamily="18" charset="0"/>
              </a:rPr>
              <a:t>;</a:t>
            </a:r>
          </a:p>
          <a:p>
            <a:pPr lvl="1"/>
            <a:r>
              <a:rPr lang="ru-RU" sz="1800" dirty="0" err="1">
                <a:latin typeface="A1-Lat" pitchFamily="18" charset="0"/>
              </a:rPr>
              <a:t>мящсул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вя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хидмятлярин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бюлцшдцрцлмясинин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планлашдырылмасы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цчцн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зярури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информасийаларын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йыьылмасы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цзря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тядгигат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ишляринин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апарылмасы</a:t>
            </a:r>
            <a:r>
              <a:rPr lang="ru-RU" sz="1800" dirty="0">
                <a:latin typeface="A1-Lat" pitchFamily="18" charset="0"/>
              </a:rPr>
              <a:t>;</a:t>
            </a:r>
          </a:p>
          <a:p>
            <a:pPr lvl="1"/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мящсул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вя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хидмятляр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щаггында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информасийалары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формалашдырмаг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вя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йаймагла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сатышын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щявясляндирилмяси</a:t>
            </a:r>
            <a:r>
              <a:rPr lang="ru-RU" sz="1800" dirty="0">
                <a:latin typeface="A1-Lat" pitchFamily="18" charset="0"/>
              </a:rPr>
              <a:t>; </a:t>
            </a:r>
          </a:p>
          <a:p>
            <a:pPr lvl="1"/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мящсулларын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истещлакчы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тялябиня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уйьунлашдырылмасы</a:t>
            </a:r>
            <a:r>
              <a:rPr lang="ru-RU" sz="1800" dirty="0">
                <a:latin typeface="A1-Lat" pitchFamily="18" charset="0"/>
              </a:rPr>
              <a:t>;</a:t>
            </a:r>
          </a:p>
          <a:p>
            <a:pPr lvl="1"/>
            <a:r>
              <a:rPr lang="ru-RU" sz="1800" dirty="0" err="1">
                <a:latin typeface="A1-Lat" pitchFamily="18" charset="0"/>
              </a:rPr>
              <a:t>мящсулларын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нягл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едилмяси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вя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анбарлашдырылмасы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цзря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ямялиййатлар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дахил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олмагла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ямтяя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ахынларынын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щярякятинин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тяшкили</a:t>
            </a:r>
            <a:r>
              <a:rPr lang="ru-RU" sz="1800" dirty="0">
                <a:latin typeface="A1-Lat" pitchFamily="18" charset="0"/>
              </a:rPr>
              <a:t>;</a:t>
            </a:r>
          </a:p>
          <a:p>
            <a:pPr lvl="1"/>
            <a:r>
              <a:rPr lang="ru-RU" sz="1800" dirty="0" err="1">
                <a:latin typeface="A1-Lat" pitchFamily="18" charset="0"/>
              </a:rPr>
              <a:t>бюлэц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каналлары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цзря</a:t>
            </a:r>
            <a:r>
              <a:rPr lang="ru-RU" sz="1800" dirty="0">
                <a:latin typeface="A1-Lat" pitchFamily="18" charset="0"/>
              </a:rPr>
              <a:t> материал </a:t>
            </a:r>
            <a:r>
              <a:rPr lang="ru-RU" sz="1800" dirty="0" err="1">
                <a:latin typeface="A1-Lat" pitchFamily="18" charset="0"/>
              </a:rPr>
              <a:t>ахынларынын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щярякятинин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малиййяляшдирилмяси</a:t>
            </a:r>
            <a:r>
              <a:rPr lang="ru-RU" sz="1800" dirty="0">
                <a:latin typeface="A1-Lat" pitchFamily="18" charset="0"/>
              </a:rPr>
              <a:t>;</a:t>
            </a:r>
          </a:p>
          <a:p>
            <a:pPr lvl="1"/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каналларын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малиййяляшдирилмяси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иля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ялагядар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рисклярин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бюлцшдцрцлмяси</a:t>
            </a:r>
            <a:r>
              <a:rPr lang="ru-RU" sz="1800" dirty="0">
                <a:latin typeface="A1-Lat" pitchFamily="18" charset="0"/>
              </a:rPr>
              <a:t> (юз </a:t>
            </a:r>
            <a:r>
              <a:rPr lang="ru-RU" sz="1800" dirty="0" err="1">
                <a:latin typeface="A1-Lat" pitchFamily="18" charset="0"/>
              </a:rPr>
              <a:t>цзяриня</a:t>
            </a:r>
            <a:r>
              <a:rPr lang="ru-RU" sz="1800" dirty="0">
                <a:latin typeface="A1-Lat" pitchFamily="18" charset="0"/>
              </a:rPr>
              <a:t> </a:t>
            </a:r>
            <a:r>
              <a:rPr lang="ru-RU" sz="1800" dirty="0" err="1">
                <a:latin typeface="A1-Lat" pitchFamily="18" charset="0"/>
              </a:rPr>
              <a:t>эютцрцлмяси</a:t>
            </a:r>
            <a:r>
              <a:rPr lang="ru-RU" sz="1800" dirty="0">
                <a:latin typeface="A1-Lat" pitchFamily="18" charset="0"/>
              </a:rPr>
              <a:t>) </a:t>
            </a:r>
            <a:r>
              <a:rPr lang="ru-RU" sz="1800" dirty="0" err="1">
                <a:latin typeface="A1-Lat" pitchFamily="18" charset="0"/>
              </a:rPr>
              <a:t>вя</a:t>
            </a:r>
            <a:r>
              <a:rPr lang="ru-RU" sz="1800" dirty="0">
                <a:latin typeface="A1-Lat" pitchFamily="18" charset="0"/>
              </a:rPr>
              <a:t> с.</a:t>
            </a:r>
          </a:p>
          <a:p>
            <a:endParaRPr lang="ru-RU" sz="1800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738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err="1">
                <a:latin typeface="A1-Lat" pitchFamily="18" charset="0"/>
              </a:rPr>
              <a:t>Лоэистик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дювря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дедикдя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адятян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мащиййят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етибары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иля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щцгуги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ъящятдян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бир-бириндян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асылы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олмайан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бир</a:t>
            </a:r>
            <a:r>
              <a:rPr lang="ru-RU" b="1" i="1" dirty="0">
                <a:latin typeface="A1-Lat" pitchFamily="18" charset="0"/>
              </a:rPr>
              <a:t> чох </a:t>
            </a:r>
            <a:r>
              <a:rPr lang="ru-RU" b="1" i="1" dirty="0" err="1">
                <a:latin typeface="A1-Lat" pitchFamily="18" charset="0"/>
              </a:rPr>
              <a:t>структурлардан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кечян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ямтяялик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ахынларын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щярякят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йолу</a:t>
            </a:r>
            <a:r>
              <a:rPr lang="ru-RU" b="1" i="1" dirty="0">
                <a:latin typeface="A1-Lat" pitchFamily="18" charset="0"/>
              </a:rPr>
              <a:t>, маршруту, </a:t>
            </a:r>
            <a:r>
              <a:rPr lang="ru-RU" b="1" i="1" dirty="0" err="1">
                <a:latin typeface="A1-Lat" pitchFamily="18" charset="0"/>
              </a:rPr>
              <a:t>тра­йекторийасы</a:t>
            </a:r>
            <a:r>
              <a:rPr lang="ru-RU" b="1" i="1" dirty="0">
                <a:latin typeface="A1-Lat" pitchFamily="18" charset="0"/>
              </a:rPr>
              <a:t> баша </a:t>
            </a:r>
            <a:r>
              <a:rPr lang="ru-RU" b="1" i="1" dirty="0" err="1">
                <a:latin typeface="A1-Lat" pitchFamily="18" charset="0"/>
              </a:rPr>
              <a:t>дцшцлцр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225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861048"/>
            <a:ext cx="6512511" cy="1512168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LOGİSTİK SİSTEMDƏN FƏRQLİ OLARAQ 2 NÖVDƏ OLUR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841496"/>
          </a:xfrm>
        </p:spPr>
        <p:txBody>
          <a:bodyPr/>
          <a:lstStyle/>
          <a:p>
            <a:pPr lvl="1"/>
            <a:endParaRPr lang="az-Latn-AZ" dirty="0" smtClean="0">
              <a:latin typeface="A1-Lat" pitchFamily="18" charset="0"/>
            </a:endParaRPr>
          </a:p>
          <a:p>
            <a:pPr lvl="1"/>
            <a:endParaRPr lang="az-Latn-AZ" dirty="0" smtClean="0">
              <a:latin typeface="A1-Lat" pitchFamily="18" charset="0"/>
            </a:endParaRPr>
          </a:p>
          <a:p>
            <a:pPr marL="365760" lvl="1" indent="0" algn="r">
              <a:buNone/>
            </a:pPr>
            <a:r>
              <a:rPr lang="az-Latn-AZ" sz="3600" b="1" dirty="0" smtClean="0">
                <a:latin typeface="A1-Lat" pitchFamily="18" charset="0"/>
              </a:rPr>
              <a:t> </a:t>
            </a:r>
            <a:endParaRPr lang="az-Latn-AZ" sz="3600" b="1" dirty="0">
              <a:latin typeface="A1-Lat" pitchFamily="18" charset="0"/>
            </a:endParaRPr>
          </a:p>
          <a:p>
            <a:pPr lvl="1"/>
            <a:r>
              <a:rPr lang="ru-RU" dirty="0" err="1" smtClean="0">
                <a:latin typeface="A1-Lat" pitchFamily="18" charset="0"/>
              </a:rPr>
              <a:t>бирбаша</a:t>
            </a:r>
            <a:r>
              <a:rPr lang="ru-RU" dirty="0" smtClean="0">
                <a:latin typeface="A1-Lat" pitchFamily="18" charset="0"/>
              </a:rPr>
              <a:t>;</a:t>
            </a:r>
            <a:endParaRPr lang="az-Latn-AZ" dirty="0">
              <a:latin typeface="A1-Lat" pitchFamily="18" charset="0"/>
            </a:endParaRPr>
          </a:p>
          <a:p>
            <a:pPr lvl="1"/>
            <a:r>
              <a:rPr lang="ru-RU" dirty="0" err="1" smtClean="0">
                <a:latin typeface="A1-Lat" pitchFamily="18" charset="0"/>
              </a:rPr>
              <a:t>ешалонлашдырылмыш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ибарятдир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smtClean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81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latin typeface="A1-Lat" pitchFamily="18" charset="0"/>
              </a:rPr>
              <a:t> </a:t>
            </a:r>
            <a:r>
              <a:rPr lang="ru-RU" sz="3200" b="1" i="1" dirty="0" err="1">
                <a:latin typeface="A1-Lat" pitchFamily="18" charset="0"/>
              </a:rPr>
              <a:t>Мящсулларын</a:t>
            </a:r>
            <a:r>
              <a:rPr lang="ru-RU" sz="3200" b="1" i="1" dirty="0">
                <a:latin typeface="A1-Lat" pitchFamily="18" charset="0"/>
              </a:rPr>
              <a:t> </a:t>
            </a:r>
            <a:r>
              <a:rPr lang="ru-RU" sz="3200" b="1" i="1" dirty="0" err="1">
                <a:latin typeface="A1-Lat" pitchFamily="18" charset="0"/>
              </a:rPr>
              <a:t>бирбаша</a:t>
            </a:r>
            <a:r>
              <a:rPr lang="ru-RU" sz="3200" b="1" i="1" dirty="0">
                <a:latin typeface="A1-Lat" pitchFamily="18" charset="0"/>
              </a:rPr>
              <a:t> </a:t>
            </a:r>
            <a:r>
              <a:rPr lang="ru-RU" sz="3200" b="1" i="1" dirty="0" err="1">
                <a:latin typeface="A1-Lat" pitchFamily="18" charset="0"/>
              </a:rPr>
              <a:t>вя</a:t>
            </a:r>
            <a:r>
              <a:rPr lang="ru-RU" sz="3200" b="1" i="1" dirty="0">
                <a:latin typeface="A1-Lat" pitchFamily="18" charset="0"/>
              </a:rPr>
              <a:t> </a:t>
            </a:r>
            <a:r>
              <a:rPr lang="ru-RU" sz="3200" b="1" i="1" dirty="0" err="1">
                <a:latin typeface="A1-Lat" pitchFamily="18" charset="0"/>
              </a:rPr>
              <a:t>ешалонлашдырылмыш</a:t>
            </a:r>
            <a:r>
              <a:rPr lang="ru-RU" sz="3200" b="1" i="1" dirty="0">
                <a:latin typeface="A1-Lat" pitchFamily="18" charset="0"/>
              </a:rPr>
              <a:t> </a:t>
            </a:r>
            <a:r>
              <a:rPr lang="ru-RU" sz="3200" b="1" i="1" dirty="0" err="1">
                <a:latin typeface="A1-Lat" pitchFamily="18" charset="0"/>
              </a:rPr>
              <a:t>формада</a:t>
            </a:r>
            <a:r>
              <a:rPr lang="ru-RU" sz="3200" b="1" i="1" dirty="0">
                <a:latin typeface="A1-Lat" pitchFamily="18" charset="0"/>
              </a:rPr>
              <a:t> </a:t>
            </a:r>
            <a:r>
              <a:rPr lang="ru-RU" sz="3200" b="1" i="1" dirty="0" err="1">
                <a:latin typeface="A1-Lat" pitchFamily="18" charset="0"/>
              </a:rPr>
              <a:t>бюлэцсц</a:t>
            </a:r>
            <a:endParaRPr lang="ru-RU" sz="3200" dirty="0">
              <a:latin typeface="A1-Lat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27584" y="548680"/>
            <a:ext cx="748883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37738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i="1" dirty="0" err="1">
                <a:latin typeface="A1-Lat" pitchFamily="18" charset="0"/>
              </a:rPr>
              <a:t>Ö</a:t>
            </a:r>
            <a:r>
              <a:rPr lang="ru-RU" b="1" i="1" dirty="0" err="1" smtClean="0">
                <a:latin typeface="A1-Lat" pitchFamily="18" charset="0"/>
              </a:rPr>
              <a:t>фцги</a:t>
            </a:r>
            <a:r>
              <a:rPr lang="ru-RU" b="1" i="1" dirty="0" smtClean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шагули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бюлэц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каналлары</a:t>
            </a:r>
            <a:endParaRPr lang="ru-RU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r>
              <a:rPr lang="ru-RU" sz="2200" b="1" i="1" dirty="0" err="1">
                <a:latin typeface="A1-Lat" pitchFamily="18" charset="0"/>
              </a:rPr>
              <a:t>Цфцги</a:t>
            </a:r>
            <a:r>
              <a:rPr lang="ru-RU" sz="2200" b="1" i="1" dirty="0">
                <a:latin typeface="A1-Lat" pitchFamily="18" charset="0"/>
              </a:rPr>
              <a:t> </a:t>
            </a:r>
            <a:r>
              <a:rPr lang="ru-RU" sz="2200" b="1" i="1" dirty="0" err="1">
                <a:latin typeface="A1-Lat" pitchFamily="18" charset="0"/>
              </a:rPr>
              <a:t>бюлэц</a:t>
            </a:r>
            <a:r>
              <a:rPr lang="ru-RU" sz="2200" b="1" i="1" dirty="0">
                <a:latin typeface="A1-Lat" pitchFamily="18" charset="0"/>
              </a:rPr>
              <a:t> </a:t>
            </a:r>
            <a:r>
              <a:rPr lang="ru-RU" sz="2200" b="1" i="1" dirty="0" err="1">
                <a:latin typeface="A1-Lat" pitchFamily="18" charset="0"/>
              </a:rPr>
              <a:t>каналлары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бир</a:t>
            </a:r>
            <a:r>
              <a:rPr lang="ru-RU" sz="2200" dirty="0">
                <a:latin typeface="A1-Lat" pitchFamily="18" charset="0"/>
              </a:rPr>
              <a:t> – </a:t>
            </a:r>
            <a:r>
              <a:rPr lang="ru-RU" sz="2200" dirty="0" err="1">
                <a:latin typeface="A1-Lat" pitchFamily="18" charset="0"/>
              </a:rPr>
              <a:t>бириндян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асылы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олмайан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истещсалчы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вя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истещлакчылар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тяряфиндян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йарадылыр</a:t>
            </a:r>
            <a:r>
              <a:rPr lang="ru-RU" sz="2200" dirty="0">
                <a:latin typeface="A1-Lat" pitchFamily="18" charset="0"/>
              </a:rPr>
              <a:t>. Беля </a:t>
            </a:r>
            <a:r>
              <a:rPr lang="ru-RU" sz="2200" dirty="0" err="1">
                <a:latin typeface="A1-Lat" pitchFamily="18" charset="0"/>
              </a:rPr>
              <a:t>каналларда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щяр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бир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щялгя</a:t>
            </a:r>
            <a:r>
              <a:rPr lang="ru-RU" sz="2200" dirty="0">
                <a:latin typeface="A1-Lat" pitchFamily="18" charset="0"/>
              </a:rPr>
              <a:t> максимум базар </a:t>
            </a:r>
            <a:r>
              <a:rPr lang="ru-RU" sz="2200" dirty="0" err="1">
                <a:latin typeface="A1-Lat" pitchFamily="18" charset="0"/>
              </a:rPr>
              <a:t>мянфяятинин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ялдя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едилмясиня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чалышан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вя</a:t>
            </a:r>
            <a:r>
              <a:rPr lang="ru-RU" sz="2200" dirty="0">
                <a:latin typeface="A1-Lat" pitchFamily="18" charset="0"/>
              </a:rPr>
              <a:t> юз риски (</a:t>
            </a:r>
            <a:r>
              <a:rPr lang="ru-RU" sz="2200" dirty="0" err="1">
                <a:latin typeface="A1-Lat" pitchFamily="18" charset="0"/>
              </a:rPr>
              <a:t>сыьортасы</a:t>
            </a:r>
            <a:r>
              <a:rPr lang="ru-RU" sz="2200" dirty="0">
                <a:latin typeface="A1-Lat" pitchFamily="18" charset="0"/>
              </a:rPr>
              <a:t>) </a:t>
            </a:r>
            <a:r>
              <a:rPr lang="ru-RU" sz="2200" dirty="0" err="1">
                <a:latin typeface="A1-Lat" pitchFamily="18" charset="0"/>
              </a:rPr>
              <a:t>щесабына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фяалиййят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эюстярян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щцгуги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шяхслярдян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ибарятдир</a:t>
            </a:r>
            <a:r>
              <a:rPr lang="ru-RU" sz="2200" dirty="0">
                <a:latin typeface="A1-Lat" pitchFamily="18" charset="0"/>
              </a:rPr>
              <a:t>. </a:t>
            </a:r>
            <a:r>
              <a:rPr lang="ru-RU" sz="2200" dirty="0" err="1">
                <a:latin typeface="A1-Lat" pitchFamily="18" charset="0"/>
              </a:rPr>
              <a:t>Бу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заман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щцгуги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шяхслярин</a:t>
            </a:r>
            <a:r>
              <a:rPr lang="ru-RU" sz="2200" dirty="0">
                <a:latin typeface="A1-Lat" pitchFamily="18" charset="0"/>
              </a:rPr>
              <a:t> юз </a:t>
            </a:r>
            <a:r>
              <a:rPr lang="ru-RU" sz="2200" dirty="0" err="1">
                <a:latin typeface="A1-Lat" pitchFamily="18" charset="0"/>
              </a:rPr>
              <a:t>рискляри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щесабына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фяалиййят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эюстярмяляри</a:t>
            </a:r>
            <a:r>
              <a:rPr lang="ru-RU" sz="2200" dirty="0">
                <a:latin typeface="A1-Lat" pitchFamily="18" charset="0"/>
              </a:rPr>
              <a:t> бязи </a:t>
            </a:r>
            <a:r>
              <a:rPr lang="ru-RU" sz="2200" dirty="0" err="1">
                <a:latin typeface="A1-Lat" pitchFamily="18" charset="0"/>
              </a:rPr>
              <a:t>щалларда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бцтцн</a:t>
            </a:r>
            <a:r>
              <a:rPr lang="ru-RU" sz="2200" dirty="0">
                <a:latin typeface="A1-Lat" pitchFamily="18" charset="0"/>
              </a:rPr>
              <a:t> систем </a:t>
            </a:r>
            <a:r>
              <a:rPr lang="ru-RU" sz="2200" dirty="0" err="1">
                <a:latin typeface="A1-Lat" pitchFamily="18" charset="0"/>
              </a:rPr>
              <a:t>цзря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цмуми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мянфяятин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ашаьы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дцшмясиня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сябяб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олур</a:t>
            </a:r>
            <a:r>
              <a:rPr lang="ru-RU" sz="2200" dirty="0">
                <a:latin typeface="A1-Lat" pitchFamily="18" charset="0"/>
              </a:rPr>
              <a:t>. </a:t>
            </a:r>
            <a:r>
              <a:rPr lang="ru-RU" sz="2200" dirty="0" err="1">
                <a:latin typeface="A1-Lat" pitchFamily="18" charset="0"/>
              </a:rPr>
              <a:t>Тябии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ки</a:t>
            </a:r>
            <a:r>
              <a:rPr lang="ru-RU" sz="2200" dirty="0">
                <a:latin typeface="A1-Lat" pitchFamily="18" charset="0"/>
              </a:rPr>
              <a:t>, </a:t>
            </a:r>
            <a:r>
              <a:rPr lang="ru-RU" sz="2200" dirty="0" err="1">
                <a:latin typeface="A1-Lat" pitchFamily="18" charset="0"/>
              </a:rPr>
              <a:t>бу</a:t>
            </a:r>
            <a:r>
              <a:rPr lang="ru-RU" sz="2200" dirty="0">
                <a:latin typeface="A1-Lat" pitchFamily="18" charset="0"/>
              </a:rPr>
              <a:t> да </a:t>
            </a:r>
            <a:r>
              <a:rPr lang="ru-RU" sz="2200" dirty="0" err="1">
                <a:latin typeface="A1-Lat" pitchFamily="18" charset="0"/>
              </a:rPr>
              <a:t>лоэистик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консепсийа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вя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бу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консепсийа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дахилиндя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гя'бул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едилян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игтисади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компромисляр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принсипи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иля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зиддиййят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тяшкил</a:t>
            </a:r>
            <a:r>
              <a:rPr lang="ru-RU" sz="2200" dirty="0">
                <a:latin typeface="A1-Lat" pitchFamily="18" charset="0"/>
              </a:rPr>
              <a:t>   </a:t>
            </a:r>
            <a:r>
              <a:rPr lang="ru-RU" sz="2200" dirty="0" err="1">
                <a:latin typeface="A1-Lat" pitchFamily="18" charset="0"/>
              </a:rPr>
              <a:t>едир</a:t>
            </a:r>
            <a:r>
              <a:rPr lang="ru-RU" sz="2200" dirty="0">
                <a:latin typeface="A1-Lat" pitchFamily="18" charset="0"/>
              </a:rPr>
              <a:t>. </a:t>
            </a:r>
          </a:p>
          <a:p>
            <a:pPr marL="0" indent="0">
              <a:buNone/>
            </a:pPr>
            <a:r>
              <a:rPr lang="az-Latn-AZ" sz="2200" b="1" i="1" dirty="0" smtClean="0">
                <a:latin typeface="A1-Lat" pitchFamily="18" charset="0"/>
              </a:rPr>
              <a:t>    </a:t>
            </a:r>
            <a:r>
              <a:rPr lang="ru-RU" sz="2200" b="1" i="1" dirty="0" err="1" smtClean="0">
                <a:latin typeface="A1-Lat" pitchFamily="18" charset="0"/>
              </a:rPr>
              <a:t>Шагули</a:t>
            </a:r>
            <a:r>
              <a:rPr lang="ru-RU" sz="2200" b="1" i="1" dirty="0" smtClean="0">
                <a:latin typeface="A1-Lat" pitchFamily="18" charset="0"/>
              </a:rPr>
              <a:t> </a:t>
            </a:r>
            <a:r>
              <a:rPr lang="ru-RU" sz="2200" b="1" i="1" dirty="0" err="1">
                <a:latin typeface="A1-Lat" pitchFamily="18" charset="0"/>
              </a:rPr>
              <a:t>бюлэц</a:t>
            </a:r>
            <a:r>
              <a:rPr lang="ru-RU" sz="2200" b="1" i="1" dirty="0">
                <a:latin typeface="A1-Lat" pitchFamily="18" charset="0"/>
              </a:rPr>
              <a:t> </a:t>
            </a:r>
            <a:r>
              <a:rPr lang="ru-RU" sz="2200" b="1" i="1" dirty="0" err="1">
                <a:latin typeface="A1-Lat" pitchFamily="18" charset="0"/>
              </a:rPr>
              <a:t>каналлары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ващид</a:t>
            </a:r>
            <a:r>
              <a:rPr lang="ru-RU" sz="2200" dirty="0">
                <a:latin typeface="A1-Lat" pitchFamily="18" charset="0"/>
              </a:rPr>
              <a:t> систем </a:t>
            </a:r>
            <a:r>
              <a:rPr lang="ru-RU" sz="2200" dirty="0" err="1">
                <a:latin typeface="A1-Lat" pitchFamily="18" charset="0"/>
              </a:rPr>
              <a:t>дахилиндя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фяалиййят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эюстярян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истещсалчы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az-Latn-AZ" sz="2200" dirty="0" smtClean="0">
                <a:latin typeface="A1-Lat" pitchFamily="18" charset="0"/>
              </a:rPr>
              <a:t>   </a:t>
            </a:r>
            <a:r>
              <a:rPr lang="ru-RU" sz="2200" dirty="0" err="1" smtClean="0">
                <a:latin typeface="A1-Lat" pitchFamily="18" charset="0"/>
              </a:rPr>
              <a:t>вя</a:t>
            </a:r>
            <a:r>
              <a:rPr lang="ru-RU" sz="2200" dirty="0" smtClean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бир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нечя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васитячилярдян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ибарят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каналлардыр</a:t>
            </a:r>
            <a:r>
              <a:rPr lang="ru-RU" sz="2200" dirty="0">
                <a:latin typeface="A1-Lat" pitchFamily="18" charset="0"/>
              </a:rPr>
              <a:t>. </a:t>
            </a:r>
            <a:r>
              <a:rPr lang="ru-RU" sz="2200" dirty="0" err="1">
                <a:latin typeface="A1-Lat" pitchFamily="18" charset="0"/>
              </a:rPr>
              <a:t>Даща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доьрусу</a:t>
            </a:r>
            <a:r>
              <a:rPr lang="ru-RU" sz="2200" dirty="0">
                <a:latin typeface="A1-Lat" pitchFamily="18" charset="0"/>
              </a:rPr>
              <a:t>, </a:t>
            </a:r>
            <a:r>
              <a:rPr lang="ru-RU" sz="2200" dirty="0" err="1">
                <a:latin typeface="A1-Lat" pitchFamily="18" charset="0"/>
              </a:rPr>
              <a:t>бу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каналлар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бир</a:t>
            </a:r>
            <a:r>
              <a:rPr lang="ru-RU" sz="2200" dirty="0">
                <a:latin typeface="A1-Lat" pitchFamily="18" charset="0"/>
              </a:rPr>
              <a:t> – </a:t>
            </a:r>
            <a:r>
              <a:rPr lang="ru-RU" sz="2200" dirty="0" err="1">
                <a:latin typeface="A1-Lat" pitchFamily="18" charset="0"/>
              </a:rPr>
              <a:t>бириля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гаршылыглы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ялагядя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олан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вя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бу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ялагялярин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сявиййяси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иля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характеризя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олунан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щялгялярдян</a:t>
            </a:r>
            <a:r>
              <a:rPr lang="ru-RU" sz="2200" dirty="0">
                <a:latin typeface="A1-Lat" pitchFamily="18" charset="0"/>
              </a:rPr>
              <a:t> </a:t>
            </a:r>
            <a:r>
              <a:rPr lang="ru-RU" sz="2200" dirty="0" err="1">
                <a:latin typeface="A1-Lat" pitchFamily="18" charset="0"/>
              </a:rPr>
              <a:t>ибарятдир</a:t>
            </a:r>
            <a:endParaRPr lang="ru-RU" sz="2200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6254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1-Lat" pitchFamily="18" charset="0"/>
              </a:rPr>
              <a:t> </a:t>
            </a:r>
            <a:r>
              <a:rPr lang="az-Latn-AZ" b="1" i="1" dirty="0" err="1" smtClean="0">
                <a:latin typeface="A1-Lat" pitchFamily="18" charset="0"/>
              </a:rPr>
              <a:t>İ</a:t>
            </a:r>
            <a:r>
              <a:rPr lang="ru-RU" b="1" i="1" dirty="0" err="1" smtClean="0">
                <a:latin typeface="A1-Lat" pitchFamily="18" charset="0"/>
              </a:rPr>
              <a:t>нтенсив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ексклйцзив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селектив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бюлэц</a:t>
            </a:r>
            <a:endParaRPr lang="ru-RU" dirty="0">
              <a:latin typeface="A1-Lat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ru-RU" sz="1900" b="1" i="1" dirty="0" err="1">
                <a:latin typeface="A1-Lat" pitchFamily="18" charset="0"/>
              </a:rPr>
              <a:t>Интенсив</a:t>
            </a:r>
            <a:r>
              <a:rPr lang="ru-RU" sz="1900" b="1" i="1" dirty="0">
                <a:latin typeface="A1-Lat" pitchFamily="18" charset="0"/>
              </a:rPr>
              <a:t> </a:t>
            </a:r>
            <a:r>
              <a:rPr lang="ru-RU" sz="1900" b="1" i="1" dirty="0" err="1">
                <a:latin typeface="A1-Lat" pitchFamily="18" charset="0"/>
              </a:rPr>
              <a:t>бюлэц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еля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бюлэцдцр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ки</a:t>
            </a:r>
            <a:r>
              <a:rPr lang="ru-RU" sz="1900" dirty="0">
                <a:latin typeface="A1-Lat" pitchFamily="18" charset="0"/>
              </a:rPr>
              <a:t>, </a:t>
            </a:r>
            <a:r>
              <a:rPr lang="ru-RU" sz="1900" dirty="0" err="1">
                <a:latin typeface="A1-Lat" pitchFamily="18" charset="0"/>
              </a:rPr>
              <a:t>бурада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мящсулларын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сатышы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цзря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мцмкцн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гядяр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сатыш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конторлары</a:t>
            </a:r>
            <a:r>
              <a:rPr lang="ru-RU" sz="1900" dirty="0">
                <a:latin typeface="A1-Lat" pitchFamily="18" charset="0"/>
              </a:rPr>
              <a:t> (</a:t>
            </a:r>
            <a:r>
              <a:rPr lang="ru-RU" sz="1900" dirty="0" err="1">
                <a:latin typeface="A1-Lat" pitchFamily="18" charset="0"/>
              </a:rPr>
              <a:t>тиъарят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мцяссисяляри</a:t>
            </a:r>
            <a:r>
              <a:rPr lang="ru-RU" sz="1900" dirty="0">
                <a:latin typeface="A1-Lat" pitchFamily="18" charset="0"/>
              </a:rPr>
              <a:t>) </a:t>
            </a:r>
            <a:r>
              <a:rPr lang="ru-RU" sz="1900" dirty="0" err="1">
                <a:latin typeface="A1-Lat" pitchFamily="18" charset="0"/>
              </a:rPr>
              <a:t>иштирак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едир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вя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онларын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щяр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бири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зярури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щяъмдя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щазыр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мящсул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ещтийаты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иля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тяъщиз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едилир</a:t>
            </a:r>
            <a:r>
              <a:rPr lang="ru-RU" sz="1900" dirty="0">
                <a:latin typeface="A1-Lat" pitchFamily="18" charset="0"/>
              </a:rPr>
              <a:t>. Беля </a:t>
            </a:r>
            <a:r>
              <a:rPr lang="ru-RU" sz="1900" dirty="0" err="1">
                <a:latin typeface="A1-Lat" pitchFamily="18" charset="0"/>
              </a:rPr>
              <a:t>бюлэцнцн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кюмяйиля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бир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гайда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олараг</a:t>
            </a:r>
            <a:r>
              <a:rPr lang="ru-RU" sz="1900" dirty="0">
                <a:latin typeface="A1-Lat" pitchFamily="18" charset="0"/>
              </a:rPr>
              <a:t> о </a:t>
            </a:r>
            <a:r>
              <a:rPr lang="ru-RU" sz="1900" dirty="0" err="1">
                <a:latin typeface="A1-Lat" pitchFamily="18" charset="0"/>
              </a:rPr>
              <a:t>гядяр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дя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баща</a:t>
            </a:r>
            <a:r>
              <a:rPr lang="ru-RU" sz="1900" dirty="0">
                <a:latin typeface="A1-Lat" pitchFamily="18" charset="0"/>
              </a:rPr>
              <a:t>  </a:t>
            </a:r>
            <a:r>
              <a:rPr lang="ru-RU" sz="1900" dirty="0" err="1">
                <a:latin typeface="A1-Lat" pitchFamily="18" charset="0"/>
              </a:rPr>
              <a:t>олмайан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истещлак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маллары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вя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истещсал</a:t>
            </a:r>
            <a:r>
              <a:rPr lang="ru-RU" sz="1900" dirty="0">
                <a:latin typeface="A1-Lat" pitchFamily="18" charset="0"/>
              </a:rPr>
              <a:t> – техники </a:t>
            </a:r>
            <a:r>
              <a:rPr lang="ru-RU" sz="1900" dirty="0" err="1">
                <a:latin typeface="A1-Lat" pitchFamily="18" charset="0"/>
              </a:rPr>
              <a:t>тя'йинатлы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кюмякчи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материалларын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сатышы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щяйата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кечирилир</a:t>
            </a:r>
            <a:r>
              <a:rPr lang="ru-RU" sz="1900" dirty="0">
                <a:latin typeface="A1-Lat" pitchFamily="18" charset="0"/>
              </a:rPr>
              <a:t>. </a:t>
            </a:r>
          </a:p>
          <a:p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b="1" i="1" dirty="0" err="1">
                <a:latin typeface="A1-Lat" pitchFamily="18" charset="0"/>
              </a:rPr>
              <a:t>Ексклйцзив</a:t>
            </a:r>
            <a:r>
              <a:rPr lang="ru-RU" sz="1900" b="1" i="1" dirty="0">
                <a:latin typeface="A1-Lat" pitchFamily="18" charset="0"/>
              </a:rPr>
              <a:t> </a:t>
            </a:r>
            <a:r>
              <a:rPr lang="ru-RU" sz="1900" b="1" i="1" dirty="0" err="1">
                <a:latin typeface="A1-Lat" pitchFamily="18" charset="0"/>
              </a:rPr>
              <a:t>бюлэц</a:t>
            </a:r>
            <a:r>
              <a:rPr lang="ru-RU" sz="1900" dirty="0">
                <a:latin typeface="A1-Lat" pitchFamily="18" charset="0"/>
              </a:rPr>
              <a:t> – </a:t>
            </a:r>
            <a:r>
              <a:rPr lang="ru-RU" sz="1900" dirty="0" err="1">
                <a:latin typeface="A1-Lat" pitchFamily="18" charset="0"/>
              </a:rPr>
              <a:t>мювъуд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реэионда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конкрет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мящсулларын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реаллашдырылмасы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цчцн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щяр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бири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ялащиддя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щцгуглара</a:t>
            </a:r>
            <a:r>
              <a:rPr lang="ru-RU" sz="1900" dirty="0">
                <a:latin typeface="A1-Lat" pitchFamily="18" charset="0"/>
              </a:rPr>
              <a:t> малик </a:t>
            </a:r>
            <a:r>
              <a:rPr lang="ru-RU" sz="1900" dirty="0" err="1">
                <a:latin typeface="A1-Lat" pitchFamily="18" charset="0"/>
              </a:rPr>
              <a:t>олан</a:t>
            </a:r>
            <a:r>
              <a:rPr lang="ru-RU" sz="1900" dirty="0">
                <a:latin typeface="A1-Lat" pitchFamily="18" charset="0"/>
              </a:rPr>
              <a:t> минимум сайда </a:t>
            </a:r>
            <a:r>
              <a:rPr lang="ru-RU" sz="1900" dirty="0" err="1">
                <a:latin typeface="A1-Lat" pitchFamily="18" charset="0"/>
              </a:rPr>
              <a:t>сатыш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контор­ларынын</a:t>
            </a:r>
            <a:r>
              <a:rPr lang="ru-RU" sz="1900" dirty="0">
                <a:latin typeface="A1-Lat" pitchFamily="18" charset="0"/>
              </a:rPr>
              <a:t> (</a:t>
            </a:r>
            <a:r>
              <a:rPr lang="ru-RU" sz="1900" dirty="0" err="1">
                <a:latin typeface="A1-Lat" pitchFamily="18" charset="0"/>
              </a:rPr>
              <a:t>тиъарят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мцяссисяляринин</a:t>
            </a:r>
            <a:r>
              <a:rPr lang="ru-RU" sz="1900" dirty="0">
                <a:latin typeface="A1-Lat" pitchFamily="18" charset="0"/>
              </a:rPr>
              <a:t>) </a:t>
            </a:r>
            <a:r>
              <a:rPr lang="ru-RU" sz="1900" dirty="0" err="1">
                <a:latin typeface="A1-Lat" pitchFamily="18" charset="0"/>
              </a:rPr>
              <a:t>мювъудлуьуну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нязярдя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тутур</a:t>
            </a:r>
            <a:r>
              <a:rPr lang="ru-RU" sz="1900" dirty="0">
                <a:latin typeface="A1-Lat" pitchFamily="18" charset="0"/>
              </a:rPr>
              <a:t>. </a:t>
            </a:r>
            <a:r>
              <a:rPr lang="ru-RU" sz="1900" dirty="0" err="1">
                <a:latin typeface="A1-Lat" pitchFamily="18" charset="0"/>
              </a:rPr>
              <a:t>Мясялян</a:t>
            </a:r>
            <a:r>
              <a:rPr lang="ru-RU" sz="1900" dirty="0">
                <a:latin typeface="A1-Lat" pitchFamily="18" charset="0"/>
              </a:rPr>
              <a:t>, </a:t>
            </a:r>
            <a:r>
              <a:rPr lang="ru-RU" sz="1900" dirty="0" err="1">
                <a:latin typeface="A1-Lat" pitchFamily="18" charset="0"/>
              </a:rPr>
              <a:t>реэионал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базарларда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бир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тиъарят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мцяссисясинин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кюмяйиля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йени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автомобил</a:t>
            </a:r>
            <a:r>
              <a:rPr lang="ru-RU" sz="1900" dirty="0">
                <a:latin typeface="A1-Lat" pitchFamily="18" charset="0"/>
              </a:rPr>
              <a:t>, техники </a:t>
            </a:r>
            <a:r>
              <a:rPr lang="ru-RU" sz="1900" dirty="0" err="1">
                <a:latin typeface="A1-Lat" pitchFamily="18" charset="0"/>
              </a:rPr>
              <a:t>тя'йината</a:t>
            </a:r>
            <a:r>
              <a:rPr lang="ru-RU" sz="1900" dirty="0">
                <a:latin typeface="A1-Lat" pitchFamily="18" charset="0"/>
              </a:rPr>
              <a:t> малик </a:t>
            </a:r>
            <a:r>
              <a:rPr lang="ru-RU" sz="1900" dirty="0" err="1">
                <a:latin typeface="A1-Lat" pitchFamily="18" charset="0"/>
              </a:rPr>
              <a:t>гиймятли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мящсулларын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сатышы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мящз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бу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бюлэц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васитясиля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реаллашдырылыр</a:t>
            </a:r>
            <a:r>
              <a:rPr lang="ru-RU" sz="1900" dirty="0">
                <a:latin typeface="A1-Lat" pitchFamily="18" charset="0"/>
              </a:rPr>
              <a:t>. </a:t>
            </a:r>
          </a:p>
          <a:p>
            <a:r>
              <a:rPr lang="ru-RU" sz="1900" b="1" i="1" dirty="0">
                <a:latin typeface="A1-Lat" pitchFamily="18" charset="0"/>
              </a:rPr>
              <a:t> </a:t>
            </a:r>
            <a:r>
              <a:rPr lang="ru-RU" sz="1900" b="1" i="1" dirty="0" err="1">
                <a:latin typeface="A1-Lat" pitchFamily="18" charset="0"/>
              </a:rPr>
              <a:t>Селектив</a:t>
            </a:r>
            <a:r>
              <a:rPr lang="ru-RU" sz="1900" b="1" i="1" dirty="0">
                <a:latin typeface="A1-Lat" pitchFamily="18" charset="0"/>
              </a:rPr>
              <a:t> </a:t>
            </a:r>
            <a:r>
              <a:rPr lang="ru-RU" sz="1900" b="1" i="1" dirty="0" err="1">
                <a:latin typeface="A1-Lat" pitchFamily="18" charset="0"/>
              </a:rPr>
              <a:t>бюлэц</a:t>
            </a:r>
            <a:r>
              <a:rPr lang="ru-RU" sz="1900" b="1" i="1" dirty="0">
                <a:latin typeface="A1-Lat" pitchFamily="18" charset="0"/>
              </a:rPr>
              <a:t> - </a:t>
            </a:r>
            <a:r>
              <a:rPr lang="ru-RU" sz="1900" dirty="0" err="1">
                <a:latin typeface="A1-Lat" pitchFamily="18" charset="0"/>
              </a:rPr>
              <a:t>яксяр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мящсулларын</a:t>
            </a:r>
            <a:r>
              <a:rPr lang="ru-RU" sz="1900" dirty="0">
                <a:latin typeface="A1-Lat" pitchFamily="18" charset="0"/>
              </a:rPr>
              <a:t> (</a:t>
            </a:r>
            <a:r>
              <a:rPr lang="ru-RU" sz="1900" dirty="0" err="1">
                <a:latin typeface="A1-Lat" pitchFamily="18" charset="0"/>
              </a:rPr>
              <a:t>мясялян</a:t>
            </a:r>
            <a:r>
              <a:rPr lang="ru-RU" sz="1900" dirty="0">
                <a:latin typeface="A1-Lat" pitchFamily="18" charset="0"/>
              </a:rPr>
              <a:t>, </a:t>
            </a:r>
            <a:r>
              <a:rPr lang="ru-RU" sz="1900" dirty="0" err="1">
                <a:latin typeface="A1-Lat" pitchFamily="18" charset="0"/>
              </a:rPr>
              <a:t>дябдя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олан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палтарлар</a:t>
            </a:r>
            <a:r>
              <a:rPr lang="ru-RU" sz="1900" dirty="0">
                <a:latin typeface="A1-Lat" pitchFamily="18" charset="0"/>
              </a:rPr>
              <a:t>, </a:t>
            </a:r>
            <a:r>
              <a:rPr lang="ru-RU" sz="1900" dirty="0" err="1">
                <a:latin typeface="A1-Lat" pitchFamily="18" charset="0"/>
              </a:rPr>
              <a:t>електрик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маллары</a:t>
            </a:r>
            <a:r>
              <a:rPr lang="ru-RU" sz="1900" dirty="0">
                <a:latin typeface="A1-Lat" pitchFamily="18" charset="0"/>
              </a:rPr>
              <a:t>), </a:t>
            </a:r>
            <a:r>
              <a:rPr lang="ru-RU" sz="1900" dirty="0" err="1">
                <a:latin typeface="A1-Lat" pitchFamily="18" charset="0"/>
              </a:rPr>
              <a:t>бир</a:t>
            </a:r>
            <a:r>
              <a:rPr lang="ru-RU" sz="1900" dirty="0">
                <a:latin typeface="A1-Lat" pitchFamily="18" charset="0"/>
              </a:rPr>
              <a:t> сыра </a:t>
            </a:r>
            <a:r>
              <a:rPr lang="ru-RU" sz="1900" dirty="0" err="1">
                <a:latin typeface="A1-Lat" pitchFamily="18" charset="0"/>
              </a:rPr>
              <a:t>истещсал</a:t>
            </a:r>
            <a:r>
              <a:rPr lang="ru-RU" sz="1900" dirty="0">
                <a:latin typeface="A1-Lat" pitchFamily="18" charset="0"/>
              </a:rPr>
              <a:t> – техники </a:t>
            </a:r>
            <a:r>
              <a:rPr lang="ru-RU" sz="1900" dirty="0" err="1">
                <a:latin typeface="A1-Lat" pitchFamily="18" charset="0"/>
              </a:rPr>
              <a:t>тя'йинатлы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мящсулларын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бюлэцсц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заманы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мювъуд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яразидя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щазыр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мящсул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ещтийаты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иля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тя'мин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едилмиш</a:t>
            </a:r>
            <a:r>
              <a:rPr lang="ru-RU" sz="1900" dirty="0">
                <a:latin typeface="A1-Lat" pitchFamily="18" charset="0"/>
              </a:rPr>
              <a:t> минимум </a:t>
            </a:r>
            <a:r>
              <a:rPr lang="ru-RU" sz="1900" dirty="0" err="1">
                <a:latin typeface="A1-Lat" pitchFamily="18" charset="0"/>
              </a:rPr>
              <a:t>сявиййядян</a:t>
            </a:r>
            <a:r>
              <a:rPr lang="ru-RU" sz="1900" dirty="0">
                <a:latin typeface="A1-Lat" pitchFamily="18" charset="0"/>
              </a:rPr>
              <a:t> аз, максимум </a:t>
            </a:r>
            <a:r>
              <a:rPr lang="ru-RU" sz="1900" dirty="0" err="1">
                <a:latin typeface="A1-Lat" pitchFamily="18" charset="0"/>
              </a:rPr>
              <a:t>йол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верилян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щяддян</a:t>
            </a:r>
            <a:r>
              <a:rPr lang="ru-RU" sz="1900" dirty="0">
                <a:latin typeface="A1-Lat" pitchFamily="18" charset="0"/>
              </a:rPr>
              <a:t> чох </a:t>
            </a:r>
            <a:r>
              <a:rPr lang="ru-RU" sz="1900" dirty="0" err="1">
                <a:latin typeface="A1-Lat" pitchFamily="18" charset="0"/>
              </a:rPr>
              <a:t>олмайан</a:t>
            </a:r>
            <a:r>
              <a:rPr lang="ru-RU" sz="1900" dirty="0">
                <a:latin typeface="A1-Lat" pitchFamily="18" charset="0"/>
              </a:rPr>
              <a:t> сайда </a:t>
            </a:r>
            <a:r>
              <a:rPr lang="ru-RU" sz="1900" dirty="0" err="1">
                <a:latin typeface="A1-Lat" pitchFamily="18" charset="0"/>
              </a:rPr>
              <a:t>сатыш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конторлары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васитясиля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базарын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хцсуси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сегментиня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хидмят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эюстярилмяси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мягсядини</a:t>
            </a:r>
            <a:r>
              <a:rPr lang="ru-RU" sz="1900" dirty="0">
                <a:latin typeface="A1-Lat" pitchFamily="18" charset="0"/>
              </a:rPr>
              <a:t> </a:t>
            </a:r>
            <a:r>
              <a:rPr lang="ru-RU" sz="1900" dirty="0" err="1">
                <a:latin typeface="A1-Lat" pitchFamily="18" charset="0"/>
              </a:rPr>
              <a:t>дашыйыр</a:t>
            </a:r>
            <a:r>
              <a:rPr lang="ru-RU" sz="1900" dirty="0">
                <a:latin typeface="A1-Lat" pitchFamily="18" charset="0"/>
              </a:rPr>
              <a:t>.</a:t>
            </a:r>
          </a:p>
          <a:p>
            <a:endParaRPr lang="ru-RU" sz="1900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083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latin typeface="A1-Lat" pitchFamily="18" charset="0"/>
              </a:rPr>
              <a:t> </a:t>
            </a:r>
            <a:r>
              <a:rPr lang="az-Latn-AZ" b="1" i="1" dirty="0" err="1" smtClean="0">
                <a:latin typeface="A1-Lat" pitchFamily="18" charset="0"/>
              </a:rPr>
              <a:t>V</a:t>
            </a:r>
            <a:r>
              <a:rPr lang="ru-RU" b="1" i="1" dirty="0" err="1" smtClean="0">
                <a:latin typeface="A1-Lat" pitchFamily="18" charset="0"/>
              </a:rPr>
              <a:t>аситячилик</a:t>
            </a:r>
            <a:r>
              <a:rPr lang="ru-RU" b="1" i="1" dirty="0" smtClean="0">
                <a:latin typeface="A1-Lat" pitchFamily="18" charset="0"/>
              </a:rPr>
              <a:t> </a:t>
            </a:r>
            <a:r>
              <a:rPr lang="ru-RU" b="1" i="1" dirty="0">
                <a:latin typeface="A1-Lat" pitchFamily="18" charset="0"/>
              </a:rPr>
              <a:t>инфраструктур </a:t>
            </a:r>
            <a:r>
              <a:rPr lang="ru-RU" b="1" i="1" dirty="0" err="1">
                <a:latin typeface="A1-Lat" pitchFamily="18" charset="0"/>
              </a:rPr>
              <a:t>фяалиййяти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олуб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щазыр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олундуьу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йерлярдян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бу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мящсуллара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тялябатын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йарандыьы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конкрет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истещлак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сащяляриня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гядяр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сямяряли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щярякятини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тя"мин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етмяк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цчцн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контр­аэентляря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эюстярилян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мяжму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хидмят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нювцдцр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85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err="1">
                <a:latin typeface="A1-Lat" pitchFamily="18" charset="0"/>
              </a:rPr>
              <a:t>мящсулларын</a:t>
            </a:r>
            <a:r>
              <a:rPr lang="ru-RU" b="1" i="1" dirty="0">
                <a:latin typeface="A1-Lat" pitchFamily="18" charset="0"/>
              </a:rPr>
              <a:t> физики </a:t>
            </a:r>
            <a:r>
              <a:rPr lang="ru-RU" b="1" i="1" dirty="0" err="1">
                <a:latin typeface="A1-Lat" pitchFamily="18" charset="0"/>
              </a:rPr>
              <a:t>бюлцшдцрцлмяси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дедикдя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щазыр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мящсул­ларын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истещсалчылардан</a:t>
            </a:r>
            <a:r>
              <a:rPr lang="ru-RU" b="1" i="1" dirty="0">
                <a:latin typeface="A1-Lat" pitchFamily="18" charset="0"/>
              </a:rPr>
              <a:t> сон (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аралыг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истещлакчылара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щярякятинин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сатышынын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сатышдан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яввял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сонракы</a:t>
            </a:r>
            <a:r>
              <a:rPr lang="ru-RU" b="1" i="1" dirty="0">
                <a:latin typeface="A1-Lat" pitchFamily="18" charset="0"/>
              </a:rPr>
              <a:t> сервис </a:t>
            </a:r>
            <a:r>
              <a:rPr lang="ru-RU" b="1" i="1" dirty="0" err="1">
                <a:latin typeface="A1-Lat" pitchFamily="18" charset="0"/>
              </a:rPr>
              <a:t>хидмятинин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тяшкилиндян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ибарят</a:t>
            </a:r>
            <a:r>
              <a:rPr lang="ru-RU" b="1" i="1" dirty="0">
                <a:latin typeface="A1-Lat" pitchFamily="18" charset="0"/>
              </a:rPr>
              <a:t> комплекс </a:t>
            </a:r>
            <a:r>
              <a:rPr lang="ru-RU" b="1" i="1" dirty="0" err="1">
                <a:latin typeface="A1-Lat" pitchFamily="18" charset="0"/>
              </a:rPr>
              <a:t>лоэистик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активлик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нязярдя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тутулур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211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dirty="0" err="1">
                <a:latin typeface="A1-Lat" pitchFamily="18" charset="0"/>
              </a:rPr>
              <a:t>Топдансатыш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васитячиляри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ясасян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ашаьыдакы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функсийалары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йериня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йетирирляр</a:t>
            </a:r>
            <a:r>
              <a:rPr lang="ru-RU" sz="3200" dirty="0">
                <a:latin typeface="A1-Lat" pitchFamily="18" charset="0"/>
              </a:rPr>
              <a:t>:</a:t>
            </a:r>
            <a:br>
              <a:rPr lang="ru-RU" sz="3200" dirty="0">
                <a:latin typeface="A1-Lat" pitchFamily="18" charset="0"/>
              </a:rPr>
            </a:br>
            <a:endParaRPr lang="ru-RU" sz="32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7920880" cy="4464496"/>
          </a:xfrm>
        </p:spPr>
        <p:txBody>
          <a:bodyPr>
            <a:normAutofit/>
          </a:bodyPr>
          <a:lstStyle/>
          <a:p>
            <a:pPr lvl="1"/>
            <a:r>
              <a:rPr lang="ru-RU" dirty="0" err="1">
                <a:latin typeface="A1-Lat" pitchFamily="18" charset="0"/>
              </a:rPr>
              <a:t>ямтяя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реэионал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базарларын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конйуктурасынын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юйрянилмяси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истещсалчылары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тясяррцфат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ялагя­ляринин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тядарцкаты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чешидинин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формалашмасы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мцяссисяляр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тяряфиндян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хаммал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мате­риал­ларын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еляъя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анбарлашдырыл­масы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сахлан­масы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ири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партийаларынын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уйьун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кичик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парти­йалара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айрылмасы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истещсалчыларын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ещтийаъларынын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юдянил­мяси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заманы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няглиййат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експедисийа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хидмятинин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эюстярилмяси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225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ARDI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dirty="0" err="1" smtClean="0">
                <a:latin typeface="A1-Lat" pitchFamily="18" charset="0"/>
              </a:rPr>
              <a:t>щазыр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мящсуллара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истещлакчы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тялябинин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активляшдирилмяси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цчцн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йени</a:t>
            </a:r>
            <a:r>
              <a:rPr lang="ru-RU" dirty="0" smtClean="0">
                <a:latin typeface="A1-Lat" pitchFamily="18" charset="0"/>
              </a:rPr>
              <a:t> форма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методларын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ишляниб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щазырланмасы</a:t>
            </a:r>
            <a:r>
              <a:rPr lang="ru-RU" dirty="0" smtClean="0">
                <a:latin typeface="A1-Lat" pitchFamily="18" charset="0"/>
              </a:rPr>
              <a:t>;</a:t>
            </a:r>
            <a:endParaRPr lang="ru-RU" sz="2400" dirty="0" smtClean="0">
              <a:latin typeface="A1-Lat" pitchFamily="18" charset="0"/>
            </a:endParaRPr>
          </a:p>
          <a:p>
            <a:pPr lvl="1"/>
            <a:r>
              <a:rPr lang="ru-RU" dirty="0" smtClean="0">
                <a:latin typeface="A1-Lat" pitchFamily="18" charset="0"/>
              </a:rPr>
              <a:t>материал </a:t>
            </a:r>
            <a:r>
              <a:rPr lang="ru-RU" dirty="0" err="1" smtClean="0">
                <a:latin typeface="A1-Lat" pitchFamily="18" charset="0"/>
              </a:rPr>
              <a:t>ахынларынын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ялверишли</a:t>
            </a:r>
            <a:r>
              <a:rPr lang="ru-RU" dirty="0" smtClean="0">
                <a:latin typeface="A1-Lat" pitchFamily="18" charset="0"/>
              </a:rPr>
              <a:t> (</a:t>
            </a:r>
            <a:r>
              <a:rPr lang="ru-RU" dirty="0" err="1" smtClean="0">
                <a:latin typeface="A1-Lat" pitchFamily="18" charset="0"/>
              </a:rPr>
              <a:t>расионал</a:t>
            </a:r>
            <a:r>
              <a:rPr lang="ru-RU" dirty="0" smtClean="0">
                <a:latin typeface="A1-Lat" pitchFamily="18" charset="0"/>
              </a:rPr>
              <a:t>) </a:t>
            </a:r>
            <a:r>
              <a:rPr lang="ru-RU" dirty="0" err="1" smtClean="0">
                <a:latin typeface="A1-Lat" pitchFamily="18" charset="0"/>
              </a:rPr>
              <a:t>щярякяти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цчцн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лоэистик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методларын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тятбиг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имканларынын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юйрянилмяси</a:t>
            </a:r>
            <a:r>
              <a:rPr lang="ru-RU" dirty="0" smtClean="0">
                <a:latin typeface="A1-Lat" pitchFamily="18" charset="0"/>
              </a:rPr>
              <a:t>;</a:t>
            </a:r>
            <a:endParaRPr lang="ru-RU" sz="2400" dirty="0" smtClean="0">
              <a:latin typeface="A1-Lat" pitchFamily="18" charset="0"/>
            </a:endParaRPr>
          </a:p>
          <a:p>
            <a:pPr lvl="1"/>
            <a:r>
              <a:rPr lang="ru-RU" dirty="0" err="1" smtClean="0">
                <a:latin typeface="A1-Lat" pitchFamily="18" charset="0"/>
              </a:rPr>
              <a:t>хидмят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эюстяриляъяк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мцяссисялярдя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анбар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тясяррцфатынын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тяшкилиня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йардым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едилмяси</a:t>
            </a:r>
            <a:r>
              <a:rPr lang="ru-RU" dirty="0" smtClean="0">
                <a:latin typeface="A1-Lat" pitchFamily="18" charset="0"/>
              </a:rPr>
              <a:t>;</a:t>
            </a:r>
            <a:endParaRPr lang="ru-RU" sz="2400" dirty="0" smtClean="0">
              <a:latin typeface="A1-Lat" pitchFamily="18" charset="0"/>
            </a:endParaRPr>
          </a:p>
          <a:p>
            <a:pPr lvl="1"/>
            <a:r>
              <a:rPr lang="ru-RU" dirty="0" smtClean="0">
                <a:latin typeface="A1-Lat" pitchFamily="18" charset="0"/>
              </a:rPr>
              <a:t>юз </a:t>
            </a:r>
            <a:r>
              <a:rPr lang="ru-RU" dirty="0" err="1" smtClean="0">
                <a:latin typeface="A1-Lat" pitchFamily="18" charset="0"/>
              </a:rPr>
              <a:t>мцштяриляри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мящсулэюндярянляринин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малиййяляшдирилмяси</a:t>
            </a:r>
            <a:r>
              <a:rPr lang="ru-RU" dirty="0" smtClean="0">
                <a:latin typeface="A1-Lat" pitchFamily="18" charset="0"/>
              </a:rPr>
              <a:t>;</a:t>
            </a:r>
            <a:endParaRPr lang="ru-RU" sz="2400" dirty="0" smtClean="0">
              <a:latin typeface="A1-Lat" pitchFamily="18" charset="0"/>
            </a:endParaRPr>
          </a:p>
          <a:p>
            <a:pPr lvl="1"/>
            <a:r>
              <a:rPr lang="ru-RU" dirty="0" err="1" smtClean="0">
                <a:latin typeface="A1-Lat" pitchFamily="18" charset="0"/>
              </a:rPr>
              <a:t>мящсул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сатышы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просесинин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бцтцн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мярщяляляриндя</a:t>
            </a:r>
            <a:r>
              <a:rPr lang="ru-RU" dirty="0" smtClean="0">
                <a:latin typeface="A1-Lat" pitchFamily="18" charset="0"/>
              </a:rPr>
              <a:t> (</a:t>
            </a:r>
            <a:r>
              <a:rPr lang="ru-RU" dirty="0" err="1" smtClean="0">
                <a:latin typeface="A1-Lat" pitchFamily="18" charset="0"/>
              </a:rPr>
              <a:t>фазаларында</a:t>
            </a:r>
            <a:r>
              <a:rPr lang="ru-RU" dirty="0" smtClean="0">
                <a:latin typeface="A1-Lat" pitchFamily="18" charset="0"/>
              </a:rPr>
              <a:t>) </a:t>
            </a:r>
            <a:r>
              <a:rPr lang="ru-RU" dirty="0" err="1" smtClean="0">
                <a:latin typeface="A1-Lat" pitchFamily="18" charset="0"/>
              </a:rPr>
              <a:t>истещлакчылара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коммерсийа</a:t>
            </a:r>
            <a:r>
              <a:rPr lang="ru-RU" dirty="0" smtClean="0">
                <a:latin typeface="A1-Lat" pitchFamily="18" charset="0"/>
              </a:rPr>
              <a:t>, </a:t>
            </a:r>
            <a:r>
              <a:rPr lang="ru-RU" dirty="0" err="1" smtClean="0">
                <a:latin typeface="A1-Lat" pitchFamily="18" charset="0"/>
              </a:rPr>
              <a:t>информасийа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истещсал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хидмятляринин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эюстярилмяси</a:t>
            </a:r>
            <a:r>
              <a:rPr lang="ru-RU" dirty="0" smtClean="0">
                <a:latin typeface="A1-Lat" pitchFamily="18" charset="0"/>
              </a:rPr>
              <a:t>. </a:t>
            </a:r>
            <a:endParaRPr lang="ru-RU" sz="2400" dirty="0" smtClean="0">
              <a:latin typeface="A1-Lat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29692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1-Lat" pitchFamily="18" charset="0"/>
              </a:rPr>
              <a:t> </a:t>
            </a:r>
            <a:r>
              <a:rPr lang="ru-RU" sz="4000" dirty="0" err="1">
                <a:latin typeface="A1-Lat" pitchFamily="18" charset="0"/>
              </a:rPr>
              <a:t>цч</a:t>
            </a:r>
            <a:r>
              <a:rPr lang="ru-RU" sz="4000" dirty="0">
                <a:latin typeface="A1-Lat" pitchFamily="18" charset="0"/>
              </a:rPr>
              <a:t> </a:t>
            </a:r>
            <a:r>
              <a:rPr lang="ru-RU" sz="4000" dirty="0" err="1">
                <a:latin typeface="A1-Lat" pitchFamily="18" charset="0"/>
              </a:rPr>
              <a:t>ясас</a:t>
            </a:r>
            <a:r>
              <a:rPr lang="ru-RU" sz="4000" dirty="0">
                <a:latin typeface="A1-Lat" pitchFamily="18" charset="0"/>
              </a:rPr>
              <a:t> </a:t>
            </a:r>
            <a:r>
              <a:rPr lang="ru-RU" sz="4000" dirty="0" err="1">
                <a:latin typeface="A1-Lat" pitchFamily="18" charset="0"/>
              </a:rPr>
              <a:t>Учот</a:t>
            </a:r>
            <a:r>
              <a:rPr lang="ru-RU" sz="4000" dirty="0">
                <a:latin typeface="A1-Lat" pitchFamily="18" charset="0"/>
              </a:rPr>
              <a:t> </a:t>
            </a:r>
            <a:r>
              <a:rPr lang="ru-RU" sz="4000" dirty="0" err="1">
                <a:latin typeface="A1-Lat" pitchFamily="18" charset="0"/>
              </a:rPr>
              <a:t>Мцгавиля</a:t>
            </a:r>
            <a:r>
              <a:rPr lang="ru-RU" sz="4000" dirty="0">
                <a:latin typeface="A1-Lat" pitchFamily="18" charset="0"/>
              </a:rPr>
              <a:t> </a:t>
            </a:r>
            <a:r>
              <a:rPr lang="ru-RU" sz="4000" dirty="0" err="1">
                <a:latin typeface="A1-Lat" pitchFamily="18" charset="0"/>
              </a:rPr>
              <a:t>Ващидляри</a:t>
            </a:r>
            <a:r>
              <a:rPr lang="ru-RU" sz="4000" dirty="0">
                <a:latin typeface="A1-Lat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az-Latn-AZ" dirty="0" smtClean="0">
              <a:latin typeface="A1-Lat" pitchFamily="18" charset="0"/>
            </a:endParaRPr>
          </a:p>
          <a:p>
            <a:pPr lvl="0"/>
            <a:endParaRPr lang="az-Latn-AZ" dirty="0">
              <a:latin typeface="A1-Lat" pitchFamily="18" charset="0"/>
            </a:endParaRPr>
          </a:p>
          <a:p>
            <a:pPr lvl="0"/>
            <a:r>
              <a:rPr lang="ru-RU" dirty="0" err="1" smtClean="0">
                <a:latin typeface="A1-Lat" pitchFamily="18" charset="0"/>
              </a:rPr>
              <a:t>йцк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ващиди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габлашдырма</a:t>
            </a:r>
            <a:r>
              <a:rPr lang="ru-RU" dirty="0" smtClean="0">
                <a:latin typeface="A1-Lat" pitchFamily="18" charset="0"/>
              </a:rPr>
              <a:t>;</a:t>
            </a:r>
            <a:endParaRPr lang="ru-RU" dirty="0">
              <a:latin typeface="A1-Lat" pitchFamily="18" charset="0"/>
            </a:endParaRPr>
          </a:p>
          <a:p>
            <a:pPr lvl="0"/>
            <a:r>
              <a:rPr lang="ru-RU" dirty="0" err="1">
                <a:latin typeface="A1-Lat" pitchFamily="18" charset="0"/>
              </a:rPr>
              <a:t>йцк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ващиди</a:t>
            </a:r>
            <a:r>
              <a:rPr lang="ru-RU" dirty="0">
                <a:latin typeface="A1-Lat" pitchFamily="18" charset="0"/>
              </a:rPr>
              <a:t> – паллет (мал </a:t>
            </a:r>
            <a:r>
              <a:rPr lang="ru-RU" dirty="0" err="1">
                <a:latin typeface="A1-Lat" pitchFamily="18" charset="0"/>
              </a:rPr>
              <a:t>алтлыглары</a:t>
            </a:r>
            <a:r>
              <a:rPr lang="ru-RU" dirty="0">
                <a:latin typeface="A1-Lat" pitchFamily="18" charset="0"/>
              </a:rPr>
              <a:t>);</a:t>
            </a:r>
          </a:p>
          <a:p>
            <a:pPr lvl="0"/>
            <a:r>
              <a:rPr lang="ru-RU" dirty="0" err="1">
                <a:latin typeface="A1-Lat" pitchFamily="18" charset="0"/>
              </a:rPr>
              <a:t>йцк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ващидляри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контейнерляр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364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2800" dirty="0" smtClean="0"/>
              <a:t>SUAL 6. BÖLÜŞDÜRÜCÜ LOGİSTİKANIN ƏSAS KONSEPSİYASI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груплашдырылмасы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щиссяляря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айрылмасы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мяшьул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олан</a:t>
            </a:r>
            <a:r>
              <a:rPr lang="ru-RU" dirty="0">
                <a:latin typeface="A1-Lat" pitchFamily="18" charset="0"/>
              </a:rPr>
              <a:t> беля </a:t>
            </a:r>
            <a:r>
              <a:rPr lang="ru-RU" dirty="0" err="1">
                <a:latin typeface="A1-Lat" pitchFamily="18" charset="0"/>
              </a:rPr>
              <a:t>мяркязлярдя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гайда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олараг</a:t>
            </a:r>
            <a:r>
              <a:rPr lang="ru-RU" dirty="0">
                <a:latin typeface="A1-Lat" pitchFamily="18" charset="0"/>
              </a:rPr>
              <a:t>:</a:t>
            </a:r>
          </a:p>
          <a:p>
            <a:r>
              <a:rPr lang="ru-RU" dirty="0">
                <a:latin typeface="A1-Lat" pitchFamily="18" charset="0"/>
              </a:rPr>
              <a:t>а) </a:t>
            </a:r>
            <a:r>
              <a:rPr lang="ru-RU" b="1" i="1" dirty="0" err="1">
                <a:latin typeface="A1-Lat" pitchFamily="18" charset="0"/>
              </a:rPr>
              <a:t>интеграсийа</a:t>
            </a:r>
            <a:r>
              <a:rPr lang="ru-RU" b="1" i="1" dirty="0">
                <a:latin typeface="A1-Lat" pitchFamily="18" charset="0"/>
              </a:rPr>
              <a:t>: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сахланмасы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йцклямя-бошалтма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заманы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аралыг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ямялиййатлара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чякилян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хярълярин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азалдылмасы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ващидляринин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алынмасы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груплашдырылмасы</a:t>
            </a:r>
            <a:r>
              <a:rPr lang="ru-RU" dirty="0">
                <a:latin typeface="A1-Lat" pitchFamily="18" charset="0"/>
              </a:rPr>
              <a:t>, </a:t>
            </a:r>
          </a:p>
          <a:p>
            <a:r>
              <a:rPr lang="ru-RU" dirty="0">
                <a:latin typeface="A1-Lat" pitchFamily="18" charset="0"/>
              </a:rPr>
              <a:t>б) </a:t>
            </a:r>
            <a:r>
              <a:rPr lang="ru-RU" b="1" i="1" dirty="0" err="1">
                <a:latin typeface="A1-Lat" pitchFamily="18" charset="0"/>
              </a:rPr>
              <a:t>дезинтеграсийа</a:t>
            </a:r>
            <a:r>
              <a:rPr lang="ru-RU" dirty="0">
                <a:latin typeface="A1-Lat" pitchFamily="18" charset="0"/>
              </a:rPr>
              <a:t>: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дюврянин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сонунда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ялверишли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юлчц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ващидляриндя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алынмасы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щиссяляря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айрылмасы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бюлцнмяси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ямялиййатлар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йетирилир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779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A1-Lat" pitchFamily="18" charset="0"/>
              </a:rPr>
              <a:t>цч</a:t>
            </a:r>
            <a:r>
              <a:rPr lang="ru-RU" b="1" dirty="0">
                <a:latin typeface="A1-Lat" pitchFamily="18" charset="0"/>
              </a:rPr>
              <a:t> «</a:t>
            </a:r>
            <a:r>
              <a:rPr lang="ru-RU" b="1" dirty="0" err="1">
                <a:latin typeface="A1-Lat" pitchFamily="18" charset="0"/>
              </a:rPr>
              <a:t>гызыл</a:t>
            </a:r>
            <a:r>
              <a:rPr lang="ru-RU" b="1" dirty="0">
                <a:latin typeface="A1-Lat" pitchFamily="18" charset="0"/>
              </a:rPr>
              <a:t>» </a:t>
            </a:r>
            <a:r>
              <a:rPr lang="ru-RU" b="1" dirty="0" err="1" smtClean="0">
                <a:latin typeface="A1-Lat" pitchFamily="18" charset="0"/>
              </a:rPr>
              <a:t>гайда</a:t>
            </a:r>
            <a:r>
              <a:rPr lang="ru-RU" b="1" dirty="0" smtClean="0">
                <a:latin typeface="A1-Lat" pitchFamily="18" charset="0"/>
              </a:rPr>
              <a:t> </a:t>
            </a:r>
            <a:r>
              <a:rPr lang="ru-RU" b="1" dirty="0">
                <a:latin typeface="A1-Lat" pitchFamily="18" charset="0"/>
              </a:rPr>
              <a:t>- </a:t>
            </a:r>
            <a:r>
              <a:rPr lang="ru-RU" b="1" dirty="0" err="1">
                <a:latin typeface="A1-Lat" pitchFamily="18" charset="0"/>
              </a:rPr>
              <a:t>консепсийасы</a:t>
            </a:r>
            <a:endParaRPr lang="ru-RU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1-Lat" pitchFamily="18" charset="0"/>
              </a:rPr>
              <a:t> БИРИНЪИ ГАЙДА. </a:t>
            </a:r>
            <a:r>
              <a:rPr lang="ru-RU" b="1" i="1" dirty="0" err="1">
                <a:latin typeface="A1-Lat" pitchFamily="18" charset="0"/>
              </a:rPr>
              <a:t>Истещлакчыларын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тялябини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даща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 smtClean="0">
                <a:latin typeface="A1-Lat" pitchFamily="18" charset="0"/>
              </a:rPr>
              <a:t>дольун</a:t>
            </a:r>
            <a:r>
              <a:rPr lang="ru-RU" b="1" i="1" dirty="0" smtClean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еффектив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юдямяк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цчцн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бюлцшдцрцжц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лоэистик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дювря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истещлакчылара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ялверишли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олан</a:t>
            </a:r>
            <a:r>
              <a:rPr lang="ru-RU" b="1" i="1" dirty="0">
                <a:latin typeface="A1-Lat" pitchFamily="18" charset="0"/>
              </a:rPr>
              <a:t> сон </a:t>
            </a:r>
            <a:r>
              <a:rPr lang="ru-RU" b="1" i="1" dirty="0" err="1">
                <a:latin typeface="A1-Lat" pitchFamily="18" charset="0"/>
              </a:rPr>
              <a:t>сатыш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шябякясиня</a:t>
            </a:r>
            <a:r>
              <a:rPr lang="ru-RU" b="1" i="1" dirty="0">
                <a:latin typeface="A1-Lat" pitchFamily="18" charset="0"/>
              </a:rPr>
              <a:t> – </a:t>
            </a:r>
            <a:r>
              <a:rPr lang="ru-RU" b="1" i="1" dirty="0" err="1">
                <a:latin typeface="A1-Lat" pitchFamily="18" charset="0"/>
              </a:rPr>
              <a:t>мянтягясиня</a:t>
            </a:r>
            <a:r>
              <a:rPr lang="ru-RU" b="1" i="1" dirty="0">
                <a:latin typeface="A1-Lat" pitchFamily="18" charset="0"/>
              </a:rPr>
              <a:t> максимум </a:t>
            </a:r>
            <a:r>
              <a:rPr lang="ru-RU" b="1" i="1" dirty="0" err="1">
                <a:latin typeface="A1-Lat" pitchFamily="18" charset="0"/>
              </a:rPr>
              <a:t>йахынлашмаьы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тямин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етмяли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бир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цзря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мювжуд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йцк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ващидляри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максимум </a:t>
            </a:r>
            <a:r>
              <a:rPr lang="ru-RU" b="1" i="1" dirty="0" err="1">
                <a:latin typeface="A1-Lat" pitchFamily="18" charset="0"/>
              </a:rPr>
              <a:t>мцмкцн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тутума</a:t>
            </a:r>
            <a:r>
              <a:rPr lang="ru-RU" b="1" i="1" dirty="0">
                <a:latin typeface="A1-Lat" pitchFamily="18" charset="0"/>
              </a:rPr>
              <a:t> малик </a:t>
            </a:r>
            <a:r>
              <a:rPr lang="ru-RU" b="1" i="1" dirty="0" err="1">
                <a:latin typeface="A1-Lat" pitchFamily="18" charset="0"/>
              </a:rPr>
              <a:t>йцк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няглиййат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ващидляриндян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истифадя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етмякля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няглетмяни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даща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бюйцк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мясафяляр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цчцн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щяйата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кечирмялидир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5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latin typeface="A1-Lat" pitchFamily="18" charset="0"/>
              </a:rPr>
              <a:t> ИКИНЪИ ГАЙДА. </a:t>
            </a:r>
            <a:r>
              <a:rPr lang="ru-RU" b="1" i="1" dirty="0" err="1">
                <a:latin typeface="A1-Lat" pitchFamily="18" charset="0"/>
              </a:rPr>
              <a:t>Мящсулларын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лоэистик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дюврядя</a:t>
            </a:r>
            <a:r>
              <a:rPr lang="ru-RU" b="1" i="1" dirty="0">
                <a:latin typeface="A1-Lat" pitchFamily="18" charset="0"/>
              </a:rPr>
              <a:t> физики </a:t>
            </a:r>
            <a:r>
              <a:rPr lang="ru-RU" b="1" i="1" dirty="0" err="1">
                <a:latin typeface="A1-Lat" pitchFamily="18" charset="0"/>
              </a:rPr>
              <a:t>бюлцшдцрцлмяси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мясялясинин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еффектив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щялли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цчцн</a:t>
            </a:r>
            <a:r>
              <a:rPr lang="ru-RU" b="1" i="1" dirty="0">
                <a:latin typeface="A1-Lat" pitchFamily="18" charset="0"/>
              </a:rPr>
              <a:t> минимум сайда </a:t>
            </a:r>
            <a:r>
              <a:rPr lang="ru-RU" b="1" i="1" dirty="0" err="1">
                <a:latin typeface="A1-Lat" pitchFamily="18" charset="0"/>
              </a:rPr>
              <a:t>мящсул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няглиййат</a:t>
            </a:r>
            <a:r>
              <a:rPr lang="ru-RU" b="1" i="1" dirty="0">
                <a:latin typeface="A1-Lat" pitchFamily="18" charset="0"/>
              </a:rPr>
              <a:t> (</a:t>
            </a:r>
            <a:r>
              <a:rPr lang="ru-RU" b="1" i="1" dirty="0" err="1">
                <a:latin typeface="A1-Lat" pitchFamily="18" charset="0"/>
              </a:rPr>
              <a:t>онларын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тутумундан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асылы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олмайан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учот</a:t>
            </a:r>
            <a:r>
              <a:rPr lang="ru-RU" b="1" i="1" dirty="0">
                <a:latin typeface="A1-Lat" pitchFamily="18" charset="0"/>
              </a:rPr>
              <a:t> - </a:t>
            </a:r>
            <a:r>
              <a:rPr lang="ru-RU" b="1" i="1" dirty="0" err="1">
                <a:latin typeface="A1-Lat" pitchFamily="18" charset="0"/>
              </a:rPr>
              <a:t>мцгавиля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ващидляриндян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истифадя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етмяк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лазымдыр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9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A1-Lat" pitchFamily="18" charset="0"/>
              </a:rPr>
              <a:t> ЦЧЦНЪЦ ГАЙДА. </a:t>
            </a:r>
            <a:r>
              <a:rPr lang="ru-RU" b="1" i="1" dirty="0" err="1">
                <a:latin typeface="A1-Lat" pitchFamily="18" charset="0"/>
              </a:rPr>
              <a:t>Яэяр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мящсулларын</a:t>
            </a:r>
            <a:r>
              <a:rPr lang="ru-RU" b="1" i="1" dirty="0">
                <a:latin typeface="A1-Lat" pitchFamily="18" charset="0"/>
              </a:rPr>
              <a:t> физики </a:t>
            </a:r>
            <a:r>
              <a:rPr lang="ru-RU" b="1" i="1" dirty="0" err="1">
                <a:latin typeface="A1-Lat" pitchFamily="18" charset="0"/>
              </a:rPr>
              <a:t>бюлцшдцрцлмяси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заманы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бюлэц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каналларынын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сявиййясиндян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асылы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олмайараг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стасионар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анбарларын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йарадылмасы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зяруриййят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кясб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едярся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онда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онларын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лоэистик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дюврядя</a:t>
            </a:r>
            <a:r>
              <a:rPr lang="ru-RU" b="1" i="1" dirty="0">
                <a:latin typeface="A1-Lat" pitchFamily="18" charset="0"/>
              </a:rPr>
              <a:t> – </a:t>
            </a:r>
            <a:r>
              <a:rPr lang="ru-RU" b="1" i="1" dirty="0" err="1">
                <a:latin typeface="A1-Lat" pitchFamily="18" charset="0"/>
              </a:rPr>
              <a:t>башланьыж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олараг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сортлашдырма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бахымындан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илкин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просесиня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йекун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олараг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няглиййат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бахымындан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ися</a:t>
            </a:r>
            <a:r>
              <a:rPr lang="ru-RU" b="1" i="1" dirty="0">
                <a:latin typeface="A1-Lat" pitchFamily="18" charset="0"/>
              </a:rPr>
              <a:t> сон </a:t>
            </a:r>
            <a:r>
              <a:rPr lang="ru-RU" b="1" i="1" dirty="0" err="1">
                <a:latin typeface="A1-Lat" pitchFamily="18" charset="0"/>
              </a:rPr>
              <a:t>сатыш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шябякясиня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йахын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консолидасийа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мяркязляриндя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йерляшдирилмяси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даща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мягсядяуйьундур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66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200" dirty="0" err="1" smtClean="0">
                <a:latin typeface="A1-Lat" pitchFamily="18" charset="0"/>
              </a:rPr>
              <a:t>M</a:t>
            </a:r>
            <a:r>
              <a:rPr lang="ru-RU" sz="3200" dirty="0" err="1" smtClean="0">
                <a:latin typeface="A1-Lat" pitchFamily="18" charset="0"/>
              </a:rPr>
              <a:t>ящсул</a:t>
            </a:r>
            <a:r>
              <a:rPr lang="ru-RU" sz="3200" dirty="0" smtClean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истещсалчыларынын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сатыш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сийасяти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цзря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 smtClean="0">
                <a:latin typeface="A1-Lat" pitchFamily="18" charset="0"/>
              </a:rPr>
              <a:t>гябул</a:t>
            </a:r>
            <a:r>
              <a:rPr lang="ru-RU" sz="3200" dirty="0" smtClean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етдикляри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гярарлар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ашаьыдакы</a:t>
            </a:r>
            <a:r>
              <a:rPr lang="ru-RU" sz="3200" dirty="0">
                <a:latin typeface="A1-Lat" pitchFamily="18" charset="0"/>
              </a:rPr>
              <a:t>: </a:t>
            </a:r>
            <a:br>
              <a:rPr lang="ru-RU" sz="3200" dirty="0">
                <a:latin typeface="A1-Lat" pitchFamily="18" charset="0"/>
              </a:rPr>
            </a:br>
            <a:endParaRPr lang="ru-RU" sz="32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ru-RU" dirty="0" err="1">
                <a:latin typeface="A1-Lat" pitchFamily="18" charset="0"/>
              </a:rPr>
              <a:t>тядарцкат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сатыш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базарларынын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юйрянилмяси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мювъуд</a:t>
            </a:r>
            <a:r>
              <a:rPr lang="ru-RU" dirty="0">
                <a:latin typeface="A1-Lat" pitchFamily="18" charset="0"/>
              </a:rPr>
              <a:t> базар </a:t>
            </a:r>
            <a:r>
              <a:rPr lang="ru-RU" dirty="0" err="1">
                <a:latin typeface="A1-Lat" pitchFamily="18" charset="0"/>
              </a:rPr>
              <a:t>пайларынын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горунуб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сахланылмасы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ялавя</a:t>
            </a:r>
            <a:r>
              <a:rPr lang="ru-RU" dirty="0">
                <a:latin typeface="A1-Lat" pitchFamily="18" charset="0"/>
              </a:rPr>
              <a:t> базар </a:t>
            </a:r>
            <a:r>
              <a:rPr lang="ru-RU" dirty="0" err="1">
                <a:latin typeface="A1-Lat" pitchFamily="18" charset="0"/>
              </a:rPr>
              <a:t>сегментляринин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кими </a:t>
            </a:r>
            <a:r>
              <a:rPr lang="ru-RU" dirty="0" err="1">
                <a:latin typeface="A1-Lat" pitchFamily="18" charset="0"/>
              </a:rPr>
              <a:t>мягсядлярин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щяйата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кечирилмясиня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хидмят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едир</a:t>
            </a:r>
            <a:r>
              <a:rPr lang="ru-RU" dirty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2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Мцасир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игтисади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шяраитдя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ися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сатыш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системи</a:t>
            </a:r>
            <a:r>
              <a:rPr lang="ru-RU" sz="3200" dirty="0">
                <a:latin typeface="A1-Lat" pitchFamily="18" charset="0"/>
              </a:rPr>
              <a:t>:</a:t>
            </a:r>
            <a:br>
              <a:rPr lang="ru-RU" sz="3200" dirty="0">
                <a:latin typeface="A1-Lat" pitchFamily="18" charset="0"/>
              </a:rPr>
            </a:br>
            <a:endParaRPr lang="ru-RU" sz="32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истещсалчыларынын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тясяррцфат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марагларынын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реаллашдырылмасына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имкан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верян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мящсулдар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мярщяля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чатдырылмасы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технолоэийасы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ямтяялярин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формасы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сянайе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капиталынын</a:t>
            </a:r>
            <a:r>
              <a:rPr lang="ru-RU" dirty="0">
                <a:latin typeface="A1-Lat" pitchFamily="18" charset="0"/>
              </a:rPr>
              <a:t> пул </a:t>
            </a:r>
            <a:r>
              <a:rPr lang="ru-RU" dirty="0" err="1">
                <a:latin typeface="A1-Lat" pitchFamily="18" charset="0"/>
              </a:rPr>
              <a:t>капиталына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чеврилмяси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мярщяляси</a:t>
            </a:r>
            <a:r>
              <a:rPr lang="ru-RU" dirty="0">
                <a:latin typeface="A1-Lat" pitchFamily="18" charset="0"/>
              </a:rPr>
              <a:t>);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>
                <a:latin typeface="A1-Lat" pitchFamily="18" charset="0"/>
              </a:rPr>
              <a:t>материал </a:t>
            </a:r>
            <a:r>
              <a:rPr lang="ru-RU" dirty="0" err="1">
                <a:latin typeface="A1-Lat" pitchFamily="18" charset="0"/>
              </a:rPr>
              <a:t>ахынлары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ямтяялярин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щярякяти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формасы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мящсулэюндярмяляр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тясяррцфат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ялагяляри</a:t>
            </a:r>
            <a:r>
              <a:rPr lang="ru-RU" dirty="0">
                <a:latin typeface="A1-Lat" pitchFamily="18" charset="0"/>
              </a:rPr>
              <a:t> кими баша </a:t>
            </a:r>
            <a:r>
              <a:rPr lang="ru-RU" dirty="0" err="1">
                <a:latin typeface="A1-Lat" pitchFamily="18" charset="0"/>
              </a:rPr>
              <a:t>дцшцлцр</a:t>
            </a:r>
            <a:r>
              <a:rPr lang="ru-RU" dirty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45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TƏRİF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err="1">
                <a:latin typeface="A1-Lat" pitchFamily="18" charset="0"/>
              </a:rPr>
              <a:t>Сатыш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бюлцшдцрцжц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лоэистика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цмумлоэистик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системин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айрылмаз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тяркиб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щиссяси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олуб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едилян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ямтяялик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еффектив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бюлцшдцрцлмясинин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тяшкилини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щяйата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кечирир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21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A1-Lat" pitchFamily="18" charset="0"/>
              </a:rPr>
              <a:t> </a:t>
            </a:r>
            <a:r>
              <a:rPr lang="az-Latn-AZ" sz="3200" dirty="0" err="1">
                <a:latin typeface="A1-Lat" pitchFamily="18" charset="0"/>
              </a:rPr>
              <a:t>B</a:t>
            </a:r>
            <a:r>
              <a:rPr lang="ru-RU" sz="3200" dirty="0" err="1" smtClean="0">
                <a:latin typeface="A1-Lat" pitchFamily="18" charset="0"/>
              </a:rPr>
              <a:t>юлцшдцрцъц</a:t>
            </a:r>
            <a:r>
              <a:rPr lang="ru-RU" sz="3200" dirty="0" smtClean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лоэистиканын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яняняви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сатышдан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ясас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фяргли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ъящяти</a:t>
            </a:r>
            <a:r>
              <a:rPr lang="ru-RU" sz="3200" dirty="0">
                <a:latin typeface="A1-Lat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064896" cy="3960440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A1-Lat" pitchFamily="18" charset="0"/>
              </a:rPr>
              <a:t>материал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информасийа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ахынларынын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просесинин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маркетингин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вязифяляриня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табе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едилмясиндян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бюлэц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просесинин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тядарцкат</a:t>
            </a:r>
            <a:r>
              <a:rPr lang="ru-RU" dirty="0">
                <a:latin typeface="A1-Lat" pitchFamily="18" charset="0"/>
              </a:rPr>
              <a:t> (материал </a:t>
            </a:r>
            <a:r>
              <a:rPr lang="ru-RU" dirty="0" err="1">
                <a:latin typeface="A1-Lat" pitchFamily="18" charset="0"/>
              </a:rPr>
              <a:t>ахынларынын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нюгтейи-нязяриндян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просесляри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гаршылыглы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ялагясиндян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бюлэц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просеси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дахилиндя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бцтцн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функсийаларын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шякилдя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гаршылыглы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ялагясиндян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ибарятдир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80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Бюлцшдцрцъц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ашаьыдакы</a:t>
            </a:r>
            <a:r>
              <a:rPr lang="ru-RU" dirty="0">
                <a:latin typeface="A1-Lat" pitchFamily="18" charset="0"/>
              </a:rPr>
              <a:t>:</a:t>
            </a:r>
            <a:br>
              <a:rPr lang="ru-RU" dirty="0">
                <a:latin typeface="A1-Lat" pitchFamily="18" charset="0"/>
              </a:rPr>
            </a:br>
            <a:endParaRPr lang="ru-RU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628800"/>
            <a:ext cx="7272808" cy="3888432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ru-RU" dirty="0" err="1">
                <a:latin typeface="A1-Lat" pitchFamily="18" charset="0"/>
              </a:rPr>
              <a:t>истещсалдан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сонракы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дювр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систем </a:t>
            </a:r>
            <a:r>
              <a:rPr lang="ru-RU" dirty="0" err="1">
                <a:latin typeface="A1-Lat" pitchFamily="18" charset="0"/>
              </a:rPr>
              <a:t>дахилиндя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дяйишмяси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нягли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просесляринин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планлашдырылмасы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</a:t>
            </a:r>
            <a:r>
              <a:rPr lang="ru-RU" dirty="0">
                <a:latin typeface="A1-Lat" pitchFamily="18" charset="0"/>
              </a:rPr>
              <a:t>­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ямтяяллик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ещтийатларын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сифаришлярин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алынмасы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уйьун</a:t>
            </a:r>
            <a:r>
              <a:rPr lang="ru-RU" dirty="0">
                <a:latin typeface="A1-Lat" pitchFamily="18" charset="0"/>
              </a:rPr>
              <a:t> вахты-</a:t>
            </a:r>
            <a:r>
              <a:rPr lang="ru-RU" dirty="0" err="1">
                <a:latin typeface="A1-Lat" pitchFamily="18" charset="0"/>
              </a:rPr>
              <a:t>вахтында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йетирилмясинин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тя'мин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>
                <a:latin typeface="A1-Lat" pitchFamily="18" charset="0"/>
              </a:rPr>
              <a:t>материал </a:t>
            </a:r>
            <a:r>
              <a:rPr lang="ru-RU" dirty="0" err="1">
                <a:latin typeface="A1-Lat" pitchFamily="18" charset="0"/>
              </a:rPr>
              <a:t>ахынларынын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щазырланмасы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комплектляшдирмя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габлашдырма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диэяр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ямялиййатларын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иърасы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расионал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йцкдашымаларын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дюврядя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йцкдашымаларын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дяйишмяси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нягли</a:t>
            </a:r>
            <a:r>
              <a:rPr lang="ru-RU" dirty="0">
                <a:latin typeface="A1-Lat" pitchFamily="18" charset="0"/>
              </a:rPr>
              <a:t> кими </a:t>
            </a:r>
            <a:r>
              <a:rPr lang="ru-RU" dirty="0" err="1">
                <a:latin typeface="A1-Lat" pitchFamily="18" charset="0"/>
              </a:rPr>
              <a:t>ямялиййатлар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цзяриндя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нязарятин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сервис </a:t>
            </a:r>
            <a:r>
              <a:rPr lang="ru-RU" dirty="0" err="1">
                <a:latin typeface="A1-Lat" pitchFamily="18" charset="0"/>
              </a:rPr>
              <a:t>хидмятинин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планлашдырылмасы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</a:t>
            </a:r>
            <a:r>
              <a:rPr lang="ru-RU" dirty="0">
                <a:latin typeface="A1-Lat" pitchFamily="18" charset="0"/>
              </a:rPr>
              <a:t> ­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кими </a:t>
            </a:r>
            <a:r>
              <a:rPr lang="ru-RU" dirty="0" err="1">
                <a:latin typeface="A1-Lat" pitchFamily="18" charset="0"/>
              </a:rPr>
              <a:t>мцщцм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функсийалары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йетирир</a:t>
            </a:r>
            <a:r>
              <a:rPr lang="ru-RU" dirty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72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FƏRQLƏR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>
                <a:latin typeface="A1-Lat" pitchFamily="18" charset="0"/>
              </a:rPr>
              <a:t>Лоэистик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b="1" dirty="0" err="1">
                <a:latin typeface="A1-Lat" pitchFamily="18" charset="0"/>
              </a:rPr>
              <a:t>консепсийанын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b="1" dirty="0" err="1">
                <a:latin typeface="A1-Lat" pitchFamily="18" charset="0"/>
              </a:rPr>
              <a:t>мащиййяти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b="1" i="1" dirty="0">
                <a:latin typeface="A1-Lat" pitchFamily="18" charset="0"/>
              </a:rPr>
              <a:t>фирма (</a:t>
            </a:r>
            <a:r>
              <a:rPr lang="ru-RU" b="1" i="1" dirty="0" err="1">
                <a:latin typeface="A1-Lat" pitchFamily="18" charset="0"/>
              </a:rPr>
              <a:t>мцяссися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дахилиндя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мящсул­ларын</a:t>
            </a:r>
            <a:r>
              <a:rPr lang="ru-RU" b="1" i="1" dirty="0">
                <a:latin typeface="A1-Lat" pitchFamily="18" charset="0"/>
              </a:rPr>
              <a:t> физики </a:t>
            </a:r>
            <a:r>
              <a:rPr lang="ru-RU" b="1" i="1" dirty="0" err="1">
                <a:latin typeface="A1-Lat" pitchFamily="18" charset="0"/>
              </a:rPr>
              <a:t>йердяйишмяси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цзря</a:t>
            </a:r>
            <a:r>
              <a:rPr lang="ru-RU" b="1" i="1" dirty="0">
                <a:latin typeface="A1-Lat" pitchFamily="18" charset="0"/>
              </a:rPr>
              <a:t> комплекс </a:t>
            </a:r>
            <a:r>
              <a:rPr lang="ru-RU" b="1" i="1" dirty="0" err="1">
                <a:latin typeface="A1-Lat" pitchFamily="18" charset="0"/>
              </a:rPr>
              <a:t>мясялялярин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щялл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едилмяси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харижи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мцщитдя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истещлакчыларын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няглиййат</a:t>
            </a:r>
            <a:r>
              <a:rPr lang="ru-RU" b="1" i="1" dirty="0">
                <a:latin typeface="A1-Lat" pitchFamily="18" charset="0"/>
              </a:rPr>
              <a:t> – </a:t>
            </a:r>
            <a:r>
              <a:rPr lang="ru-RU" b="1" i="1" dirty="0" err="1">
                <a:latin typeface="A1-Lat" pitchFamily="18" charset="0"/>
              </a:rPr>
              <a:t>експедисийа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хидмятляриня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тяъщизат-сатыш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характерли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ишляря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тялябатларынын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дольун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юдянилмяси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цчцн</a:t>
            </a:r>
            <a:r>
              <a:rPr lang="ru-RU" b="1" i="1" dirty="0">
                <a:latin typeface="A1-Lat" pitchFamily="18" charset="0"/>
              </a:rPr>
              <a:t> материал </a:t>
            </a:r>
            <a:r>
              <a:rPr lang="ru-RU" b="1" i="1" dirty="0" err="1">
                <a:latin typeface="A1-Lat" pitchFamily="18" charset="0"/>
              </a:rPr>
              <a:t>ахынларынын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идаря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едилмяси</a:t>
            </a:r>
            <a:r>
              <a:rPr lang="ru-RU" b="1" i="1" dirty="0">
                <a:latin typeface="A1-Lat" pitchFamily="18" charset="0"/>
              </a:rPr>
              <a:t> (</a:t>
            </a:r>
            <a:r>
              <a:rPr lang="ru-RU" b="1" i="1" dirty="0" err="1">
                <a:latin typeface="A1-Lat" pitchFamily="18" charset="0"/>
              </a:rPr>
              <a:t>планлашдырылмасы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тяшкили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нязаряти</a:t>
            </a:r>
            <a:r>
              <a:rPr lang="ru-RU" b="1" i="1" dirty="0">
                <a:latin typeface="A1-Lat" pitchFamily="18" charset="0"/>
              </a:rPr>
              <a:t>) </a:t>
            </a:r>
            <a:r>
              <a:rPr lang="ru-RU" b="1" i="1" dirty="0" err="1">
                <a:latin typeface="A1-Lat" pitchFamily="18" charset="0"/>
              </a:rPr>
              <a:t>сащясиндя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истифадя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олунан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потенсиал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имкан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васитялярдян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ибарятдир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r>
              <a:rPr lang="ru-RU" dirty="0">
                <a:latin typeface="A1-Lat" pitchFamily="18" charset="0"/>
              </a:rPr>
              <a:t> </a:t>
            </a:r>
            <a:r>
              <a:rPr lang="ru-RU" b="1" dirty="0">
                <a:latin typeface="A1-Lat" pitchFamily="18" charset="0"/>
              </a:rPr>
              <a:t>Маркетинг </a:t>
            </a:r>
            <a:r>
              <a:rPr lang="ru-RU" b="1" dirty="0" err="1">
                <a:latin typeface="A1-Lat" pitchFamily="18" charset="0"/>
              </a:rPr>
              <a:t>консепсийасынын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мащиййяти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ися</a:t>
            </a:r>
            <a:r>
              <a:rPr lang="ru-RU" dirty="0">
                <a:latin typeface="A1-Lat" pitchFamily="18" charset="0"/>
              </a:rPr>
              <a:t> - </a:t>
            </a:r>
            <a:r>
              <a:rPr lang="ru-RU" b="1" i="1" dirty="0" err="1">
                <a:latin typeface="A1-Lat" pitchFamily="18" charset="0"/>
              </a:rPr>
              <a:t>истещлакчыларын</a:t>
            </a:r>
            <a:r>
              <a:rPr lang="ru-RU" b="1" i="1" dirty="0">
                <a:latin typeface="A1-Lat" pitchFamily="18" charset="0"/>
              </a:rPr>
              <a:t> базар </a:t>
            </a:r>
            <a:r>
              <a:rPr lang="ru-RU" b="1" i="1" dirty="0" err="1">
                <a:latin typeface="A1-Lat" pitchFamily="18" charset="0"/>
              </a:rPr>
              <a:t>тялябинин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дольун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юдянилмясиня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истигамятлянмиш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идаря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едилмяси</a:t>
            </a:r>
            <a:r>
              <a:rPr lang="ru-RU" b="1" i="1" dirty="0">
                <a:latin typeface="A1-Lat" pitchFamily="18" charset="0"/>
              </a:rPr>
              <a:t>, базара </a:t>
            </a:r>
            <a:r>
              <a:rPr lang="ru-RU" b="1" i="1" dirty="0" err="1">
                <a:latin typeface="A1-Lat" pitchFamily="18" charset="0"/>
              </a:rPr>
              <a:t>малйеридилиши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сатышындан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ибарятдир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9897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</TotalTime>
  <Words>2105</Words>
  <Application>Microsoft Office PowerPoint</Application>
  <PresentationFormat>Экран (4:3)</PresentationFormat>
  <Paragraphs>152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Воздушный поток</vt:lpstr>
      <vt:lpstr>LOGISTIKANIN ƏSASLARI</vt:lpstr>
      <vt:lpstr>BÖLÜŞDÜRÜCÜ LOGİSTİKA</vt:lpstr>
      <vt:lpstr>SUAL 1</vt:lpstr>
      <vt:lpstr>Mящсул истещсалчыларынын сатыш сийасяти цзря гябул етдикляри гярарлар ашаьыдакы:  </vt:lpstr>
      <vt:lpstr> Мцасир игтисади шяраитдя ися сатыш системи: </vt:lpstr>
      <vt:lpstr>TƏRİF</vt:lpstr>
      <vt:lpstr> Bюлцшдцрцъц лоэистиканын яняняви сатышдан ясас фяргли ъящяти:</vt:lpstr>
      <vt:lpstr> Бюлцшдцрцъц лоэистика ашаьыдакы: </vt:lpstr>
      <vt:lpstr>FƏRQLƏR</vt:lpstr>
      <vt:lpstr>Hазыр мящсулларын физики бюлцшдцрцлмясини щяйата кечирмяздян яввял продусентляр (истещсалчылар) ашаьыдакы вязифяляри йериня йетирмяли­дир­ляр:</vt:lpstr>
      <vt:lpstr>Bölüşdürücü logistikada «minimum xərclər» dedikdə</vt:lpstr>
      <vt:lpstr>Стратеjи нязарят ясасян ашаьыдакы:</vt:lpstr>
      <vt:lpstr>Тактики (оператив) нязарятин тяшкили цчцн: </vt:lpstr>
      <vt:lpstr>SUAL 3</vt:lpstr>
      <vt:lpstr>Мящсулларын топдансатыш тиъарятини щяйата кечирян ихтисаслашмыш васитячи структурлара:</vt:lpstr>
      <vt:lpstr>FONDLAR </vt:lpstr>
      <vt:lpstr>Слайд 17</vt:lpstr>
      <vt:lpstr>MÜQAYİSƏ</vt:lpstr>
      <vt:lpstr> Mящсулэюндярмянин мцддяти</vt:lpstr>
      <vt:lpstr>Слайд 20</vt:lpstr>
      <vt:lpstr>Мящсулэюндярмяляр ики формада олур: </vt:lpstr>
      <vt:lpstr>SUAL 4</vt:lpstr>
      <vt:lpstr>FUNKSİYALAR</vt:lpstr>
      <vt:lpstr>Слайд 24</vt:lpstr>
      <vt:lpstr>LOGİSTİK SİSTEMDƏN FƏRQLİ OLARAQ 2 NÖVDƏ OLUR</vt:lpstr>
      <vt:lpstr> Мящсулларын бирбаша вя ешалонлашдырылмыш формада бюлэцсц</vt:lpstr>
      <vt:lpstr>Öфцги вя шагули бюлэц каналлары</vt:lpstr>
      <vt:lpstr> İнтенсив, ексклйцзив вя селектив бюлэц</vt:lpstr>
      <vt:lpstr>SUAL 5</vt:lpstr>
      <vt:lpstr>Топдансатыш васитячиляри ясасян ашаьыдакы функсийалары йериня йетирирляр: </vt:lpstr>
      <vt:lpstr>ARDI</vt:lpstr>
      <vt:lpstr> цч ясас Учот Мцгавиля Ващидляри </vt:lpstr>
      <vt:lpstr>SUAL 6. BÖLÜŞDÜRÜCÜ LOGİSTİKANIN ƏSAS KONSEPSİYASI </vt:lpstr>
      <vt:lpstr>цч «гызыл» гайда - консепсийасы</vt:lpstr>
      <vt:lpstr>Слайд 35</vt:lpstr>
      <vt:lpstr>Слайд 36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LOGISTIKANIN ƏSASLARI</dc:title>
  <dc:creator>TOSHIBA</dc:creator>
  <cp:lastModifiedBy>DELL</cp:lastModifiedBy>
  <cp:revision>11</cp:revision>
  <dcterms:created xsi:type="dcterms:W3CDTF">2013-11-18T18:51:42Z</dcterms:created>
  <dcterms:modified xsi:type="dcterms:W3CDTF">2014-11-13T07:56:42Z</dcterms:modified>
</cp:coreProperties>
</file>