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59" r:id="rId6"/>
    <p:sldId id="260" r:id="rId7"/>
    <p:sldId id="261" r:id="rId8"/>
    <p:sldId id="262" r:id="rId9"/>
    <p:sldId id="263" r:id="rId10"/>
    <p:sldId id="264" r:id="rId11"/>
    <p:sldId id="274" r:id="rId12"/>
    <p:sldId id="275" r:id="rId13"/>
    <p:sldId id="277" r:id="rId14"/>
    <p:sldId id="276" r:id="rId15"/>
    <p:sldId id="271" r:id="rId16"/>
    <p:sldId id="272" r:id="rId17"/>
    <p:sldId id="269" r:id="rId18"/>
    <p:sldId id="270" r:id="rId19"/>
    <p:sldId id="265" r:id="rId20"/>
    <p:sldId id="266" r:id="rId21"/>
    <p:sldId id="267" r:id="rId22"/>
    <p:sldId id="268"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z-Latn-AZ" b="0" i="1" dirty="0" smtClean="0">
                <a:solidFill>
                  <a:srgbClr val="C00000"/>
                </a:solidFill>
                <a:latin typeface="Times New Roman" pitchFamily="18" charset="0"/>
                <a:cs typeface="Times New Roman" pitchFamily="18" charset="0"/>
              </a:rPr>
              <a:t>2012-</a:t>
            </a:r>
            <a:r>
              <a:rPr lang="az-Latn-AZ" b="0" i="1" baseline="0" dirty="0" smtClean="0">
                <a:solidFill>
                  <a:srgbClr val="C00000"/>
                </a:solidFill>
                <a:latin typeface="Times New Roman" pitchFamily="18" charset="0"/>
                <a:cs typeface="Times New Roman" pitchFamily="18" charset="0"/>
              </a:rPr>
              <a:t> ci ildə əhalinin istehlak </a:t>
            </a:r>
          </a:p>
          <a:p>
            <a:pPr>
              <a:defRPr/>
            </a:pPr>
            <a:r>
              <a:rPr lang="az-Latn-AZ" b="0" i="1" baseline="0" dirty="0" smtClean="0">
                <a:solidFill>
                  <a:srgbClr val="C00000"/>
                </a:solidFill>
                <a:latin typeface="Times New Roman" pitchFamily="18" charset="0"/>
                <a:cs typeface="Times New Roman" pitchFamily="18" charset="0"/>
              </a:rPr>
              <a:t>xərclərinin quruluşu</a:t>
            </a:r>
            <a:endParaRPr lang="en-US" b="0" i="1" dirty="0">
              <a:solidFill>
                <a:srgbClr val="C00000"/>
              </a:solidFill>
              <a:latin typeface="Times New Roman" pitchFamily="18" charset="0"/>
              <a:cs typeface="Times New Roman" pitchFamily="18" charset="0"/>
            </a:endParaRPr>
          </a:p>
        </c:rich>
      </c:tx>
      <c:overlay val="0"/>
      <c:spPr>
        <a:solidFill>
          <a:schemeClr val="accent4">
            <a:lumMod val="20000"/>
            <a:lumOff val="80000"/>
          </a:schemeClr>
        </a:solidFill>
      </c:sp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Xərclər</c:v>
                </c:pt>
              </c:strCache>
            </c:strRef>
          </c:tx>
          <c:dLbls>
            <c:txPr>
              <a:bodyPr/>
              <a:lstStyle/>
              <a:p>
                <a:pPr>
                  <a:defRPr i="1">
                    <a:solidFill>
                      <a:srgbClr val="FF0000"/>
                    </a:solidFill>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1"/>
          </c:dLbls>
          <c:cat>
            <c:strRef>
              <c:f>Лист1!$A$2:$A$5</c:f>
              <c:strCache>
                <c:ptCount val="4"/>
                <c:pt idx="0">
                  <c:v>Ərzağa</c:v>
                </c:pt>
                <c:pt idx="1">
                  <c:v>qeyri-ərzağa</c:v>
                </c:pt>
                <c:pt idx="2">
                  <c:v>alkoqollu içkilərə</c:v>
                </c:pt>
                <c:pt idx="3">
                  <c:v>Xidmətlərə</c:v>
                </c:pt>
              </c:strCache>
            </c:strRef>
          </c:cat>
          <c:val>
            <c:numRef>
              <c:f>Лист1!$B$2:$B$5</c:f>
              <c:numCache>
                <c:formatCode>0.00%</c:formatCode>
                <c:ptCount val="4"/>
                <c:pt idx="0">
                  <c:v>0.432</c:v>
                </c:pt>
                <c:pt idx="1">
                  <c:v>0.16200000000000001</c:v>
                </c:pt>
                <c:pt idx="2">
                  <c:v>5.0000000000000001E-3</c:v>
                </c:pt>
                <c:pt idx="3">
                  <c:v>0.40100000000000002</c:v>
                </c:pt>
              </c:numCache>
            </c:numRef>
          </c:val>
        </c:ser>
        <c:dLbls>
          <c:dLblPos val="outEnd"/>
          <c:showLegendKey val="0"/>
          <c:showVal val="1"/>
          <c:showCatName val="0"/>
          <c:showSerName val="0"/>
          <c:showPercent val="0"/>
          <c:showBubbleSize val="0"/>
          <c:showLeaderLines val="1"/>
        </c:dLbls>
      </c:pie3DChart>
    </c:plotArea>
    <c:legend>
      <c:legendPos val="r"/>
      <c:layout>
        <c:manualLayout>
          <c:xMode val="edge"/>
          <c:yMode val="edge"/>
          <c:x val="0.68813024934383205"/>
          <c:y val="0.41196751968503936"/>
          <c:w val="0.29358638238809426"/>
          <c:h val="0.34829199174749226"/>
        </c:manualLayout>
      </c:layout>
      <c:overlay val="0"/>
      <c:spPr>
        <a:solidFill>
          <a:schemeClr val="accent5">
            <a:lumMod val="20000"/>
            <a:lumOff val="80000"/>
          </a:schemeClr>
        </a:solidFill>
      </c:spPr>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C2704E-2362-433B-9A9C-4175D7A7BF9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ru-RU"/>
        </a:p>
      </dgm:t>
    </dgm:pt>
    <dgm:pt modelId="{4DB33F74-01F4-45AA-8C21-668D46C11AC1}">
      <dgm:prSet>
        <dgm:style>
          <a:lnRef idx="2">
            <a:schemeClr val="accent1"/>
          </a:lnRef>
          <a:fillRef idx="1">
            <a:schemeClr val="lt1"/>
          </a:fillRef>
          <a:effectRef idx="0">
            <a:schemeClr val="accent1"/>
          </a:effectRef>
          <a:fontRef idx="minor">
            <a:schemeClr val="dk1"/>
          </a:fontRef>
        </dgm:style>
      </dgm:prSet>
      <dgm:spPr/>
      <dgm:t>
        <a:bodyPr/>
        <a:lstStyle/>
        <a:p>
          <a:pPr rtl="0"/>
          <a:r>
            <a:rPr lang="az-Latn-AZ" i="1" u="none" dirty="0" smtClean="0">
              <a:latin typeface="Times New Roman" pitchFamily="18" charset="0"/>
              <a:cs typeface="Times New Roman" pitchFamily="18" charset="0"/>
            </a:rPr>
            <a:t>Marketinqin mikromühiti aşağıdakı qüvvələdən ibarətdir:</a:t>
          </a:r>
          <a:endParaRPr lang="ru-RU" i="1" u="none" dirty="0">
            <a:latin typeface="Times New Roman" pitchFamily="18" charset="0"/>
            <a:cs typeface="Times New Roman" pitchFamily="18" charset="0"/>
          </a:endParaRPr>
        </a:p>
      </dgm:t>
    </dgm:pt>
    <dgm:pt modelId="{3A682A10-0B96-4E7F-8357-621F951F0B30}" type="parTrans" cxnId="{FCAFDB38-457E-435C-9A0B-43298E91E5A3}">
      <dgm:prSet/>
      <dgm:spPr/>
      <dgm:t>
        <a:bodyPr/>
        <a:lstStyle/>
        <a:p>
          <a:endParaRPr lang="ru-RU"/>
        </a:p>
      </dgm:t>
    </dgm:pt>
    <dgm:pt modelId="{04CEA1E0-C99F-4E0D-83A6-EDA2AE87E617}" type="sibTrans" cxnId="{FCAFDB38-457E-435C-9A0B-43298E91E5A3}">
      <dgm:prSet/>
      <dgm:spPr/>
      <dgm:t>
        <a:bodyPr/>
        <a:lstStyle/>
        <a:p>
          <a:endParaRPr lang="ru-RU"/>
        </a:p>
      </dgm:t>
    </dgm:pt>
    <dgm:pt modelId="{ADFBF604-FAFF-4F5B-B11F-71D0CB7EFD55}">
      <dgm:prSet/>
      <dgm:spPr/>
      <dgm:t>
        <a:bodyPr/>
        <a:lstStyle/>
        <a:p>
          <a:pPr rtl="0"/>
          <a:r>
            <a:rPr lang="az-Latn-AZ" i="1" dirty="0" smtClean="0">
              <a:solidFill>
                <a:srgbClr val="C00000"/>
              </a:solidFill>
              <a:latin typeface="Times New Roman" pitchFamily="18" charset="0"/>
              <a:cs typeface="Times New Roman" pitchFamily="18" charset="0"/>
            </a:rPr>
            <a:t>Xammal göndərənlər;</a:t>
          </a:r>
          <a:endParaRPr lang="ru-RU" i="1" dirty="0">
            <a:solidFill>
              <a:srgbClr val="C00000"/>
            </a:solidFill>
            <a:latin typeface="Times New Roman" pitchFamily="18" charset="0"/>
            <a:cs typeface="Times New Roman" pitchFamily="18" charset="0"/>
          </a:endParaRPr>
        </a:p>
      </dgm:t>
    </dgm:pt>
    <dgm:pt modelId="{CCCCD3D4-7465-4B4F-AE78-73D61A294C71}" type="parTrans" cxnId="{2F7276DB-8FD9-441A-B81A-F528BE99382F}">
      <dgm:prSet/>
      <dgm:spPr/>
      <dgm:t>
        <a:bodyPr/>
        <a:lstStyle/>
        <a:p>
          <a:endParaRPr lang="ru-RU"/>
        </a:p>
      </dgm:t>
    </dgm:pt>
    <dgm:pt modelId="{228279B5-5F20-4C80-8449-37FF0ADF79A6}" type="sibTrans" cxnId="{2F7276DB-8FD9-441A-B81A-F528BE99382F}">
      <dgm:prSet/>
      <dgm:spPr/>
      <dgm:t>
        <a:bodyPr/>
        <a:lstStyle/>
        <a:p>
          <a:endParaRPr lang="ru-RU"/>
        </a:p>
      </dgm:t>
    </dgm:pt>
    <dgm:pt modelId="{080E511A-FBFC-41A2-82EA-5A5D34089878}">
      <dgm:prSet/>
      <dgm:spPr/>
      <dgm:t>
        <a:bodyPr/>
        <a:lstStyle/>
        <a:p>
          <a:pPr rtl="0"/>
          <a:r>
            <a:rPr lang="az-Latn-AZ" i="1" dirty="0" smtClean="0">
              <a:solidFill>
                <a:srgbClr val="C00000"/>
              </a:solidFill>
              <a:latin typeface="Times New Roman" pitchFamily="18" charset="0"/>
              <a:cs typeface="Times New Roman" pitchFamily="18" charset="0"/>
            </a:rPr>
            <a:t>Marketin vasitəçiləri;</a:t>
          </a:r>
          <a:endParaRPr lang="ru-RU" i="1" dirty="0">
            <a:solidFill>
              <a:srgbClr val="C00000"/>
            </a:solidFill>
            <a:latin typeface="Times New Roman" pitchFamily="18" charset="0"/>
            <a:cs typeface="Times New Roman" pitchFamily="18" charset="0"/>
          </a:endParaRPr>
        </a:p>
      </dgm:t>
    </dgm:pt>
    <dgm:pt modelId="{2B4A94D4-F415-4417-8BBC-F2E8DA28A070}" type="parTrans" cxnId="{33554E82-DAC0-4887-BF32-1A0571677D36}">
      <dgm:prSet/>
      <dgm:spPr/>
      <dgm:t>
        <a:bodyPr/>
        <a:lstStyle/>
        <a:p>
          <a:endParaRPr lang="ru-RU"/>
        </a:p>
      </dgm:t>
    </dgm:pt>
    <dgm:pt modelId="{26E0C501-9070-45EA-82A3-5932CBC5843D}" type="sibTrans" cxnId="{33554E82-DAC0-4887-BF32-1A0571677D36}">
      <dgm:prSet/>
      <dgm:spPr/>
      <dgm:t>
        <a:bodyPr/>
        <a:lstStyle/>
        <a:p>
          <a:endParaRPr lang="ru-RU"/>
        </a:p>
      </dgm:t>
    </dgm:pt>
    <dgm:pt modelId="{FE3FA0D9-0C38-4787-9FD5-CCB426F4D5D5}">
      <dgm:prSet/>
      <dgm:spPr/>
      <dgm:t>
        <a:bodyPr/>
        <a:lstStyle/>
        <a:p>
          <a:pPr rtl="0"/>
          <a:r>
            <a:rPr lang="az-Latn-AZ" i="1" dirty="0" smtClean="0">
              <a:solidFill>
                <a:srgbClr val="C00000"/>
              </a:solidFill>
              <a:latin typeface="Times New Roman" pitchFamily="18" charset="0"/>
              <a:cs typeface="Times New Roman" pitchFamily="18" charset="0"/>
            </a:rPr>
            <a:t>Müştərilər;</a:t>
          </a:r>
          <a:endParaRPr lang="ru-RU" i="1" dirty="0">
            <a:solidFill>
              <a:srgbClr val="C00000"/>
            </a:solidFill>
            <a:latin typeface="Times New Roman" pitchFamily="18" charset="0"/>
            <a:cs typeface="Times New Roman" pitchFamily="18" charset="0"/>
          </a:endParaRPr>
        </a:p>
      </dgm:t>
    </dgm:pt>
    <dgm:pt modelId="{5FC09D65-833F-41E0-8103-A76C6DBABB83}" type="parTrans" cxnId="{38C1B192-82EE-4306-BC96-060D01001872}">
      <dgm:prSet/>
      <dgm:spPr/>
      <dgm:t>
        <a:bodyPr/>
        <a:lstStyle/>
        <a:p>
          <a:endParaRPr lang="ru-RU"/>
        </a:p>
      </dgm:t>
    </dgm:pt>
    <dgm:pt modelId="{8AD90AC3-3946-4F7E-B419-723117CBE76C}" type="sibTrans" cxnId="{38C1B192-82EE-4306-BC96-060D01001872}">
      <dgm:prSet/>
      <dgm:spPr/>
      <dgm:t>
        <a:bodyPr/>
        <a:lstStyle/>
        <a:p>
          <a:endParaRPr lang="ru-RU"/>
        </a:p>
      </dgm:t>
    </dgm:pt>
    <dgm:pt modelId="{56A2F3F9-797E-4698-AA03-BDD29D29EE95}">
      <dgm:prSet/>
      <dgm:spPr/>
      <dgm:t>
        <a:bodyPr/>
        <a:lstStyle/>
        <a:p>
          <a:pPr rtl="0"/>
          <a:r>
            <a:rPr lang="az-Latn-AZ" i="1" dirty="0" smtClean="0">
              <a:solidFill>
                <a:srgbClr val="C00000"/>
              </a:solidFill>
              <a:latin typeface="Times New Roman" pitchFamily="18" charset="0"/>
              <a:cs typeface="Times New Roman" pitchFamily="18" charset="0"/>
            </a:rPr>
            <a:t>Rəqiblər;</a:t>
          </a:r>
          <a:endParaRPr lang="ru-RU" i="1" dirty="0">
            <a:solidFill>
              <a:srgbClr val="C00000"/>
            </a:solidFill>
            <a:latin typeface="Times New Roman" pitchFamily="18" charset="0"/>
            <a:cs typeface="Times New Roman" pitchFamily="18" charset="0"/>
          </a:endParaRPr>
        </a:p>
      </dgm:t>
    </dgm:pt>
    <dgm:pt modelId="{9BF227EC-5B3B-4DC0-9807-F03C597F7621}" type="parTrans" cxnId="{458B1234-2C89-430A-B760-094C843F13CC}">
      <dgm:prSet/>
      <dgm:spPr/>
      <dgm:t>
        <a:bodyPr/>
        <a:lstStyle/>
        <a:p>
          <a:endParaRPr lang="ru-RU"/>
        </a:p>
      </dgm:t>
    </dgm:pt>
    <dgm:pt modelId="{0C055071-B3C1-421E-AE29-AE4D17510A36}" type="sibTrans" cxnId="{458B1234-2C89-430A-B760-094C843F13CC}">
      <dgm:prSet/>
      <dgm:spPr/>
      <dgm:t>
        <a:bodyPr/>
        <a:lstStyle/>
        <a:p>
          <a:endParaRPr lang="ru-RU"/>
        </a:p>
      </dgm:t>
    </dgm:pt>
    <dgm:pt modelId="{EB95F329-95A2-4E6B-AC1A-DBCC67AD51F5}">
      <dgm:prSet/>
      <dgm:spPr/>
      <dgm:t>
        <a:bodyPr/>
        <a:lstStyle/>
        <a:p>
          <a:pPr rtl="0"/>
          <a:r>
            <a:rPr lang="az-Latn-AZ" i="1" dirty="0" smtClean="0">
              <a:solidFill>
                <a:srgbClr val="C00000"/>
              </a:solidFill>
              <a:latin typeface="Times New Roman" pitchFamily="18" charset="0"/>
              <a:cs typeface="Times New Roman" pitchFamily="18" charset="0"/>
            </a:rPr>
            <a:t>Ünsiyyət auditoriyaları. </a:t>
          </a:r>
          <a:endParaRPr lang="ru-RU" i="1" dirty="0">
            <a:solidFill>
              <a:srgbClr val="C00000"/>
            </a:solidFill>
            <a:latin typeface="Times New Roman" pitchFamily="18" charset="0"/>
            <a:cs typeface="Times New Roman" pitchFamily="18" charset="0"/>
          </a:endParaRPr>
        </a:p>
      </dgm:t>
    </dgm:pt>
    <dgm:pt modelId="{54A7B9CE-31C3-4F4A-A22B-B99AC5DC71C0}" type="parTrans" cxnId="{C3F09506-4EA4-4AD0-B473-AC65B0B4CA74}">
      <dgm:prSet/>
      <dgm:spPr/>
      <dgm:t>
        <a:bodyPr/>
        <a:lstStyle/>
        <a:p>
          <a:endParaRPr lang="ru-RU"/>
        </a:p>
      </dgm:t>
    </dgm:pt>
    <dgm:pt modelId="{7F318373-6B22-4842-8848-F338E327BE66}" type="sibTrans" cxnId="{C3F09506-4EA4-4AD0-B473-AC65B0B4CA74}">
      <dgm:prSet/>
      <dgm:spPr/>
      <dgm:t>
        <a:bodyPr/>
        <a:lstStyle/>
        <a:p>
          <a:endParaRPr lang="ru-RU"/>
        </a:p>
      </dgm:t>
    </dgm:pt>
    <dgm:pt modelId="{31C6A99F-F6C3-4014-AFBE-2F729466556A}" type="pres">
      <dgm:prSet presAssocID="{6BC2704E-2362-433B-9A9C-4175D7A7BF9A}" presName="linear" presStyleCnt="0">
        <dgm:presLayoutVars>
          <dgm:animLvl val="lvl"/>
          <dgm:resizeHandles val="exact"/>
        </dgm:presLayoutVars>
      </dgm:prSet>
      <dgm:spPr/>
      <dgm:t>
        <a:bodyPr/>
        <a:lstStyle/>
        <a:p>
          <a:endParaRPr lang="ru-RU"/>
        </a:p>
      </dgm:t>
    </dgm:pt>
    <dgm:pt modelId="{75C50032-5461-49DD-BA1E-8AF6D02F6A2C}" type="pres">
      <dgm:prSet presAssocID="{4DB33F74-01F4-45AA-8C21-668D46C11AC1}" presName="parentText" presStyleLbl="node1" presStyleIdx="0" presStyleCnt="1">
        <dgm:presLayoutVars>
          <dgm:chMax val="0"/>
          <dgm:bulletEnabled val="1"/>
        </dgm:presLayoutVars>
      </dgm:prSet>
      <dgm:spPr/>
      <dgm:t>
        <a:bodyPr/>
        <a:lstStyle/>
        <a:p>
          <a:endParaRPr lang="ru-RU"/>
        </a:p>
      </dgm:t>
    </dgm:pt>
    <dgm:pt modelId="{BCF34086-0AE7-4567-90F7-C597A17CB552}" type="pres">
      <dgm:prSet presAssocID="{4DB33F74-01F4-45AA-8C21-668D46C11AC1}" presName="childText" presStyleLbl="revTx" presStyleIdx="0" presStyleCnt="1">
        <dgm:presLayoutVars>
          <dgm:bulletEnabled val="1"/>
        </dgm:presLayoutVars>
      </dgm:prSet>
      <dgm:spPr/>
      <dgm:t>
        <a:bodyPr/>
        <a:lstStyle/>
        <a:p>
          <a:endParaRPr lang="ru-RU"/>
        </a:p>
      </dgm:t>
    </dgm:pt>
  </dgm:ptLst>
  <dgm:cxnLst>
    <dgm:cxn modelId="{458B1234-2C89-430A-B760-094C843F13CC}" srcId="{4DB33F74-01F4-45AA-8C21-668D46C11AC1}" destId="{56A2F3F9-797E-4698-AA03-BDD29D29EE95}" srcOrd="3" destOrd="0" parTransId="{9BF227EC-5B3B-4DC0-9807-F03C597F7621}" sibTransId="{0C055071-B3C1-421E-AE29-AE4D17510A36}"/>
    <dgm:cxn modelId="{2FE45FC2-78D3-4252-A655-9CE94A294C7B}" type="presOf" srcId="{080E511A-FBFC-41A2-82EA-5A5D34089878}" destId="{BCF34086-0AE7-4567-90F7-C597A17CB552}" srcOrd="0" destOrd="1" presId="urn:microsoft.com/office/officeart/2005/8/layout/vList2"/>
    <dgm:cxn modelId="{2CFCBDB7-7959-41F8-B6F4-62C6F7D842CA}" type="presOf" srcId="{FE3FA0D9-0C38-4787-9FD5-CCB426F4D5D5}" destId="{BCF34086-0AE7-4567-90F7-C597A17CB552}" srcOrd="0" destOrd="2" presId="urn:microsoft.com/office/officeart/2005/8/layout/vList2"/>
    <dgm:cxn modelId="{B6E2A59E-E161-4D98-AFA1-E08D3AC4A835}" type="presOf" srcId="{EB95F329-95A2-4E6B-AC1A-DBCC67AD51F5}" destId="{BCF34086-0AE7-4567-90F7-C597A17CB552}" srcOrd="0" destOrd="4" presId="urn:microsoft.com/office/officeart/2005/8/layout/vList2"/>
    <dgm:cxn modelId="{C2AD1C26-255B-48C4-AD1C-F7D3BE6C8DA7}" type="presOf" srcId="{56A2F3F9-797E-4698-AA03-BDD29D29EE95}" destId="{BCF34086-0AE7-4567-90F7-C597A17CB552}" srcOrd="0" destOrd="3" presId="urn:microsoft.com/office/officeart/2005/8/layout/vList2"/>
    <dgm:cxn modelId="{33554E82-DAC0-4887-BF32-1A0571677D36}" srcId="{4DB33F74-01F4-45AA-8C21-668D46C11AC1}" destId="{080E511A-FBFC-41A2-82EA-5A5D34089878}" srcOrd="1" destOrd="0" parTransId="{2B4A94D4-F415-4417-8BBC-F2E8DA28A070}" sibTransId="{26E0C501-9070-45EA-82A3-5932CBC5843D}"/>
    <dgm:cxn modelId="{38C1B192-82EE-4306-BC96-060D01001872}" srcId="{4DB33F74-01F4-45AA-8C21-668D46C11AC1}" destId="{FE3FA0D9-0C38-4787-9FD5-CCB426F4D5D5}" srcOrd="2" destOrd="0" parTransId="{5FC09D65-833F-41E0-8103-A76C6DBABB83}" sibTransId="{8AD90AC3-3946-4F7E-B419-723117CBE76C}"/>
    <dgm:cxn modelId="{6BD12166-84ED-4088-9B79-0186F4DB2533}" type="presOf" srcId="{4DB33F74-01F4-45AA-8C21-668D46C11AC1}" destId="{75C50032-5461-49DD-BA1E-8AF6D02F6A2C}" srcOrd="0" destOrd="0" presId="urn:microsoft.com/office/officeart/2005/8/layout/vList2"/>
    <dgm:cxn modelId="{E05853FE-4565-4D3E-AC1C-C7F9B9485578}" type="presOf" srcId="{6BC2704E-2362-433B-9A9C-4175D7A7BF9A}" destId="{31C6A99F-F6C3-4014-AFBE-2F729466556A}" srcOrd="0" destOrd="0" presId="urn:microsoft.com/office/officeart/2005/8/layout/vList2"/>
    <dgm:cxn modelId="{FCAFDB38-457E-435C-9A0B-43298E91E5A3}" srcId="{6BC2704E-2362-433B-9A9C-4175D7A7BF9A}" destId="{4DB33F74-01F4-45AA-8C21-668D46C11AC1}" srcOrd="0" destOrd="0" parTransId="{3A682A10-0B96-4E7F-8357-621F951F0B30}" sibTransId="{04CEA1E0-C99F-4E0D-83A6-EDA2AE87E617}"/>
    <dgm:cxn modelId="{2F7276DB-8FD9-441A-B81A-F528BE99382F}" srcId="{4DB33F74-01F4-45AA-8C21-668D46C11AC1}" destId="{ADFBF604-FAFF-4F5B-B11F-71D0CB7EFD55}" srcOrd="0" destOrd="0" parTransId="{CCCCD3D4-7465-4B4F-AE78-73D61A294C71}" sibTransId="{228279B5-5F20-4C80-8449-37FF0ADF79A6}"/>
    <dgm:cxn modelId="{C3F09506-4EA4-4AD0-B473-AC65B0B4CA74}" srcId="{4DB33F74-01F4-45AA-8C21-668D46C11AC1}" destId="{EB95F329-95A2-4E6B-AC1A-DBCC67AD51F5}" srcOrd="4" destOrd="0" parTransId="{54A7B9CE-31C3-4F4A-A22B-B99AC5DC71C0}" sibTransId="{7F318373-6B22-4842-8848-F338E327BE66}"/>
    <dgm:cxn modelId="{86C7C2F5-CDA7-4322-82F8-56FA4501EA69}" type="presOf" srcId="{ADFBF604-FAFF-4F5B-B11F-71D0CB7EFD55}" destId="{BCF34086-0AE7-4567-90F7-C597A17CB552}" srcOrd="0" destOrd="0" presId="urn:microsoft.com/office/officeart/2005/8/layout/vList2"/>
    <dgm:cxn modelId="{9DBAC429-6CE9-429A-BDE4-673C4D05F6E5}" type="presParOf" srcId="{31C6A99F-F6C3-4014-AFBE-2F729466556A}" destId="{75C50032-5461-49DD-BA1E-8AF6D02F6A2C}" srcOrd="0" destOrd="0" presId="urn:microsoft.com/office/officeart/2005/8/layout/vList2"/>
    <dgm:cxn modelId="{D798F56B-3FB0-43EB-B13E-CF088DF9E40B}" type="presParOf" srcId="{31C6A99F-F6C3-4014-AFBE-2F729466556A}" destId="{BCF34086-0AE7-4567-90F7-C597A17CB552}" srcOrd="1" destOrd="0" presId="urn:microsoft.com/office/officeart/2005/8/layout/vList2"/>
  </dgm:cxnLst>
  <dgm:bg>
    <a:solidFill>
      <a:schemeClr val="accent3">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5ECCD8-31FF-4BEC-8721-3BD4057182C2}"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ru-RU"/>
        </a:p>
      </dgm:t>
    </dgm:pt>
    <dgm:pt modelId="{B50F2014-D0B7-4151-B3AB-066C50B4224B}">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az-Latn-AZ" sz="2400" i="1" u="sng" dirty="0" smtClean="0">
              <a:latin typeface="Times New Roman" pitchFamily="18" charset="0"/>
              <a:cs typeface="Times New Roman" pitchFamily="18" charset="0"/>
            </a:rPr>
            <a:t>Müəssisənin müştəriləri aşağıdakı bazarılarda fəaliyyət göstərən alıcılardır:</a:t>
          </a:r>
          <a:endParaRPr lang="ru-RU" sz="2400" i="1" u="sng" dirty="0">
            <a:latin typeface="Times New Roman" pitchFamily="18" charset="0"/>
            <a:cs typeface="Times New Roman" pitchFamily="18" charset="0"/>
          </a:endParaRPr>
        </a:p>
      </dgm:t>
    </dgm:pt>
    <dgm:pt modelId="{EC284D16-6B54-4D1E-91AB-7AA4713A7838}" type="parTrans" cxnId="{D9B13077-CF40-4559-9323-36E8FAA03296}">
      <dgm:prSet/>
      <dgm:spPr/>
      <dgm:t>
        <a:bodyPr/>
        <a:lstStyle/>
        <a:p>
          <a:endParaRPr lang="ru-RU"/>
        </a:p>
      </dgm:t>
    </dgm:pt>
    <dgm:pt modelId="{38939432-B667-4264-A01B-08A91E8281F3}" type="sibTrans" cxnId="{D9B13077-CF40-4559-9323-36E8FAA03296}">
      <dgm:prSet/>
      <dgm:spPr/>
      <dgm:t>
        <a:bodyPr/>
        <a:lstStyle/>
        <a:p>
          <a:endParaRPr lang="ru-RU"/>
        </a:p>
      </dgm:t>
    </dgm:pt>
    <dgm:pt modelId="{72C822A8-6467-462D-B4A3-BF8D5DF0253A}">
      <dgm:prSet custT="1"/>
      <dgm:spPr/>
      <dgm:t>
        <a:bodyPr/>
        <a:lstStyle/>
        <a:p>
          <a:pPr rtl="0"/>
          <a:r>
            <a:rPr lang="az-Latn-AZ" sz="2400" i="1" u="sng" dirty="0" smtClean="0">
              <a:latin typeface="Times New Roman" pitchFamily="18" charset="0"/>
              <a:cs typeface="Times New Roman" pitchFamily="18" charset="0"/>
            </a:rPr>
            <a:t>Istehlak bazarları;</a:t>
          </a:r>
          <a:endParaRPr lang="ru-RU" sz="2400" i="1" u="sng" dirty="0">
            <a:latin typeface="Times New Roman" pitchFamily="18" charset="0"/>
            <a:cs typeface="Times New Roman" pitchFamily="18" charset="0"/>
          </a:endParaRPr>
        </a:p>
      </dgm:t>
    </dgm:pt>
    <dgm:pt modelId="{721D9507-4D87-4F82-A090-D3578124E11D}" type="parTrans" cxnId="{E1589A4E-F0D6-4484-9BC7-62C7EE51322E}">
      <dgm:prSet/>
      <dgm:spPr/>
      <dgm:t>
        <a:bodyPr/>
        <a:lstStyle/>
        <a:p>
          <a:endParaRPr lang="ru-RU"/>
        </a:p>
      </dgm:t>
    </dgm:pt>
    <dgm:pt modelId="{B3D7BE61-5125-4756-A7D4-EFEBFB483DAF}" type="sibTrans" cxnId="{E1589A4E-F0D6-4484-9BC7-62C7EE51322E}">
      <dgm:prSet/>
      <dgm:spPr/>
      <dgm:t>
        <a:bodyPr/>
        <a:lstStyle/>
        <a:p>
          <a:endParaRPr lang="ru-RU"/>
        </a:p>
      </dgm:t>
    </dgm:pt>
    <dgm:pt modelId="{C4ADD7AD-2C81-4075-A599-71CA404A7635}">
      <dgm:prSet custT="1"/>
      <dgm:spPr/>
      <dgm:t>
        <a:bodyPr/>
        <a:lstStyle/>
        <a:p>
          <a:pPr rtl="0"/>
          <a:r>
            <a:rPr lang="az-Latn-AZ" sz="2400" i="1" u="sng" dirty="0" smtClean="0">
              <a:latin typeface="Times New Roman" pitchFamily="18" charset="0"/>
              <a:cs typeface="Times New Roman" pitchFamily="18" charset="0"/>
            </a:rPr>
            <a:t>Sənaye bazarları;</a:t>
          </a:r>
          <a:endParaRPr lang="ru-RU" sz="2400" i="1" u="sng" dirty="0">
            <a:latin typeface="Times New Roman" pitchFamily="18" charset="0"/>
            <a:cs typeface="Times New Roman" pitchFamily="18" charset="0"/>
          </a:endParaRPr>
        </a:p>
      </dgm:t>
    </dgm:pt>
    <dgm:pt modelId="{E4E6DB0A-55E1-4F2D-BBB5-9ADDA08437FE}" type="parTrans" cxnId="{52841D2D-7B50-41AD-8A6B-3159085F656D}">
      <dgm:prSet/>
      <dgm:spPr/>
      <dgm:t>
        <a:bodyPr/>
        <a:lstStyle/>
        <a:p>
          <a:endParaRPr lang="ru-RU"/>
        </a:p>
      </dgm:t>
    </dgm:pt>
    <dgm:pt modelId="{63AFAC25-B0F8-4FA8-A24D-DD1D3A00C8BA}" type="sibTrans" cxnId="{52841D2D-7B50-41AD-8A6B-3159085F656D}">
      <dgm:prSet/>
      <dgm:spPr/>
      <dgm:t>
        <a:bodyPr/>
        <a:lstStyle/>
        <a:p>
          <a:endParaRPr lang="ru-RU"/>
        </a:p>
      </dgm:t>
    </dgm:pt>
    <dgm:pt modelId="{2074293C-892A-4545-B4DD-F6FB610C4130}">
      <dgm:prSet custT="1"/>
      <dgm:spPr/>
      <dgm:t>
        <a:bodyPr/>
        <a:lstStyle/>
        <a:p>
          <a:pPr rtl="0"/>
          <a:r>
            <a:rPr lang="az-Latn-AZ" sz="2400" i="1" u="sng" dirty="0" smtClean="0">
              <a:latin typeface="Times New Roman" pitchFamily="18" charset="0"/>
              <a:cs typeface="Times New Roman" pitchFamily="18" charset="0"/>
            </a:rPr>
            <a:t>Ticarət-vasitəçilər bazarı;</a:t>
          </a:r>
          <a:endParaRPr lang="ru-RU" sz="2400" i="1" u="sng" dirty="0">
            <a:latin typeface="Times New Roman" pitchFamily="18" charset="0"/>
            <a:cs typeface="Times New Roman" pitchFamily="18" charset="0"/>
          </a:endParaRPr>
        </a:p>
      </dgm:t>
    </dgm:pt>
    <dgm:pt modelId="{C8D59238-AF6B-423F-9B13-C438577CADBB}" type="parTrans" cxnId="{03699E60-9B3E-4F55-A35E-9BAF87E51930}">
      <dgm:prSet/>
      <dgm:spPr/>
      <dgm:t>
        <a:bodyPr/>
        <a:lstStyle/>
        <a:p>
          <a:endParaRPr lang="ru-RU"/>
        </a:p>
      </dgm:t>
    </dgm:pt>
    <dgm:pt modelId="{4CA05C02-851D-4F2F-9F6F-500684A401A2}" type="sibTrans" cxnId="{03699E60-9B3E-4F55-A35E-9BAF87E51930}">
      <dgm:prSet/>
      <dgm:spPr/>
      <dgm:t>
        <a:bodyPr/>
        <a:lstStyle/>
        <a:p>
          <a:endParaRPr lang="ru-RU"/>
        </a:p>
      </dgm:t>
    </dgm:pt>
    <dgm:pt modelId="{22C38387-18F3-4E87-8877-9159A7234DF6}">
      <dgm:prSet custT="1"/>
      <dgm:spPr/>
      <dgm:t>
        <a:bodyPr/>
        <a:lstStyle/>
        <a:p>
          <a:pPr rtl="0"/>
          <a:r>
            <a:rPr lang="az-Latn-AZ" sz="2400" i="1" u="sng" dirty="0" smtClean="0">
              <a:latin typeface="Times New Roman" pitchFamily="18" charset="0"/>
              <a:cs typeface="Times New Roman" pitchFamily="18" charset="0"/>
            </a:rPr>
            <a:t>Sosial təminat bazarları;</a:t>
          </a:r>
          <a:endParaRPr lang="ru-RU" sz="2400" i="1" u="sng" dirty="0">
            <a:latin typeface="Times New Roman" pitchFamily="18" charset="0"/>
            <a:cs typeface="Times New Roman" pitchFamily="18" charset="0"/>
          </a:endParaRPr>
        </a:p>
      </dgm:t>
    </dgm:pt>
    <dgm:pt modelId="{AACADF21-9F4B-40E4-89D7-0444DB797DFC}" type="parTrans" cxnId="{580F0FB4-6AA4-4056-89A0-774C2D587A30}">
      <dgm:prSet/>
      <dgm:spPr/>
      <dgm:t>
        <a:bodyPr/>
        <a:lstStyle/>
        <a:p>
          <a:endParaRPr lang="ru-RU"/>
        </a:p>
      </dgm:t>
    </dgm:pt>
    <dgm:pt modelId="{52D87402-4412-478E-8EAF-A4F51E047E6C}" type="sibTrans" cxnId="{580F0FB4-6AA4-4056-89A0-774C2D587A30}">
      <dgm:prSet/>
      <dgm:spPr/>
      <dgm:t>
        <a:bodyPr/>
        <a:lstStyle/>
        <a:p>
          <a:endParaRPr lang="ru-RU"/>
        </a:p>
      </dgm:t>
    </dgm:pt>
    <dgm:pt modelId="{B7E7F399-29E5-4D4A-99D4-38115C9EB9D6}">
      <dgm:prSet custT="1"/>
      <dgm:spPr/>
      <dgm:t>
        <a:bodyPr/>
        <a:lstStyle/>
        <a:p>
          <a:pPr rtl="0"/>
          <a:r>
            <a:rPr lang="az-Latn-AZ" sz="2400" i="1" u="sng" dirty="0" smtClean="0">
              <a:latin typeface="Times New Roman" pitchFamily="18" charset="0"/>
              <a:cs typeface="Times New Roman" pitchFamily="18" charset="0"/>
            </a:rPr>
            <a:t>Dövlət strukturları bazarları;</a:t>
          </a:r>
          <a:endParaRPr lang="ru-RU" sz="2400" i="1" u="sng" dirty="0">
            <a:latin typeface="Times New Roman" pitchFamily="18" charset="0"/>
            <a:cs typeface="Times New Roman" pitchFamily="18" charset="0"/>
          </a:endParaRPr>
        </a:p>
      </dgm:t>
    </dgm:pt>
    <dgm:pt modelId="{25E3CCAA-989F-4F2C-8210-C25BABD2AE59}" type="parTrans" cxnId="{68A21B82-A4F6-4DC4-B5F2-E152318D7729}">
      <dgm:prSet/>
      <dgm:spPr/>
      <dgm:t>
        <a:bodyPr/>
        <a:lstStyle/>
        <a:p>
          <a:endParaRPr lang="ru-RU"/>
        </a:p>
      </dgm:t>
    </dgm:pt>
    <dgm:pt modelId="{0FC61F63-B25F-40E0-844E-3B12BAC2D060}" type="sibTrans" cxnId="{68A21B82-A4F6-4DC4-B5F2-E152318D7729}">
      <dgm:prSet/>
      <dgm:spPr/>
      <dgm:t>
        <a:bodyPr/>
        <a:lstStyle/>
        <a:p>
          <a:endParaRPr lang="ru-RU"/>
        </a:p>
      </dgm:t>
    </dgm:pt>
    <dgm:pt modelId="{EF84A04D-D84C-410D-BCC8-B92AE37B6FBF}">
      <dgm:prSet custT="1"/>
      <dgm:spPr/>
      <dgm:t>
        <a:bodyPr/>
        <a:lstStyle/>
        <a:p>
          <a:pPr rtl="0"/>
          <a:r>
            <a:rPr lang="az-Latn-AZ" sz="2400" i="1" u="sng" dirty="0" smtClean="0">
              <a:latin typeface="Times New Roman" pitchFamily="18" charset="0"/>
              <a:cs typeface="Times New Roman" pitchFamily="18" charset="0"/>
            </a:rPr>
            <a:t>Beynəlxalq bazarlar.</a:t>
          </a:r>
          <a:endParaRPr lang="ru-RU" sz="2400" i="1" u="sng" dirty="0">
            <a:latin typeface="Times New Roman" pitchFamily="18" charset="0"/>
            <a:cs typeface="Times New Roman" pitchFamily="18" charset="0"/>
          </a:endParaRPr>
        </a:p>
      </dgm:t>
    </dgm:pt>
    <dgm:pt modelId="{F635070F-5E2B-43C5-981C-A3C0718FC8D9}" type="parTrans" cxnId="{41B5E386-A32B-47F4-8976-9D2CD83A703D}">
      <dgm:prSet/>
      <dgm:spPr/>
      <dgm:t>
        <a:bodyPr/>
        <a:lstStyle/>
        <a:p>
          <a:endParaRPr lang="ru-RU"/>
        </a:p>
      </dgm:t>
    </dgm:pt>
    <dgm:pt modelId="{7390AEE0-0E84-4E1D-832A-D48594FAE9D1}" type="sibTrans" cxnId="{41B5E386-A32B-47F4-8976-9D2CD83A703D}">
      <dgm:prSet/>
      <dgm:spPr/>
      <dgm:t>
        <a:bodyPr/>
        <a:lstStyle/>
        <a:p>
          <a:endParaRPr lang="ru-RU"/>
        </a:p>
      </dgm:t>
    </dgm:pt>
    <dgm:pt modelId="{B99ED9D5-CB6B-44C9-B5C9-01CA2948F993}" type="pres">
      <dgm:prSet presAssocID="{165ECCD8-31FF-4BEC-8721-3BD4057182C2}" presName="linear" presStyleCnt="0">
        <dgm:presLayoutVars>
          <dgm:animLvl val="lvl"/>
          <dgm:resizeHandles val="exact"/>
        </dgm:presLayoutVars>
      </dgm:prSet>
      <dgm:spPr/>
      <dgm:t>
        <a:bodyPr/>
        <a:lstStyle/>
        <a:p>
          <a:endParaRPr lang="ru-RU"/>
        </a:p>
      </dgm:t>
    </dgm:pt>
    <dgm:pt modelId="{F4CBBB3C-F9CD-4EEC-AAAB-BA072710EA77}" type="pres">
      <dgm:prSet presAssocID="{B50F2014-D0B7-4151-B3AB-066C50B4224B}" presName="parentText" presStyleLbl="node1" presStyleIdx="0" presStyleCnt="7">
        <dgm:presLayoutVars>
          <dgm:chMax val="0"/>
          <dgm:bulletEnabled val="1"/>
        </dgm:presLayoutVars>
      </dgm:prSet>
      <dgm:spPr/>
      <dgm:t>
        <a:bodyPr/>
        <a:lstStyle/>
        <a:p>
          <a:endParaRPr lang="ru-RU"/>
        </a:p>
      </dgm:t>
    </dgm:pt>
    <dgm:pt modelId="{B847E890-A4AE-4EC0-A5AB-C7828529F3B6}" type="pres">
      <dgm:prSet presAssocID="{38939432-B667-4264-A01B-08A91E8281F3}" presName="spacer" presStyleCnt="0"/>
      <dgm:spPr/>
      <dgm:t>
        <a:bodyPr/>
        <a:lstStyle/>
        <a:p>
          <a:endParaRPr lang="ru-RU"/>
        </a:p>
      </dgm:t>
    </dgm:pt>
    <dgm:pt modelId="{65151F93-C6DB-414C-909C-C89BC6529E59}" type="pres">
      <dgm:prSet presAssocID="{72C822A8-6467-462D-B4A3-BF8D5DF0253A}" presName="parentText" presStyleLbl="node1" presStyleIdx="1" presStyleCnt="7" custLinFactNeighborX="501" custLinFactNeighborY="24033">
        <dgm:presLayoutVars>
          <dgm:chMax val="0"/>
          <dgm:bulletEnabled val="1"/>
        </dgm:presLayoutVars>
      </dgm:prSet>
      <dgm:spPr/>
      <dgm:t>
        <a:bodyPr/>
        <a:lstStyle/>
        <a:p>
          <a:endParaRPr lang="ru-RU"/>
        </a:p>
      </dgm:t>
    </dgm:pt>
    <dgm:pt modelId="{09463D92-474A-4404-81E9-8DE313124A27}" type="pres">
      <dgm:prSet presAssocID="{B3D7BE61-5125-4756-A7D4-EFEBFB483DAF}" presName="spacer" presStyleCnt="0"/>
      <dgm:spPr/>
      <dgm:t>
        <a:bodyPr/>
        <a:lstStyle/>
        <a:p>
          <a:endParaRPr lang="ru-RU"/>
        </a:p>
      </dgm:t>
    </dgm:pt>
    <dgm:pt modelId="{AD4F22A4-35E9-43FF-8B04-A84A81388578}" type="pres">
      <dgm:prSet presAssocID="{C4ADD7AD-2C81-4075-A599-71CA404A7635}" presName="parentText" presStyleLbl="node1" presStyleIdx="2" presStyleCnt="7" custLinFactNeighborX="862" custLinFactNeighborY="-24372">
        <dgm:presLayoutVars>
          <dgm:chMax val="0"/>
          <dgm:bulletEnabled val="1"/>
        </dgm:presLayoutVars>
      </dgm:prSet>
      <dgm:spPr/>
      <dgm:t>
        <a:bodyPr/>
        <a:lstStyle/>
        <a:p>
          <a:endParaRPr lang="ru-RU"/>
        </a:p>
      </dgm:t>
    </dgm:pt>
    <dgm:pt modelId="{5C3EC9E0-CF10-4947-893C-887ADA0044E4}" type="pres">
      <dgm:prSet presAssocID="{63AFAC25-B0F8-4FA8-A24D-DD1D3A00C8BA}" presName="spacer" presStyleCnt="0"/>
      <dgm:spPr/>
      <dgm:t>
        <a:bodyPr/>
        <a:lstStyle/>
        <a:p>
          <a:endParaRPr lang="ru-RU"/>
        </a:p>
      </dgm:t>
    </dgm:pt>
    <dgm:pt modelId="{5D0F9166-9C81-4958-9ED7-F913B61C3973}" type="pres">
      <dgm:prSet presAssocID="{2074293C-892A-4545-B4DD-F6FB610C4130}" presName="parentText" presStyleLbl="node1" presStyleIdx="3" presStyleCnt="7">
        <dgm:presLayoutVars>
          <dgm:chMax val="0"/>
          <dgm:bulletEnabled val="1"/>
        </dgm:presLayoutVars>
      </dgm:prSet>
      <dgm:spPr/>
      <dgm:t>
        <a:bodyPr/>
        <a:lstStyle/>
        <a:p>
          <a:endParaRPr lang="ru-RU"/>
        </a:p>
      </dgm:t>
    </dgm:pt>
    <dgm:pt modelId="{A2C9C660-ECD7-4EC3-B7B1-A4B20B946203}" type="pres">
      <dgm:prSet presAssocID="{4CA05C02-851D-4F2F-9F6F-500684A401A2}" presName="spacer" presStyleCnt="0"/>
      <dgm:spPr/>
      <dgm:t>
        <a:bodyPr/>
        <a:lstStyle/>
        <a:p>
          <a:endParaRPr lang="ru-RU"/>
        </a:p>
      </dgm:t>
    </dgm:pt>
    <dgm:pt modelId="{689BCC1E-4ED6-45E5-B3EA-98104C2E42F9}" type="pres">
      <dgm:prSet presAssocID="{22C38387-18F3-4E87-8877-9159A7234DF6}" presName="parentText" presStyleLbl="node1" presStyleIdx="4" presStyleCnt="7">
        <dgm:presLayoutVars>
          <dgm:chMax val="0"/>
          <dgm:bulletEnabled val="1"/>
        </dgm:presLayoutVars>
      </dgm:prSet>
      <dgm:spPr/>
      <dgm:t>
        <a:bodyPr/>
        <a:lstStyle/>
        <a:p>
          <a:endParaRPr lang="ru-RU"/>
        </a:p>
      </dgm:t>
    </dgm:pt>
    <dgm:pt modelId="{170B74B7-5C90-4CFF-90A3-68CBFD2EB112}" type="pres">
      <dgm:prSet presAssocID="{52D87402-4412-478E-8EAF-A4F51E047E6C}" presName="spacer" presStyleCnt="0"/>
      <dgm:spPr/>
      <dgm:t>
        <a:bodyPr/>
        <a:lstStyle/>
        <a:p>
          <a:endParaRPr lang="ru-RU"/>
        </a:p>
      </dgm:t>
    </dgm:pt>
    <dgm:pt modelId="{F6294AC8-4C2A-4CDA-A357-E713729BF897}" type="pres">
      <dgm:prSet presAssocID="{B7E7F399-29E5-4D4A-99D4-38115C9EB9D6}" presName="parentText" presStyleLbl="node1" presStyleIdx="5" presStyleCnt="7">
        <dgm:presLayoutVars>
          <dgm:chMax val="0"/>
          <dgm:bulletEnabled val="1"/>
        </dgm:presLayoutVars>
      </dgm:prSet>
      <dgm:spPr/>
      <dgm:t>
        <a:bodyPr/>
        <a:lstStyle/>
        <a:p>
          <a:endParaRPr lang="ru-RU"/>
        </a:p>
      </dgm:t>
    </dgm:pt>
    <dgm:pt modelId="{233196A6-833F-432A-8F99-434DE12AE3A1}" type="pres">
      <dgm:prSet presAssocID="{0FC61F63-B25F-40E0-844E-3B12BAC2D060}" presName="spacer" presStyleCnt="0"/>
      <dgm:spPr/>
      <dgm:t>
        <a:bodyPr/>
        <a:lstStyle/>
        <a:p>
          <a:endParaRPr lang="ru-RU"/>
        </a:p>
      </dgm:t>
    </dgm:pt>
    <dgm:pt modelId="{798EC165-12BA-48C3-94C1-C4C58AA325AD}" type="pres">
      <dgm:prSet presAssocID="{EF84A04D-D84C-410D-BCC8-B92AE37B6FBF}" presName="parentText" presStyleLbl="node1" presStyleIdx="6" presStyleCnt="7">
        <dgm:presLayoutVars>
          <dgm:chMax val="0"/>
          <dgm:bulletEnabled val="1"/>
        </dgm:presLayoutVars>
      </dgm:prSet>
      <dgm:spPr/>
      <dgm:t>
        <a:bodyPr/>
        <a:lstStyle/>
        <a:p>
          <a:endParaRPr lang="ru-RU"/>
        </a:p>
      </dgm:t>
    </dgm:pt>
  </dgm:ptLst>
  <dgm:cxnLst>
    <dgm:cxn modelId="{E1589A4E-F0D6-4484-9BC7-62C7EE51322E}" srcId="{165ECCD8-31FF-4BEC-8721-3BD4057182C2}" destId="{72C822A8-6467-462D-B4A3-BF8D5DF0253A}" srcOrd="1" destOrd="0" parTransId="{721D9507-4D87-4F82-A090-D3578124E11D}" sibTransId="{B3D7BE61-5125-4756-A7D4-EFEBFB483DAF}"/>
    <dgm:cxn modelId="{8719BBC0-23B3-4535-A129-7E1C22296FA4}" type="presOf" srcId="{C4ADD7AD-2C81-4075-A599-71CA404A7635}" destId="{AD4F22A4-35E9-43FF-8B04-A84A81388578}" srcOrd="0" destOrd="0" presId="urn:microsoft.com/office/officeart/2005/8/layout/vList2"/>
    <dgm:cxn modelId="{03699E60-9B3E-4F55-A35E-9BAF87E51930}" srcId="{165ECCD8-31FF-4BEC-8721-3BD4057182C2}" destId="{2074293C-892A-4545-B4DD-F6FB610C4130}" srcOrd="3" destOrd="0" parTransId="{C8D59238-AF6B-423F-9B13-C438577CADBB}" sibTransId="{4CA05C02-851D-4F2F-9F6F-500684A401A2}"/>
    <dgm:cxn modelId="{580F0FB4-6AA4-4056-89A0-774C2D587A30}" srcId="{165ECCD8-31FF-4BEC-8721-3BD4057182C2}" destId="{22C38387-18F3-4E87-8877-9159A7234DF6}" srcOrd="4" destOrd="0" parTransId="{AACADF21-9F4B-40E4-89D7-0444DB797DFC}" sibTransId="{52D87402-4412-478E-8EAF-A4F51E047E6C}"/>
    <dgm:cxn modelId="{C85A3141-9519-4482-A308-1A9A1D788DD8}" type="presOf" srcId="{72C822A8-6467-462D-B4A3-BF8D5DF0253A}" destId="{65151F93-C6DB-414C-909C-C89BC6529E59}" srcOrd="0" destOrd="0" presId="urn:microsoft.com/office/officeart/2005/8/layout/vList2"/>
    <dgm:cxn modelId="{CD9751E0-7B24-41BF-8733-19EC9243E149}" type="presOf" srcId="{165ECCD8-31FF-4BEC-8721-3BD4057182C2}" destId="{B99ED9D5-CB6B-44C9-B5C9-01CA2948F993}" srcOrd="0" destOrd="0" presId="urn:microsoft.com/office/officeart/2005/8/layout/vList2"/>
    <dgm:cxn modelId="{21D9B6C5-F8C9-4D99-82E1-6EEF5B7F0F55}" type="presOf" srcId="{B7E7F399-29E5-4D4A-99D4-38115C9EB9D6}" destId="{F6294AC8-4C2A-4CDA-A357-E713729BF897}" srcOrd="0" destOrd="0" presId="urn:microsoft.com/office/officeart/2005/8/layout/vList2"/>
    <dgm:cxn modelId="{41B5E386-A32B-47F4-8976-9D2CD83A703D}" srcId="{165ECCD8-31FF-4BEC-8721-3BD4057182C2}" destId="{EF84A04D-D84C-410D-BCC8-B92AE37B6FBF}" srcOrd="6" destOrd="0" parTransId="{F635070F-5E2B-43C5-981C-A3C0718FC8D9}" sibTransId="{7390AEE0-0E84-4E1D-832A-D48594FAE9D1}"/>
    <dgm:cxn modelId="{AF83B576-AFC4-4964-A4DF-294C0A760F37}" type="presOf" srcId="{B50F2014-D0B7-4151-B3AB-066C50B4224B}" destId="{F4CBBB3C-F9CD-4EEC-AAAB-BA072710EA77}" srcOrd="0" destOrd="0" presId="urn:microsoft.com/office/officeart/2005/8/layout/vList2"/>
    <dgm:cxn modelId="{4BAB0F1A-6D10-403F-9880-2D90795AD386}" type="presOf" srcId="{22C38387-18F3-4E87-8877-9159A7234DF6}" destId="{689BCC1E-4ED6-45E5-B3EA-98104C2E42F9}" srcOrd="0" destOrd="0" presId="urn:microsoft.com/office/officeart/2005/8/layout/vList2"/>
    <dgm:cxn modelId="{52841D2D-7B50-41AD-8A6B-3159085F656D}" srcId="{165ECCD8-31FF-4BEC-8721-3BD4057182C2}" destId="{C4ADD7AD-2C81-4075-A599-71CA404A7635}" srcOrd="2" destOrd="0" parTransId="{E4E6DB0A-55E1-4F2D-BBB5-9ADDA08437FE}" sibTransId="{63AFAC25-B0F8-4FA8-A24D-DD1D3A00C8BA}"/>
    <dgm:cxn modelId="{D9B13077-CF40-4559-9323-36E8FAA03296}" srcId="{165ECCD8-31FF-4BEC-8721-3BD4057182C2}" destId="{B50F2014-D0B7-4151-B3AB-066C50B4224B}" srcOrd="0" destOrd="0" parTransId="{EC284D16-6B54-4D1E-91AB-7AA4713A7838}" sibTransId="{38939432-B667-4264-A01B-08A91E8281F3}"/>
    <dgm:cxn modelId="{532B1369-63F4-4988-B7E3-A1604CE1AE68}" type="presOf" srcId="{EF84A04D-D84C-410D-BCC8-B92AE37B6FBF}" destId="{798EC165-12BA-48C3-94C1-C4C58AA325AD}" srcOrd="0" destOrd="0" presId="urn:microsoft.com/office/officeart/2005/8/layout/vList2"/>
    <dgm:cxn modelId="{68A21B82-A4F6-4DC4-B5F2-E152318D7729}" srcId="{165ECCD8-31FF-4BEC-8721-3BD4057182C2}" destId="{B7E7F399-29E5-4D4A-99D4-38115C9EB9D6}" srcOrd="5" destOrd="0" parTransId="{25E3CCAA-989F-4F2C-8210-C25BABD2AE59}" sibTransId="{0FC61F63-B25F-40E0-844E-3B12BAC2D060}"/>
    <dgm:cxn modelId="{0F9CE066-639F-4AA4-90C6-512C3586DB38}" type="presOf" srcId="{2074293C-892A-4545-B4DD-F6FB610C4130}" destId="{5D0F9166-9C81-4958-9ED7-F913B61C3973}" srcOrd="0" destOrd="0" presId="urn:microsoft.com/office/officeart/2005/8/layout/vList2"/>
    <dgm:cxn modelId="{BF871683-58C3-4632-97D6-97A9A8ED5008}" type="presParOf" srcId="{B99ED9D5-CB6B-44C9-B5C9-01CA2948F993}" destId="{F4CBBB3C-F9CD-4EEC-AAAB-BA072710EA77}" srcOrd="0" destOrd="0" presId="urn:microsoft.com/office/officeart/2005/8/layout/vList2"/>
    <dgm:cxn modelId="{7DF04129-2346-438C-8CE2-7C8A4BE983B7}" type="presParOf" srcId="{B99ED9D5-CB6B-44C9-B5C9-01CA2948F993}" destId="{B847E890-A4AE-4EC0-A5AB-C7828529F3B6}" srcOrd="1" destOrd="0" presId="urn:microsoft.com/office/officeart/2005/8/layout/vList2"/>
    <dgm:cxn modelId="{620D5052-9CFA-4612-A15C-479D1859DA93}" type="presParOf" srcId="{B99ED9D5-CB6B-44C9-B5C9-01CA2948F993}" destId="{65151F93-C6DB-414C-909C-C89BC6529E59}" srcOrd="2" destOrd="0" presId="urn:microsoft.com/office/officeart/2005/8/layout/vList2"/>
    <dgm:cxn modelId="{86719629-8C01-4812-A23A-56F9706DB3C8}" type="presParOf" srcId="{B99ED9D5-CB6B-44C9-B5C9-01CA2948F993}" destId="{09463D92-474A-4404-81E9-8DE313124A27}" srcOrd="3" destOrd="0" presId="urn:microsoft.com/office/officeart/2005/8/layout/vList2"/>
    <dgm:cxn modelId="{A71E5F73-CC85-4566-AF1C-ED5989E3D197}" type="presParOf" srcId="{B99ED9D5-CB6B-44C9-B5C9-01CA2948F993}" destId="{AD4F22A4-35E9-43FF-8B04-A84A81388578}" srcOrd="4" destOrd="0" presId="urn:microsoft.com/office/officeart/2005/8/layout/vList2"/>
    <dgm:cxn modelId="{7342CA1E-BFB6-4516-A8AE-8EA70F4594F4}" type="presParOf" srcId="{B99ED9D5-CB6B-44C9-B5C9-01CA2948F993}" destId="{5C3EC9E0-CF10-4947-893C-887ADA0044E4}" srcOrd="5" destOrd="0" presId="urn:microsoft.com/office/officeart/2005/8/layout/vList2"/>
    <dgm:cxn modelId="{16F61391-D635-4B33-8497-48F4CD4794DB}" type="presParOf" srcId="{B99ED9D5-CB6B-44C9-B5C9-01CA2948F993}" destId="{5D0F9166-9C81-4958-9ED7-F913B61C3973}" srcOrd="6" destOrd="0" presId="urn:microsoft.com/office/officeart/2005/8/layout/vList2"/>
    <dgm:cxn modelId="{72BB7DE9-9F53-49AA-A108-783BFBF89198}" type="presParOf" srcId="{B99ED9D5-CB6B-44C9-B5C9-01CA2948F993}" destId="{A2C9C660-ECD7-4EC3-B7B1-A4B20B946203}" srcOrd="7" destOrd="0" presId="urn:microsoft.com/office/officeart/2005/8/layout/vList2"/>
    <dgm:cxn modelId="{4836B111-B12B-4E5E-8119-4A90DC79C7B5}" type="presParOf" srcId="{B99ED9D5-CB6B-44C9-B5C9-01CA2948F993}" destId="{689BCC1E-4ED6-45E5-B3EA-98104C2E42F9}" srcOrd="8" destOrd="0" presId="urn:microsoft.com/office/officeart/2005/8/layout/vList2"/>
    <dgm:cxn modelId="{A7AE18E5-C53D-4CEC-9968-22BEE3360E74}" type="presParOf" srcId="{B99ED9D5-CB6B-44C9-B5C9-01CA2948F993}" destId="{170B74B7-5C90-4CFF-90A3-68CBFD2EB112}" srcOrd="9" destOrd="0" presId="urn:microsoft.com/office/officeart/2005/8/layout/vList2"/>
    <dgm:cxn modelId="{2A611500-61B3-4745-99C5-0FACEB6C4A1D}" type="presParOf" srcId="{B99ED9D5-CB6B-44C9-B5C9-01CA2948F993}" destId="{F6294AC8-4C2A-4CDA-A357-E713729BF897}" srcOrd="10" destOrd="0" presId="urn:microsoft.com/office/officeart/2005/8/layout/vList2"/>
    <dgm:cxn modelId="{7AA19ACA-7BBB-411F-87C4-F07BB394C50E}" type="presParOf" srcId="{B99ED9D5-CB6B-44C9-B5C9-01CA2948F993}" destId="{233196A6-833F-432A-8F99-434DE12AE3A1}" srcOrd="11" destOrd="0" presId="urn:microsoft.com/office/officeart/2005/8/layout/vList2"/>
    <dgm:cxn modelId="{19B6492B-6CB2-4CD9-A83F-F33E1D4AB951}" type="presParOf" srcId="{B99ED9D5-CB6B-44C9-B5C9-01CA2948F993}" destId="{798EC165-12BA-48C3-94C1-C4C58AA325AD}"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92ED99-409B-4087-BD16-44A3F4914872}" type="doc">
      <dgm:prSet loTypeId="urn:microsoft.com/office/officeart/2005/8/layout/vList2" loCatId="list" qsTypeId="urn:microsoft.com/office/officeart/2005/8/quickstyle/simple1" qsCatId="simple" csTypeId="urn:microsoft.com/office/officeart/2005/8/colors/accent4_5" csCatId="accent4" phldr="1"/>
      <dgm:spPr/>
      <dgm:t>
        <a:bodyPr/>
        <a:lstStyle/>
        <a:p>
          <a:endParaRPr lang="ru-RU"/>
        </a:p>
      </dgm:t>
    </dgm:pt>
    <dgm:pt modelId="{2413F14E-D3B5-45F9-96D4-937D22B3DAA8}">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az-Latn-AZ" sz="2400" i="1" u="sng" dirty="0" smtClean="0">
              <a:latin typeface="Times New Roman" pitchFamily="18" charset="0"/>
              <a:cs typeface="Times New Roman" pitchFamily="18" charset="0"/>
            </a:rPr>
            <a:t>Ünsiyyət auditoriyalarının aşağıdakı tipləri vardır:</a:t>
          </a:r>
          <a:endParaRPr lang="ru-RU" sz="2400" u="sng" dirty="0">
            <a:latin typeface="Times New Roman" pitchFamily="18" charset="0"/>
            <a:cs typeface="Times New Roman" pitchFamily="18" charset="0"/>
          </a:endParaRPr>
        </a:p>
      </dgm:t>
    </dgm:pt>
    <dgm:pt modelId="{858A8841-5825-4C6E-95BB-5EBE9565E706}" type="parTrans" cxnId="{0BE6BD6D-677E-419E-852B-E41BC3A9FB3A}">
      <dgm:prSet/>
      <dgm:spPr/>
      <dgm:t>
        <a:bodyPr/>
        <a:lstStyle/>
        <a:p>
          <a:endParaRPr lang="ru-RU"/>
        </a:p>
      </dgm:t>
    </dgm:pt>
    <dgm:pt modelId="{D662441E-60CE-4897-AEC1-ADC09475921F}" type="sibTrans" cxnId="{0BE6BD6D-677E-419E-852B-E41BC3A9FB3A}">
      <dgm:prSet/>
      <dgm:spPr/>
      <dgm:t>
        <a:bodyPr/>
        <a:lstStyle/>
        <a:p>
          <a:endParaRPr lang="ru-RU"/>
        </a:p>
      </dgm:t>
    </dgm:pt>
    <dgm:pt modelId="{1DF6FE08-1089-4291-923C-F66AD3B9D2B6}">
      <dgm:prSet custT="1"/>
      <dgm:spPr/>
      <dgm:t>
        <a:bodyPr/>
        <a:lstStyle/>
        <a:p>
          <a:pPr rtl="0"/>
          <a:r>
            <a:rPr lang="az-Latn-AZ" sz="2400" i="1" smtClean="0">
              <a:latin typeface="Times New Roman" pitchFamily="18" charset="0"/>
              <a:cs typeface="Times New Roman" pitchFamily="18" charset="0"/>
            </a:rPr>
            <a:t>Maliyyə müəssisələri;</a:t>
          </a:r>
          <a:endParaRPr lang="ru-RU" sz="2400" dirty="0">
            <a:latin typeface="Times New Roman" pitchFamily="18" charset="0"/>
            <a:cs typeface="Times New Roman" pitchFamily="18" charset="0"/>
          </a:endParaRPr>
        </a:p>
      </dgm:t>
    </dgm:pt>
    <dgm:pt modelId="{67263710-303C-4B79-BAE3-ECD559050019}" type="parTrans" cxnId="{604D74EE-D967-4F33-9E91-F732E0CFDF53}">
      <dgm:prSet/>
      <dgm:spPr/>
      <dgm:t>
        <a:bodyPr/>
        <a:lstStyle/>
        <a:p>
          <a:endParaRPr lang="ru-RU"/>
        </a:p>
      </dgm:t>
    </dgm:pt>
    <dgm:pt modelId="{B1818D08-32EB-4A90-9005-975B94529602}" type="sibTrans" cxnId="{604D74EE-D967-4F33-9E91-F732E0CFDF53}">
      <dgm:prSet/>
      <dgm:spPr/>
      <dgm:t>
        <a:bodyPr/>
        <a:lstStyle/>
        <a:p>
          <a:endParaRPr lang="ru-RU"/>
        </a:p>
      </dgm:t>
    </dgm:pt>
    <dgm:pt modelId="{C24FDBC8-715D-4638-82DC-D89C408A692B}">
      <dgm:prSet custT="1"/>
      <dgm:spPr/>
      <dgm:t>
        <a:bodyPr/>
        <a:lstStyle/>
        <a:p>
          <a:pPr rtl="0"/>
          <a:r>
            <a:rPr lang="az-Latn-AZ" sz="2400" i="1" smtClean="0">
              <a:latin typeface="Times New Roman" pitchFamily="18" charset="0"/>
              <a:cs typeface="Times New Roman" pitchFamily="18" charset="0"/>
            </a:rPr>
            <a:t>Kütləvi informasiya vasitələri;</a:t>
          </a:r>
          <a:endParaRPr lang="ru-RU" sz="2400" dirty="0">
            <a:latin typeface="Times New Roman" pitchFamily="18" charset="0"/>
            <a:cs typeface="Times New Roman" pitchFamily="18" charset="0"/>
          </a:endParaRPr>
        </a:p>
      </dgm:t>
    </dgm:pt>
    <dgm:pt modelId="{8DDE65FA-DDD1-4E79-85F1-3284783C210E}" type="parTrans" cxnId="{A4E66A0E-1F6B-43DA-97B0-4045B5D9D06C}">
      <dgm:prSet/>
      <dgm:spPr/>
      <dgm:t>
        <a:bodyPr/>
        <a:lstStyle/>
        <a:p>
          <a:endParaRPr lang="ru-RU"/>
        </a:p>
      </dgm:t>
    </dgm:pt>
    <dgm:pt modelId="{375F8201-1BA4-44B0-BE92-459455DABE46}" type="sibTrans" cxnId="{A4E66A0E-1F6B-43DA-97B0-4045B5D9D06C}">
      <dgm:prSet/>
      <dgm:spPr/>
      <dgm:t>
        <a:bodyPr/>
        <a:lstStyle/>
        <a:p>
          <a:endParaRPr lang="ru-RU"/>
        </a:p>
      </dgm:t>
    </dgm:pt>
    <dgm:pt modelId="{78ABA95B-EAC6-4D29-B791-3435101B2EA0}">
      <dgm:prSet custT="1"/>
      <dgm:spPr/>
      <dgm:t>
        <a:bodyPr/>
        <a:lstStyle/>
        <a:p>
          <a:pPr rtl="0"/>
          <a:r>
            <a:rPr lang="az-Latn-AZ" sz="2400" i="1" smtClean="0">
              <a:latin typeface="Times New Roman" pitchFamily="18" charset="0"/>
              <a:cs typeface="Times New Roman" pitchFamily="18" charset="0"/>
            </a:rPr>
            <a:t>Dövlət orqanları;</a:t>
          </a:r>
          <a:endParaRPr lang="ru-RU" sz="2400" dirty="0">
            <a:latin typeface="Times New Roman" pitchFamily="18" charset="0"/>
            <a:cs typeface="Times New Roman" pitchFamily="18" charset="0"/>
          </a:endParaRPr>
        </a:p>
      </dgm:t>
    </dgm:pt>
    <dgm:pt modelId="{396B14DE-3241-435E-A3F2-848F09563D4B}" type="parTrans" cxnId="{5BE6FA00-F7DF-4BA1-9AAD-E5C4F7C5AAFA}">
      <dgm:prSet/>
      <dgm:spPr/>
      <dgm:t>
        <a:bodyPr/>
        <a:lstStyle/>
        <a:p>
          <a:endParaRPr lang="ru-RU"/>
        </a:p>
      </dgm:t>
    </dgm:pt>
    <dgm:pt modelId="{92567EF1-0FFC-4B06-8614-73E8954C50E8}" type="sibTrans" cxnId="{5BE6FA00-F7DF-4BA1-9AAD-E5C4F7C5AAFA}">
      <dgm:prSet/>
      <dgm:spPr/>
      <dgm:t>
        <a:bodyPr/>
        <a:lstStyle/>
        <a:p>
          <a:endParaRPr lang="ru-RU"/>
        </a:p>
      </dgm:t>
    </dgm:pt>
    <dgm:pt modelId="{93016E53-C270-49AE-8238-4986E00E594E}">
      <dgm:prSet custT="1"/>
      <dgm:spPr/>
      <dgm:t>
        <a:bodyPr/>
        <a:lstStyle/>
        <a:p>
          <a:pPr rtl="0"/>
          <a:r>
            <a:rPr lang="az-Latn-AZ" sz="2400" i="1" smtClean="0">
              <a:latin typeface="Times New Roman" pitchFamily="18" charset="0"/>
              <a:cs typeface="Times New Roman" pitchFamily="18" charset="0"/>
            </a:rPr>
            <a:t>İctimai təşkilatlar;</a:t>
          </a:r>
          <a:endParaRPr lang="ru-RU" sz="2400" dirty="0">
            <a:latin typeface="Times New Roman" pitchFamily="18" charset="0"/>
            <a:cs typeface="Times New Roman" pitchFamily="18" charset="0"/>
          </a:endParaRPr>
        </a:p>
      </dgm:t>
    </dgm:pt>
    <dgm:pt modelId="{5BF4E9E4-7BED-4A67-9339-B5178C218991}" type="parTrans" cxnId="{5665974E-2CC7-4688-AF83-7C6EA744FF15}">
      <dgm:prSet/>
      <dgm:spPr/>
      <dgm:t>
        <a:bodyPr/>
        <a:lstStyle/>
        <a:p>
          <a:endParaRPr lang="ru-RU"/>
        </a:p>
      </dgm:t>
    </dgm:pt>
    <dgm:pt modelId="{C5A61C8B-EF2F-48E4-940D-5B5BEF59B7A8}" type="sibTrans" cxnId="{5665974E-2CC7-4688-AF83-7C6EA744FF15}">
      <dgm:prSet/>
      <dgm:spPr/>
      <dgm:t>
        <a:bodyPr/>
        <a:lstStyle/>
        <a:p>
          <a:endParaRPr lang="ru-RU"/>
        </a:p>
      </dgm:t>
    </dgm:pt>
    <dgm:pt modelId="{B2C43AE6-7E1D-412B-A9AB-BDE372EAE193}">
      <dgm:prSet custT="1"/>
      <dgm:spPr/>
      <dgm:t>
        <a:bodyPr/>
        <a:lstStyle/>
        <a:p>
          <a:pPr rtl="0"/>
          <a:r>
            <a:rPr lang="az-Latn-AZ" sz="2400" i="1" smtClean="0">
              <a:latin typeface="Times New Roman" pitchFamily="18" charset="0"/>
              <a:cs typeface="Times New Roman" pitchFamily="18" charset="0"/>
            </a:rPr>
            <a:t>Yerli ictimaiyyət;</a:t>
          </a:r>
          <a:endParaRPr lang="ru-RU" sz="2400" dirty="0">
            <a:latin typeface="Times New Roman" pitchFamily="18" charset="0"/>
            <a:cs typeface="Times New Roman" pitchFamily="18" charset="0"/>
          </a:endParaRPr>
        </a:p>
      </dgm:t>
    </dgm:pt>
    <dgm:pt modelId="{743D13D3-8C6C-4B88-B675-A9475DD5B49E}" type="parTrans" cxnId="{37C549F8-D0B1-4F51-97E2-A980BA88B878}">
      <dgm:prSet/>
      <dgm:spPr/>
      <dgm:t>
        <a:bodyPr/>
        <a:lstStyle/>
        <a:p>
          <a:endParaRPr lang="ru-RU"/>
        </a:p>
      </dgm:t>
    </dgm:pt>
    <dgm:pt modelId="{A43B00BB-3812-46C5-B742-E15B57EB2A60}" type="sibTrans" cxnId="{37C549F8-D0B1-4F51-97E2-A980BA88B878}">
      <dgm:prSet/>
      <dgm:spPr/>
      <dgm:t>
        <a:bodyPr/>
        <a:lstStyle/>
        <a:p>
          <a:endParaRPr lang="ru-RU"/>
        </a:p>
      </dgm:t>
    </dgm:pt>
    <dgm:pt modelId="{23D8F37B-6127-4B31-992D-D2858C24BE49}">
      <dgm:prSet custT="1"/>
      <dgm:spPr/>
      <dgm:t>
        <a:bodyPr/>
        <a:lstStyle/>
        <a:p>
          <a:pPr rtl="0"/>
          <a:r>
            <a:rPr lang="az-Latn-AZ" sz="2400" i="1" smtClean="0">
              <a:latin typeface="Times New Roman" pitchFamily="18" charset="0"/>
              <a:cs typeface="Times New Roman" pitchFamily="18" charset="0"/>
            </a:rPr>
            <a:t>Geniş ictimaiyyət;</a:t>
          </a:r>
          <a:endParaRPr lang="ru-RU" sz="2400" dirty="0">
            <a:latin typeface="Times New Roman" pitchFamily="18" charset="0"/>
            <a:cs typeface="Times New Roman" pitchFamily="18" charset="0"/>
          </a:endParaRPr>
        </a:p>
      </dgm:t>
    </dgm:pt>
    <dgm:pt modelId="{AD52600C-C1D7-4819-9C86-47CA677FC109}" type="parTrans" cxnId="{04E1142E-F090-4358-B5E8-B3B66942EEBD}">
      <dgm:prSet/>
      <dgm:spPr/>
      <dgm:t>
        <a:bodyPr/>
        <a:lstStyle/>
        <a:p>
          <a:endParaRPr lang="ru-RU"/>
        </a:p>
      </dgm:t>
    </dgm:pt>
    <dgm:pt modelId="{56B7CE26-BED5-48B8-B027-45591BC9BD0A}" type="sibTrans" cxnId="{04E1142E-F090-4358-B5E8-B3B66942EEBD}">
      <dgm:prSet/>
      <dgm:spPr/>
      <dgm:t>
        <a:bodyPr/>
        <a:lstStyle/>
        <a:p>
          <a:endParaRPr lang="ru-RU"/>
        </a:p>
      </dgm:t>
    </dgm:pt>
    <dgm:pt modelId="{732C015D-0A04-4813-8866-F05DD8541F75}">
      <dgm:prSet custT="1"/>
      <dgm:spPr/>
      <dgm:t>
        <a:bodyPr/>
        <a:lstStyle/>
        <a:p>
          <a:pPr rtl="0"/>
          <a:r>
            <a:rPr lang="az-Latn-AZ" sz="2400" i="1" smtClean="0">
              <a:latin typeface="Times New Roman" pitchFamily="18" charset="0"/>
              <a:cs typeface="Times New Roman" pitchFamily="18" charset="0"/>
            </a:rPr>
            <a:t>Daxili ünsiyyət auditoriyaları</a:t>
          </a:r>
          <a:endParaRPr lang="ru-RU" sz="2400" dirty="0">
            <a:latin typeface="Times New Roman" pitchFamily="18" charset="0"/>
            <a:cs typeface="Times New Roman" pitchFamily="18" charset="0"/>
          </a:endParaRPr>
        </a:p>
      </dgm:t>
    </dgm:pt>
    <dgm:pt modelId="{706FA332-8402-4054-8959-EF378AA46F4C}" type="parTrans" cxnId="{D8A11971-8759-4578-8A02-E4442E4B8CCF}">
      <dgm:prSet/>
      <dgm:spPr/>
      <dgm:t>
        <a:bodyPr/>
        <a:lstStyle/>
        <a:p>
          <a:endParaRPr lang="ru-RU"/>
        </a:p>
      </dgm:t>
    </dgm:pt>
    <dgm:pt modelId="{AE847C98-54BA-4A0D-9D71-0FE7B7DE1E2D}" type="sibTrans" cxnId="{D8A11971-8759-4578-8A02-E4442E4B8CCF}">
      <dgm:prSet/>
      <dgm:spPr/>
      <dgm:t>
        <a:bodyPr/>
        <a:lstStyle/>
        <a:p>
          <a:endParaRPr lang="ru-RU"/>
        </a:p>
      </dgm:t>
    </dgm:pt>
    <dgm:pt modelId="{AE8B804E-C163-45B7-BA73-64A840E069D9}" type="pres">
      <dgm:prSet presAssocID="{2F92ED99-409B-4087-BD16-44A3F4914872}" presName="linear" presStyleCnt="0">
        <dgm:presLayoutVars>
          <dgm:animLvl val="lvl"/>
          <dgm:resizeHandles val="exact"/>
        </dgm:presLayoutVars>
      </dgm:prSet>
      <dgm:spPr/>
      <dgm:t>
        <a:bodyPr/>
        <a:lstStyle/>
        <a:p>
          <a:endParaRPr lang="ru-RU"/>
        </a:p>
      </dgm:t>
    </dgm:pt>
    <dgm:pt modelId="{E7714598-D37A-42B2-BB42-0373237A1522}" type="pres">
      <dgm:prSet presAssocID="{2413F14E-D3B5-45F9-96D4-937D22B3DAA8}" presName="parentText" presStyleLbl="node1" presStyleIdx="0" presStyleCnt="8">
        <dgm:presLayoutVars>
          <dgm:chMax val="0"/>
          <dgm:bulletEnabled val="1"/>
        </dgm:presLayoutVars>
      </dgm:prSet>
      <dgm:spPr/>
      <dgm:t>
        <a:bodyPr/>
        <a:lstStyle/>
        <a:p>
          <a:endParaRPr lang="ru-RU"/>
        </a:p>
      </dgm:t>
    </dgm:pt>
    <dgm:pt modelId="{7DEB6117-F544-4DD9-BFBD-502ABECBE8B5}" type="pres">
      <dgm:prSet presAssocID="{D662441E-60CE-4897-AEC1-ADC09475921F}" presName="spacer" presStyleCnt="0"/>
      <dgm:spPr/>
      <dgm:t>
        <a:bodyPr/>
        <a:lstStyle/>
        <a:p>
          <a:endParaRPr lang="ru-RU"/>
        </a:p>
      </dgm:t>
    </dgm:pt>
    <dgm:pt modelId="{E9A8D6F9-535E-4C39-8F6D-27A8098D6E63}" type="pres">
      <dgm:prSet presAssocID="{1DF6FE08-1089-4291-923C-F66AD3B9D2B6}" presName="parentText" presStyleLbl="node1" presStyleIdx="1" presStyleCnt="8">
        <dgm:presLayoutVars>
          <dgm:chMax val="0"/>
          <dgm:bulletEnabled val="1"/>
        </dgm:presLayoutVars>
      </dgm:prSet>
      <dgm:spPr/>
      <dgm:t>
        <a:bodyPr/>
        <a:lstStyle/>
        <a:p>
          <a:endParaRPr lang="ru-RU"/>
        </a:p>
      </dgm:t>
    </dgm:pt>
    <dgm:pt modelId="{64B47F8F-5846-4EEE-B756-3C925603A083}" type="pres">
      <dgm:prSet presAssocID="{B1818D08-32EB-4A90-9005-975B94529602}" presName="spacer" presStyleCnt="0"/>
      <dgm:spPr/>
      <dgm:t>
        <a:bodyPr/>
        <a:lstStyle/>
        <a:p>
          <a:endParaRPr lang="ru-RU"/>
        </a:p>
      </dgm:t>
    </dgm:pt>
    <dgm:pt modelId="{7A71B97F-C892-435D-814D-EDA188769C4D}" type="pres">
      <dgm:prSet presAssocID="{C24FDBC8-715D-4638-82DC-D89C408A692B}" presName="parentText" presStyleLbl="node1" presStyleIdx="2" presStyleCnt="8">
        <dgm:presLayoutVars>
          <dgm:chMax val="0"/>
          <dgm:bulletEnabled val="1"/>
        </dgm:presLayoutVars>
      </dgm:prSet>
      <dgm:spPr/>
      <dgm:t>
        <a:bodyPr/>
        <a:lstStyle/>
        <a:p>
          <a:endParaRPr lang="ru-RU"/>
        </a:p>
      </dgm:t>
    </dgm:pt>
    <dgm:pt modelId="{9741E2B2-1071-456A-A03A-6D8EBA4395CA}" type="pres">
      <dgm:prSet presAssocID="{375F8201-1BA4-44B0-BE92-459455DABE46}" presName="spacer" presStyleCnt="0"/>
      <dgm:spPr/>
      <dgm:t>
        <a:bodyPr/>
        <a:lstStyle/>
        <a:p>
          <a:endParaRPr lang="ru-RU"/>
        </a:p>
      </dgm:t>
    </dgm:pt>
    <dgm:pt modelId="{E0A87679-01AF-47C7-AA6D-E4E29B9C476A}" type="pres">
      <dgm:prSet presAssocID="{78ABA95B-EAC6-4D29-B791-3435101B2EA0}" presName="parentText" presStyleLbl="node1" presStyleIdx="3" presStyleCnt="8">
        <dgm:presLayoutVars>
          <dgm:chMax val="0"/>
          <dgm:bulletEnabled val="1"/>
        </dgm:presLayoutVars>
      </dgm:prSet>
      <dgm:spPr/>
      <dgm:t>
        <a:bodyPr/>
        <a:lstStyle/>
        <a:p>
          <a:endParaRPr lang="ru-RU"/>
        </a:p>
      </dgm:t>
    </dgm:pt>
    <dgm:pt modelId="{CBB9599C-4792-4C2B-8D49-FF3E58661866}" type="pres">
      <dgm:prSet presAssocID="{92567EF1-0FFC-4B06-8614-73E8954C50E8}" presName="spacer" presStyleCnt="0"/>
      <dgm:spPr/>
      <dgm:t>
        <a:bodyPr/>
        <a:lstStyle/>
        <a:p>
          <a:endParaRPr lang="ru-RU"/>
        </a:p>
      </dgm:t>
    </dgm:pt>
    <dgm:pt modelId="{3E35E10B-FEE8-4FC9-AC8C-489248E6223A}" type="pres">
      <dgm:prSet presAssocID="{93016E53-C270-49AE-8238-4986E00E594E}" presName="parentText" presStyleLbl="node1" presStyleIdx="4" presStyleCnt="8" custLinFactNeighborX="1244" custLinFactNeighborY="-8328">
        <dgm:presLayoutVars>
          <dgm:chMax val="0"/>
          <dgm:bulletEnabled val="1"/>
        </dgm:presLayoutVars>
      </dgm:prSet>
      <dgm:spPr/>
      <dgm:t>
        <a:bodyPr/>
        <a:lstStyle/>
        <a:p>
          <a:endParaRPr lang="ru-RU"/>
        </a:p>
      </dgm:t>
    </dgm:pt>
    <dgm:pt modelId="{E5FBF76C-0E98-403A-B75C-2AAC566600A6}" type="pres">
      <dgm:prSet presAssocID="{C5A61C8B-EF2F-48E4-940D-5B5BEF59B7A8}" presName="spacer" presStyleCnt="0"/>
      <dgm:spPr/>
      <dgm:t>
        <a:bodyPr/>
        <a:lstStyle/>
        <a:p>
          <a:endParaRPr lang="ru-RU"/>
        </a:p>
      </dgm:t>
    </dgm:pt>
    <dgm:pt modelId="{210D33BA-2B25-4A91-AF11-BC1ACBD00147}" type="pres">
      <dgm:prSet presAssocID="{B2C43AE6-7E1D-412B-A9AB-BDE372EAE193}" presName="parentText" presStyleLbl="node1" presStyleIdx="5" presStyleCnt="8">
        <dgm:presLayoutVars>
          <dgm:chMax val="0"/>
          <dgm:bulletEnabled val="1"/>
        </dgm:presLayoutVars>
      </dgm:prSet>
      <dgm:spPr/>
      <dgm:t>
        <a:bodyPr/>
        <a:lstStyle/>
        <a:p>
          <a:endParaRPr lang="ru-RU"/>
        </a:p>
      </dgm:t>
    </dgm:pt>
    <dgm:pt modelId="{CDEEB805-AA75-4592-B61E-D1723B1C354F}" type="pres">
      <dgm:prSet presAssocID="{A43B00BB-3812-46C5-B742-E15B57EB2A60}" presName="spacer" presStyleCnt="0"/>
      <dgm:spPr/>
      <dgm:t>
        <a:bodyPr/>
        <a:lstStyle/>
        <a:p>
          <a:endParaRPr lang="ru-RU"/>
        </a:p>
      </dgm:t>
    </dgm:pt>
    <dgm:pt modelId="{4F0EB598-04BD-4AE0-9E0C-A4E51007982C}" type="pres">
      <dgm:prSet presAssocID="{23D8F37B-6127-4B31-992D-D2858C24BE49}" presName="parentText" presStyleLbl="node1" presStyleIdx="6" presStyleCnt="8">
        <dgm:presLayoutVars>
          <dgm:chMax val="0"/>
          <dgm:bulletEnabled val="1"/>
        </dgm:presLayoutVars>
      </dgm:prSet>
      <dgm:spPr/>
      <dgm:t>
        <a:bodyPr/>
        <a:lstStyle/>
        <a:p>
          <a:endParaRPr lang="ru-RU"/>
        </a:p>
      </dgm:t>
    </dgm:pt>
    <dgm:pt modelId="{D670F6DC-5AAC-4423-A25A-FAD850356FDC}" type="pres">
      <dgm:prSet presAssocID="{56B7CE26-BED5-48B8-B027-45591BC9BD0A}" presName="spacer" presStyleCnt="0"/>
      <dgm:spPr/>
      <dgm:t>
        <a:bodyPr/>
        <a:lstStyle/>
        <a:p>
          <a:endParaRPr lang="ru-RU"/>
        </a:p>
      </dgm:t>
    </dgm:pt>
    <dgm:pt modelId="{281B9E52-9219-410C-8FF3-193D9C2AAA54}" type="pres">
      <dgm:prSet presAssocID="{732C015D-0A04-4813-8866-F05DD8541F75}" presName="parentText" presStyleLbl="node1" presStyleIdx="7" presStyleCnt="8">
        <dgm:presLayoutVars>
          <dgm:chMax val="0"/>
          <dgm:bulletEnabled val="1"/>
        </dgm:presLayoutVars>
      </dgm:prSet>
      <dgm:spPr/>
      <dgm:t>
        <a:bodyPr/>
        <a:lstStyle/>
        <a:p>
          <a:endParaRPr lang="ru-RU"/>
        </a:p>
      </dgm:t>
    </dgm:pt>
  </dgm:ptLst>
  <dgm:cxnLst>
    <dgm:cxn modelId="{1FD2A757-2404-4D9C-A7D9-B8E68F4EC9E6}" type="presOf" srcId="{2F92ED99-409B-4087-BD16-44A3F4914872}" destId="{AE8B804E-C163-45B7-BA73-64A840E069D9}" srcOrd="0" destOrd="0" presId="urn:microsoft.com/office/officeart/2005/8/layout/vList2"/>
    <dgm:cxn modelId="{0BE6BD6D-677E-419E-852B-E41BC3A9FB3A}" srcId="{2F92ED99-409B-4087-BD16-44A3F4914872}" destId="{2413F14E-D3B5-45F9-96D4-937D22B3DAA8}" srcOrd="0" destOrd="0" parTransId="{858A8841-5825-4C6E-95BB-5EBE9565E706}" sibTransId="{D662441E-60CE-4897-AEC1-ADC09475921F}"/>
    <dgm:cxn modelId="{5FFF771B-1DAF-4178-A779-BBFAA04A8DA1}" type="presOf" srcId="{732C015D-0A04-4813-8866-F05DD8541F75}" destId="{281B9E52-9219-410C-8FF3-193D9C2AAA54}" srcOrd="0" destOrd="0" presId="urn:microsoft.com/office/officeart/2005/8/layout/vList2"/>
    <dgm:cxn modelId="{5665974E-2CC7-4688-AF83-7C6EA744FF15}" srcId="{2F92ED99-409B-4087-BD16-44A3F4914872}" destId="{93016E53-C270-49AE-8238-4986E00E594E}" srcOrd="4" destOrd="0" parTransId="{5BF4E9E4-7BED-4A67-9339-B5178C218991}" sibTransId="{C5A61C8B-EF2F-48E4-940D-5B5BEF59B7A8}"/>
    <dgm:cxn modelId="{D8A11971-8759-4578-8A02-E4442E4B8CCF}" srcId="{2F92ED99-409B-4087-BD16-44A3F4914872}" destId="{732C015D-0A04-4813-8866-F05DD8541F75}" srcOrd="7" destOrd="0" parTransId="{706FA332-8402-4054-8959-EF378AA46F4C}" sibTransId="{AE847C98-54BA-4A0D-9D71-0FE7B7DE1E2D}"/>
    <dgm:cxn modelId="{A4E66A0E-1F6B-43DA-97B0-4045B5D9D06C}" srcId="{2F92ED99-409B-4087-BD16-44A3F4914872}" destId="{C24FDBC8-715D-4638-82DC-D89C408A692B}" srcOrd="2" destOrd="0" parTransId="{8DDE65FA-DDD1-4E79-85F1-3284783C210E}" sibTransId="{375F8201-1BA4-44B0-BE92-459455DABE46}"/>
    <dgm:cxn modelId="{04E1142E-F090-4358-B5E8-B3B66942EEBD}" srcId="{2F92ED99-409B-4087-BD16-44A3F4914872}" destId="{23D8F37B-6127-4B31-992D-D2858C24BE49}" srcOrd="6" destOrd="0" parTransId="{AD52600C-C1D7-4819-9C86-47CA677FC109}" sibTransId="{56B7CE26-BED5-48B8-B027-45591BC9BD0A}"/>
    <dgm:cxn modelId="{B2C276AB-C741-4F75-8A4B-162523414353}" type="presOf" srcId="{78ABA95B-EAC6-4D29-B791-3435101B2EA0}" destId="{E0A87679-01AF-47C7-AA6D-E4E29B9C476A}" srcOrd="0" destOrd="0" presId="urn:microsoft.com/office/officeart/2005/8/layout/vList2"/>
    <dgm:cxn modelId="{604D74EE-D967-4F33-9E91-F732E0CFDF53}" srcId="{2F92ED99-409B-4087-BD16-44A3F4914872}" destId="{1DF6FE08-1089-4291-923C-F66AD3B9D2B6}" srcOrd="1" destOrd="0" parTransId="{67263710-303C-4B79-BAE3-ECD559050019}" sibTransId="{B1818D08-32EB-4A90-9005-975B94529602}"/>
    <dgm:cxn modelId="{37C549F8-D0B1-4F51-97E2-A980BA88B878}" srcId="{2F92ED99-409B-4087-BD16-44A3F4914872}" destId="{B2C43AE6-7E1D-412B-A9AB-BDE372EAE193}" srcOrd="5" destOrd="0" parTransId="{743D13D3-8C6C-4B88-B675-A9475DD5B49E}" sibTransId="{A43B00BB-3812-46C5-B742-E15B57EB2A60}"/>
    <dgm:cxn modelId="{27447429-DECC-4967-AEEF-946E05C00826}" type="presOf" srcId="{B2C43AE6-7E1D-412B-A9AB-BDE372EAE193}" destId="{210D33BA-2B25-4A91-AF11-BC1ACBD00147}" srcOrd="0" destOrd="0" presId="urn:microsoft.com/office/officeart/2005/8/layout/vList2"/>
    <dgm:cxn modelId="{E76B38E4-AC52-4DA7-9633-29632700CB20}" type="presOf" srcId="{C24FDBC8-715D-4638-82DC-D89C408A692B}" destId="{7A71B97F-C892-435D-814D-EDA188769C4D}" srcOrd="0" destOrd="0" presId="urn:microsoft.com/office/officeart/2005/8/layout/vList2"/>
    <dgm:cxn modelId="{5BE6FA00-F7DF-4BA1-9AAD-E5C4F7C5AAFA}" srcId="{2F92ED99-409B-4087-BD16-44A3F4914872}" destId="{78ABA95B-EAC6-4D29-B791-3435101B2EA0}" srcOrd="3" destOrd="0" parTransId="{396B14DE-3241-435E-A3F2-848F09563D4B}" sibTransId="{92567EF1-0FFC-4B06-8614-73E8954C50E8}"/>
    <dgm:cxn modelId="{5943005E-AA57-464B-8148-6357BC64AD0D}" type="presOf" srcId="{2413F14E-D3B5-45F9-96D4-937D22B3DAA8}" destId="{E7714598-D37A-42B2-BB42-0373237A1522}" srcOrd="0" destOrd="0" presId="urn:microsoft.com/office/officeart/2005/8/layout/vList2"/>
    <dgm:cxn modelId="{4D94A028-1F8C-4925-A3B3-FCA18A6A596E}" type="presOf" srcId="{93016E53-C270-49AE-8238-4986E00E594E}" destId="{3E35E10B-FEE8-4FC9-AC8C-489248E6223A}" srcOrd="0" destOrd="0" presId="urn:microsoft.com/office/officeart/2005/8/layout/vList2"/>
    <dgm:cxn modelId="{3B2433D5-58F2-41A1-9B40-777CA275B0C6}" type="presOf" srcId="{23D8F37B-6127-4B31-992D-D2858C24BE49}" destId="{4F0EB598-04BD-4AE0-9E0C-A4E51007982C}" srcOrd="0" destOrd="0" presId="urn:microsoft.com/office/officeart/2005/8/layout/vList2"/>
    <dgm:cxn modelId="{ED1DC79C-6014-40E2-AA72-8A6CD30054D8}" type="presOf" srcId="{1DF6FE08-1089-4291-923C-F66AD3B9D2B6}" destId="{E9A8D6F9-535E-4C39-8F6D-27A8098D6E63}" srcOrd="0" destOrd="0" presId="urn:microsoft.com/office/officeart/2005/8/layout/vList2"/>
    <dgm:cxn modelId="{DC905433-2A72-4DC8-A0A6-398B9AA69EC4}" type="presParOf" srcId="{AE8B804E-C163-45B7-BA73-64A840E069D9}" destId="{E7714598-D37A-42B2-BB42-0373237A1522}" srcOrd="0" destOrd="0" presId="urn:microsoft.com/office/officeart/2005/8/layout/vList2"/>
    <dgm:cxn modelId="{ABF80AB3-8306-4DCC-B2C2-A5C0A4B8C708}" type="presParOf" srcId="{AE8B804E-C163-45B7-BA73-64A840E069D9}" destId="{7DEB6117-F544-4DD9-BFBD-502ABECBE8B5}" srcOrd="1" destOrd="0" presId="urn:microsoft.com/office/officeart/2005/8/layout/vList2"/>
    <dgm:cxn modelId="{BE9403C0-925C-48AA-9770-8DAE09AF007D}" type="presParOf" srcId="{AE8B804E-C163-45B7-BA73-64A840E069D9}" destId="{E9A8D6F9-535E-4C39-8F6D-27A8098D6E63}" srcOrd="2" destOrd="0" presId="urn:microsoft.com/office/officeart/2005/8/layout/vList2"/>
    <dgm:cxn modelId="{5D8F5BB8-B20D-4064-A617-911B9234E0E2}" type="presParOf" srcId="{AE8B804E-C163-45B7-BA73-64A840E069D9}" destId="{64B47F8F-5846-4EEE-B756-3C925603A083}" srcOrd="3" destOrd="0" presId="urn:microsoft.com/office/officeart/2005/8/layout/vList2"/>
    <dgm:cxn modelId="{D92CC148-0AFA-4CF3-8164-DDD752F4AF03}" type="presParOf" srcId="{AE8B804E-C163-45B7-BA73-64A840E069D9}" destId="{7A71B97F-C892-435D-814D-EDA188769C4D}" srcOrd="4" destOrd="0" presId="urn:microsoft.com/office/officeart/2005/8/layout/vList2"/>
    <dgm:cxn modelId="{678FB5AD-0B26-473B-B850-C39656A609F9}" type="presParOf" srcId="{AE8B804E-C163-45B7-BA73-64A840E069D9}" destId="{9741E2B2-1071-456A-A03A-6D8EBA4395CA}" srcOrd="5" destOrd="0" presId="urn:microsoft.com/office/officeart/2005/8/layout/vList2"/>
    <dgm:cxn modelId="{868DABC5-4E69-438B-9C90-DCB46A3B9007}" type="presParOf" srcId="{AE8B804E-C163-45B7-BA73-64A840E069D9}" destId="{E0A87679-01AF-47C7-AA6D-E4E29B9C476A}" srcOrd="6" destOrd="0" presId="urn:microsoft.com/office/officeart/2005/8/layout/vList2"/>
    <dgm:cxn modelId="{A79E3863-B63B-4293-BC45-1C994C17AE58}" type="presParOf" srcId="{AE8B804E-C163-45B7-BA73-64A840E069D9}" destId="{CBB9599C-4792-4C2B-8D49-FF3E58661866}" srcOrd="7" destOrd="0" presId="urn:microsoft.com/office/officeart/2005/8/layout/vList2"/>
    <dgm:cxn modelId="{9AD31F2B-BE56-49B2-9F68-6DE2CDD2E87A}" type="presParOf" srcId="{AE8B804E-C163-45B7-BA73-64A840E069D9}" destId="{3E35E10B-FEE8-4FC9-AC8C-489248E6223A}" srcOrd="8" destOrd="0" presId="urn:microsoft.com/office/officeart/2005/8/layout/vList2"/>
    <dgm:cxn modelId="{1DA19F94-F9CA-4142-B80D-AB861AF2D590}" type="presParOf" srcId="{AE8B804E-C163-45B7-BA73-64A840E069D9}" destId="{E5FBF76C-0E98-403A-B75C-2AAC566600A6}" srcOrd="9" destOrd="0" presId="urn:microsoft.com/office/officeart/2005/8/layout/vList2"/>
    <dgm:cxn modelId="{67C9510E-123E-4419-AE23-2EA5A07249F8}" type="presParOf" srcId="{AE8B804E-C163-45B7-BA73-64A840E069D9}" destId="{210D33BA-2B25-4A91-AF11-BC1ACBD00147}" srcOrd="10" destOrd="0" presId="urn:microsoft.com/office/officeart/2005/8/layout/vList2"/>
    <dgm:cxn modelId="{952CA6F2-0545-4DC5-A2B6-920835B0AA41}" type="presParOf" srcId="{AE8B804E-C163-45B7-BA73-64A840E069D9}" destId="{CDEEB805-AA75-4592-B61E-D1723B1C354F}" srcOrd="11" destOrd="0" presId="urn:microsoft.com/office/officeart/2005/8/layout/vList2"/>
    <dgm:cxn modelId="{44ABE7A5-7CE1-4380-A858-C7000144AEEE}" type="presParOf" srcId="{AE8B804E-C163-45B7-BA73-64A840E069D9}" destId="{4F0EB598-04BD-4AE0-9E0C-A4E51007982C}" srcOrd="12" destOrd="0" presId="urn:microsoft.com/office/officeart/2005/8/layout/vList2"/>
    <dgm:cxn modelId="{F906B8F8-89F8-4FDC-B880-143370A8F30D}" type="presParOf" srcId="{AE8B804E-C163-45B7-BA73-64A840E069D9}" destId="{D670F6DC-5AAC-4423-A25A-FAD850356FDC}" srcOrd="13" destOrd="0" presId="urn:microsoft.com/office/officeart/2005/8/layout/vList2"/>
    <dgm:cxn modelId="{87BB5A22-6AC2-4A3B-8211-E81DC02EFD98}" type="presParOf" srcId="{AE8B804E-C163-45B7-BA73-64A840E069D9}" destId="{281B9E52-9219-410C-8FF3-193D9C2AAA54}"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FCC4B8-BE05-44D8-A9B1-8273C8B8EAA2}" type="doc">
      <dgm:prSet loTypeId="urn:microsoft.com/office/officeart/2005/8/layout/vList2" loCatId="list" qsTypeId="urn:microsoft.com/office/officeart/2005/8/quickstyle/simple1" qsCatId="simple" csTypeId="urn:microsoft.com/office/officeart/2005/8/colors/accent3_5" csCatId="accent3" phldr="1"/>
      <dgm:spPr/>
      <dgm:t>
        <a:bodyPr/>
        <a:lstStyle/>
        <a:p>
          <a:endParaRPr lang="ru-RU"/>
        </a:p>
      </dgm:t>
    </dgm:pt>
    <dgm:pt modelId="{23E97A47-1F0F-4380-98D3-7AFCB12B26F3}">
      <dgm:prSet custT="1">
        <dgm:style>
          <a:lnRef idx="1">
            <a:schemeClr val="accent5"/>
          </a:lnRef>
          <a:fillRef idx="2">
            <a:schemeClr val="accent5"/>
          </a:fillRef>
          <a:effectRef idx="1">
            <a:schemeClr val="accent5"/>
          </a:effectRef>
          <a:fontRef idx="minor">
            <a:schemeClr val="dk1"/>
          </a:fontRef>
        </dgm:style>
      </dgm:prSet>
      <dgm:spPr/>
      <dgm:t>
        <a:bodyPr/>
        <a:lstStyle/>
        <a:p>
          <a:pPr algn="ctr" rtl="0"/>
          <a:r>
            <a:rPr lang="az-Latn-AZ" sz="2400" i="1" u="none" dirty="0" smtClean="0">
              <a:latin typeface="Times New Roman" pitchFamily="18" charset="0"/>
              <a:cs typeface="Times New Roman" pitchFamily="18" charset="0"/>
            </a:rPr>
            <a:t>       Makromühit aşağıdakı amillərdən və yaxud alt mühitlərdən ibarətdir:</a:t>
          </a:r>
          <a:endParaRPr lang="ru-RU" sz="2400" i="1" u="none" dirty="0">
            <a:latin typeface="Times New Roman" pitchFamily="18" charset="0"/>
            <a:cs typeface="Times New Roman" pitchFamily="18" charset="0"/>
          </a:endParaRPr>
        </a:p>
      </dgm:t>
    </dgm:pt>
    <dgm:pt modelId="{2AA91B32-5F67-47FE-A2E0-3F32618F4BC0}" type="parTrans" cxnId="{59B0046E-50CB-43DA-B9AD-44E306E631B0}">
      <dgm:prSet/>
      <dgm:spPr/>
      <dgm:t>
        <a:bodyPr/>
        <a:lstStyle/>
        <a:p>
          <a:endParaRPr lang="ru-RU"/>
        </a:p>
      </dgm:t>
    </dgm:pt>
    <dgm:pt modelId="{3B4CC5C2-AC25-42C5-AD79-F23D6B9612C3}" type="sibTrans" cxnId="{59B0046E-50CB-43DA-B9AD-44E306E631B0}">
      <dgm:prSet/>
      <dgm:spPr/>
      <dgm:t>
        <a:bodyPr/>
        <a:lstStyle/>
        <a:p>
          <a:endParaRPr lang="ru-RU"/>
        </a:p>
      </dgm:t>
    </dgm:pt>
    <dgm:pt modelId="{E2262AD4-F7DE-41FF-AB97-022F2DE5369E}">
      <dgm:prSet custT="1"/>
      <dgm:spPr/>
      <dgm:t>
        <a:bodyPr/>
        <a:lstStyle/>
        <a:p>
          <a:pPr rtl="0"/>
          <a:r>
            <a:rPr lang="az-Latn-AZ" sz="2400" i="1" u="sng" smtClean="0">
              <a:latin typeface="Times New Roman" pitchFamily="18" charset="0"/>
              <a:cs typeface="Times New Roman" pitchFamily="18" charset="0"/>
            </a:rPr>
            <a:t>Demoqrafik mühit;</a:t>
          </a:r>
          <a:endParaRPr lang="ru-RU" sz="2400" i="1" u="sng" dirty="0">
            <a:latin typeface="Times New Roman" pitchFamily="18" charset="0"/>
            <a:cs typeface="Times New Roman" pitchFamily="18" charset="0"/>
          </a:endParaRPr>
        </a:p>
      </dgm:t>
    </dgm:pt>
    <dgm:pt modelId="{CC9068FD-71D5-446F-B4B5-73A4DF744089}" type="parTrans" cxnId="{116D39BC-4B4E-468A-9079-BD537DEF2A99}">
      <dgm:prSet/>
      <dgm:spPr/>
      <dgm:t>
        <a:bodyPr/>
        <a:lstStyle/>
        <a:p>
          <a:endParaRPr lang="ru-RU"/>
        </a:p>
      </dgm:t>
    </dgm:pt>
    <dgm:pt modelId="{35A743A2-C24A-49F0-9EAD-92B39996318C}" type="sibTrans" cxnId="{116D39BC-4B4E-468A-9079-BD537DEF2A99}">
      <dgm:prSet/>
      <dgm:spPr/>
      <dgm:t>
        <a:bodyPr/>
        <a:lstStyle/>
        <a:p>
          <a:endParaRPr lang="ru-RU"/>
        </a:p>
      </dgm:t>
    </dgm:pt>
    <dgm:pt modelId="{D0A702EB-801A-4D1D-870C-6384C509F4AE}">
      <dgm:prSet custT="1"/>
      <dgm:spPr/>
      <dgm:t>
        <a:bodyPr/>
        <a:lstStyle/>
        <a:p>
          <a:pPr rtl="0"/>
          <a:r>
            <a:rPr lang="az-Latn-AZ" sz="2400" i="1" u="sng" smtClean="0">
              <a:latin typeface="Times New Roman" pitchFamily="18" charset="0"/>
              <a:cs typeface="Times New Roman" pitchFamily="18" charset="0"/>
            </a:rPr>
            <a:t>İdtisadi mühit;</a:t>
          </a:r>
          <a:endParaRPr lang="ru-RU" sz="2400" i="1" u="sng" dirty="0">
            <a:latin typeface="Times New Roman" pitchFamily="18" charset="0"/>
            <a:cs typeface="Times New Roman" pitchFamily="18" charset="0"/>
          </a:endParaRPr>
        </a:p>
      </dgm:t>
    </dgm:pt>
    <dgm:pt modelId="{589F1E2D-6FD3-4DBA-AC34-FF119C4166EA}" type="parTrans" cxnId="{FCE8EB8D-4CDF-4EF8-A5FD-24C1306AE372}">
      <dgm:prSet/>
      <dgm:spPr/>
      <dgm:t>
        <a:bodyPr/>
        <a:lstStyle/>
        <a:p>
          <a:endParaRPr lang="ru-RU"/>
        </a:p>
      </dgm:t>
    </dgm:pt>
    <dgm:pt modelId="{A2705935-A0BC-488B-AFC1-7B9F2C9FA417}" type="sibTrans" cxnId="{FCE8EB8D-4CDF-4EF8-A5FD-24C1306AE372}">
      <dgm:prSet/>
      <dgm:spPr/>
      <dgm:t>
        <a:bodyPr/>
        <a:lstStyle/>
        <a:p>
          <a:endParaRPr lang="ru-RU"/>
        </a:p>
      </dgm:t>
    </dgm:pt>
    <dgm:pt modelId="{C88EEBB5-6B9A-4453-87BC-26CE1B138741}">
      <dgm:prSet custT="1"/>
      <dgm:spPr/>
      <dgm:t>
        <a:bodyPr/>
        <a:lstStyle/>
        <a:p>
          <a:pPr rtl="0"/>
          <a:r>
            <a:rPr lang="az-Latn-AZ" sz="2400" i="1" u="sng" smtClean="0">
              <a:latin typeface="Times New Roman" pitchFamily="18" charset="0"/>
              <a:cs typeface="Times New Roman" pitchFamily="18" charset="0"/>
            </a:rPr>
            <a:t>Təbii mühit;</a:t>
          </a:r>
          <a:endParaRPr lang="ru-RU" sz="2400" i="1" u="sng" dirty="0">
            <a:latin typeface="Times New Roman" pitchFamily="18" charset="0"/>
            <a:cs typeface="Times New Roman" pitchFamily="18" charset="0"/>
          </a:endParaRPr>
        </a:p>
      </dgm:t>
    </dgm:pt>
    <dgm:pt modelId="{0937BF67-9C8E-4A2B-990E-007B3C47100A}" type="parTrans" cxnId="{D63B9B62-ECED-4706-99F2-D636E553B829}">
      <dgm:prSet/>
      <dgm:spPr/>
      <dgm:t>
        <a:bodyPr/>
        <a:lstStyle/>
        <a:p>
          <a:endParaRPr lang="ru-RU"/>
        </a:p>
      </dgm:t>
    </dgm:pt>
    <dgm:pt modelId="{29C53F9C-B973-433F-958D-F3FDAF49A243}" type="sibTrans" cxnId="{D63B9B62-ECED-4706-99F2-D636E553B829}">
      <dgm:prSet/>
      <dgm:spPr/>
      <dgm:t>
        <a:bodyPr/>
        <a:lstStyle/>
        <a:p>
          <a:endParaRPr lang="ru-RU"/>
        </a:p>
      </dgm:t>
    </dgm:pt>
    <dgm:pt modelId="{8221658A-B12C-4321-9F51-EC7AC2097AB9}">
      <dgm:prSet custT="1"/>
      <dgm:spPr/>
      <dgm:t>
        <a:bodyPr/>
        <a:lstStyle/>
        <a:p>
          <a:pPr rtl="0"/>
          <a:r>
            <a:rPr lang="az-Latn-AZ" sz="2400" i="1" u="sng" smtClean="0">
              <a:latin typeface="Times New Roman" pitchFamily="18" charset="0"/>
              <a:cs typeface="Times New Roman" pitchFamily="18" charset="0"/>
            </a:rPr>
            <a:t>Elmi – texniki mühit;</a:t>
          </a:r>
          <a:endParaRPr lang="ru-RU" sz="2400" i="1" u="sng" dirty="0">
            <a:latin typeface="Times New Roman" pitchFamily="18" charset="0"/>
            <a:cs typeface="Times New Roman" pitchFamily="18" charset="0"/>
          </a:endParaRPr>
        </a:p>
      </dgm:t>
    </dgm:pt>
    <dgm:pt modelId="{FE5CB01A-7412-4F4E-966A-39C7F5F4C23D}" type="parTrans" cxnId="{ACE82F1B-7F8E-4770-AC11-3E9001AD8D5C}">
      <dgm:prSet/>
      <dgm:spPr/>
      <dgm:t>
        <a:bodyPr/>
        <a:lstStyle/>
        <a:p>
          <a:endParaRPr lang="ru-RU"/>
        </a:p>
      </dgm:t>
    </dgm:pt>
    <dgm:pt modelId="{FD70DBC4-4763-436E-8879-6BAAE3FB513D}" type="sibTrans" cxnId="{ACE82F1B-7F8E-4770-AC11-3E9001AD8D5C}">
      <dgm:prSet/>
      <dgm:spPr/>
      <dgm:t>
        <a:bodyPr/>
        <a:lstStyle/>
        <a:p>
          <a:endParaRPr lang="ru-RU"/>
        </a:p>
      </dgm:t>
    </dgm:pt>
    <dgm:pt modelId="{C836CEE1-C61E-4C66-8B82-75A34DFE5D83}">
      <dgm:prSet custT="1"/>
      <dgm:spPr/>
      <dgm:t>
        <a:bodyPr/>
        <a:lstStyle/>
        <a:p>
          <a:pPr rtl="0"/>
          <a:r>
            <a:rPr lang="az-Latn-AZ" sz="2400" i="1" u="sng" dirty="0" smtClean="0">
              <a:latin typeface="Times New Roman" pitchFamily="18" charset="0"/>
              <a:cs typeface="Times New Roman" pitchFamily="18" charset="0"/>
            </a:rPr>
            <a:t>Siyasi mühit;</a:t>
          </a:r>
          <a:endParaRPr lang="ru-RU" sz="2400" i="1" u="sng" dirty="0">
            <a:latin typeface="Times New Roman" pitchFamily="18" charset="0"/>
            <a:cs typeface="Times New Roman" pitchFamily="18" charset="0"/>
          </a:endParaRPr>
        </a:p>
      </dgm:t>
    </dgm:pt>
    <dgm:pt modelId="{B1072C39-7A58-4E74-A9D0-4718A01228F0}" type="parTrans" cxnId="{D651716F-5938-459B-B191-5A1649452AD1}">
      <dgm:prSet/>
      <dgm:spPr/>
      <dgm:t>
        <a:bodyPr/>
        <a:lstStyle/>
        <a:p>
          <a:endParaRPr lang="ru-RU"/>
        </a:p>
      </dgm:t>
    </dgm:pt>
    <dgm:pt modelId="{58D850F7-ED67-458D-AF4B-B6B9E00B1319}" type="sibTrans" cxnId="{D651716F-5938-459B-B191-5A1649452AD1}">
      <dgm:prSet/>
      <dgm:spPr/>
      <dgm:t>
        <a:bodyPr/>
        <a:lstStyle/>
        <a:p>
          <a:endParaRPr lang="ru-RU"/>
        </a:p>
      </dgm:t>
    </dgm:pt>
    <dgm:pt modelId="{FACB4754-36A8-424C-9BAA-ABB3EAC30ADE}">
      <dgm:prSet custT="1"/>
      <dgm:spPr/>
      <dgm:t>
        <a:bodyPr/>
        <a:lstStyle/>
        <a:p>
          <a:pPr rtl="0"/>
          <a:r>
            <a:rPr lang="az-Latn-AZ" sz="2400" i="1" u="sng" smtClean="0">
              <a:latin typeface="Times New Roman" pitchFamily="18" charset="0"/>
              <a:cs typeface="Times New Roman" pitchFamily="18" charset="0"/>
            </a:rPr>
            <a:t>Mədəni mühit.</a:t>
          </a:r>
          <a:endParaRPr lang="ru-RU" sz="2400" i="1" u="sng" dirty="0">
            <a:latin typeface="Times New Roman" pitchFamily="18" charset="0"/>
            <a:cs typeface="Times New Roman" pitchFamily="18" charset="0"/>
          </a:endParaRPr>
        </a:p>
      </dgm:t>
    </dgm:pt>
    <dgm:pt modelId="{A8ED9F4A-0C1E-47D0-B403-5ACB6BE87B1A}" type="parTrans" cxnId="{85F01537-E1DE-4630-AD7C-3A1F5874C055}">
      <dgm:prSet/>
      <dgm:spPr/>
      <dgm:t>
        <a:bodyPr/>
        <a:lstStyle/>
        <a:p>
          <a:endParaRPr lang="ru-RU"/>
        </a:p>
      </dgm:t>
    </dgm:pt>
    <dgm:pt modelId="{E0FFCF01-D701-4557-8D54-A8C73DD8FAF4}" type="sibTrans" cxnId="{85F01537-E1DE-4630-AD7C-3A1F5874C055}">
      <dgm:prSet/>
      <dgm:spPr/>
      <dgm:t>
        <a:bodyPr/>
        <a:lstStyle/>
        <a:p>
          <a:endParaRPr lang="ru-RU"/>
        </a:p>
      </dgm:t>
    </dgm:pt>
    <dgm:pt modelId="{ACDAB7D2-08E7-43E4-879D-70AB0BADDD17}" type="pres">
      <dgm:prSet presAssocID="{ABFCC4B8-BE05-44D8-A9B1-8273C8B8EAA2}" presName="linear" presStyleCnt="0">
        <dgm:presLayoutVars>
          <dgm:animLvl val="lvl"/>
          <dgm:resizeHandles val="exact"/>
        </dgm:presLayoutVars>
      </dgm:prSet>
      <dgm:spPr/>
      <dgm:t>
        <a:bodyPr/>
        <a:lstStyle/>
        <a:p>
          <a:endParaRPr lang="ru-RU"/>
        </a:p>
      </dgm:t>
    </dgm:pt>
    <dgm:pt modelId="{33A2CA27-A86E-4323-9551-26BEAD906758}" type="pres">
      <dgm:prSet presAssocID="{23E97A47-1F0F-4380-98D3-7AFCB12B26F3}" presName="parentText" presStyleLbl="node1" presStyleIdx="0" presStyleCnt="7">
        <dgm:presLayoutVars>
          <dgm:chMax val="0"/>
          <dgm:bulletEnabled val="1"/>
        </dgm:presLayoutVars>
      </dgm:prSet>
      <dgm:spPr/>
      <dgm:t>
        <a:bodyPr/>
        <a:lstStyle/>
        <a:p>
          <a:endParaRPr lang="ru-RU"/>
        </a:p>
      </dgm:t>
    </dgm:pt>
    <dgm:pt modelId="{0631098F-83EE-40C5-BF46-DCA877A327DB}" type="pres">
      <dgm:prSet presAssocID="{3B4CC5C2-AC25-42C5-AD79-F23D6B9612C3}" presName="spacer" presStyleCnt="0"/>
      <dgm:spPr/>
      <dgm:t>
        <a:bodyPr/>
        <a:lstStyle/>
        <a:p>
          <a:endParaRPr lang="ru-RU"/>
        </a:p>
      </dgm:t>
    </dgm:pt>
    <dgm:pt modelId="{3FC75FAC-71FA-4B5C-B7B3-8B55AA19ABA9}" type="pres">
      <dgm:prSet presAssocID="{E2262AD4-F7DE-41FF-AB97-022F2DE5369E}" presName="parentText" presStyleLbl="node1" presStyleIdx="1" presStyleCnt="7">
        <dgm:presLayoutVars>
          <dgm:chMax val="0"/>
          <dgm:bulletEnabled val="1"/>
        </dgm:presLayoutVars>
      </dgm:prSet>
      <dgm:spPr/>
      <dgm:t>
        <a:bodyPr/>
        <a:lstStyle/>
        <a:p>
          <a:endParaRPr lang="ru-RU"/>
        </a:p>
      </dgm:t>
    </dgm:pt>
    <dgm:pt modelId="{C0DC8016-1EB5-47CE-8691-178C4077A5DC}" type="pres">
      <dgm:prSet presAssocID="{35A743A2-C24A-49F0-9EAD-92B39996318C}" presName="spacer" presStyleCnt="0"/>
      <dgm:spPr/>
      <dgm:t>
        <a:bodyPr/>
        <a:lstStyle/>
        <a:p>
          <a:endParaRPr lang="ru-RU"/>
        </a:p>
      </dgm:t>
    </dgm:pt>
    <dgm:pt modelId="{DE94DC89-946C-470C-A3C7-D1414D8F81A2}" type="pres">
      <dgm:prSet presAssocID="{D0A702EB-801A-4D1D-870C-6384C509F4AE}" presName="parentText" presStyleLbl="node1" presStyleIdx="2" presStyleCnt="7" custLinFactY="-16438" custLinFactNeighborX="-624" custLinFactNeighborY="-100000">
        <dgm:presLayoutVars>
          <dgm:chMax val="0"/>
          <dgm:bulletEnabled val="1"/>
        </dgm:presLayoutVars>
      </dgm:prSet>
      <dgm:spPr/>
      <dgm:t>
        <a:bodyPr/>
        <a:lstStyle/>
        <a:p>
          <a:endParaRPr lang="ru-RU"/>
        </a:p>
      </dgm:t>
    </dgm:pt>
    <dgm:pt modelId="{E53B4DDE-E3AD-418F-8C89-F077FFF224C9}" type="pres">
      <dgm:prSet presAssocID="{A2705935-A0BC-488B-AFC1-7B9F2C9FA417}" presName="spacer" presStyleCnt="0"/>
      <dgm:spPr/>
      <dgm:t>
        <a:bodyPr/>
        <a:lstStyle/>
        <a:p>
          <a:endParaRPr lang="ru-RU"/>
        </a:p>
      </dgm:t>
    </dgm:pt>
    <dgm:pt modelId="{B584056E-443E-41DA-802F-BB914A31B1B3}" type="pres">
      <dgm:prSet presAssocID="{C88EEBB5-6B9A-4453-87BC-26CE1B138741}" presName="parentText" presStyleLbl="node1" presStyleIdx="3" presStyleCnt="7">
        <dgm:presLayoutVars>
          <dgm:chMax val="0"/>
          <dgm:bulletEnabled val="1"/>
        </dgm:presLayoutVars>
      </dgm:prSet>
      <dgm:spPr/>
      <dgm:t>
        <a:bodyPr/>
        <a:lstStyle/>
        <a:p>
          <a:endParaRPr lang="ru-RU"/>
        </a:p>
      </dgm:t>
    </dgm:pt>
    <dgm:pt modelId="{A7985963-2808-4BC0-94D5-1EA1BD197A30}" type="pres">
      <dgm:prSet presAssocID="{29C53F9C-B973-433F-958D-F3FDAF49A243}" presName="spacer" presStyleCnt="0"/>
      <dgm:spPr/>
      <dgm:t>
        <a:bodyPr/>
        <a:lstStyle/>
        <a:p>
          <a:endParaRPr lang="ru-RU"/>
        </a:p>
      </dgm:t>
    </dgm:pt>
    <dgm:pt modelId="{F61BF6F5-EA5F-45B7-9C7A-2153C4114C9F}" type="pres">
      <dgm:prSet presAssocID="{8221658A-B12C-4321-9F51-EC7AC2097AB9}" presName="parentText" presStyleLbl="node1" presStyleIdx="4" presStyleCnt="7" custLinFactNeighborX="-2250" custLinFactNeighborY="-54314">
        <dgm:presLayoutVars>
          <dgm:chMax val="0"/>
          <dgm:bulletEnabled val="1"/>
        </dgm:presLayoutVars>
      </dgm:prSet>
      <dgm:spPr/>
      <dgm:t>
        <a:bodyPr/>
        <a:lstStyle/>
        <a:p>
          <a:endParaRPr lang="ru-RU"/>
        </a:p>
      </dgm:t>
    </dgm:pt>
    <dgm:pt modelId="{109CE0A8-759D-46B7-81DB-6DA0A515E407}" type="pres">
      <dgm:prSet presAssocID="{FD70DBC4-4763-436E-8879-6BAAE3FB513D}" presName="spacer" presStyleCnt="0"/>
      <dgm:spPr/>
      <dgm:t>
        <a:bodyPr/>
        <a:lstStyle/>
        <a:p>
          <a:endParaRPr lang="ru-RU"/>
        </a:p>
      </dgm:t>
    </dgm:pt>
    <dgm:pt modelId="{D4F01078-5344-4E7A-BB43-755C00625B31}" type="pres">
      <dgm:prSet presAssocID="{C836CEE1-C61E-4C66-8B82-75A34DFE5D83}" presName="parentText" presStyleLbl="node1" presStyleIdx="5" presStyleCnt="7">
        <dgm:presLayoutVars>
          <dgm:chMax val="0"/>
          <dgm:bulletEnabled val="1"/>
        </dgm:presLayoutVars>
      </dgm:prSet>
      <dgm:spPr/>
      <dgm:t>
        <a:bodyPr/>
        <a:lstStyle/>
        <a:p>
          <a:endParaRPr lang="ru-RU"/>
        </a:p>
      </dgm:t>
    </dgm:pt>
    <dgm:pt modelId="{32DB8F8D-983C-4440-8DB7-778BC65F35E7}" type="pres">
      <dgm:prSet presAssocID="{58D850F7-ED67-458D-AF4B-B6B9E00B1319}" presName="spacer" presStyleCnt="0"/>
      <dgm:spPr/>
      <dgm:t>
        <a:bodyPr/>
        <a:lstStyle/>
        <a:p>
          <a:endParaRPr lang="ru-RU"/>
        </a:p>
      </dgm:t>
    </dgm:pt>
    <dgm:pt modelId="{E07DA449-D297-4756-8652-2334BF61A2E9}" type="pres">
      <dgm:prSet presAssocID="{FACB4754-36A8-424C-9BAA-ABB3EAC30ADE}" presName="parentText" presStyleLbl="node1" presStyleIdx="6" presStyleCnt="7">
        <dgm:presLayoutVars>
          <dgm:chMax val="0"/>
          <dgm:bulletEnabled val="1"/>
        </dgm:presLayoutVars>
      </dgm:prSet>
      <dgm:spPr/>
      <dgm:t>
        <a:bodyPr/>
        <a:lstStyle/>
        <a:p>
          <a:endParaRPr lang="ru-RU"/>
        </a:p>
      </dgm:t>
    </dgm:pt>
  </dgm:ptLst>
  <dgm:cxnLst>
    <dgm:cxn modelId="{ACE82F1B-7F8E-4770-AC11-3E9001AD8D5C}" srcId="{ABFCC4B8-BE05-44D8-A9B1-8273C8B8EAA2}" destId="{8221658A-B12C-4321-9F51-EC7AC2097AB9}" srcOrd="4" destOrd="0" parTransId="{FE5CB01A-7412-4F4E-966A-39C7F5F4C23D}" sibTransId="{FD70DBC4-4763-436E-8879-6BAAE3FB513D}"/>
    <dgm:cxn modelId="{FCE8EB8D-4CDF-4EF8-A5FD-24C1306AE372}" srcId="{ABFCC4B8-BE05-44D8-A9B1-8273C8B8EAA2}" destId="{D0A702EB-801A-4D1D-870C-6384C509F4AE}" srcOrd="2" destOrd="0" parTransId="{589F1E2D-6FD3-4DBA-AC34-FF119C4166EA}" sibTransId="{A2705935-A0BC-488B-AFC1-7B9F2C9FA417}"/>
    <dgm:cxn modelId="{D651716F-5938-459B-B191-5A1649452AD1}" srcId="{ABFCC4B8-BE05-44D8-A9B1-8273C8B8EAA2}" destId="{C836CEE1-C61E-4C66-8B82-75A34DFE5D83}" srcOrd="5" destOrd="0" parTransId="{B1072C39-7A58-4E74-A9D0-4718A01228F0}" sibTransId="{58D850F7-ED67-458D-AF4B-B6B9E00B1319}"/>
    <dgm:cxn modelId="{59B0046E-50CB-43DA-B9AD-44E306E631B0}" srcId="{ABFCC4B8-BE05-44D8-A9B1-8273C8B8EAA2}" destId="{23E97A47-1F0F-4380-98D3-7AFCB12B26F3}" srcOrd="0" destOrd="0" parTransId="{2AA91B32-5F67-47FE-A2E0-3F32618F4BC0}" sibTransId="{3B4CC5C2-AC25-42C5-AD79-F23D6B9612C3}"/>
    <dgm:cxn modelId="{B07595AE-334B-452B-AFDD-A3233F39A446}" type="presOf" srcId="{E2262AD4-F7DE-41FF-AB97-022F2DE5369E}" destId="{3FC75FAC-71FA-4B5C-B7B3-8B55AA19ABA9}" srcOrd="0" destOrd="0" presId="urn:microsoft.com/office/officeart/2005/8/layout/vList2"/>
    <dgm:cxn modelId="{C562666E-7041-404B-873D-CDA610C03C2B}" type="presOf" srcId="{ABFCC4B8-BE05-44D8-A9B1-8273C8B8EAA2}" destId="{ACDAB7D2-08E7-43E4-879D-70AB0BADDD17}" srcOrd="0" destOrd="0" presId="urn:microsoft.com/office/officeart/2005/8/layout/vList2"/>
    <dgm:cxn modelId="{D999EE9E-B8E8-47D3-8B1E-946662CECC79}" type="presOf" srcId="{D0A702EB-801A-4D1D-870C-6384C509F4AE}" destId="{DE94DC89-946C-470C-A3C7-D1414D8F81A2}" srcOrd="0" destOrd="0" presId="urn:microsoft.com/office/officeart/2005/8/layout/vList2"/>
    <dgm:cxn modelId="{2121EB16-B17B-4774-A5DE-193AE1FC9BBA}" type="presOf" srcId="{C88EEBB5-6B9A-4453-87BC-26CE1B138741}" destId="{B584056E-443E-41DA-802F-BB914A31B1B3}" srcOrd="0" destOrd="0" presId="urn:microsoft.com/office/officeart/2005/8/layout/vList2"/>
    <dgm:cxn modelId="{FB1E3883-4C9A-45BA-BBC2-CFDA41A8265B}" type="presOf" srcId="{8221658A-B12C-4321-9F51-EC7AC2097AB9}" destId="{F61BF6F5-EA5F-45B7-9C7A-2153C4114C9F}" srcOrd="0" destOrd="0" presId="urn:microsoft.com/office/officeart/2005/8/layout/vList2"/>
    <dgm:cxn modelId="{4CB7AE4D-9324-4522-B2E8-047864D531B0}" type="presOf" srcId="{FACB4754-36A8-424C-9BAA-ABB3EAC30ADE}" destId="{E07DA449-D297-4756-8652-2334BF61A2E9}" srcOrd="0" destOrd="0" presId="urn:microsoft.com/office/officeart/2005/8/layout/vList2"/>
    <dgm:cxn modelId="{A4944B7A-F1DF-42DB-9A8D-7D773058ECC5}" type="presOf" srcId="{23E97A47-1F0F-4380-98D3-7AFCB12B26F3}" destId="{33A2CA27-A86E-4323-9551-26BEAD906758}" srcOrd="0" destOrd="0" presId="urn:microsoft.com/office/officeart/2005/8/layout/vList2"/>
    <dgm:cxn modelId="{116D39BC-4B4E-468A-9079-BD537DEF2A99}" srcId="{ABFCC4B8-BE05-44D8-A9B1-8273C8B8EAA2}" destId="{E2262AD4-F7DE-41FF-AB97-022F2DE5369E}" srcOrd="1" destOrd="0" parTransId="{CC9068FD-71D5-446F-B4B5-73A4DF744089}" sibTransId="{35A743A2-C24A-49F0-9EAD-92B39996318C}"/>
    <dgm:cxn modelId="{D63B9B62-ECED-4706-99F2-D636E553B829}" srcId="{ABFCC4B8-BE05-44D8-A9B1-8273C8B8EAA2}" destId="{C88EEBB5-6B9A-4453-87BC-26CE1B138741}" srcOrd="3" destOrd="0" parTransId="{0937BF67-9C8E-4A2B-990E-007B3C47100A}" sibTransId="{29C53F9C-B973-433F-958D-F3FDAF49A243}"/>
    <dgm:cxn modelId="{950E4A9F-9784-46CA-8DC9-2410C7AA0801}" type="presOf" srcId="{C836CEE1-C61E-4C66-8B82-75A34DFE5D83}" destId="{D4F01078-5344-4E7A-BB43-755C00625B31}" srcOrd="0" destOrd="0" presId="urn:microsoft.com/office/officeart/2005/8/layout/vList2"/>
    <dgm:cxn modelId="{85F01537-E1DE-4630-AD7C-3A1F5874C055}" srcId="{ABFCC4B8-BE05-44D8-A9B1-8273C8B8EAA2}" destId="{FACB4754-36A8-424C-9BAA-ABB3EAC30ADE}" srcOrd="6" destOrd="0" parTransId="{A8ED9F4A-0C1E-47D0-B403-5ACB6BE87B1A}" sibTransId="{E0FFCF01-D701-4557-8D54-A8C73DD8FAF4}"/>
    <dgm:cxn modelId="{F33465F7-F486-4928-8BD9-12113B6DDC1B}" type="presParOf" srcId="{ACDAB7D2-08E7-43E4-879D-70AB0BADDD17}" destId="{33A2CA27-A86E-4323-9551-26BEAD906758}" srcOrd="0" destOrd="0" presId="urn:microsoft.com/office/officeart/2005/8/layout/vList2"/>
    <dgm:cxn modelId="{9B2302E1-2DB4-4DC2-A4B1-DCA0237E447C}" type="presParOf" srcId="{ACDAB7D2-08E7-43E4-879D-70AB0BADDD17}" destId="{0631098F-83EE-40C5-BF46-DCA877A327DB}" srcOrd="1" destOrd="0" presId="urn:microsoft.com/office/officeart/2005/8/layout/vList2"/>
    <dgm:cxn modelId="{0755F8C0-2C01-4BB0-A4B6-6655A926987D}" type="presParOf" srcId="{ACDAB7D2-08E7-43E4-879D-70AB0BADDD17}" destId="{3FC75FAC-71FA-4B5C-B7B3-8B55AA19ABA9}" srcOrd="2" destOrd="0" presId="urn:microsoft.com/office/officeart/2005/8/layout/vList2"/>
    <dgm:cxn modelId="{F808057E-DD8C-4528-A6D7-DE2CC328175C}" type="presParOf" srcId="{ACDAB7D2-08E7-43E4-879D-70AB0BADDD17}" destId="{C0DC8016-1EB5-47CE-8691-178C4077A5DC}" srcOrd="3" destOrd="0" presId="urn:microsoft.com/office/officeart/2005/8/layout/vList2"/>
    <dgm:cxn modelId="{39667AC6-219F-4CC0-A785-769194A6C303}" type="presParOf" srcId="{ACDAB7D2-08E7-43E4-879D-70AB0BADDD17}" destId="{DE94DC89-946C-470C-A3C7-D1414D8F81A2}" srcOrd="4" destOrd="0" presId="urn:microsoft.com/office/officeart/2005/8/layout/vList2"/>
    <dgm:cxn modelId="{F58809AC-154E-45D9-A8FB-626D2F099DCF}" type="presParOf" srcId="{ACDAB7D2-08E7-43E4-879D-70AB0BADDD17}" destId="{E53B4DDE-E3AD-418F-8C89-F077FFF224C9}" srcOrd="5" destOrd="0" presId="urn:microsoft.com/office/officeart/2005/8/layout/vList2"/>
    <dgm:cxn modelId="{7C9CE3AF-F6DB-45FC-97A0-5D5C632166B9}" type="presParOf" srcId="{ACDAB7D2-08E7-43E4-879D-70AB0BADDD17}" destId="{B584056E-443E-41DA-802F-BB914A31B1B3}" srcOrd="6" destOrd="0" presId="urn:microsoft.com/office/officeart/2005/8/layout/vList2"/>
    <dgm:cxn modelId="{355086A3-91B5-4ECC-AED4-9F701BB4D74C}" type="presParOf" srcId="{ACDAB7D2-08E7-43E4-879D-70AB0BADDD17}" destId="{A7985963-2808-4BC0-94D5-1EA1BD197A30}" srcOrd="7" destOrd="0" presId="urn:microsoft.com/office/officeart/2005/8/layout/vList2"/>
    <dgm:cxn modelId="{2C0F00F1-3D1B-4EB1-B2E0-EE5B55B67C2A}" type="presParOf" srcId="{ACDAB7D2-08E7-43E4-879D-70AB0BADDD17}" destId="{F61BF6F5-EA5F-45B7-9C7A-2153C4114C9F}" srcOrd="8" destOrd="0" presId="urn:microsoft.com/office/officeart/2005/8/layout/vList2"/>
    <dgm:cxn modelId="{C2F54D4E-C420-46BD-A804-D8023AAE78E7}" type="presParOf" srcId="{ACDAB7D2-08E7-43E4-879D-70AB0BADDD17}" destId="{109CE0A8-759D-46B7-81DB-6DA0A515E407}" srcOrd="9" destOrd="0" presId="urn:microsoft.com/office/officeart/2005/8/layout/vList2"/>
    <dgm:cxn modelId="{3B56BD2A-FF17-45C8-8839-2EDEDCAAEA08}" type="presParOf" srcId="{ACDAB7D2-08E7-43E4-879D-70AB0BADDD17}" destId="{D4F01078-5344-4E7A-BB43-755C00625B31}" srcOrd="10" destOrd="0" presId="urn:microsoft.com/office/officeart/2005/8/layout/vList2"/>
    <dgm:cxn modelId="{26103C4E-E0A4-45BF-84FC-80E0C19120E3}" type="presParOf" srcId="{ACDAB7D2-08E7-43E4-879D-70AB0BADDD17}" destId="{32DB8F8D-983C-4440-8DB7-778BC65F35E7}" srcOrd="11" destOrd="0" presId="urn:microsoft.com/office/officeart/2005/8/layout/vList2"/>
    <dgm:cxn modelId="{E5786B8E-A481-465F-BBDF-FA325DDE2049}" type="presParOf" srcId="{ACDAB7D2-08E7-43E4-879D-70AB0BADDD17}" destId="{E07DA449-D297-4756-8652-2334BF61A2E9}"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50032-5461-49DD-BA1E-8AF6D02F6A2C}">
      <dsp:nvSpPr>
        <dsp:cNvPr id="0" name=""/>
        <dsp:cNvSpPr/>
      </dsp:nvSpPr>
      <dsp:spPr>
        <a:xfrm>
          <a:off x="0" y="43132"/>
          <a:ext cx="6400800" cy="1196909"/>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az-Latn-AZ" sz="3100" i="1" u="none" kern="1200" dirty="0" smtClean="0">
              <a:latin typeface="Times New Roman" pitchFamily="18" charset="0"/>
              <a:cs typeface="Times New Roman" pitchFamily="18" charset="0"/>
            </a:rPr>
            <a:t>Marketinqin mikromühiti aşağıdakı qüvvələdən ibarətdir:</a:t>
          </a:r>
          <a:endParaRPr lang="ru-RU" sz="3100" i="1" u="none" kern="1200" dirty="0">
            <a:latin typeface="Times New Roman" pitchFamily="18" charset="0"/>
            <a:cs typeface="Times New Roman" pitchFamily="18" charset="0"/>
          </a:endParaRPr>
        </a:p>
      </dsp:txBody>
      <dsp:txXfrm>
        <a:off x="58428" y="101560"/>
        <a:ext cx="6283944" cy="1080053"/>
      </dsp:txXfrm>
    </dsp:sp>
    <dsp:sp modelId="{BCF34086-0AE7-4567-90F7-C597A17CB552}">
      <dsp:nvSpPr>
        <dsp:cNvPr id="0" name=""/>
        <dsp:cNvSpPr/>
      </dsp:nvSpPr>
      <dsp:spPr>
        <a:xfrm>
          <a:off x="0" y="1240042"/>
          <a:ext cx="6400800" cy="1957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25"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az-Latn-AZ" sz="2400" i="1" kern="1200" dirty="0" smtClean="0">
              <a:solidFill>
                <a:srgbClr val="C00000"/>
              </a:solidFill>
              <a:latin typeface="Times New Roman" pitchFamily="18" charset="0"/>
              <a:cs typeface="Times New Roman" pitchFamily="18" charset="0"/>
            </a:rPr>
            <a:t>Xammal göndərənlər;</a:t>
          </a:r>
          <a:endParaRPr lang="ru-RU" sz="2400" i="1" kern="1200" dirty="0">
            <a:solidFill>
              <a:srgbClr val="C00000"/>
            </a:solidFill>
            <a:latin typeface="Times New Roman" pitchFamily="18" charset="0"/>
            <a:cs typeface="Times New Roman" pitchFamily="18" charset="0"/>
          </a:endParaRPr>
        </a:p>
        <a:p>
          <a:pPr marL="228600" lvl="1" indent="-228600" algn="l" defTabSz="1066800" rtl="0">
            <a:lnSpc>
              <a:spcPct val="90000"/>
            </a:lnSpc>
            <a:spcBef>
              <a:spcPct val="0"/>
            </a:spcBef>
            <a:spcAft>
              <a:spcPct val="20000"/>
            </a:spcAft>
            <a:buChar char="••"/>
          </a:pPr>
          <a:r>
            <a:rPr lang="az-Latn-AZ" sz="2400" i="1" kern="1200" dirty="0" smtClean="0">
              <a:solidFill>
                <a:srgbClr val="C00000"/>
              </a:solidFill>
              <a:latin typeface="Times New Roman" pitchFamily="18" charset="0"/>
              <a:cs typeface="Times New Roman" pitchFamily="18" charset="0"/>
            </a:rPr>
            <a:t>Marketin vasitəçiləri;</a:t>
          </a:r>
          <a:endParaRPr lang="ru-RU" sz="2400" i="1" kern="1200" dirty="0">
            <a:solidFill>
              <a:srgbClr val="C00000"/>
            </a:solidFill>
            <a:latin typeface="Times New Roman" pitchFamily="18" charset="0"/>
            <a:cs typeface="Times New Roman" pitchFamily="18" charset="0"/>
          </a:endParaRPr>
        </a:p>
        <a:p>
          <a:pPr marL="228600" lvl="1" indent="-228600" algn="l" defTabSz="1066800" rtl="0">
            <a:lnSpc>
              <a:spcPct val="90000"/>
            </a:lnSpc>
            <a:spcBef>
              <a:spcPct val="0"/>
            </a:spcBef>
            <a:spcAft>
              <a:spcPct val="20000"/>
            </a:spcAft>
            <a:buChar char="••"/>
          </a:pPr>
          <a:r>
            <a:rPr lang="az-Latn-AZ" sz="2400" i="1" kern="1200" dirty="0" smtClean="0">
              <a:solidFill>
                <a:srgbClr val="C00000"/>
              </a:solidFill>
              <a:latin typeface="Times New Roman" pitchFamily="18" charset="0"/>
              <a:cs typeface="Times New Roman" pitchFamily="18" charset="0"/>
            </a:rPr>
            <a:t>Müştərilər;</a:t>
          </a:r>
          <a:endParaRPr lang="ru-RU" sz="2400" i="1" kern="1200" dirty="0">
            <a:solidFill>
              <a:srgbClr val="C00000"/>
            </a:solidFill>
            <a:latin typeface="Times New Roman" pitchFamily="18" charset="0"/>
            <a:cs typeface="Times New Roman" pitchFamily="18" charset="0"/>
          </a:endParaRPr>
        </a:p>
        <a:p>
          <a:pPr marL="228600" lvl="1" indent="-228600" algn="l" defTabSz="1066800" rtl="0">
            <a:lnSpc>
              <a:spcPct val="90000"/>
            </a:lnSpc>
            <a:spcBef>
              <a:spcPct val="0"/>
            </a:spcBef>
            <a:spcAft>
              <a:spcPct val="20000"/>
            </a:spcAft>
            <a:buChar char="••"/>
          </a:pPr>
          <a:r>
            <a:rPr lang="az-Latn-AZ" sz="2400" i="1" kern="1200" dirty="0" smtClean="0">
              <a:solidFill>
                <a:srgbClr val="C00000"/>
              </a:solidFill>
              <a:latin typeface="Times New Roman" pitchFamily="18" charset="0"/>
              <a:cs typeface="Times New Roman" pitchFamily="18" charset="0"/>
            </a:rPr>
            <a:t>Rəqiblər;</a:t>
          </a:r>
          <a:endParaRPr lang="ru-RU" sz="2400" i="1" kern="1200" dirty="0">
            <a:solidFill>
              <a:srgbClr val="C00000"/>
            </a:solidFill>
            <a:latin typeface="Times New Roman" pitchFamily="18" charset="0"/>
            <a:cs typeface="Times New Roman" pitchFamily="18" charset="0"/>
          </a:endParaRPr>
        </a:p>
        <a:p>
          <a:pPr marL="228600" lvl="1" indent="-228600" algn="l" defTabSz="1066800" rtl="0">
            <a:lnSpc>
              <a:spcPct val="90000"/>
            </a:lnSpc>
            <a:spcBef>
              <a:spcPct val="0"/>
            </a:spcBef>
            <a:spcAft>
              <a:spcPct val="20000"/>
            </a:spcAft>
            <a:buChar char="••"/>
          </a:pPr>
          <a:r>
            <a:rPr lang="az-Latn-AZ" sz="2400" i="1" kern="1200" dirty="0" smtClean="0">
              <a:solidFill>
                <a:srgbClr val="C00000"/>
              </a:solidFill>
              <a:latin typeface="Times New Roman" pitchFamily="18" charset="0"/>
              <a:cs typeface="Times New Roman" pitchFamily="18" charset="0"/>
            </a:rPr>
            <a:t>Ünsiyyət auditoriyaları. </a:t>
          </a:r>
          <a:endParaRPr lang="ru-RU" sz="2400" i="1" kern="1200" dirty="0">
            <a:solidFill>
              <a:srgbClr val="C00000"/>
            </a:solidFill>
            <a:latin typeface="Times New Roman" pitchFamily="18" charset="0"/>
            <a:cs typeface="Times New Roman" pitchFamily="18" charset="0"/>
          </a:endParaRPr>
        </a:p>
      </dsp:txBody>
      <dsp:txXfrm>
        <a:off x="0" y="1240042"/>
        <a:ext cx="6400800" cy="19571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CBBB3C-F9CD-4EEC-AAAB-BA072710EA77}">
      <dsp:nvSpPr>
        <dsp:cNvPr id="0" name=""/>
        <dsp:cNvSpPr/>
      </dsp:nvSpPr>
      <dsp:spPr>
        <a:xfrm>
          <a:off x="0" y="623"/>
          <a:ext cx="8568952" cy="710295"/>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dirty="0" smtClean="0">
              <a:latin typeface="Times New Roman" pitchFamily="18" charset="0"/>
              <a:cs typeface="Times New Roman" pitchFamily="18" charset="0"/>
            </a:rPr>
            <a:t>Müəssisənin müştəriləri aşağıdakı bazarılarda fəaliyyət göstərən alıcılardır:</a:t>
          </a:r>
          <a:endParaRPr lang="ru-RU" sz="2400" i="1" u="sng" kern="1200" dirty="0">
            <a:latin typeface="Times New Roman" pitchFamily="18" charset="0"/>
            <a:cs typeface="Times New Roman" pitchFamily="18" charset="0"/>
          </a:endParaRPr>
        </a:p>
      </dsp:txBody>
      <dsp:txXfrm>
        <a:off x="34674" y="35297"/>
        <a:ext cx="8499604" cy="640947"/>
      </dsp:txXfrm>
    </dsp:sp>
    <dsp:sp modelId="{65151F93-C6DB-414C-909C-C89BC6529E59}">
      <dsp:nvSpPr>
        <dsp:cNvPr id="0" name=""/>
        <dsp:cNvSpPr/>
      </dsp:nvSpPr>
      <dsp:spPr>
        <a:xfrm>
          <a:off x="0" y="724820"/>
          <a:ext cx="8568952" cy="710295"/>
        </a:xfrm>
        <a:prstGeom prst="roundRect">
          <a:avLst/>
        </a:prstGeom>
        <a:solidFill>
          <a:schemeClr val="accent2">
            <a:alpha val="90000"/>
            <a:hueOff val="0"/>
            <a:satOff val="0"/>
            <a:lumOff val="0"/>
            <a:alphaOff val="-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dirty="0" smtClean="0">
              <a:latin typeface="Times New Roman" pitchFamily="18" charset="0"/>
              <a:cs typeface="Times New Roman" pitchFamily="18" charset="0"/>
            </a:rPr>
            <a:t>Istehlak bazarları;</a:t>
          </a:r>
          <a:endParaRPr lang="ru-RU" sz="2400" i="1" u="sng" kern="1200" dirty="0">
            <a:latin typeface="Times New Roman" pitchFamily="18" charset="0"/>
            <a:cs typeface="Times New Roman" pitchFamily="18" charset="0"/>
          </a:endParaRPr>
        </a:p>
      </dsp:txBody>
      <dsp:txXfrm>
        <a:off x="34674" y="759494"/>
        <a:ext cx="8499604" cy="640947"/>
      </dsp:txXfrm>
    </dsp:sp>
    <dsp:sp modelId="{AD4F22A4-35E9-43FF-8B04-A84A81388578}">
      <dsp:nvSpPr>
        <dsp:cNvPr id="0" name=""/>
        <dsp:cNvSpPr/>
      </dsp:nvSpPr>
      <dsp:spPr>
        <a:xfrm>
          <a:off x="0" y="1440897"/>
          <a:ext cx="8568952" cy="710295"/>
        </a:xfrm>
        <a:prstGeom prst="roundRect">
          <a:avLst/>
        </a:prstGeom>
        <a:solidFill>
          <a:schemeClr val="accent2">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dirty="0" smtClean="0">
              <a:latin typeface="Times New Roman" pitchFamily="18" charset="0"/>
              <a:cs typeface="Times New Roman" pitchFamily="18" charset="0"/>
            </a:rPr>
            <a:t>Sənaye bazarları;</a:t>
          </a:r>
          <a:endParaRPr lang="ru-RU" sz="2400" i="1" u="sng" kern="1200" dirty="0">
            <a:latin typeface="Times New Roman" pitchFamily="18" charset="0"/>
            <a:cs typeface="Times New Roman" pitchFamily="18" charset="0"/>
          </a:endParaRPr>
        </a:p>
      </dsp:txBody>
      <dsp:txXfrm>
        <a:off x="34674" y="1475571"/>
        <a:ext cx="8499604" cy="640947"/>
      </dsp:txXfrm>
    </dsp:sp>
    <dsp:sp modelId="{5D0F9166-9C81-4958-9ED7-F913B61C3973}">
      <dsp:nvSpPr>
        <dsp:cNvPr id="0" name=""/>
        <dsp:cNvSpPr/>
      </dsp:nvSpPr>
      <dsp:spPr>
        <a:xfrm>
          <a:off x="0" y="2165132"/>
          <a:ext cx="8568952" cy="710295"/>
        </a:xfrm>
        <a:prstGeom prst="roundRect">
          <a:avLst/>
        </a:prstGeom>
        <a:solidFill>
          <a:schemeClr val="accent2">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dirty="0" smtClean="0">
              <a:latin typeface="Times New Roman" pitchFamily="18" charset="0"/>
              <a:cs typeface="Times New Roman" pitchFamily="18" charset="0"/>
            </a:rPr>
            <a:t>Ticarət-vasitəçilər bazarı;</a:t>
          </a:r>
          <a:endParaRPr lang="ru-RU" sz="2400" i="1" u="sng" kern="1200" dirty="0">
            <a:latin typeface="Times New Roman" pitchFamily="18" charset="0"/>
            <a:cs typeface="Times New Roman" pitchFamily="18" charset="0"/>
          </a:endParaRPr>
        </a:p>
      </dsp:txBody>
      <dsp:txXfrm>
        <a:off x="34674" y="2199806"/>
        <a:ext cx="8499604" cy="640947"/>
      </dsp:txXfrm>
    </dsp:sp>
    <dsp:sp modelId="{689BCC1E-4ED6-45E5-B3EA-98104C2E42F9}">
      <dsp:nvSpPr>
        <dsp:cNvPr id="0" name=""/>
        <dsp:cNvSpPr/>
      </dsp:nvSpPr>
      <dsp:spPr>
        <a:xfrm>
          <a:off x="0" y="2886635"/>
          <a:ext cx="8568952" cy="710295"/>
        </a:xfrm>
        <a:prstGeom prst="roundRect">
          <a:avLst/>
        </a:prstGeom>
        <a:solidFill>
          <a:schemeClr val="accent2">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dirty="0" smtClean="0">
              <a:latin typeface="Times New Roman" pitchFamily="18" charset="0"/>
              <a:cs typeface="Times New Roman" pitchFamily="18" charset="0"/>
            </a:rPr>
            <a:t>Sosial təminat bazarları;</a:t>
          </a:r>
          <a:endParaRPr lang="ru-RU" sz="2400" i="1" u="sng" kern="1200" dirty="0">
            <a:latin typeface="Times New Roman" pitchFamily="18" charset="0"/>
            <a:cs typeface="Times New Roman" pitchFamily="18" charset="0"/>
          </a:endParaRPr>
        </a:p>
      </dsp:txBody>
      <dsp:txXfrm>
        <a:off x="34674" y="2921309"/>
        <a:ext cx="8499604" cy="640947"/>
      </dsp:txXfrm>
    </dsp:sp>
    <dsp:sp modelId="{F6294AC8-4C2A-4CDA-A357-E713729BF897}">
      <dsp:nvSpPr>
        <dsp:cNvPr id="0" name=""/>
        <dsp:cNvSpPr/>
      </dsp:nvSpPr>
      <dsp:spPr>
        <a:xfrm>
          <a:off x="0" y="3608138"/>
          <a:ext cx="8568952" cy="710295"/>
        </a:xfrm>
        <a:prstGeom prst="roundRect">
          <a:avLst/>
        </a:prstGeom>
        <a:solidFill>
          <a:schemeClr val="accent2">
            <a:alpha val="90000"/>
            <a:hueOff val="0"/>
            <a:satOff val="0"/>
            <a:lumOff val="0"/>
            <a:alphaOff val="-3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dirty="0" smtClean="0">
              <a:latin typeface="Times New Roman" pitchFamily="18" charset="0"/>
              <a:cs typeface="Times New Roman" pitchFamily="18" charset="0"/>
            </a:rPr>
            <a:t>Dövlət strukturları bazarları;</a:t>
          </a:r>
          <a:endParaRPr lang="ru-RU" sz="2400" i="1" u="sng" kern="1200" dirty="0">
            <a:latin typeface="Times New Roman" pitchFamily="18" charset="0"/>
            <a:cs typeface="Times New Roman" pitchFamily="18" charset="0"/>
          </a:endParaRPr>
        </a:p>
      </dsp:txBody>
      <dsp:txXfrm>
        <a:off x="34674" y="3642812"/>
        <a:ext cx="8499604" cy="640947"/>
      </dsp:txXfrm>
    </dsp:sp>
    <dsp:sp modelId="{798EC165-12BA-48C3-94C1-C4C58AA325AD}">
      <dsp:nvSpPr>
        <dsp:cNvPr id="0" name=""/>
        <dsp:cNvSpPr/>
      </dsp:nvSpPr>
      <dsp:spPr>
        <a:xfrm>
          <a:off x="0" y="4329641"/>
          <a:ext cx="8568952" cy="710295"/>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dirty="0" smtClean="0">
              <a:latin typeface="Times New Roman" pitchFamily="18" charset="0"/>
              <a:cs typeface="Times New Roman" pitchFamily="18" charset="0"/>
            </a:rPr>
            <a:t>Beynəlxalq bazarlar.</a:t>
          </a:r>
          <a:endParaRPr lang="ru-RU" sz="2400" i="1" u="sng" kern="1200" dirty="0">
            <a:latin typeface="Times New Roman" pitchFamily="18" charset="0"/>
            <a:cs typeface="Times New Roman" pitchFamily="18" charset="0"/>
          </a:endParaRPr>
        </a:p>
      </dsp:txBody>
      <dsp:txXfrm>
        <a:off x="34674" y="4364315"/>
        <a:ext cx="8499604" cy="6409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714598-D37A-42B2-BB42-0373237A1522}">
      <dsp:nvSpPr>
        <dsp:cNvPr id="0" name=""/>
        <dsp:cNvSpPr/>
      </dsp:nvSpPr>
      <dsp:spPr>
        <a:xfrm>
          <a:off x="0" y="79491"/>
          <a:ext cx="8640960" cy="56160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dirty="0" smtClean="0">
              <a:latin typeface="Times New Roman" pitchFamily="18" charset="0"/>
              <a:cs typeface="Times New Roman" pitchFamily="18" charset="0"/>
            </a:rPr>
            <a:t>Ünsiyyət auditoriyalarının aşağıdakı tipləri vardır:</a:t>
          </a:r>
          <a:endParaRPr lang="ru-RU" sz="2400" u="sng" kern="1200" dirty="0">
            <a:latin typeface="Times New Roman" pitchFamily="18" charset="0"/>
            <a:cs typeface="Times New Roman" pitchFamily="18" charset="0"/>
          </a:endParaRPr>
        </a:p>
      </dsp:txBody>
      <dsp:txXfrm>
        <a:off x="27415" y="106906"/>
        <a:ext cx="8586130" cy="506770"/>
      </dsp:txXfrm>
    </dsp:sp>
    <dsp:sp modelId="{E9A8D6F9-535E-4C39-8F6D-27A8098D6E63}">
      <dsp:nvSpPr>
        <dsp:cNvPr id="0" name=""/>
        <dsp:cNvSpPr/>
      </dsp:nvSpPr>
      <dsp:spPr>
        <a:xfrm>
          <a:off x="0" y="727491"/>
          <a:ext cx="8640960" cy="561600"/>
        </a:xfrm>
        <a:prstGeom prst="roundRect">
          <a:avLst/>
        </a:prstGeom>
        <a:solidFill>
          <a:schemeClr val="accent4">
            <a:alpha val="90000"/>
            <a:hueOff val="0"/>
            <a:satOff val="0"/>
            <a:lumOff val="0"/>
            <a:alphaOff val="-5714"/>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smtClean="0">
              <a:latin typeface="Times New Roman" pitchFamily="18" charset="0"/>
              <a:cs typeface="Times New Roman" pitchFamily="18" charset="0"/>
            </a:rPr>
            <a:t>Maliyyə müəssisələri;</a:t>
          </a:r>
          <a:endParaRPr lang="ru-RU" sz="2400" kern="1200" dirty="0">
            <a:latin typeface="Times New Roman" pitchFamily="18" charset="0"/>
            <a:cs typeface="Times New Roman" pitchFamily="18" charset="0"/>
          </a:endParaRPr>
        </a:p>
      </dsp:txBody>
      <dsp:txXfrm>
        <a:off x="27415" y="754906"/>
        <a:ext cx="8586130" cy="506770"/>
      </dsp:txXfrm>
    </dsp:sp>
    <dsp:sp modelId="{7A71B97F-C892-435D-814D-EDA188769C4D}">
      <dsp:nvSpPr>
        <dsp:cNvPr id="0" name=""/>
        <dsp:cNvSpPr/>
      </dsp:nvSpPr>
      <dsp:spPr>
        <a:xfrm>
          <a:off x="0" y="1375491"/>
          <a:ext cx="8640960" cy="561600"/>
        </a:xfrm>
        <a:prstGeom prst="roundRect">
          <a:avLst/>
        </a:prstGeom>
        <a:solidFill>
          <a:schemeClr val="accent4">
            <a:alpha val="90000"/>
            <a:hueOff val="0"/>
            <a:satOff val="0"/>
            <a:lumOff val="0"/>
            <a:alphaOff val="-11429"/>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smtClean="0">
              <a:latin typeface="Times New Roman" pitchFamily="18" charset="0"/>
              <a:cs typeface="Times New Roman" pitchFamily="18" charset="0"/>
            </a:rPr>
            <a:t>Kütləvi informasiya vasitələri;</a:t>
          </a:r>
          <a:endParaRPr lang="ru-RU" sz="2400" kern="1200" dirty="0">
            <a:latin typeface="Times New Roman" pitchFamily="18" charset="0"/>
            <a:cs typeface="Times New Roman" pitchFamily="18" charset="0"/>
          </a:endParaRPr>
        </a:p>
      </dsp:txBody>
      <dsp:txXfrm>
        <a:off x="27415" y="1402906"/>
        <a:ext cx="8586130" cy="506770"/>
      </dsp:txXfrm>
    </dsp:sp>
    <dsp:sp modelId="{E0A87679-01AF-47C7-AA6D-E4E29B9C476A}">
      <dsp:nvSpPr>
        <dsp:cNvPr id="0" name=""/>
        <dsp:cNvSpPr/>
      </dsp:nvSpPr>
      <dsp:spPr>
        <a:xfrm>
          <a:off x="0" y="2023492"/>
          <a:ext cx="8640960" cy="561600"/>
        </a:xfrm>
        <a:prstGeom prst="roundRect">
          <a:avLst/>
        </a:prstGeom>
        <a:solidFill>
          <a:schemeClr val="accent4">
            <a:alpha val="90000"/>
            <a:hueOff val="0"/>
            <a:satOff val="0"/>
            <a:lumOff val="0"/>
            <a:alphaOff val="-1714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smtClean="0">
              <a:latin typeface="Times New Roman" pitchFamily="18" charset="0"/>
              <a:cs typeface="Times New Roman" pitchFamily="18" charset="0"/>
            </a:rPr>
            <a:t>Dövlət orqanları;</a:t>
          </a:r>
          <a:endParaRPr lang="ru-RU" sz="2400" kern="1200" dirty="0">
            <a:latin typeface="Times New Roman" pitchFamily="18" charset="0"/>
            <a:cs typeface="Times New Roman" pitchFamily="18" charset="0"/>
          </a:endParaRPr>
        </a:p>
      </dsp:txBody>
      <dsp:txXfrm>
        <a:off x="27415" y="2050907"/>
        <a:ext cx="8586130" cy="506770"/>
      </dsp:txXfrm>
    </dsp:sp>
    <dsp:sp modelId="{3E35E10B-FEE8-4FC9-AC8C-489248E6223A}">
      <dsp:nvSpPr>
        <dsp:cNvPr id="0" name=""/>
        <dsp:cNvSpPr/>
      </dsp:nvSpPr>
      <dsp:spPr>
        <a:xfrm>
          <a:off x="0" y="2664296"/>
          <a:ext cx="8640960" cy="561600"/>
        </a:xfrm>
        <a:prstGeom prst="roundRect">
          <a:avLst/>
        </a:prstGeom>
        <a:solidFill>
          <a:schemeClr val="accent4">
            <a:alpha val="90000"/>
            <a:hueOff val="0"/>
            <a:satOff val="0"/>
            <a:lumOff val="0"/>
            <a:alphaOff val="-2285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smtClean="0">
              <a:latin typeface="Times New Roman" pitchFamily="18" charset="0"/>
              <a:cs typeface="Times New Roman" pitchFamily="18" charset="0"/>
            </a:rPr>
            <a:t>İctimai təşkilatlar;</a:t>
          </a:r>
          <a:endParaRPr lang="ru-RU" sz="2400" kern="1200" dirty="0">
            <a:latin typeface="Times New Roman" pitchFamily="18" charset="0"/>
            <a:cs typeface="Times New Roman" pitchFamily="18" charset="0"/>
          </a:endParaRPr>
        </a:p>
      </dsp:txBody>
      <dsp:txXfrm>
        <a:off x="27415" y="2691711"/>
        <a:ext cx="8586130" cy="506770"/>
      </dsp:txXfrm>
    </dsp:sp>
    <dsp:sp modelId="{210D33BA-2B25-4A91-AF11-BC1ACBD00147}">
      <dsp:nvSpPr>
        <dsp:cNvPr id="0" name=""/>
        <dsp:cNvSpPr/>
      </dsp:nvSpPr>
      <dsp:spPr>
        <a:xfrm>
          <a:off x="0" y="3319492"/>
          <a:ext cx="8640960" cy="561600"/>
        </a:xfrm>
        <a:prstGeom prst="roundRect">
          <a:avLst/>
        </a:prstGeom>
        <a:solidFill>
          <a:schemeClr val="accent4">
            <a:alpha val="90000"/>
            <a:hueOff val="0"/>
            <a:satOff val="0"/>
            <a:lumOff val="0"/>
            <a:alphaOff val="-28571"/>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smtClean="0">
              <a:latin typeface="Times New Roman" pitchFamily="18" charset="0"/>
              <a:cs typeface="Times New Roman" pitchFamily="18" charset="0"/>
            </a:rPr>
            <a:t>Yerli ictimaiyyət;</a:t>
          </a:r>
          <a:endParaRPr lang="ru-RU" sz="2400" kern="1200" dirty="0">
            <a:latin typeface="Times New Roman" pitchFamily="18" charset="0"/>
            <a:cs typeface="Times New Roman" pitchFamily="18" charset="0"/>
          </a:endParaRPr>
        </a:p>
      </dsp:txBody>
      <dsp:txXfrm>
        <a:off x="27415" y="3346907"/>
        <a:ext cx="8586130" cy="506770"/>
      </dsp:txXfrm>
    </dsp:sp>
    <dsp:sp modelId="{4F0EB598-04BD-4AE0-9E0C-A4E51007982C}">
      <dsp:nvSpPr>
        <dsp:cNvPr id="0" name=""/>
        <dsp:cNvSpPr/>
      </dsp:nvSpPr>
      <dsp:spPr>
        <a:xfrm>
          <a:off x="0" y="3967492"/>
          <a:ext cx="8640960" cy="561600"/>
        </a:xfrm>
        <a:prstGeom prst="roundRect">
          <a:avLst/>
        </a:prstGeom>
        <a:solidFill>
          <a:schemeClr val="accent4">
            <a:alpha val="90000"/>
            <a:hueOff val="0"/>
            <a:satOff val="0"/>
            <a:lumOff val="0"/>
            <a:alphaOff val="-34286"/>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smtClean="0">
              <a:latin typeface="Times New Roman" pitchFamily="18" charset="0"/>
              <a:cs typeface="Times New Roman" pitchFamily="18" charset="0"/>
            </a:rPr>
            <a:t>Geniş ictimaiyyət;</a:t>
          </a:r>
          <a:endParaRPr lang="ru-RU" sz="2400" kern="1200" dirty="0">
            <a:latin typeface="Times New Roman" pitchFamily="18" charset="0"/>
            <a:cs typeface="Times New Roman" pitchFamily="18" charset="0"/>
          </a:endParaRPr>
        </a:p>
      </dsp:txBody>
      <dsp:txXfrm>
        <a:off x="27415" y="3994907"/>
        <a:ext cx="8586130" cy="506770"/>
      </dsp:txXfrm>
    </dsp:sp>
    <dsp:sp modelId="{281B9E52-9219-410C-8FF3-193D9C2AAA54}">
      <dsp:nvSpPr>
        <dsp:cNvPr id="0" name=""/>
        <dsp:cNvSpPr/>
      </dsp:nvSpPr>
      <dsp:spPr>
        <a:xfrm>
          <a:off x="0" y="4615492"/>
          <a:ext cx="8640960" cy="561600"/>
        </a:xfrm>
        <a:prstGeom prst="roundRect">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smtClean="0">
              <a:latin typeface="Times New Roman" pitchFamily="18" charset="0"/>
              <a:cs typeface="Times New Roman" pitchFamily="18" charset="0"/>
            </a:rPr>
            <a:t>Daxili ünsiyyət auditoriyaları</a:t>
          </a:r>
          <a:endParaRPr lang="ru-RU" sz="2400" kern="1200" dirty="0">
            <a:latin typeface="Times New Roman" pitchFamily="18" charset="0"/>
            <a:cs typeface="Times New Roman" pitchFamily="18" charset="0"/>
          </a:endParaRPr>
        </a:p>
      </dsp:txBody>
      <dsp:txXfrm>
        <a:off x="27415" y="4642907"/>
        <a:ext cx="8586130" cy="5067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2CA27-A86E-4323-9551-26BEAD906758}">
      <dsp:nvSpPr>
        <dsp:cNvPr id="0" name=""/>
        <dsp:cNvSpPr/>
      </dsp:nvSpPr>
      <dsp:spPr>
        <a:xfrm>
          <a:off x="0" y="1509"/>
          <a:ext cx="8136904" cy="638998"/>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az-Latn-AZ" sz="2400" i="1" u="none" kern="1200" dirty="0" smtClean="0">
              <a:latin typeface="Times New Roman" pitchFamily="18" charset="0"/>
              <a:cs typeface="Times New Roman" pitchFamily="18" charset="0"/>
            </a:rPr>
            <a:t>       Makromühit aşağıdakı amillərdən və yaxud alt mühitlərdən ibarətdir:</a:t>
          </a:r>
          <a:endParaRPr lang="ru-RU" sz="2400" i="1" u="none" kern="1200" dirty="0">
            <a:latin typeface="Times New Roman" pitchFamily="18" charset="0"/>
            <a:cs typeface="Times New Roman" pitchFamily="18" charset="0"/>
          </a:endParaRPr>
        </a:p>
      </dsp:txBody>
      <dsp:txXfrm>
        <a:off x="31193" y="32702"/>
        <a:ext cx="8074518" cy="576612"/>
      </dsp:txXfrm>
    </dsp:sp>
    <dsp:sp modelId="{3FC75FAC-71FA-4B5C-B7B3-8B55AA19ABA9}">
      <dsp:nvSpPr>
        <dsp:cNvPr id="0" name=""/>
        <dsp:cNvSpPr/>
      </dsp:nvSpPr>
      <dsp:spPr>
        <a:xfrm>
          <a:off x="0" y="650590"/>
          <a:ext cx="8136904" cy="638998"/>
        </a:xfrm>
        <a:prstGeom prst="roundRect">
          <a:avLst/>
        </a:prstGeom>
        <a:solidFill>
          <a:schemeClr val="accent3">
            <a:alpha val="90000"/>
            <a:hueOff val="0"/>
            <a:satOff val="0"/>
            <a:lumOff val="0"/>
            <a:alphaOff val="-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smtClean="0">
              <a:latin typeface="Times New Roman" pitchFamily="18" charset="0"/>
              <a:cs typeface="Times New Roman" pitchFamily="18" charset="0"/>
            </a:rPr>
            <a:t>Demoqrafik mühit;</a:t>
          </a:r>
          <a:endParaRPr lang="ru-RU" sz="2400" i="1" u="sng" kern="1200" dirty="0">
            <a:latin typeface="Times New Roman" pitchFamily="18" charset="0"/>
            <a:cs typeface="Times New Roman" pitchFamily="18" charset="0"/>
          </a:endParaRPr>
        </a:p>
      </dsp:txBody>
      <dsp:txXfrm>
        <a:off x="31193" y="681783"/>
        <a:ext cx="8074518" cy="576612"/>
      </dsp:txXfrm>
    </dsp:sp>
    <dsp:sp modelId="{DE94DC89-946C-470C-A3C7-D1414D8F81A2}">
      <dsp:nvSpPr>
        <dsp:cNvPr id="0" name=""/>
        <dsp:cNvSpPr/>
      </dsp:nvSpPr>
      <dsp:spPr>
        <a:xfrm>
          <a:off x="0" y="1184550"/>
          <a:ext cx="8136904" cy="638998"/>
        </a:xfrm>
        <a:prstGeom prst="roundRect">
          <a:avLst/>
        </a:prstGeom>
        <a:solidFill>
          <a:schemeClr val="accent3">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smtClean="0">
              <a:latin typeface="Times New Roman" pitchFamily="18" charset="0"/>
              <a:cs typeface="Times New Roman" pitchFamily="18" charset="0"/>
            </a:rPr>
            <a:t>İdtisadi mühit;</a:t>
          </a:r>
          <a:endParaRPr lang="ru-RU" sz="2400" i="1" u="sng" kern="1200" dirty="0">
            <a:latin typeface="Times New Roman" pitchFamily="18" charset="0"/>
            <a:cs typeface="Times New Roman" pitchFamily="18" charset="0"/>
          </a:endParaRPr>
        </a:p>
      </dsp:txBody>
      <dsp:txXfrm>
        <a:off x="31193" y="1215743"/>
        <a:ext cx="8074518" cy="576612"/>
      </dsp:txXfrm>
    </dsp:sp>
    <dsp:sp modelId="{B584056E-443E-41DA-802F-BB914A31B1B3}">
      <dsp:nvSpPr>
        <dsp:cNvPr id="0" name=""/>
        <dsp:cNvSpPr/>
      </dsp:nvSpPr>
      <dsp:spPr>
        <a:xfrm>
          <a:off x="0" y="1948752"/>
          <a:ext cx="8136904" cy="638998"/>
        </a:xfrm>
        <a:prstGeom prst="roundRect">
          <a:avLst/>
        </a:prstGeom>
        <a:solidFill>
          <a:schemeClr val="accent3">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smtClean="0">
              <a:latin typeface="Times New Roman" pitchFamily="18" charset="0"/>
              <a:cs typeface="Times New Roman" pitchFamily="18" charset="0"/>
            </a:rPr>
            <a:t>Təbii mühit;</a:t>
          </a:r>
          <a:endParaRPr lang="ru-RU" sz="2400" i="1" u="sng" kern="1200" dirty="0">
            <a:latin typeface="Times New Roman" pitchFamily="18" charset="0"/>
            <a:cs typeface="Times New Roman" pitchFamily="18" charset="0"/>
          </a:endParaRPr>
        </a:p>
      </dsp:txBody>
      <dsp:txXfrm>
        <a:off x="31193" y="1979945"/>
        <a:ext cx="8074518" cy="576612"/>
      </dsp:txXfrm>
    </dsp:sp>
    <dsp:sp modelId="{F61BF6F5-EA5F-45B7-9C7A-2153C4114C9F}">
      <dsp:nvSpPr>
        <dsp:cNvPr id="0" name=""/>
        <dsp:cNvSpPr/>
      </dsp:nvSpPr>
      <dsp:spPr>
        <a:xfrm>
          <a:off x="0" y="2592357"/>
          <a:ext cx="8136904" cy="638998"/>
        </a:xfrm>
        <a:prstGeom prst="roundRect">
          <a:avLst/>
        </a:prstGeom>
        <a:solidFill>
          <a:schemeClr val="accent3">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smtClean="0">
              <a:latin typeface="Times New Roman" pitchFamily="18" charset="0"/>
              <a:cs typeface="Times New Roman" pitchFamily="18" charset="0"/>
            </a:rPr>
            <a:t>Elmi – texniki mühit;</a:t>
          </a:r>
          <a:endParaRPr lang="ru-RU" sz="2400" i="1" u="sng" kern="1200" dirty="0">
            <a:latin typeface="Times New Roman" pitchFamily="18" charset="0"/>
            <a:cs typeface="Times New Roman" pitchFamily="18" charset="0"/>
          </a:endParaRPr>
        </a:p>
      </dsp:txBody>
      <dsp:txXfrm>
        <a:off x="31193" y="2623550"/>
        <a:ext cx="8074518" cy="576612"/>
      </dsp:txXfrm>
    </dsp:sp>
    <dsp:sp modelId="{D4F01078-5344-4E7A-BB43-755C00625B31}">
      <dsp:nvSpPr>
        <dsp:cNvPr id="0" name=""/>
        <dsp:cNvSpPr/>
      </dsp:nvSpPr>
      <dsp:spPr>
        <a:xfrm>
          <a:off x="0" y="3246914"/>
          <a:ext cx="8136904" cy="638998"/>
        </a:xfrm>
        <a:prstGeom prst="roundRect">
          <a:avLst/>
        </a:prstGeom>
        <a:solidFill>
          <a:schemeClr val="accent3">
            <a:alpha val="90000"/>
            <a:hueOff val="0"/>
            <a:satOff val="0"/>
            <a:lumOff val="0"/>
            <a:alphaOff val="-3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dirty="0" smtClean="0">
              <a:latin typeface="Times New Roman" pitchFamily="18" charset="0"/>
              <a:cs typeface="Times New Roman" pitchFamily="18" charset="0"/>
            </a:rPr>
            <a:t>Siyasi mühit;</a:t>
          </a:r>
          <a:endParaRPr lang="ru-RU" sz="2400" i="1" u="sng" kern="1200" dirty="0">
            <a:latin typeface="Times New Roman" pitchFamily="18" charset="0"/>
            <a:cs typeface="Times New Roman" pitchFamily="18" charset="0"/>
          </a:endParaRPr>
        </a:p>
      </dsp:txBody>
      <dsp:txXfrm>
        <a:off x="31193" y="3278107"/>
        <a:ext cx="8074518" cy="576612"/>
      </dsp:txXfrm>
    </dsp:sp>
    <dsp:sp modelId="{E07DA449-D297-4756-8652-2334BF61A2E9}">
      <dsp:nvSpPr>
        <dsp:cNvPr id="0" name=""/>
        <dsp:cNvSpPr/>
      </dsp:nvSpPr>
      <dsp:spPr>
        <a:xfrm>
          <a:off x="0" y="3895996"/>
          <a:ext cx="8136904" cy="638998"/>
        </a:xfrm>
        <a:prstGeom prst="roundRect">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u="sng" kern="1200" smtClean="0">
              <a:latin typeface="Times New Roman" pitchFamily="18" charset="0"/>
              <a:cs typeface="Times New Roman" pitchFamily="18" charset="0"/>
            </a:rPr>
            <a:t>Mədəni mühit.</a:t>
          </a:r>
          <a:endParaRPr lang="ru-RU" sz="2400" i="1" u="sng" kern="1200" dirty="0">
            <a:latin typeface="Times New Roman" pitchFamily="18" charset="0"/>
            <a:cs typeface="Times New Roman" pitchFamily="18" charset="0"/>
          </a:endParaRPr>
        </a:p>
      </dsp:txBody>
      <dsp:txXfrm>
        <a:off x="31193" y="3927189"/>
        <a:ext cx="8074518" cy="5766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ED38DD4-ACF5-453C-BEFE-A047BA5DE254}"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1CF9-6680-4E52-8EB5-A3668D7382DC}" type="slidenum">
              <a:rPr lang="ru-RU" smtClean="0"/>
              <a:t>‹#›</a:t>
            </a:fld>
            <a:endParaRPr lang="ru-RU"/>
          </a:p>
        </p:txBody>
      </p:sp>
    </p:spTree>
    <p:extLst>
      <p:ext uri="{BB962C8B-B14F-4D97-AF65-F5344CB8AC3E}">
        <p14:creationId xmlns:p14="http://schemas.microsoft.com/office/powerpoint/2010/main" val="346512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ED38DD4-ACF5-453C-BEFE-A047BA5DE254}"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1CF9-6680-4E52-8EB5-A3668D7382DC}" type="slidenum">
              <a:rPr lang="ru-RU" smtClean="0"/>
              <a:t>‹#›</a:t>
            </a:fld>
            <a:endParaRPr lang="ru-RU"/>
          </a:p>
        </p:txBody>
      </p:sp>
    </p:spTree>
    <p:extLst>
      <p:ext uri="{BB962C8B-B14F-4D97-AF65-F5344CB8AC3E}">
        <p14:creationId xmlns:p14="http://schemas.microsoft.com/office/powerpoint/2010/main" val="1586259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ED38DD4-ACF5-453C-BEFE-A047BA5DE254}"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1CF9-6680-4E52-8EB5-A3668D7382DC}" type="slidenum">
              <a:rPr lang="ru-RU" smtClean="0"/>
              <a:t>‹#›</a:t>
            </a:fld>
            <a:endParaRPr lang="ru-RU"/>
          </a:p>
        </p:txBody>
      </p:sp>
    </p:spTree>
    <p:extLst>
      <p:ext uri="{BB962C8B-B14F-4D97-AF65-F5344CB8AC3E}">
        <p14:creationId xmlns:p14="http://schemas.microsoft.com/office/powerpoint/2010/main" val="33690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ED38DD4-ACF5-453C-BEFE-A047BA5DE254}"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1CF9-6680-4E52-8EB5-A3668D7382DC}" type="slidenum">
              <a:rPr lang="ru-RU" smtClean="0"/>
              <a:t>‹#›</a:t>
            </a:fld>
            <a:endParaRPr lang="ru-RU"/>
          </a:p>
        </p:txBody>
      </p:sp>
    </p:spTree>
    <p:extLst>
      <p:ext uri="{BB962C8B-B14F-4D97-AF65-F5344CB8AC3E}">
        <p14:creationId xmlns:p14="http://schemas.microsoft.com/office/powerpoint/2010/main" val="200993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ED38DD4-ACF5-453C-BEFE-A047BA5DE254}"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1CF9-6680-4E52-8EB5-A3668D7382DC}" type="slidenum">
              <a:rPr lang="ru-RU" smtClean="0"/>
              <a:t>‹#›</a:t>
            </a:fld>
            <a:endParaRPr lang="ru-RU"/>
          </a:p>
        </p:txBody>
      </p:sp>
    </p:spTree>
    <p:extLst>
      <p:ext uri="{BB962C8B-B14F-4D97-AF65-F5344CB8AC3E}">
        <p14:creationId xmlns:p14="http://schemas.microsoft.com/office/powerpoint/2010/main" val="1903764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ED38DD4-ACF5-453C-BEFE-A047BA5DE254}"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001CF9-6680-4E52-8EB5-A3668D7382DC}" type="slidenum">
              <a:rPr lang="ru-RU" smtClean="0"/>
              <a:t>‹#›</a:t>
            </a:fld>
            <a:endParaRPr lang="ru-RU"/>
          </a:p>
        </p:txBody>
      </p:sp>
    </p:spTree>
    <p:extLst>
      <p:ext uri="{BB962C8B-B14F-4D97-AF65-F5344CB8AC3E}">
        <p14:creationId xmlns:p14="http://schemas.microsoft.com/office/powerpoint/2010/main" val="11065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ED38DD4-ACF5-453C-BEFE-A047BA5DE254}" type="datetimeFigureOut">
              <a:rPr lang="ru-RU" smtClean="0"/>
              <a:t>16.10.2015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001CF9-6680-4E52-8EB5-A3668D7382DC}" type="slidenum">
              <a:rPr lang="ru-RU" smtClean="0"/>
              <a:t>‹#›</a:t>
            </a:fld>
            <a:endParaRPr lang="ru-RU"/>
          </a:p>
        </p:txBody>
      </p:sp>
    </p:spTree>
    <p:extLst>
      <p:ext uri="{BB962C8B-B14F-4D97-AF65-F5344CB8AC3E}">
        <p14:creationId xmlns:p14="http://schemas.microsoft.com/office/powerpoint/2010/main" val="4019743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ED38DD4-ACF5-453C-BEFE-A047BA5DE254}" type="datetimeFigureOut">
              <a:rPr lang="ru-RU" smtClean="0"/>
              <a:t>16.10.2015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001CF9-6680-4E52-8EB5-A3668D7382DC}" type="slidenum">
              <a:rPr lang="ru-RU" smtClean="0"/>
              <a:t>‹#›</a:t>
            </a:fld>
            <a:endParaRPr lang="ru-RU"/>
          </a:p>
        </p:txBody>
      </p:sp>
    </p:spTree>
    <p:extLst>
      <p:ext uri="{BB962C8B-B14F-4D97-AF65-F5344CB8AC3E}">
        <p14:creationId xmlns:p14="http://schemas.microsoft.com/office/powerpoint/2010/main" val="266763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ED38DD4-ACF5-453C-BEFE-A047BA5DE254}" type="datetimeFigureOut">
              <a:rPr lang="ru-RU" smtClean="0"/>
              <a:t>16.10.2015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001CF9-6680-4E52-8EB5-A3668D7382DC}" type="slidenum">
              <a:rPr lang="ru-RU" smtClean="0"/>
              <a:t>‹#›</a:t>
            </a:fld>
            <a:endParaRPr lang="ru-RU"/>
          </a:p>
        </p:txBody>
      </p:sp>
    </p:spTree>
    <p:extLst>
      <p:ext uri="{BB962C8B-B14F-4D97-AF65-F5344CB8AC3E}">
        <p14:creationId xmlns:p14="http://schemas.microsoft.com/office/powerpoint/2010/main" val="1548710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ED38DD4-ACF5-453C-BEFE-A047BA5DE254}"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001CF9-6680-4E52-8EB5-A3668D7382DC}" type="slidenum">
              <a:rPr lang="ru-RU" smtClean="0"/>
              <a:t>‹#›</a:t>
            </a:fld>
            <a:endParaRPr lang="ru-RU"/>
          </a:p>
        </p:txBody>
      </p:sp>
    </p:spTree>
    <p:extLst>
      <p:ext uri="{BB962C8B-B14F-4D97-AF65-F5344CB8AC3E}">
        <p14:creationId xmlns:p14="http://schemas.microsoft.com/office/powerpoint/2010/main" val="3106182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ED38DD4-ACF5-453C-BEFE-A047BA5DE254}"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001CF9-6680-4E52-8EB5-A3668D7382DC}" type="slidenum">
              <a:rPr lang="ru-RU" smtClean="0"/>
              <a:t>‹#›</a:t>
            </a:fld>
            <a:endParaRPr lang="ru-RU"/>
          </a:p>
        </p:txBody>
      </p:sp>
    </p:spTree>
    <p:extLst>
      <p:ext uri="{BB962C8B-B14F-4D97-AF65-F5344CB8AC3E}">
        <p14:creationId xmlns:p14="http://schemas.microsoft.com/office/powerpoint/2010/main" val="98471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38DD4-ACF5-453C-BEFE-A047BA5DE254}" type="datetimeFigureOut">
              <a:rPr lang="ru-RU" smtClean="0"/>
              <a:t>16.10.2015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01CF9-6680-4E52-8EB5-A3668D7382DC}" type="slidenum">
              <a:rPr lang="ru-RU" smtClean="0"/>
              <a:t>‹#›</a:t>
            </a:fld>
            <a:endParaRPr lang="ru-RU"/>
          </a:p>
        </p:txBody>
      </p:sp>
    </p:spTree>
    <p:extLst>
      <p:ext uri="{BB962C8B-B14F-4D97-AF65-F5344CB8AC3E}">
        <p14:creationId xmlns:p14="http://schemas.microsoft.com/office/powerpoint/2010/main" val="1227488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92696"/>
            <a:ext cx="7992888" cy="720080"/>
          </a:xfrm>
        </p:spPr>
        <p:style>
          <a:lnRef idx="1">
            <a:schemeClr val="accent3"/>
          </a:lnRef>
          <a:fillRef idx="2">
            <a:schemeClr val="accent3"/>
          </a:fillRef>
          <a:effectRef idx="1">
            <a:schemeClr val="accent3"/>
          </a:effectRef>
          <a:fontRef idx="minor">
            <a:schemeClr val="dk1"/>
          </a:fontRef>
        </p:style>
        <p:txBody>
          <a:bodyPr>
            <a:normAutofit/>
          </a:bodyPr>
          <a:lstStyle/>
          <a:p>
            <a:r>
              <a:rPr lang="az-Latn-AZ" sz="2800" i="1" dirty="0" smtClean="0">
                <a:solidFill>
                  <a:srgbClr val="C00000"/>
                </a:solidFill>
                <a:latin typeface="Times New Roman" pitchFamily="18" charset="0"/>
                <a:cs typeface="Times New Roman" pitchFamily="18" charset="0"/>
              </a:rPr>
              <a:t>Mövzu: Marketinqin ətraf mühiti</a:t>
            </a:r>
            <a:endParaRPr lang="ru-RU" sz="2800" i="1"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11560" y="1772816"/>
            <a:ext cx="7992888" cy="2592288"/>
          </a:xfrm>
        </p:spPr>
        <p:style>
          <a:lnRef idx="1">
            <a:schemeClr val="accent5"/>
          </a:lnRef>
          <a:fillRef idx="2">
            <a:schemeClr val="accent5"/>
          </a:fillRef>
          <a:effectRef idx="1">
            <a:schemeClr val="accent5"/>
          </a:effectRef>
          <a:fontRef idx="minor">
            <a:schemeClr val="dk1"/>
          </a:fontRef>
        </p:style>
        <p:txBody>
          <a:bodyPr>
            <a:normAutofit/>
          </a:bodyPr>
          <a:lstStyle/>
          <a:p>
            <a:r>
              <a:rPr lang="az-Latn-AZ" sz="2800" i="1" u="sng" dirty="0" smtClean="0">
                <a:solidFill>
                  <a:srgbClr val="7030A0"/>
                </a:solidFill>
                <a:latin typeface="Times New Roman" pitchFamily="18" charset="0"/>
                <a:cs typeface="Times New Roman" pitchFamily="18" charset="0"/>
              </a:rPr>
              <a:t>Mövzunun planı:</a:t>
            </a:r>
          </a:p>
          <a:p>
            <a:pPr marL="457200" indent="-457200" algn="l">
              <a:buAutoNum type="arabicPeriod"/>
            </a:pPr>
            <a:r>
              <a:rPr lang="az-Latn-AZ" sz="2800" i="1" dirty="0" smtClean="0">
                <a:solidFill>
                  <a:srgbClr val="7030A0"/>
                </a:solidFill>
                <a:latin typeface="Times New Roman" pitchFamily="18" charset="0"/>
                <a:cs typeface="Times New Roman" pitchFamily="18" charset="0"/>
              </a:rPr>
              <a:t>Marketinqin ətraf mühitini formalaşdıran qüvvələr</a:t>
            </a:r>
          </a:p>
          <a:p>
            <a:pPr marL="457200" indent="-457200" algn="l">
              <a:buFont typeface="Arial" pitchFamily="34" charset="0"/>
              <a:buAutoNum type="arabicPeriod"/>
            </a:pPr>
            <a:r>
              <a:rPr lang="az-Latn-AZ" sz="2800" i="1" dirty="0" smtClean="0">
                <a:solidFill>
                  <a:srgbClr val="7030A0"/>
                </a:solidFill>
                <a:latin typeface="Times New Roman" pitchFamily="18" charset="0"/>
                <a:cs typeface="Times New Roman" pitchFamily="18" charset="0"/>
              </a:rPr>
              <a:t>Marketinqin mikromühit  amilləri</a:t>
            </a:r>
            <a:endParaRPr lang="az-Latn-AZ" sz="2800" i="1" dirty="0">
              <a:solidFill>
                <a:srgbClr val="7030A0"/>
              </a:solidFill>
              <a:latin typeface="Times New Roman" pitchFamily="18" charset="0"/>
              <a:cs typeface="Times New Roman" pitchFamily="18" charset="0"/>
            </a:endParaRPr>
          </a:p>
          <a:p>
            <a:pPr marL="457200" indent="-457200" algn="l">
              <a:buAutoNum type="arabicPeriod"/>
            </a:pPr>
            <a:r>
              <a:rPr lang="az-Latn-AZ" sz="2800" i="1" dirty="0" smtClean="0">
                <a:solidFill>
                  <a:srgbClr val="7030A0"/>
                </a:solidFill>
                <a:latin typeface="Times New Roman" pitchFamily="18" charset="0"/>
                <a:cs typeface="Times New Roman" pitchFamily="18" charset="0"/>
              </a:rPr>
              <a:t>Marketinqin </a:t>
            </a:r>
            <a:r>
              <a:rPr lang="az-Latn-AZ" sz="2800" i="1" dirty="0">
                <a:solidFill>
                  <a:srgbClr val="7030A0"/>
                </a:solidFill>
                <a:latin typeface="Times New Roman" pitchFamily="18" charset="0"/>
                <a:cs typeface="Times New Roman" pitchFamily="18" charset="0"/>
              </a:rPr>
              <a:t>makromühit amilləri</a:t>
            </a:r>
            <a:endParaRPr lang="az-Latn-AZ" sz="2800" i="1" dirty="0" smtClean="0">
              <a:solidFill>
                <a:srgbClr val="7030A0"/>
              </a:solidFill>
              <a:latin typeface="Times New Roman" pitchFamily="18" charset="0"/>
              <a:cs typeface="Times New Roman" pitchFamily="18" charset="0"/>
            </a:endParaRPr>
          </a:p>
          <a:p>
            <a:pPr marL="457200" indent="-457200" algn="l">
              <a:buAutoNum type="arabicPeriod"/>
            </a:pPr>
            <a:endParaRPr lang="ru-RU" sz="24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76779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548680"/>
            <a:ext cx="6408712" cy="747514"/>
          </a:xfrm>
        </p:spPr>
        <p:style>
          <a:lnRef idx="2">
            <a:schemeClr val="accent4"/>
          </a:lnRef>
          <a:fillRef idx="1">
            <a:schemeClr val="lt1"/>
          </a:fillRef>
          <a:effectRef idx="0">
            <a:schemeClr val="accent4"/>
          </a:effectRef>
          <a:fontRef idx="minor">
            <a:schemeClr val="dk1"/>
          </a:fontRef>
        </p:style>
        <p:txBody>
          <a:bodyPr>
            <a:normAutofit/>
          </a:bodyPr>
          <a:lstStyle/>
          <a:p>
            <a:r>
              <a:rPr lang="az-Latn-AZ" sz="2800" i="1" u="sng" dirty="0" smtClean="0">
                <a:solidFill>
                  <a:srgbClr val="C00000"/>
                </a:solidFill>
                <a:latin typeface="Times New Roman" pitchFamily="18" charset="0"/>
                <a:cs typeface="Times New Roman" pitchFamily="18" charset="0"/>
              </a:rPr>
              <a:t>İqtisadi mühit</a:t>
            </a:r>
            <a:endParaRPr lang="ru-RU" sz="2800" i="1" u="sng"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31640" y="1988840"/>
            <a:ext cx="6400800" cy="3960440"/>
          </a:xfrm>
        </p:spPr>
        <p:txBody>
          <a:bodyPr>
            <a:normAutofit fontScale="85000" lnSpcReduction="10000"/>
          </a:bodyPr>
          <a:lstStyle/>
          <a:p>
            <a:pPr algn="l"/>
            <a:r>
              <a:rPr lang="az-Latn-AZ" sz="2400" i="1" dirty="0" smtClean="0">
                <a:solidFill>
                  <a:schemeClr val="tx1"/>
                </a:solidFill>
                <a:latin typeface="Times New Roman" pitchFamily="18" charset="0"/>
                <a:cs typeface="Times New Roman" pitchFamily="18" charset="0"/>
              </a:rPr>
              <a:t>     </a:t>
            </a:r>
            <a:r>
              <a:rPr lang="az-Latn-AZ" sz="3300" i="1" u="sng" dirty="0" smtClean="0">
                <a:solidFill>
                  <a:schemeClr val="accent6"/>
                </a:solidFill>
                <a:latin typeface="Times New Roman" pitchFamily="18" charset="0"/>
                <a:cs typeface="Times New Roman" pitchFamily="18" charset="0"/>
              </a:rPr>
              <a:t>İqtisadi mühit</a:t>
            </a:r>
            <a:r>
              <a:rPr lang="az-Latn-AZ" sz="3300" i="1" dirty="0" smtClean="0">
                <a:solidFill>
                  <a:schemeClr val="tx1"/>
                </a:solidFill>
                <a:latin typeface="Times New Roman" pitchFamily="18" charset="0"/>
                <a:cs typeface="Times New Roman" pitchFamily="18" charset="0"/>
              </a:rPr>
              <a:t> əhalinin alıcılıq qabiliyyətinə və istehlakçıların xərclərinin strukturuna təsir göstərən amillərin məcmusu kimi xarakterizə olunur. Bu mühit aşağıdakı amillər üzrə öyrənilir:</a:t>
            </a:r>
          </a:p>
          <a:p>
            <a:pPr marL="342900" indent="-342900" algn="l">
              <a:buFont typeface="Wingdings" pitchFamily="2" charset="2"/>
              <a:buChar char="ü"/>
            </a:pPr>
            <a:r>
              <a:rPr lang="az-Latn-AZ" sz="3300" i="1" dirty="0" smtClean="0">
                <a:solidFill>
                  <a:schemeClr val="tx1"/>
                </a:solidFill>
                <a:latin typeface="Times New Roman" pitchFamily="18" charset="0"/>
                <a:cs typeface="Times New Roman" pitchFamily="18" charset="0"/>
              </a:rPr>
              <a:t>Gəlirlərin bölüşdürülməsi və əhalinin alıcılıq qabiliyyətinin dəyişməsi;</a:t>
            </a:r>
          </a:p>
          <a:p>
            <a:pPr marL="342900" indent="-342900" algn="l">
              <a:buFont typeface="Wingdings" pitchFamily="2" charset="2"/>
              <a:buChar char="ü"/>
            </a:pPr>
            <a:r>
              <a:rPr lang="az-Latn-AZ" sz="3300" i="1" dirty="0" smtClean="0">
                <a:solidFill>
                  <a:schemeClr val="tx1"/>
                </a:solidFill>
                <a:latin typeface="Times New Roman" pitchFamily="18" charset="0"/>
                <a:cs typeface="Times New Roman" pitchFamily="18" charset="0"/>
              </a:rPr>
              <a:t>İstehlakçı xərclərinin strukturunda baş verən dəyişikliklər.</a:t>
            </a:r>
            <a:endParaRPr lang="ru-RU" sz="33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30782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555176571"/>
              </p:ext>
            </p:extLst>
          </p:nvPr>
        </p:nvGraphicFramePr>
        <p:xfrm>
          <a:off x="395536" y="1340768"/>
          <a:ext cx="8352926" cy="2635488"/>
        </p:xfrm>
        <a:graphic>
          <a:graphicData uri="http://schemas.openxmlformats.org/drawingml/2006/table">
            <a:tbl>
              <a:tblPr firstRow="1" bandRow="1">
                <a:tableStyleId>{21E4AEA4-8DFA-4A89-87EB-49C32662AFE0}</a:tableStyleId>
              </a:tblPr>
              <a:tblGrid>
                <a:gridCol w="3168352"/>
                <a:gridCol w="936104"/>
                <a:gridCol w="864096"/>
                <a:gridCol w="1008112"/>
                <a:gridCol w="864096"/>
                <a:gridCol w="762867"/>
                <a:gridCol w="749299"/>
              </a:tblGrid>
              <a:tr h="370840">
                <a:tc>
                  <a:txBody>
                    <a:bodyPr/>
                    <a:lstStyle/>
                    <a:p>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2005</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2008</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2009</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2010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20011</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2012</a:t>
                      </a:r>
                      <a:endParaRPr lang="ru-RU" i="1" dirty="0">
                        <a:latin typeface="Times New Roman" pitchFamily="18" charset="0"/>
                        <a:cs typeface="Times New Roman" pitchFamily="18" charset="0"/>
                      </a:endParaRPr>
                    </a:p>
                  </a:txBody>
                  <a:tcPr/>
                </a:tc>
              </a:tr>
              <a:tr h="370840">
                <a:tc>
                  <a:txBody>
                    <a:bodyPr/>
                    <a:lstStyle/>
                    <a:p>
                      <a:r>
                        <a:rPr lang="az-Latn-AZ" b="1" i="1" u="sng" dirty="0" smtClean="0">
                          <a:solidFill>
                            <a:srgbClr val="C00000"/>
                          </a:solidFill>
                          <a:latin typeface="Times New Roman" pitchFamily="18" charset="0"/>
                          <a:cs typeface="Times New Roman" pitchFamily="18" charset="0"/>
                        </a:rPr>
                        <a:t>Cəmi</a:t>
                      </a:r>
                      <a:r>
                        <a:rPr lang="az-Latn-AZ" b="1" i="1" u="sng" baseline="0" dirty="0" smtClean="0">
                          <a:solidFill>
                            <a:srgbClr val="C00000"/>
                          </a:solidFill>
                          <a:latin typeface="Times New Roman" pitchFamily="18" charset="0"/>
                          <a:cs typeface="Times New Roman" pitchFamily="18" charset="0"/>
                        </a:rPr>
                        <a:t> gəlirlər</a:t>
                      </a:r>
                      <a:endParaRPr lang="ru-RU" b="1" i="1" u="sng" dirty="0">
                        <a:solidFill>
                          <a:srgbClr val="C00000"/>
                        </a:solidFill>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64.4</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108.9</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125.0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144.2</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166.0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190.9</a:t>
                      </a:r>
                      <a:endParaRPr lang="ru-RU" i="1" dirty="0">
                        <a:latin typeface="Times New Roman" pitchFamily="18" charset="0"/>
                        <a:cs typeface="Times New Roman" pitchFamily="18" charset="0"/>
                      </a:endParaRPr>
                    </a:p>
                  </a:txBody>
                  <a:tcPr/>
                </a:tc>
              </a:tr>
              <a:tr h="410448">
                <a:tc>
                  <a:txBody>
                    <a:bodyPr/>
                    <a:lstStyle/>
                    <a:p>
                      <a:r>
                        <a:rPr lang="az-Latn-AZ" i="1" dirty="0" smtClean="0">
                          <a:solidFill>
                            <a:srgbClr val="C00000"/>
                          </a:solidFill>
                          <a:latin typeface="Times New Roman" pitchFamily="18" charset="0"/>
                          <a:cs typeface="Times New Roman" pitchFamily="18" charset="0"/>
                        </a:rPr>
                        <a:t>   o cümlədən:</a:t>
                      </a:r>
                      <a:endParaRPr lang="ru-RU" i="1" dirty="0">
                        <a:solidFill>
                          <a:srgbClr val="C00000"/>
                        </a:solidFill>
                        <a:latin typeface="Times New Roman" pitchFamily="18" charset="0"/>
                        <a:cs typeface="Times New Roman" pitchFamily="18" charset="0"/>
                      </a:endParaRPr>
                    </a:p>
                  </a:txBody>
                  <a:tcPr/>
                </a:tc>
                <a:tc>
                  <a:txBody>
                    <a:bodyPr/>
                    <a:lstStyle/>
                    <a:p>
                      <a:endParaRPr lang="ru-RU" i="1" dirty="0">
                        <a:latin typeface="Times New Roman" pitchFamily="18" charset="0"/>
                        <a:cs typeface="Times New Roman" pitchFamily="18" charset="0"/>
                      </a:endParaRPr>
                    </a:p>
                  </a:txBody>
                  <a:tcPr/>
                </a:tc>
                <a:tc>
                  <a:txBody>
                    <a:bodyPr/>
                    <a:lstStyle/>
                    <a:p>
                      <a:endParaRPr lang="ru-RU" i="1" dirty="0">
                        <a:latin typeface="Times New Roman" pitchFamily="18" charset="0"/>
                        <a:cs typeface="Times New Roman" pitchFamily="18" charset="0"/>
                      </a:endParaRPr>
                    </a:p>
                  </a:txBody>
                  <a:tcPr/>
                </a:tc>
                <a:tc>
                  <a:txBody>
                    <a:bodyPr/>
                    <a:lstStyle/>
                    <a:p>
                      <a:endParaRPr lang="ru-RU" i="1" dirty="0">
                        <a:latin typeface="Times New Roman" pitchFamily="18" charset="0"/>
                        <a:cs typeface="Times New Roman" pitchFamily="18" charset="0"/>
                      </a:endParaRPr>
                    </a:p>
                  </a:txBody>
                  <a:tcPr/>
                </a:tc>
                <a:tc>
                  <a:txBody>
                    <a:bodyPr/>
                    <a:lstStyle/>
                    <a:p>
                      <a:endParaRPr lang="ru-RU" i="1" dirty="0">
                        <a:latin typeface="Times New Roman" pitchFamily="18" charset="0"/>
                        <a:cs typeface="Times New Roman" pitchFamily="18" charset="0"/>
                      </a:endParaRPr>
                    </a:p>
                  </a:txBody>
                  <a:tcPr/>
                </a:tc>
                <a:tc>
                  <a:txBody>
                    <a:bodyPr/>
                    <a:lstStyle/>
                    <a:p>
                      <a:endParaRPr lang="ru-RU" i="1" dirty="0">
                        <a:latin typeface="Times New Roman" pitchFamily="18" charset="0"/>
                        <a:cs typeface="Times New Roman" pitchFamily="18" charset="0"/>
                      </a:endParaRPr>
                    </a:p>
                  </a:txBody>
                  <a:tcPr/>
                </a:tc>
                <a:tc>
                  <a:txBody>
                    <a:bodyPr/>
                    <a:lstStyle/>
                    <a:p>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əmək</a:t>
                      </a:r>
                      <a:r>
                        <a:rPr lang="az-Latn-AZ" i="1" baseline="0" dirty="0" smtClean="0">
                          <a:solidFill>
                            <a:srgbClr val="C00000"/>
                          </a:solidFill>
                          <a:latin typeface="Times New Roman" pitchFamily="18" charset="0"/>
                          <a:cs typeface="Times New Roman" pitchFamily="18" charset="0"/>
                        </a:rPr>
                        <a:t> gəlirləri</a:t>
                      </a:r>
                      <a:endParaRPr lang="ru-RU" i="1" dirty="0">
                        <a:solidFill>
                          <a:srgbClr val="C00000"/>
                        </a:solidFill>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34.5</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61.9</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72.5</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86.3</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96.6</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110.7</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sosial transfertlər</a:t>
                      </a:r>
                      <a:endParaRPr lang="ru-RU" i="1" dirty="0">
                        <a:solidFill>
                          <a:srgbClr val="C00000"/>
                        </a:solidFill>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7.5</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17.0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19.6</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21.8</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27.5</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32.2</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bütün növ satışdan gəlirlər</a:t>
                      </a:r>
                      <a:endParaRPr lang="ru-RU" i="1" dirty="0">
                        <a:solidFill>
                          <a:srgbClr val="C00000"/>
                        </a:solidFill>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12.0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17.2</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19.2</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20.1</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23.3</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26.3</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digər pul gəlirləri</a:t>
                      </a:r>
                      <a:endParaRPr lang="ru-RU" i="1" dirty="0">
                        <a:solidFill>
                          <a:srgbClr val="C00000"/>
                        </a:solidFill>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10.4</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12.8</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13.7</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16.0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18.6</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21.7</a:t>
                      </a:r>
                      <a:endParaRPr lang="ru-RU" i="1" dirty="0">
                        <a:latin typeface="Times New Roman" pitchFamily="18" charset="0"/>
                        <a:cs typeface="Times New Roman" pitchFamily="18" charset="0"/>
                      </a:endParaRPr>
                    </a:p>
                  </a:txBody>
                  <a:tcPr/>
                </a:tc>
              </a:tr>
            </a:tbl>
          </a:graphicData>
        </a:graphic>
      </p:graphicFrame>
      <p:sp>
        <p:nvSpPr>
          <p:cNvPr id="3" name="TextBox 2"/>
          <p:cNvSpPr txBox="1"/>
          <p:nvPr/>
        </p:nvSpPr>
        <p:spPr>
          <a:xfrm>
            <a:off x="539552" y="292586"/>
            <a:ext cx="8352928" cy="40011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az-Latn-AZ" sz="2000" i="1" dirty="0" smtClean="0">
                <a:latin typeface="Times New Roman" pitchFamily="18" charset="0"/>
                <a:cs typeface="Times New Roman" pitchFamily="18" charset="0"/>
              </a:rPr>
              <a:t>Ev təsərrüfatlarının hər bir üzvünə düşən aylıq gəlirin dəyişmə meyli, manatla</a:t>
            </a:r>
            <a:endParaRPr lang="ru-RU" sz="2000" i="1" dirty="0">
              <a:latin typeface="Times New Roman" pitchFamily="18" charset="0"/>
              <a:cs typeface="Times New Roman" pitchFamily="18" charset="0"/>
            </a:endParaRPr>
          </a:p>
        </p:txBody>
      </p:sp>
      <p:sp>
        <p:nvSpPr>
          <p:cNvPr id="4" name="TextBox 3"/>
          <p:cNvSpPr txBox="1"/>
          <p:nvPr/>
        </p:nvSpPr>
        <p:spPr>
          <a:xfrm>
            <a:off x="539552" y="4221088"/>
            <a:ext cx="813690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i="1" dirty="0" smtClean="0">
                <a:latin typeface="Times New Roman" pitchFamily="18" charset="0"/>
                <a:cs typeface="Times New Roman" pitchFamily="18" charset="0"/>
              </a:rPr>
              <a:t>Mənbə: DSK, Azərbaycanın Statistik Göstəriciləri, 2013, səh 160 </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1139362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30814446"/>
              </p:ext>
            </p:extLst>
          </p:nvPr>
        </p:nvGraphicFramePr>
        <p:xfrm>
          <a:off x="457200" y="1600200"/>
          <a:ext cx="8352926" cy="2904728"/>
        </p:xfrm>
        <a:graphic>
          <a:graphicData uri="http://schemas.openxmlformats.org/drawingml/2006/table">
            <a:tbl>
              <a:tblPr firstRow="1" bandRow="1">
                <a:tableStyleId>{21E4AEA4-8DFA-4A89-87EB-49C32662AFE0}</a:tableStyleId>
              </a:tblPr>
              <a:tblGrid>
                <a:gridCol w="3168352"/>
                <a:gridCol w="936104"/>
                <a:gridCol w="864096"/>
                <a:gridCol w="1008112"/>
                <a:gridCol w="864096"/>
                <a:gridCol w="762867"/>
                <a:gridCol w="749299"/>
              </a:tblGrid>
              <a:tr h="370840">
                <a:tc>
                  <a:txBody>
                    <a:bodyPr/>
                    <a:lstStyle/>
                    <a:p>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2005</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2008</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2009</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2010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20011</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2012</a:t>
                      </a:r>
                      <a:endParaRPr lang="ru-RU" i="1" dirty="0">
                        <a:latin typeface="Times New Roman" pitchFamily="18" charset="0"/>
                        <a:cs typeface="Times New Roman" pitchFamily="18" charset="0"/>
                      </a:endParaRPr>
                    </a:p>
                  </a:txBody>
                  <a:tcPr/>
                </a:tc>
              </a:tr>
              <a:tr h="370840">
                <a:tc>
                  <a:txBody>
                    <a:bodyPr/>
                    <a:lstStyle/>
                    <a:p>
                      <a:r>
                        <a:rPr lang="az-Latn-AZ" b="1" i="1" u="sng" dirty="0" smtClean="0">
                          <a:solidFill>
                            <a:srgbClr val="C00000"/>
                          </a:solidFill>
                          <a:latin typeface="Times New Roman" pitchFamily="18" charset="0"/>
                          <a:cs typeface="Times New Roman" pitchFamily="18" charset="0"/>
                        </a:rPr>
                        <a:t>Cəmi</a:t>
                      </a:r>
                      <a:r>
                        <a:rPr lang="en-US" b="1" i="1" u="sng" dirty="0" smtClean="0">
                          <a:solidFill>
                            <a:srgbClr val="C00000"/>
                          </a:solidFill>
                          <a:latin typeface="Times New Roman" pitchFamily="18" charset="0"/>
                          <a:cs typeface="Times New Roman" pitchFamily="18" charset="0"/>
                        </a:rPr>
                        <a:t> </a:t>
                      </a:r>
                      <a:r>
                        <a:rPr lang="az-Latn-AZ" b="1" i="1" u="sng" smtClean="0">
                          <a:solidFill>
                            <a:srgbClr val="C00000"/>
                          </a:solidFill>
                          <a:latin typeface="Times New Roman" pitchFamily="18" charset="0"/>
                          <a:cs typeface="Times New Roman" pitchFamily="18" charset="0"/>
                        </a:rPr>
                        <a:t>xərclər</a:t>
                      </a:r>
                      <a:endParaRPr lang="ru-RU" b="1" i="1" u="sng" dirty="0">
                        <a:solidFill>
                          <a:srgbClr val="C00000"/>
                        </a:solidFill>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100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100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100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100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100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100</a:t>
                      </a:r>
                      <a:endParaRPr lang="ru-RU" i="1" dirty="0">
                        <a:latin typeface="Times New Roman" pitchFamily="18" charset="0"/>
                        <a:cs typeface="Times New Roman" pitchFamily="18" charset="0"/>
                      </a:endParaRPr>
                    </a:p>
                  </a:txBody>
                  <a:tcPr/>
                </a:tc>
              </a:tr>
              <a:tr h="410448">
                <a:tc>
                  <a:txBody>
                    <a:bodyPr/>
                    <a:lstStyle/>
                    <a:p>
                      <a:r>
                        <a:rPr lang="az-Latn-AZ" i="1" dirty="0" smtClean="0">
                          <a:solidFill>
                            <a:srgbClr val="C00000"/>
                          </a:solidFill>
                          <a:latin typeface="Times New Roman" pitchFamily="18" charset="0"/>
                          <a:cs typeface="Times New Roman" pitchFamily="18" charset="0"/>
                        </a:rPr>
                        <a:t>   o cümlədən:</a:t>
                      </a:r>
                      <a:endParaRPr lang="ru-RU" i="1" dirty="0">
                        <a:solidFill>
                          <a:srgbClr val="C00000"/>
                        </a:solidFill>
                        <a:latin typeface="Times New Roman" pitchFamily="18" charset="0"/>
                        <a:cs typeface="Times New Roman" pitchFamily="18" charset="0"/>
                      </a:endParaRPr>
                    </a:p>
                  </a:txBody>
                  <a:tcPr/>
                </a:tc>
                <a:tc>
                  <a:txBody>
                    <a:bodyPr/>
                    <a:lstStyle/>
                    <a:p>
                      <a:endParaRPr lang="ru-RU" i="1" dirty="0">
                        <a:latin typeface="Times New Roman" pitchFamily="18" charset="0"/>
                        <a:cs typeface="Times New Roman" pitchFamily="18" charset="0"/>
                      </a:endParaRPr>
                    </a:p>
                  </a:txBody>
                  <a:tcPr/>
                </a:tc>
                <a:tc>
                  <a:txBody>
                    <a:bodyPr/>
                    <a:lstStyle/>
                    <a:p>
                      <a:endParaRPr lang="ru-RU" i="1" dirty="0">
                        <a:latin typeface="Times New Roman" pitchFamily="18" charset="0"/>
                        <a:cs typeface="Times New Roman" pitchFamily="18" charset="0"/>
                      </a:endParaRPr>
                    </a:p>
                  </a:txBody>
                  <a:tcPr/>
                </a:tc>
                <a:tc>
                  <a:txBody>
                    <a:bodyPr/>
                    <a:lstStyle/>
                    <a:p>
                      <a:endParaRPr lang="ru-RU" i="1" dirty="0">
                        <a:latin typeface="Times New Roman" pitchFamily="18" charset="0"/>
                        <a:cs typeface="Times New Roman" pitchFamily="18" charset="0"/>
                      </a:endParaRPr>
                    </a:p>
                  </a:txBody>
                  <a:tcPr/>
                </a:tc>
                <a:tc>
                  <a:txBody>
                    <a:bodyPr/>
                    <a:lstStyle/>
                    <a:p>
                      <a:endParaRPr lang="ru-RU" i="1" dirty="0">
                        <a:latin typeface="Times New Roman" pitchFamily="18" charset="0"/>
                        <a:cs typeface="Times New Roman" pitchFamily="18" charset="0"/>
                      </a:endParaRPr>
                    </a:p>
                  </a:txBody>
                  <a:tcPr/>
                </a:tc>
                <a:tc>
                  <a:txBody>
                    <a:bodyPr/>
                    <a:lstStyle/>
                    <a:p>
                      <a:endParaRPr lang="ru-RU" i="1" dirty="0">
                        <a:latin typeface="Times New Roman" pitchFamily="18" charset="0"/>
                        <a:cs typeface="Times New Roman" pitchFamily="18" charset="0"/>
                      </a:endParaRPr>
                    </a:p>
                  </a:txBody>
                  <a:tcPr/>
                </a:tc>
                <a:tc>
                  <a:txBody>
                    <a:bodyPr/>
                    <a:lstStyle/>
                    <a:p>
                      <a:endParaRPr lang="ru-RU" i="1" dirty="0">
                        <a:latin typeface="Times New Roman" pitchFamily="18" charset="0"/>
                        <a:cs typeface="Times New Roman" pitchFamily="18" charset="0"/>
                      </a:endParaRPr>
                    </a:p>
                  </a:txBody>
                  <a:tcPr/>
                </a:tc>
              </a:tr>
              <a:tr h="370840">
                <a:tc>
                  <a:txBody>
                    <a:bodyPr/>
                    <a:lstStyle/>
                    <a:p>
                      <a:r>
                        <a:rPr lang="az-Latn-AZ" i="1" smtClean="0">
                          <a:solidFill>
                            <a:srgbClr val="C00000"/>
                          </a:solidFill>
                          <a:latin typeface="Times New Roman" pitchFamily="18" charset="0"/>
                          <a:cs typeface="Times New Roman" pitchFamily="18" charset="0"/>
                        </a:rPr>
                        <a:t>ərzağa</a:t>
                      </a:r>
                      <a:endParaRPr lang="ru-RU" i="1" dirty="0">
                        <a:solidFill>
                          <a:srgbClr val="C00000"/>
                        </a:solidFill>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53.7</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56.9</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52.9</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48.2</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47.6</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43.2</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qeyri-ərzaq məhsullarının alınmasına</a:t>
                      </a:r>
                      <a:endParaRPr lang="ru-RU" i="1" dirty="0">
                        <a:solidFill>
                          <a:srgbClr val="C00000"/>
                        </a:solidFill>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15.6</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12.6</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13.5</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15.2</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14.4</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16.2</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alkoqollu içkilərə</a:t>
                      </a:r>
                      <a:endParaRPr lang="ru-RU" i="1" dirty="0">
                        <a:solidFill>
                          <a:srgbClr val="C00000"/>
                        </a:solidFill>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0.6</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0.6</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0.6</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0.5</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0.5</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0.5</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xidmətlərə</a:t>
                      </a:r>
                      <a:endParaRPr lang="ru-RU" i="1" dirty="0">
                        <a:solidFill>
                          <a:srgbClr val="C00000"/>
                        </a:solidFill>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30.1</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29.9</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33.0</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36.1</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37.5</a:t>
                      </a:r>
                      <a:endParaRPr lang="ru-RU" i="1" dirty="0">
                        <a:latin typeface="Times New Roman" pitchFamily="18" charset="0"/>
                        <a:cs typeface="Times New Roman" pitchFamily="18" charset="0"/>
                      </a:endParaRPr>
                    </a:p>
                  </a:txBody>
                  <a:tcPr/>
                </a:tc>
                <a:tc>
                  <a:txBody>
                    <a:bodyPr/>
                    <a:lstStyle/>
                    <a:p>
                      <a:r>
                        <a:rPr lang="az-Latn-AZ" i="1" dirty="0" smtClean="0">
                          <a:latin typeface="Times New Roman" pitchFamily="18" charset="0"/>
                          <a:cs typeface="Times New Roman" pitchFamily="18" charset="0"/>
                        </a:rPr>
                        <a:t>40.1</a:t>
                      </a:r>
                      <a:endParaRPr lang="ru-RU" i="1" dirty="0">
                        <a:latin typeface="Times New Roman" pitchFamily="18" charset="0"/>
                        <a:cs typeface="Times New Roman" pitchFamily="18" charset="0"/>
                      </a:endParaRPr>
                    </a:p>
                  </a:txBody>
                  <a:tcPr/>
                </a:tc>
              </a:tr>
            </a:tbl>
          </a:graphicData>
        </a:graphic>
      </p:graphicFrame>
      <p:sp>
        <p:nvSpPr>
          <p:cNvPr id="3" name="TextBox 2"/>
          <p:cNvSpPr txBox="1"/>
          <p:nvPr/>
        </p:nvSpPr>
        <p:spPr>
          <a:xfrm>
            <a:off x="2699792" y="980728"/>
            <a:ext cx="417646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az-Latn-AZ" sz="2400" i="1" dirty="0" smtClean="0">
                <a:solidFill>
                  <a:srgbClr val="C00000"/>
                </a:solidFill>
                <a:latin typeface="Times New Roman" pitchFamily="18" charset="0"/>
                <a:cs typeface="Times New Roman" pitchFamily="18" charset="0"/>
              </a:rPr>
              <a:t>Əhalinin istehlak xərcləri, faizlə</a:t>
            </a:r>
            <a:endParaRPr lang="ru-RU" sz="2400" i="1" dirty="0">
              <a:solidFill>
                <a:srgbClr val="C00000"/>
              </a:solidFill>
              <a:latin typeface="Times New Roman" pitchFamily="18" charset="0"/>
              <a:cs typeface="Times New Roman" pitchFamily="18" charset="0"/>
            </a:endParaRPr>
          </a:p>
        </p:txBody>
      </p:sp>
      <p:sp>
        <p:nvSpPr>
          <p:cNvPr id="4" name="TextBox 3"/>
          <p:cNvSpPr txBox="1"/>
          <p:nvPr/>
        </p:nvSpPr>
        <p:spPr>
          <a:xfrm>
            <a:off x="395536" y="4765631"/>
            <a:ext cx="813690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i="1" dirty="0" smtClean="0">
                <a:latin typeface="Times New Roman" pitchFamily="18" charset="0"/>
                <a:cs typeface="Times New Roman" pitchFamily="18" charset="0"/>
              </a:rPr>
              <a:t>Mənbə: DSK, Azərbaycanın Statistik Göstəriciləri, 2013, səh 160 </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707493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3248098528"/>
              </p:ext>
            </p:extLst>
          </p:nvPr>
        </p:nvGraphicFramePr>
        <p:xfrm>
          <a:off x="1524000" y="1412776"/>
          <a:ext cx="6432376" cy="40482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8563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931181799"/>
              </p:ext>
            </p:extLst>
          </p:nvPr>
        </p:nvGraphicFramePr>
        <p:xfrm>
          <a:off x="395536" y="1052736"/>
          <a:ext cx="8496949" cy="5777730"/>
        </p:xfrm>
        <a:graphic>
          <a:graphicData uri="http://schemas.openxmlformats.org/drawingml/2006/table">
            <a:tbl>
              <a:tblPr firstRow="1" bandRow="1">
                <a:tableStyleId>{00A15C55-8517-42AA-B614-E9B94910E393}</a:tableStyleId>
              </a:tblPr>
              <a:tblGrid>
                <a:gridCol w="4408793"/>
                <a:gridCol w="703781"/>
                <a:gridCol w="936104"/>
                <a:gridCol w="792088"/>
                <a:gridCol w="720080"/>
                <a:gridCol w="936103"/>
              </a:tblGrid>
              <a:tr h="335241">
                <a:tc rowSpan="2">
                  <a:txBody>
                    <a:bodyPr/>
                    <a:lstStyle/>
                    <a:p>
                      <a:endParaRPr lang="ru-RU" i="1" dirty="0">
                        <a:latin typeface="Times New Roman" pitchFamily="18" charset="0"/>
                        <a:cs typeface="Times New Roman" pitchFamily="18" charset="0"/>
                      </a:endParaRPr>
                    </a:p>
                  </a:txBody>
                  <a:tcPr/>
                </a:tc>
                <a:tc gridSpan="5">
                  <a:txBody>
                    <a:bodyPr/>
                    <a:lstStyle/>
                    <a:p>
                      <a:pPr algn="ctr"/>
                      <a:r>
                        <a:rPr lang="az-Latn-AZ" i="1" dirty="0" smtClean="0">
                          <a:latin typeface="Times New Roman" pitchFamily="18" charset="0"/>
                          <a:cs typeface="Times New Roman" pitchFamily="18" charset="0"/>
                        </a:rPr>
                        <a:t>Gəlir kvintilləri</a:t>
                      </a:r>
                      <a:endParaRPr lang="ru-RU" i="1"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35241">
                <a:tc vMerge="1">
                  <a:txBody>
                    <a:bodyPr/>
                    <a:lstStyle/>
                    <a:p>
                      <a:endParaRPr lang="ru-RU" dirty="0"/>
                    </a:p>
                  </a:txBody>
                  <a:tcPr/>
                </a:tc>
                <a:tc>
                  <a:txBody>
                    <a:bodyPr/>
                    <a:lstStyle/>
                    <a:p>
                      <a:pPr algn="ctr"/>
                      <a:r>
                        <a:rPr lang="az-Latn-AZ" i="1" dirty="0" smtClean="0">
                          <a:latin typeface="Times New Roman" pitchFamily="18" charset="0"/>
                          <a:cs typeface="Times New Roman" pitchFamily="18" charset="0"/>
                        </a:rPr>
                        <a:t>1</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4</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5</a:t>
                      </a:r>
                      <a:endParaRPr lang="ru-RU" i="1" dirty="0">
                        <a:latin typeface="Times New Roman" pitchFamily="18" charset="0"/>
                        <a:cs typeface="Times New Roman" pitchFamily="18" charset="0"/>
                      </a:endParaRPr>
                    </a:p>
                  </a:txBody>
                  <a:tcPr/>
                </a:tc>
              </a:tr>
              <a:tr h="335241">
                <a:tc>
                  <a:txBody>
                    <a:bodyPr/>
                    <a:lstStyle/>
                    <a:p>
                      <a:r>
                        <a:rPr lang="az-Latn-AZ" b="1" i="1" u="sng" dirty="0" smtClean="0">
                          <a:solidFill>
                            <a:srgbClr val="C00000"/>
                          </a:solidFill>
                          <a:latin typeface="Times New Roman" pitchFamily="18" charset="0"/>
                          <a:cs typeface="Times New Roman" pitchFamily="18" charset="0"/>
                        </a:rPr>
                        <a:t>Gəlirlər</a:t>
                      </a:r>
                      <a:endParaRPr lang="ru-RU" b="1" i="1" u="sng"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133.7</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155.4</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176.0</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203.1</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286.2</a:t>
                      </a:r>
                      <a:endParaRPr lang="ru-RU" i="1" dirty="0">
                        <a:latin typeface="Times New Roman" pitchFamily="18" charset="0"/>
                        <a:cs typeface="Times New Roman" pitchFamily="18" charset="0"/>
                      </a:endParaRPr>
                    </a:p>
                  </a:txBody>
                  <a:tcPr/>
                </a:tc>
              </a:tr>
              <a:tr h="335241">
                <a:tc>
                  <a:txBody>
                    <a:bodyPr/>
                    <a:lstStyle/>
                    <a:p>
                      <a:r>
                        <a:rPr lang="az-Latn-AZ" i="1" dirty="0" smtClean="0">
                          <a:solidFill>
                            <a:srgbClr val="C00000"/>
                          </a:solidFill>
                          <a:latin typeface="Times New Roman" pitchFamily="18" charset="0"/>
                          <a:cs typeface="Times New Roman" pitchFamily="18" charset="0"/>
                        </a:rPr>
                        <a:t>   Məşğulluqdan gəlirlər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33.5</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43.8</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55.0</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70.3</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107.8</a:t>
                      </a:r>
                      <a:endParaRPr lang="ru-RU" i="1" dirty="0">
                        <a:latin typeface="Times New Roman" pitchFamily="18" charset="0"/>
                        <a:cs typeface="Times New Roman" pitchFamily="18" charset="0"/>
                      </a:endParaRPr>
                    </a:p>
                  </a:txBody>
                  <a:tcPr/>
                </a:tc>
              </a:tr>
              <a:tr h="382770">
                <a:tc>
                  <a:txBody>
                    <a:bodyPr/>
                    <a:lstStyle/>
                    <a:p>
                      <a:r>
                        <a:rPr lang="az-Latn-AZ" i="1" dirty="0" smtClean="0">
                          <a:solidFill>
                            <a:srgbClr val="C00000"/>
                          </a:solidFill>
                          <a:latin typeface="Times New Roman" pitchFamily="18" charset="0"/>
                          <a:cs typeface="Times New Roman" pitchFamily="18" charset="0"/>
                        </a:rPr>
                        <a:t>   Özüməşğulluqdan gəlrlər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35.6</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39.4</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46.4</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50.4</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71.4</a:t>
                      </a:r>
                      <a:endParaRPr lang="ru-RU" i="1" dirty="0">
                        <a:latin typeface="Times New Roman" pitchFamily="18" charset="0"/>
                        <a:cs typeface="Times New Roman" pitchFamily="18" charset="0"/>
                      </a:endParaRPr>
                    </a:p>
                  </a:txBody>
                  <a:tcPr/>
                </a:tc>
              </a:tr>
              <a:tr h="335241">
                <a:tc>
                  <a:txBody>
                    <a:bodyPr/>
                    <a:lstStyle/>
                    <a:p>
                      <a:r>
                        <a:rPr lang="az-Latn-AZ" i="1" dirty="0" smtClean="0">
                          <a:solidFill>
                            <a:srgbClr val="C00000"/>
                          </a:solidFill>
                          <a:latin typeface="Times New Roman" pitchFamily="18" charset="0"/>
                          <a:cs typeface="Times New Roman" pitchFamily="18" charset="0"/>
                        </a:rPr>
                        <a:t>   Kənd təsərrüfatından gəlirlər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24.8</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25.1</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24.1</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27.5</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30.2</a:t>
                      </a:r>
                      <a:endParaRPr lang="ru-RU" i="1" dirty="0">
                        <a:latin typeface="Times New Roman" pitchFamily="18" charset="0"/>
                        <a:cs typeface="Times New Roman" pitchFamily="18" charset="0"/>
                      </a:endParaRPr>
                    </a:p>
                  </a:txBody>
                  <a:tcPr/>
                </a:tc>
              </a:tr>
              <a:tr h="335241">
                <a:tc>
                  <a:txBody>
                    <a:bodyPr/>
                    <a:lstStyle/>
                    <a:p>
                      <a:r>
                        <a:rPr lang="az-Latn-AZ" i="1" dirty="0" smtClean="0">
                          <a:solidFill>
                            <a:srgbClr val="C00000"/>
                          </a:solidFill>
                          <a:latin typeface="Times New Roman" pitchFamily="18" charset="0"/>
                          <a:cs typeface="Times New Roman" pitchFamily="18" charset="0"/>
                        </a:rPr>
                        <a:t>   İcarədən gəlirlər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0.2</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0.3</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0.8</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2.2</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4.0</a:t>
                      </a:r>
                      <a:endParaRPr lang="ru-RU" i="1" dirty="0">
                        <a:latin typeface="Times New Roman" pitchFamily="18" charset="0"/>
                        <a:cs typeface="Times New Roman" pitchFamily="18" charset="0"/>
                      </a:endParaRPr>
                    </a:p>
                  </a:txBody>
                  <a:tcPr/>
                </a:tc>
              </a:tr>
              <a:tr h="335241">
                <a:tc>
                  <a:txBody>
                    <a:bodyPr/>
                    <a:lstStyle/>
                    <a:p>
                      <a:r>
                        <a:rPr lang="az-Latn-AZ" i="1" dirty="0" smtClean="0">
                          <a:solidFill>
                            <a:srgbClr val="C00000"/>
                          </a:solidFill>
                          <a:latin typeface="Times New Roman" pitchFamily="18" charset="0"/>
                          <a:cs typeface="Times New Roman" pitchFamily="18" charset="0"/>
                        </a:rPr>
                        <a:t>   Əmlakdan gəlirlər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0.1</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0.2</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0.2</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0.4</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1.2</a:t>
                      </a:r>
                      <a:endParaRPr lang="ru-RU" i="1" dirty="0">
                        <a:latin typeface="Times New Roman" pitchFamily="18" charset="0"/>
                        <a:cs typeface="Times New Roman" pitchFamily="18" charset="0"/>
                      </a:endParaRPr>
                    </a:p>
                  </a:txBody>
                  <a:tcPr/>
                </a:tc>
              </a:tr>
              <a:tr h="344295">
                <a:tc>
                  <a:txBody>
                    <a:bodyPr/>
                    <a:lstStyle/>
                    <a:p>
                      <a:r>
                        <a:rPr lang="az-Latn-AZ" i="1" dirty="0" smtClean="0">
                          <a:solidFill>
                            <a:srgbClr val="C00000"/>
                          </a:solidFill>
                          <a:latin typeface="Times New Roman" pitchFamily="18" charset="0"/>
                          <a:cs typeface="Times New Roman" pitchFamily="18" charset="0"/>
                        </a:rPr>
                        <a:t>   Alınməş cari transfertlər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24.7</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28.1</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31.2</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34.1</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43.0</a:t>
                      </a:r>
                      <a:endParaRPr lang="ru-RU" i="1" dirty="0">
                        <a:latin typeface="Times New Roman" pitchFamily="18" charset="0"/>
                        <a:cs typeface="Times New Roman" pitchFamily="18" charset="0"/>
                      </a:endParaRPr>
                    </a:p>
                  </a:txBody>
                  <a:tcPr/>
                </a:tc>
              </a:tr>
              <a:tr h="335241">
                <a:tc>
                  <a:txBody>
                    <a:bodyPr/>
                    <a:lstStyle/>
                    <a:p>
                      <a:r>
                        <a:rPr lang="az-Latn-AZ" i="1" dirty="0" smtClean="0">
                          <a:solidFill>
                            <a:srgbClr val="C00000"/>
                          </a:solidFill>
                          <a:latin typeface="Times New Roman" pitchFamily="18" charset="0"/>
                          <a:cs typeface="Times New Roman" pitchFamily="18" charset="0"/>
                        </a:rPr>
                        <a:t>      təqaüdlər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20.1</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22.9</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25.8</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29.8</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38.3</a:t>
                      </a:r>
                      <a:endParaRPr lang="ru-RU" i="1" dirty="0">
                        <a:latin typeface="Times New Roman" pitchFamily="18" charset="0"/>
                        <a:cs typeface="Times New Roman" pitchFamily="18" charset="0"/>
                      </a:endParaRPr>
                    </a:p>
                  </a:txBody>
                  <a:tcPr/>
                </a:tc>
              </a:tr>
              <a:tr h="335241">
                <a:tc>
                  <a:txBody>
                    <a:bodyPr/>
                    <a:lstStyle/>
                    <a:p>
                      <a:r>
                        <a:rPr lang="az-Latn-AZ" i="1" dirty="0" smtClean="0">
                          <a:solidFill>
                            <a:srgbClr val="C00000"/>
                          </a:solidFill>
                          <a:latin typeface="Times New Roman" pitchFamily="18" charset="0"/>
                          <a:cs typeface="Times New Roman" pitchFamily="18" charset="0"/>
                        </a:rPr>
                        <a:t>      müavinət və sosial yardımlar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3.1</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3.4</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3.5</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2.8</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2.8</a:t>
                      </a:r>
                      <a:endParaRPr lang="ru-RU" i="1" dirty="0">
                        <a:latin typeface="Times New Roman" pitchFamily="18" charset="0"/>
                        <a:cs typeface="Times New Roman" pitchFamily="18" charset="0"/>
                      </a:endParaRPr>
                    </a:p>
                  </a:txBody>
                  <a:tcPr/>
                </a:tc>
              </a:tr>
              <a:tr h="335241">
                <a:tc>
                  <a:txBody>
                    <a:bodyPr/>
                    <a:lstStyle/>
                    <a:p>
                      <a:r>
                        <a:rPr lang="az-Latn-AZ" i="1" dirty="0" smtClean="0">
                          <a:solidFill>
                            <a:srgbClr val="C00000"/>
                          </a:solidFill>
                          <a:latin typeface="Times New Roman" pitchFamily="18" charset="0"/>
                          <a:cs typeface="Times New Roman" pitchFamily="18" charset="0"/>
                        </a:rPr>
                        <a:t>     naturada sosial transfertlər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1.5</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1.8</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1.9</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1.5</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1.8</a:t>
                      </a:r>
                      <a:endParaRPr lang="ru-RU" i="1" dirty="0">
                        <a:latin typeface="Times New Roman" pitchFamily="18" charset="0"/>
                        <a:cs typeface="Times New Roman" pitchFamily="18" charset="0"/>
                      </a:endParaRPr>
                    </a:p>
                  </a:txBody>
                  <a:tcPr/>
                </a:tc>
              </a:tr>
              <a:tr h="335241">
                <a:tc>
                  <a:txBody>
                    <a:bodyPr/>
                    <a:lstStyle/>
                    <a:p>
                      <a:r>
                        <a:rPr lang="az-Latn-AZ" i="1" dirty="0" smtClean="0">
                          <a:solidFill>
                            <a:srgbClr val="C00000"/>
                          </a:solidFill>
                          <a:latin typeface="Times New Roman" pitchFamily="18" charset="0"/>
                          <a:cs typeface="Times New Roman" pitchFamily="18" charset="0"/>
                        </a:rPr>
                        <a:t>   Digər gəlirlər  </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14.8</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18.6</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18.3</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18.1</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28.6</a:t>
                      </a:r>
                      <a:endParaRPr lang="ru-RU" i="1" dirty="0">
                        <a:latin typeface="Times New Roman" pitchFamily="18" charset="0"/>
                        <a:cs typeface="Times New Roman" pitchFamily="18" charset="0"/>
                      </a:endParaRPr>
                    </a:p>
                  </a:txBody>
                  <a:tcPr/>
                </a:tc>
              </a:tr>
              <a:tr h="578635">
                <a:tc>
                  <a:txBody>
                    <a:bodyPr/>
                    <a:lstStyle/>
                    <a:p>
                      <a:r>
                        <a:rPr lang="az-Latn-AZ" i="1" dirty="0" smtClean="0">
                          <a:solidFill>
                            <a:srgbClr val="C00000"/>
                          </a:solidFill>
                          <a:latin typeface="Times New Roman" pitchFamily="18" charset="0"/>
                          <a:cs typeface="Times New Roman" pitchFamily="18" charset="0"/>
                        </a:rPr>
                        <a:t>     digər ailələrdən alınmış  </a:t>
                      </a:r>
                    </a:p>
                    <a:p>
                      <a:r>
                        <a:rPr lang="az-Latn-AZ" i="1" dirty="0" smtClean="0">
                          <a:solidFill>
                            <a:srgbClr val="C00000"/>
                          </a:solidFill>
                          <a:latin typeface="Times New Roman" pitchFamily="18" charset="0"/>
                          <a:cs typeface="Times New Roman" pitchFamily="18" charset="0"/>
                        </a:rPr>
                        <a:t>         gəlirlər </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12.3</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14.7</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14.0</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13.3</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17.5</a:t>
                      </a:r>
                      <a:endParaRPr lang="ru-RU" i="1" dirty="0">
                        <a:latin typeface="Times New Roman" pitchFamily="18" charset="0"/>
                        <a:cs typeface="Times New Roman" pitchFamily="18" charset="0"/>
                      </a:endParaRPr>
                    </a:p>
                  </a:txBody>
                  <a:tcPr/>
                </a:tc>
              </a:tr>
              <a:tr h="335241">
                <a:tc>
                  <a:txBody>
                    <a:bodyPr/>
                    <a:lstStyle/>
                    <a:p>
                      <a:r>
                        <a:rPr lang="az-Latn-AZ" i="1" dirty="0" smtClean="0">
                          <a:solidFill>
                            <a:srgbClr val="C00000"/>
                          </a:solidFill>
                          <a:latin typeface="Times New Roman" pitchFamily="18" charset="0"/>
                          <a:cs typeface="Times New Roman" pitchFamily="18" charset="0"/>
                        </a:rPr>
                        <a:t>     ölkə xaricindən</a:t>
                      </a:r>
                      <a:r>
                        <a:rPr lang="az-Latn-AZ" i="1" baseline="0" dirty="0" smtClean="0">
                          <a:solidFill>
                            <a:srgbClr val="C00000"/>
                          </a:solidFill>
                          <a:latin typeface="Times New Roman" pitchFamily="18" charset="0"/>
                          <a:cs typeface="Times New Roman" pitchFamily="18" charset="0"/>
                        </a:rPr>
                        <a:t>  alınmış pul</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2.5</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3.9</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4.3</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4.9</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11.1</a:t>
                      </a:r>
                      <a:endParaRPr lang="ru-RU" i="1" dirty="0">
                        <a:latin typeface="Times New Roman" pitchFamily="18" charset="0"/>
                        <a:cs typeface="Times New Roman" pitchFamily="18" charset="0"/>
                      </a:endParaRPr>
                    </a:p>
                  </a:txBody>
                  <a:tcPr/>
                </a:tc>
              </a:tr>
            </a:tbl>
          </a:graphicData>
        </a:graphic>
      </p:graphicFrame>
      <p:sp>
        <p:nvSpPr>
          <p:cNvPr id="3" name="TextBox 2"/>
          <p:cNvSpPr txBox="1"/>
          <p:nvPr/>
        </p:nvSpPr>
        <p:spPr>
          <a:xfrm>
            <a:off x="395536" y="116632"/>
            <a:ext cx="8424936" cy="73866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2012-ci ildə gəlir kvintilləri üzrə gəlirlər, </a:t>
            </a:r>
          </a:p>
          <a:p>
            <a:pPr algn="ctr"/>
            <a:r>
              <a:rPr lang="az-Latn-AZ" i="1" dirty="0" smtClean="0">
                <a:latin typeface="Times New Roman" pitchFamily="18" charset="0"/>
                <a:cs typeface="Times New Roman" pitchFamily="18" charset="0"/>
              </a:rPr>
              <a:t>ayda adambaşına manatla</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557824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282257346"/>
              </p:ext>
            </p:extLst>
          </p:nvPr>
        </p:nvGraphicFramePr>
        <p:xfrm>
          <a:off x="323529" y="1124744"/>
          <a:ext cx="8640959" cy="5481320"/>
        </p:xfrm>
        <a:graphic>
          <a:graphicData uri="http://schemas.openxmlformats.org/drawingml/2006/table">
            <a:tbl>
              <a:tblPr firstRow="1" bandRow="1">
                <a:tableStyleId>{F5AB1C69-6EDB-4FF4-983F-18BD219EF322}</a:tableStyleId>
              </a:tblPr>
              <a:tblGrid>
                <a:gridCol w="3655790"/>
                <a:gridCol w="1450057"/>
                <a:gridCol w="1631590"/>
                <a:gridCol w="1903522"/>
              </a:tblGrid>
              <a:tr h="370840">
                <a:tc>
                  <a:txBody>
                    <a:bodyPr/>
                    <a:lstStyle/>
                    <a:p>
                      <a:endParaRPr lang="ru-RU" dirty="0"/>
                    </a:p>
                  </a:txBody>
                  <a:tcPr/>
                </a:tc>
                <a:tc>
                  <a:txBody>
                    <a:bodyPr/>
                    <a:lstStyle/>
                    <a:p>
                      <a:pPr algn="ctr"/>
                      <a:r>
                        <a:rPr lang="az-Latn-AZ" sz="2000" i="1" dirty="0" smtClean="0">
                          <a:latin typeface="Times New Roman" pitchFamily="18" charset="0"/>
                          <a:cs typeface="Times New Roman" pitchFamily="18" charset="0"/>
                        </a:rPr>
                        <a:t>Ölkə üzrə</a:t>
                      </a:r>
                      <a:endParaRPr lang="ru-RU" sz="2000" i="1" dirty="0">
                        <a:latin typeface="Times New Roman" pitchFamily="18" charset="0"/>
                        <a:cs typeface="Times New Roman" pitchFamily="18" charset="0"/>
                      </a:endParaRPr>
                    </a:p>
                  </a:txBody>
                  <a:tcPr/>
                </a:tc>
                <a:tc>
                  <a:txBody>
                    <a:bodyPr/>
                    <a:lstStyle/>
                    <a:p>
                      <a:pPr algn="ctr"/>
                      <a:r>
                        <a:rPr lang="az-Latn-AZ" sz="2000" i="1" dirty="0" smtClean="0">
                          <a:latin typeface="Times New Roman" pitchFamily="18" charset="0"/>
                          <a:cs typeface="Times New Roman" pitchFamily="18" charset="0"/>
                        </a:rPr>
                        <a:t>Şəhər yerləri</a:t>
                      </a:r>
                      <a:endParaRPr lang="ru-RU" sz="2000" i="1" dirty="0">
                        <a:latin typeface="Times New Roman" pitchFamily="18" charset="0"/>
                        <a:cs typeface="Times New Roman" pitchFamily="18" charset="0"/>
                      </a:endParaRPr>
                    </a:p>
                  </a:txBody>
                  <a:tcPr/>
                </a:tc>
                <a:tc>
                  <a:txBody>
                    <a:bodyPr/>
                    <a:lstStyle/>
                    <a:p>
                      <a:pPr algn="ctr"/>
                      <a:r>
                        <a:rPr lang="az-Latn-AZ" sz="2000" i="1" dirty="0" smtClean="0">
                          <a:latin typeface="Times New Roman" pitchFamily="18" charset="0"/>
                          <a:cs typeface="Times New Roman" pitchFamily="18" charset="0"/>
                        </a:rPr>
                        <a:t>Kənd yerləri</a:t>
                      </a:r>
                      <a:endParaRPr lang="ru-RU" sz="2000" i="1" dirty="0">
                        <a:latin typeface="Times New Roman" pitchFamily="18" charset="0"/>
                        <a:cs typeface="Times New Roman" pitchFamily="18" charset="0"/>
                      </a:endParaRPr>
                    </a:p>
                  </a:txBody>
                  <a:tcPr/>
                </a:tc>
              </a:tr>
              <a:tr h="365016">
                <a:tc>
                  <a:txBody>
                    <a:bodyPr/>
                    <a:lstStyle/>
                    <a:p>
                      <a:r>
                        <a:rPr lang="az-Latn-AZ" b="1" i="1" u="sng" dirty="0" smtClean="0">
                          <a:solidFill>
                            <a:srgbClr val="C00000"/>
                          </a:solidFill>
                          <a:latin typeface="Times New Roman" pitchFamily="18" charset="0"/>
                          <a:cs typeface="Times New Roman" pitchFamily="18" charset="0"/>
                        </a:rPr>
                        <a:t>Gəlirlər</a:t>
                      </a:r>
                      <a:endParaRPr lang="ru-RU" b="1" i="1" u="sng"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 190.9</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198.9</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181.8</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   Məşğulluqdan gəlirlər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   62.1</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83.7</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37.7</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   Özüməşğulluqdan gəlrlər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  48.6</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55.8</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40.5</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   Kənd təsərrüfatından gəlirlər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  26.3</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6.0</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49.2</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   İcarədən gəlirlər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baseline="0" dirty="0" smtClean="0">
                          <a:latin typeface="Times New Roman" pitchFamily="18" charset="0"/>
                          <a:cs typeface="Times New Roman" pitchFamily="18" charset="0"/>
                        </a:rPr>
                        <a:t>    1.5</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1.9</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1.0</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   Əmlakdan gəlirlər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baseline="0" dirty="0" smtClean="0">
                          <a:latin typeface="Times New Roman" pitchFamily="18" charset="0"/>
                          <a:cs typeface="Times New Roman" pitchFamily="18" charset="0"/>
                        </a:rPr>
                        <a:t>     0.4</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0.6</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0.3</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   Alınməş cari transfertlər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baseline="0" dirty="0" smtClean="0">
                          <a:latin typeface="Times New Roman" pitchFamily="18" charset="0"/>
                          <a:cs typeface="Times New Roman" pitchFamily="18" charset="0"/>
                        </a:rPr>
                        <a:t>   32.2</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31.5</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33.1</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      təqaüdlər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baseline="0" smtClean="0">
                          <a:latin typeface="Times New Roman" pitchFamily="18" charset="0"/>
                          <a:cs typeface="Times New Roman" pitchFamily="18" charset="0"/>
                        </a:rPr>
                        <a:t>   27.4</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27.6</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27.2</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      müavinət və sosial yardımlar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    </a:t>
                      </a:r>
                      <a:r>
                        <a:rPr lang="az-Latn-AZ" i="1" baseline="0" dirty="0" smtClean="0">
                          <a:latin typeface="Times New Roman" pitchFamily="18" charset="0"/>
                          <a:cs typeface="Times New Roman" pitchFamily="18" charset="0"/>
                        </a:rPr>
                        <a:t> 3.1</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2.7</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3.6</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     naturada sosial transfertlər</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     1.7</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1.2</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2.2</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   Digər gəlirlər  </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  19.7</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19.4</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20.0</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     digər ailələrdən alınmış  </a:t>
                      </a:r>
                    </a:p>
                    <a:p>
                      <a:r>
                        <a:rPr lang="az-Latn-AZ" i="1" dirty="0" smtClean="0">
                          <a:solidFill>
                            <a:srgbClr val="C00000"/>
                          </a:solidFill>
                          <a:latin typeface="Times New Roman" pitchFamily="18" charset="0"/>
                          <a:cs typeface="Times New Roman" pitchFamily="18" charset="0"/>
                        </a:rPr>
                        <a:t>         gəlirlər </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  14.4</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14.2</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14.5</a:t>
                      </a:r>
                      <a:endParaRPr lang="ru-RU" i="1" dirty="0">
                        <a:latin typeface="Times New Roman" pitchFamily="18" charset="0"/>
                        <a:cs typeface="Times New Roman" pitchFamily="18" charset="0"/>
                      </a:endParaRPr>
                    </a:p>
                  </a:txBody>
                  <a:tcPr/>
                </a:tc>
              </a:tr>
              <a:tr h="370840">
                <a:tc>
                  <a:txBody>
                    <a:bodyPr/>
                    <a:lstStyle/>
                    <a:p>
                      <a:r>
                        <a:rPr lang="az-Latn-AZ" i="1" dirty="0" smtClean="0">
                          <a:solidFill>
                            <a:srgbClr val="C00000"/>
                          </a:solidFill>
                          <a:latin typeface="Times New Roman" pitchFamily="18" charset="0"/>
                          <a:cs typeface="Times New Roman" pitchFamily="18" charset="0"/>
                        </a:rPr>
                        <a:t>     ölkə xaricindən</a:t>
                      </a:r>
                      <a:r>
                        <a:rPr lang="az-Latn-AZ" i="1" baseline="0" dirty="0" smtClean="0">
                          <a:solidFill>
                            <a:srgbClr val="C00000"/>
                          </a:solidFill>
                          <a:latin typeface="Times New Roman" pitchFamily="18" charset="0"/>
                          <a:cs typeface="Times New Roman" pitchFamily="18" charset="0"/>
                        </a:rPr>
                        <a:t>  alınmış pul</a:t>
                      </a:r>
                      <a:endParaRPr lang="ru-RU" i="1" dirty="0">
                        <a:solidFill>
                          <a:srgbClr val="C00000"/>
                        </a:solidFill>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    5.3</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5.2</a:t>
                      </a:r>
                      <a:endParaRPr lang="ru-RU" i="1" dirty="0">
                        <a:latin typeface="Times New Roman" pitchFamily="18" charset="0"/>
                        <a:cs typeface="Times New Roman" pitchFamily="18" charset="0"/>
                      </a:endParaRPr>
                    </a:p>
                  </a:txBody>
                  <a:tcPr/>
                </a:tc>
                <a:tc>
                  <a:txBody>
                    <a:bodyPr/>
                    <a:lstStyle/>
                    <a:p>
                      <a:pPr algn="ctr"/>
                      <a:r>
                        <a:rPr lang="az-Latn-AZ" i="1" dirty="0" smtClean="0">
                          <a:latin typeface="Times New Roman" pitchFamily="18" charset="0"/>
                          <a:cs typeface="Times New Roman" pitchFamily="18" charset="0"/>
                        </a:rPr>
                        <a:t>5.5</a:t>
                      </a:r>
                      <a:endParaRPr lang="ru-RU" i="1" dirty="0">
                        <a:latin typeface="Times New Roman" pitchFamily="18" charset="0"/>
                        <a:cs typeface="Times New Roman" pitchFamily="18" charset="0"/>
                      </a:endParaRPr>
                    </a:p>
                  </a:txBody>
                  <a:tcPr/>
                </a:tc>
              </a:tr>
            </a:tbl>
          </a:graphicData>
        </a:graphic>
      </p:graphicFrame>
      <p:sp>
        <p:nvSpPr>
          <p:cNvPr id="3" name="TextBox 2"/>
          <p:cNvSpPr txBox="1"/>
          <p:nvPr/>
        </p:nvSpPr>
        <p:spPr>
          <a:xfrm>
            <a:off x="899592" y="188640"/>
            <a:ext cx="7632848" cy="76944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2012-ci ildə şəhər və kənd yerləri üzrə gəlirlər,</a:t>
            </a:r>
          </a:p>
          <a:p>
            <a:pPr algn="ctr"/>
            <a:r>
              <a:rPr lang="az-Latn-AZ" sz="2000" i="1" dirty="0" smtClean="0">
                <a:latin typeface="Times New Roman" pitchFamily="18" charset="0"/>
                <a:cs typeface="Times New Roman" pitchFamily="18" charset="0"/>
              </a:rPr>
              <a:t> ayda adambaşına manatla</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3622712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97844465"/>
              </p:ext>
            </p:extLst>
          </p:nvPr>
        </p:nvGraphicFramePr>
        <p:xfrm>
          <a:off x="467544" y="980728"/>
          <a:ext cx="8568953" cy="5730240"/>
        </p:xfrm>
        <a:graphic>
          <a:graphicData uri="http://schemas.openxmlformats.org/drawingml/2006/table">
            <a:tbl>
              <a:tblPr firstRow="1" bandRow="1">
                <a:tableStyleId>{5C22544A-7EE6-4342-B048-85BDC9FD1C3A}</a:tableStyleId>
              </a:tblPr>
              <a:tblGrid>
                <a:gridCol w="3990798"/>
                <a:gridCol w="1484949"/>
                <a:gridCol w="1484949"/>
                <a:gridCol w="1608257"/>
              </a:tblGrid>
              <a:tr h="370840">
                <a:tc>
                  <a:txBody>
                    <a:bodyPr/>
                    <a:lstStyle/>
                    <a:p>
                      <a:endParaRPr lang="ru-RU" dirty="0"/>
                    </a:p>
                  </a:txBody>
                  <a:tcPr/>
                </a:tc>
                <a:tc>
                  <a:txBody>
                    <a:bodyPr/>
                    <a:lstStyle/>
                    <a:p>
                      <a:pPr algn="ctr"/>
                      <a:r>
                        <a:rPr lang="az-Latn-AZ" dirty="0" smtClean="0">
                          <a:latin typeface="Times New Roman" pitchFamily="18" charset="0"/>
                          <a:cs typeface="Times New Roman" pitchFamily="18" charset="0"/>
                        </a:rPr>
                        <a:t>Ölkə üzrə cəmi</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Şəhər yerləri</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Kənd yerləri</a:t>
                      </a:r>
                      <a:endParaRPr lang="ru-RU" dirty="0">
                        <a:latin typeface="Times New Roman" pitchFamily="18" charset="0"/>
                        <a:cs typeface="Times New Roman" pitchFamily="18" charset="0"/>
                      </a:endParaRPr>
                    </a:p>
                  </a:txBody>
                  <a:tcPr/>
                </a:tc>
              </a:tr>
              <a:tr h="370840">
                <a:tc>
                  <a:txBody>
                    <a:bodyPr/>
                    <a:lstStyle/>
                    <a:p>
                      <a:r>
                        <a:rPr lang="az-Latn-AZ" b="1" u="sng" dirty="0" smtClean="0">
                          <a:solidFill>
                            <a:srgbClr val="C00000"/>
                          </a:solidFill>
                          <a:latin typeface="Times New Roman" pitchFamily="18" charset="0"/>
                          <a:cs typeface="Times New Roman" pitchFamily="18" charset="0"/>
                        </a:rPr>
                        <a:t>Gəlirlər</a:t>
                      </a:r>
                      <a:endParaRPr lang="ru-RU" b="1" u="sng"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100</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100</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100</a:t>
                      </a:r>
                      <a:endParaRPr lang="ru-RU" dirty="0">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Məşğulluqdan gəlirlər</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32.5</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42.1</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20.7</a:t>
                      </a:r>
                      <a:endParaRPr lang="ru-RU" dirty="0">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Özüməşğulluqdan gəlrlər</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25.5</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28.1</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22.3</a:t>
                      </a:r>
                      <a:endParaRPr lang="ru-RU" dirty="0">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Kənd təsərrüfatından gəlirlər</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13.8</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3.0</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27.1</a:t>
                      </a:r>
                      <a:endParaRPr lang="ru-RU" dirty="0">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İcarədən gəlirlər</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0.8</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1.0</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0.6</a:t>
                      </a:r>
                      <a:endParaRPr lang="ru-RU" dirty="0">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Əmlakdan gəlirlər</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0.2</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0.3</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0.1</a:t>
                      </a:r>
                      <a:endParaRPr lang="ru-RU" dirty="0">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Alınməş cari transfertlər</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16.9</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15.8</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18.2</a:t>
                      </a:r>
                      <a:endParaRPr lang="ru-RU" dirty="0">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təqaüdlər</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14.3</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13.9</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15.0</a:t>
                      </a:r>
                      <a:endParaRPr lang="ru-RU" dirty="0">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müavinət və sosial yardımlar</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1.6</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1.4</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2.0</a:t>
                      </a:r>
                      <a:endParaRPr lang="ru-RU" dirty="0">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naturada sosial transfertlər</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0.9</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0.6</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1.2</a:t>
                      </a:r>
                      <a:endParaRPr lang="ru-RU" dirty="0">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Digər gəlirlər  </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10.3</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9.7</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11.0</a:t>
                      </a:r>
                      <a:endParaRPr lang="ru-RU" dirty="0">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digər ailələrdən alınmış  </a:t>
                      </a:r>
                    </a:p>
                    <a:p>
                      <a:r>
                        <a:rPr lang="az-Latn-AZ" dirty="0" smtClean="0">
                          <a:solidFill>
                            <a:srgbClr val="C00000"/>
                          </a:solidFill>
                          <a:latin typeface="Times New Roman" pitchFamily="18" charset="0"/>
                          <a:cs typeface="Times New Roman" pitchFamily="18" charset="0"/>
                        </a:rPr>
                        <a:t>         gəlirlər </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7.5</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7.1</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8.0</a:t>
                      </a:r>
                      <a:endParaRPr lang="ru-RU" dirty="0">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ölkə xaricindən</a:t>
                      </a:r>
                      <a:r>
                        <a:rPr lang="az-Latn-AZ" baseline="0" dirty="0" smtClean="0">
                          <a:solidFill>
                            <a:srgbClr val="C00000"/>
                          </a:solidFill>
                          <a:latin typeface="Times New Roman" pitchFamily="18" charset="0"/>
                          <a:cs typeface="Times New Roman" pitchFamily="18" charset="0"/>
                        </a:rPr>
                        <a:t>  alınmış pul</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2.8</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2.6</a:t>
                      </a:r>
                      <a:endParaRPr lang="ru-RU" dirty="0">
                        <a:latin typeface="Times New Roman" pitchFamily="18" charset="0"/>
                        <a:cs typeface="Times New Roman" pitchFamily="18" charset="0"/>
                      </a:endParaRPr>
                    </a:p>
                  </a:txBody>
                  <a:tcPr/>
                </a:tc>
                <a:tc>
                  <a:txBody>
                    <a:bodyPr/>
                    <a:lstStyle/>
                    <a:p>
                      <a:pPr algn="ctr"/>
                      <a:r>
                        <a:rPr lang="az-Latn-AZ" dirty="0" smtClean="0">
                          <a:latin typeface="Times New Roman" pitchFamily="18" charset="0"/>
                          <a:cs typeface="Times New Roman" pitchFamily="18" charset="0"/>
                        </a:rPr>
                        <a:t>3.0</a:t>
                      </a:r>
                      <a:endParaRPr lang="ru-RU" dirty="0">
                        <a:latin typeface="Times New Roman" pitchFamily="18" charset="0"/>
                        <a:cs typeface="Times New Roman" pitchFamily="18" charset="0"/>
                      </a:endParaRPr>
                    </a:p>
                  </a:txBody>
                  <a:tcPr/>
                </a:tc>
              </a:tr>
            </a:tbl>
          </a:graphicData>
        </a:graphic>
      </p:graphicFrame>
      <p:sp>
        <p:nvSpPr>
          <p:cNvPr id="3" name="TextBox 2"/>
          <p:cNvSpPr txBox="1"/>
          <p:nvPr/>
        </p:nvSpPr>
        <p:spPr>
          <a:xfrm>
            <a:off x="467544" y="188640"/>
            <a:ext cx="8568952"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2012 –ci il üzrə şəhər və kənd yerləri üzrə gəlirlərin quruluşu, </a:t>
            </a:r>
            <a:r>
              <a:rPr lang="az-Latn-AZ" i="1" dirty="0" smtClean="0">
                <a:latin typeface="Times New Roman" pitchFamily="18" charset="0"/>
                <a:cs typeface="Times New Roman" pitchFamily="18" charset="0"/>
              </a:rPr>
              <a:t>faizlə</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3826754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146143789"/>
              </p:ext>
            </p:extLst>
          </p:nvPr>
        </p:nvGraphicFramePr>
        <p:xfrm>
          <a:off x="270884" y="1124744"/>
          <a:ext cx="8568952" cy="6339840"/>
        </p:xfrm>
        <a:graphic>
          <a:graphicData uri="http://schemas.openxmlformats.org/drawingml/2006/table">
            <a:tbl>
              <a:tblPr firstRow="1" bandRow="1">
                <a:tableStyleId>{93296810-A885-4BE3-A3E7-6D5BEEA58F35}</a:tableStyleId>
              </a:tblPr>
              <a:tblGrid>
                <a:gridCol w="4091949"/>
                <a:gridCol w="1334331"/>
                <a:gridCol w="1601197"/>
                <a:gridCol w="1541475"/>
              </a:tblGrid>
              <a:tr h="464262">
                <a:tc>
                  <a:txBody>
                    <a:bodyPr/>
                    <a:lstStyle/>
                    <a:p>
                      <a:endParaRPr lang="ru-RU" sz="1600" dirty="0">
                        <a:latin typeface="Times New Roman" pitchFamily="18" charset="0"/>
                        <a:cs typeface="Times New Roman" pitchFamily="18" charset="0"/>
                      </a:endParaRPr>
                    </a:p>
                  </a:txBody>
                  <a:tcPr/>
                </a:tc>
                <a:tc>
                  <a:txBody>
                    <a:bodyPr/>
                    <a:lstStyle/>
                    <a:p>
                      <a:pPr algn="ctr"/>
                      <a:r>
                        <a:rPr lang="az-Latn-AZ" sz="1600" dirty="0" smtClean="0">
                          <a:latin typeface="Times New Roman" pitchFamily="18" charset="0"/>
                          <a:cs typeface="Times New Roman" pitchFamily="18" charset="0"/>
                        </a:rPr>
                        <a:t>Ölkə üzrə cəmi</a:t>
                      </a:r>
                      <a:endParaRPr lang="ru-RU" sz="1600" dirty="0">
                        <a:latin typeface="Times New Roman" pitchFamily="18" charset="0"/>
                        <a:cs typeface="Times New Roman" pitchFamily="18" charset="0"/>
                      </a:endParaRPr>
                    </a:p>
                  </a:txBody>
                  <a:tcPr/>
                </a:tc>
                <a:tc>
                  <a:txBody>
                    <a:bodyPr/>
                    <a:lstStyle/>
                    <a:p>
                      <a:pPr algn="ctr"/>
                      <a:r>
                        <a:rPr lang="az-Latn-AZ" sz="1600" dirty="0" smtClean="0">
                          <a:latin typeface="Times New Roman" pitchFamily="18" charset="0"/>
                          <a:cs typeface="Times New Roman" pitchFamily="18" charset="0"/>
                        </a:rPr>
                        <a:t>Şəhər yerləri</a:t>
                      </a:r>
                      <a:endParaRPr lang="ru-RU" sz="1600" dirty="0">
                        <a:latin typeface="Times New Roman" pitchFamily="18" charset="0"/>
                        <a:cs typeface="Times New Roman" pitchFamily="18" charset="0"/>
                      </a:endParaRPr>
                    </a:p>
                  </a:txBody>
                  <a:tcPr/>
                </a:tc>
                <a:tc>
                  <a:txBody>
                    <a:bodyPr/>
                    <a:lstStyle/>
                    <a:p>
                      <a:pPr algn="ctr"/>
                      <a:r>
                        <a:rPr lang="az-Latn-AZ" sz="1600" dirty="0" smtClean="0">
                          <a:latin typeface="Times New Roman" pitchFamily="18" charset="0"/>
                          <a:cs typeface="Times New Roman" pitchFamily="18" charset="0"/>
                        </a:rPr>
                        <a:t>Kənd yerləri</a:t>
                      </a:r>
                      <a:endParaRPr lang="ru-RU" sz="1600" dirty="0">
                        <a:latin typeface="Times New Roman" pitchFamily="18" charset="0"/>
                        <a:cs typeface="Times New Roman" pitchFamily="18" charset="0"/>
                      </a:endParaRPr>
                    </a:p>
                  </a:txBody>
                  <a:tcPr/>
                </a:tc>
              </a:tr>
              <a:tr h="265293">
                <a:tc>
                  <a:txBody>
                    <a:bodyPr/>
                    <a:lstStyle/>
                    <a:p>
                      <a:r>
                        <a:rPr lang="az-Latn-AZ" sz="1600" b="1" u="sng" dirty="0" smtClean="0">
                          <a:solidFill>
                            <a:srgbClr val="0070C0"/>
                          </a:solidFill>
                          <a:latin typeface="Times New Roman" pitchFamily="18" charset="0"/>
                          <a:cs typeface="Times New Roman" pitchFamily="18" charset="0"/>
                        </a:rPr>
                        <a:t>İstehlak xərcləri, cəmi</a:t>
                      </a:r>
                      <a:endParaRPr lang="ru-RU" sz="1600" b="1" u="sng"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202.0</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210.4</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192.5</a:t>
                      </a:r>
                      <a:endParaRPr lang="ru-RU" sz="1600" dirty="0">
                        <a:solidFill>
                          <a:srgbClr val="0070C0"/>
                        </a:solidFill>
                        <a:latin typeface="Times New Roman" pitchFamily="18" charset="0"/>
                        <a:cs typeface="Times New Roman" pitchFamily="18" charset="0"/>
                      </a:endParaRPr>
                    </a:p>
                  </a:txBody>
                  <a:tcPr/>
                </a:tc>
              </a:tr>
              <a:tr h="265293">
                <a:tc>
                  <a:txBody>
                    <a:bodyPr/>
                    <a:lstStyle/>
                    <a:p>
                      <a:r>
                        <a:rPr lang="az-Latn-AZ" sz="1600" dirty="0" smtClean="0">
                          <a:solidFill>
                            <a:srgbClr val="0070C0"/>
                          </a:solidFill>
                          <a:latin typeface="Times New Roman" pitchFamily="18" charset="0"/>
                          <a:cs typeface="Times New Roman" pitchFamily="18" charset="0"/>
                        </a:rPr>
                        <a:t>  Ərzaq məhsullarına</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87.3</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88.7</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85.8</a:t>
                      </a:r>
                      <a:endParaRPr lang="ru-RU" sz="1600" dirty="0">
                        <a:solidFill>
                          <a:srgbClr val="0070C0"/>
                        </a:solidFill>
                        <a:latin typeface="Times New Roman" pitchFamily="18" charset="0"/>
                        <a:cs typeface="Times New Roman" pitchFamily="18" charset="0"/>
                      </a:endParaRPr>
                    </a:p>
                  </a:txBody>
                  <a:tcPr/>
                </a:tc>
              </a:tr>
              <a:tr h="265293">
                <a:tc>
                  <a:txBody>
                    <a:bodyPr/>
                    <a:lstStyle/>
                    <a:p>
                      <a:r>
                        <a:rPr lang="az-Latn-AZ" sz="1600" dirty="0" smtClean="0">
                          <a:solidFill>
                            <a:srgbClr val="0070C0"/>
                          </a:solidFill>
                          <a:latin typeface="Times New Roman" pitchFamily="18" charset="0"/>
                          <a:cs typeface="Times New Roman" pitchFamily="18" charset="0"/>
                        </a:rPr>
                        <a:t>  Alkoqola</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1.0</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1.1</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1.0</a:t>
                      </a:r>
                      <a:endParaRPr lang="ru-RU" sz="1600" dirty="0">
                        <a:solidFill>
                          <a:srgbClr val="0070C0"/>
                        </a:solidFill>
                        <a:latin typeface="Times New Roman" pitchFamily="18" charset="0"/>
                        <a:cs typeface="Times New Roman" pitchFamily="18" charset="0"/>
                      </a:endParaRPr>
                    </a:p>
                  </a:txBody>
                  <a:tcPr/>
                </a:tc>
              </a:tr>
              <a:tr h="265293">
                <a:tc>
                  <a:txBody>
                    <a:bodyPr/>
                    <a:lstStyle/>
                    <a:p>
                      <a:r>
                        <a:rPr lang="az-Latn-AZ" sz="1600" dirty="0" smtClean="0">
                          <a:solidFill>
                            <a:srgbClr val="0070C0"/>
                          </a:solidFill>
                          <a:latin typeface="Times New Roman" pitchFamily="18" charset="0"/>
                          <a:cs typeface="Times New Roman" pitchFamily="18" charset="0"/>
                        </a:rPr>
                        <a:t>  Tütün məmulatına</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2.1</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2.2</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2.0</a:t>
                      </a:r>
                      <a:endParaRPr lang="ru-RU" sz="1600" dirty="0">
                        <a:solidFill>
                          <a:srgbClr val="0070C0"/>
                        </a:solidFill>
                        <a:latin typeface="Times New Roman" pitchFamily="18" charset="0"/>
                        <a:cs typeface="Times New Roman" pitchFamily="18" charset="0"/>
                      </a:endParaRPr>
                    </a:p>
                  </a:txBody>
                  <a:tcPr/>
                </a:tc>
              </a:tr>
              <a:tr h="265293">
                <a:tc>
                  <a:txBody>
                    <a:bodyPr/>
                    <a:lstStyle/>
                    <a:p>
                      <a:r>
                        <a:rPr lang="az-Latn-AZ" sz="1600" dirty="0" smtClean="0">
                          <a:solidFill>
                            <a:srgbClr val="0070C0"/>
                          </a:solidFill>
                          <a:latin typeface="Times New Roman" pitchFamily="18" charset="0"/>
                          <a:cs typeface="Times New Roman" pitchFamily="18" charset="0"/>
                        </a:rPr>
                        <a:t>   Paltar və ayaqqabıya</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13.8</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14.1</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13.4</a:t>
                      </a:r>
                      <a:endParaRPr lang="ru-RU" sz="1600" dirty="0">
                        <a:solidFill>
                          <a:srgbClr val="0070C0"/>
                        </a:solidFill>
                        <a:latin typeface="Times New Roman" pitchFamily="18" charset="0"/>
                        <a:cs typeface="Times New Roman" pitchFamily="18" charset="0"/>
                      </a:endParaRPr>
                    </a:p>
                  </a:txBody>
                  <a:tcPr/>
                </a:tc>
              </a:tr>
              <a:tr h="464262">
                <a:tc>
                  <a:txBody>
                    <a:bodyPr/>
                    <a:lstStyle/>
                    <a:p>
                      <a:r>
                        <a:rPr lang="az-Latn-AZ" sz="1600" dirty="0" smtClean="0">
                          <a:solidFill>
                            <a:srgbClr val="0070C0"/>
                          </a:solidFill>
                          <a:latin typeface="Times New Roman" pitchFamily="18" charset="0"/>
                          <a:cs typeface="Times New Roman" pitchFamily="18" charset="0"/>
                        </a:rPr>
                        <a:t>   Su, işıq, qaz</a:t>
                      </a:r>
                      <a:r>
                        <a:rPr lang="az-Latn-AZ" sz="1600" baseline="0" dirty="0" smtClean="0">
                          <a:solidFill>
                            <a:srgbClr val="0070C0"/>
                          </a:solidFill>
                          <a:latin typeface="Times New Roman" pitchFamily="18" charset="0"/>
                          <a:cs typeface="Times New Roman" pitchFamily="18" charset="0"/>
                        </a:rPr>
                        <a:t> və digər yanacaq    </a:t>
                      </a:r>
                    </a:p>
                    <a:p>
                      <a:r>
                        <a:rPr lang="az-Latn-AZ" sz="1600" baseline="0" dirty="0" smtClean="0">
                          <a:solidFill>
                            <a:srgbClr val="0070C0"/>
                          </a:solidFill>
                          <a:latin typeface="Times New Roman" pitchFamily="18" charset="0"/>
                          <a:cs typeface="Times New Roman" pitchFamily="18" charset="0"/>
                        </a:rPr>
                        <a:t>     növlərinə</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14.9</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15.6</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14.2</a:t>
                      </a:r>
                      <a:endParaRPr lang="ru-RU" sz="1600" dirty="0">
                        <a:solidFill>
                          <a:srgbClr val="0070C0"/>
                        </a:solidFill>
                        <a:latin typeface="Times New Roman" pitchFamily="18" charset="0"/>
                        <a:cs typeface="Times New Roman" pitchFamily="18" charset="0"/>
                      </a:endParaRPr>
                    </a:p>
                  </a:txBody>
                  <a:tcPr/>
                </a:tc>
              </a:tr>
              <a:tr h="464262">
                <a:tc>
                  <a:txBody>
                    <a:bodyPr/>
                    <a:lstStyle/>
                    <a:p>
                      <a:r>
                        <a:rPr lang="az-Latn-AZ" sz="1600" dirty="0" smtClean="0">
                          <a:solidFill>
                            <a:srgbClr val="0070C0"/>
                          </a:solidFill>
                          <a:latin typeface="Times New Roman" pitchFamily="18" charset="0"/>
                          <a:cs typeface="Times New Roman" pitchFamily="18" charset="0"/>
                        </a:rPr>
                        <a:t>   Ev əşyaları, məişət texnikası</a:t>
                      </a:r>
                      <a:r>
                        <a:rPr lang="az-Latn-AZ" sz="1600" baseline="0" dirty="0" smtClean="0">
                          <a:solidFill>
                            <a:srgbClr val="0070C0"/>
                          </a:solidFill>
                          <a:latin typeface="Times New Roman" pitchFamily="18" charset="0"/>
                          <a:cs typeface="Times New Roman" pitchFamily="18" charset="0"/>
                        </a:rPr>
                        <a:t> və  </a:t>
                      </a:r>
                    </a:p>
                    <a:p>
                      <a:r>
                        <a:rPr lang="az-Latn-AZ" sz="1600" baseline="0" dirty="0" smtClean="0">
                          <a:solidFill>
                            <a:srgbClr val="0070C0"/>
                          </a:solidFill>
                          <a:latin typeface="Times New Roman" pitchFamily="18" charset="0"/>
                          <a:cs typeface="Times New Roman" pitchFamily="18" charset="0"/>
                        </a:rPr>
                        <a:t>     evə gündəlik qulluğa</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17.0</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17.3</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16.7</a:t>
                      </a:r>
                      <a:endParaRPr lang="ru-RU" sz="1600" dirty="0">
                        <a:solidFill>
                          <a:srgbClr val="0070C0"/>
                        </a:solidFill>
                        <a:latin typeface="Times New Roman" pitchFamily="18" charset="0"/>
                        <a:cs typeface="Times New Roman" pitchFamily="18" charset="0"/>
                      </a:endParaRPr>
                    </a:p>
                  </a:txBody>
                  <a:tcPr/>
                </a:tc>
              </a:tr>
              <a:tr h="265293">
                <a:tc>
                  <a:txBody>
                    <a:bodyPr/>
                    <a:lstStyle/>
                    <a:p>
                      <a:r>
                        <a:rPr lang="az-Latn-AZ" sz="1600" dirty="0" smtClean="0">
                          <a:solidFill>
                            <a:srgbClr val="0070C0"/>
                          </a:solidFill>
                          <a:latin typeface="Times New Roman" pitchFamily="18" charset="0"/>
                          <a:cs typeface="Times New Roman" pitchFamily="18" charset="0"/>
                        </a:rPr>
                        <a:t>   Səhiyyə xidmətlərinə</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9.2</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9.5</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8.8</a:t>
                      </a:r>
                      <a:endParaRPr lang="ru-RU" sz="1600" dirty="0">
                        <a:solidFill>
                          <a:srgbClr val="0070C0"/>
                        </a:solidFill>
                        <a:latin typeface="Times New Roman" pitchFamily="18" charset="0"/>
                        <a:cs typeface="Times New Roman" pitchFamily="18" charset="0"/>
                      </a:endParaRPr>
                    </a:p>
                  </a:txBody>
                  <a:tcPr/>
                </a:tc>
              </a:tr>
              <a:tr h="265293">
                <a:tc>
                  <a:txBody>
                    <a:bodyPr/>
                    <a:lstStyle/>
                    <a:p>
                      <a:r>
                        <a:rPr lang="az-Latn-AZ" sz="1600" dirty="0" smtClean="0">
                          <a:solidFill>
                            <a:srgbClr val="0070C0"/>
                          </a:solidFill>
                          <a:latin typeface="Times New Roman" pitchFamily="18" charset="0"/>
                          <a:cs typeface="Times New Roman" pitchFamily="18" charset="0"/>
                        </a:rPr>
                        <a:t>   Nəqliyyat xərcləri</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12.4</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13.7</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11.0</a:t>
                      </a:r>
                      <a:endParaRPr lang="ru-RU" sz="1600" dirty="0">
                        <a:solidFill>
                          <a:srgbClr val="0070C0"/>
                        </a:solidFill>
                        <a:latin typeface="Times New Roman" pitchFamily="18" charset="0"/>
                        <a:cs typeface="Times New Roman" pitchFamily="18" charset="0"/>
                      </a:endParaRPr>
                    </a:p>
                  </a:txBody>
                  <a:tcPr/>
                </a:tc>
              </a:tr>
              <a:tr h="265293">
                <a:tc>
                  <a:txBody>
                    <a:bodyPr/>
                    <a:lstStyle/>
                    <a:p>
                      <a:r>
                        <a:rPr lang="az-Latn-AZ" sz="1600" dirty="0" smtClean="0">
                          <a:solidFill>
                            <a:srgbClr val="0070C0"/>
                          </a:solidFill>
                          <a:latin typeface="Times New Roman" pitchFamily="18" charset="0"/>
                          <a:cs typeface="Times New Roman" pitchFamily="18" charset="0"/>
                        </a:rPr>
                        <a:t>   Rabitə xərcləri</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6.1</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7.0</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5.1</a:t>
                      </a:r>
                      <a:endParaRPr lang="ru-RU" sz="1600" dirty="0">
                        <a:solidFill>
                          <a:srgbClr val="0070C0"/>
                        </a:solidFill>
                        <a:latin typeface="Times New Roman" pitchFamily="18" charset="0"/>
                        <a:cs typeface="Times New Roman" pitchFamily="18" charset="0"/>
                      </a:endParaRPr>
                    </a:p>
                  </a:txBody>
                  <a:tcPr/>
                </a:tc>
              </a:tr>
              <a:tr h="265293">
                <a:tc>
                  <a:txBody>
                    <a:bodyPr/>
                    <a:lstStyle/>
                    <a:p>
                      <a:r>
                        <a:rPr lang="az-Latn-AZ" sz="1600" dirty="0" smtClean="0">
                          <a:solidFill>
                            <a:srgbClr val="0070C0"/>
                          </a:solidFill>
                          <a:latin typeface="Times New Roman" pitchFamily="18" charset="0"/>
                          <a:cs typeface="Times New Roman" pitchFamily="18" charset="0"/>
                        </a:rPr>
                        <a:t>   Istirahət və mədəniyyət xərcləri</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8.3</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9.6</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6.8</a:t>
                      </a:r>
                      <a:endParaRPr lang="ru-RU" sz="1600" dirty="0">
                        <a:solidFill>
                          <a:srgbClr val="0070C0"/>
                        </a:solidFill>
                        <a:latin typeface="Times New Roman" pitchFamily="18" charset="0"/>
                        <a:cs typeface="Times New Roman" pitchFamily="18" charset="0"/>
                      </a:endParaRPr>
                    </a:p>
                  </a:txBody>
                  <a:tcPr/>
                </a:tc>
              </a:tr>
              <a:tr h="265293">
                <a:tc>
                  <a:txBody>
                    <a:bodyPr/>
                    <a:lstStyle/>
                    <a:p>
                      <a:r>
                        <a:rPr lang="az-Latn-AZ" sz="1600" dirty="0" smtClean="0">
                          <a:solidFill>
                            <a:srgbClr val="0070C0"/>
                          </a:solidFill>
                          <a:latin typeface="Times New Roman" pitchFamily="18" charset="0"/>
                          <a:cs typeface="Times New Roman" pitchFamily="18" charset="0"/>
                        </a:rPr>
                        <a:t>   Təhsil xərcləri</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3.9</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4.4</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3.3</a:t>
                      </a:r>
                      <a:endParaRPr lang="ru-RU" sz="1600" dirty="0">
                        <a:solidFill>
                          <a:srgbClr val="0070C0"/>
                        </a:solidFill>
                        <a:latin typeface="Times New Roman" pitchFamily="18" charset="0"/>
                        <a:cs typeface="Times New Roman" pitchFamily="18" charset="0"/>
                      </a:endParaRPr>
                    </a:p>
                  </a:txBody>
                  <a:tcPr/>
                </a:tc>
              </a:tr>
              <a:tr h="464262">
                <a:tc>
                  <a:txBody>
                    <a:bodyPr/>
                    <a:lstStyle/>
                    <a:p>
                      <a:r>
                        <a:rPr lang="az-Latn-AZ" sz="1600" dirty="0" smtClean="0">
                          <a:solidFill>
                            <a:srgbClr val="0070C0"/>
                          </a:solidFill>
                          <a:latin typeface="Times New Roman" pitchFamily="18" charset="0"/>
                          <a:cs typeface="Times New Roman" pitchFamily="18" charset="0"/>
                        </a:rPr>
                        <a:t>   Mehmanxana, kafe, restoran və   </a:t>
                      </a:r>
                    </a:p>
                    <a:p>
                      <a:r>
                        <a:rPr lang="az-Latn-AZ" sz="1600" dirty="0" smtClean="0">
                          <a:solidFill>
                            <a:srgbClr val="0070C0"/>
                          </a:solidFill>
                          <a:latin typeface="Times New Roman" pitchFamily="18" charset="0"/>
                          <a:cs typeface="Times New Roman" pitchFamily="18" charset="0"/>
                        </a:rPr>
                        <a:t>     yeməkxanaya</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17.2</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18.1</a:t>
                      </a:r>
                      <a:endParaRPr lang="ru-RU" sz="1600" dirty="0">
                        <a:solidFill>
                          <a:srgbClr val="0070C0"/>
                        </a:solidFill>
                        <a:latin typeface="Times New Roman" pitchFamily="18" charset="0"/>
                        <a:cs typeface="Times New Roman" pitchFamily="18" charset="0"/>
                      </a:endParaRPr>
                    </a:p>
                  </a:txBody>
                  <a:tcPr/>
                </a:tc>
                <a:tc>
                  <a:txBody>
                    <a:bodyPr/>
                    <a:lstStyle/>
                    <a:p>
                      <a:pPr algn="ctr"/>
                      <a:r>
                        <a:rPr lang="az-Latn-AZ" sz="1600" dirty="0" smtClean="0">
                          <a:solidFill>
                            <a:srgbClr val="0070C0"/>
                          </a:solidFill>
                          <a:latin typeface="Times New Roman" pitchFamily="18" charset="0"/>
                          <a:cs typeface="Times New Roman" pitchFamily="18" charset="0"/>
                        </a:rPr>
                        <a:t>16.2</a:t>
                      </a:r>
                      <a:endParaRPr lang="ru-RU" sz="1600" dirty="0">
                        <a:solidFill>
                          <a:srgbClr val="0070C0"/>
                        </a:solidFill>
                        <a:latin typeface="Times New Roman" pitchFamily="18" charset="0"/>
                        <a:cs typeface="Times New Roman" pitchFamily="18" charset="0"/>
                      </a:endParaRPr>
                    </a:p>
                  </a:txBody>
                  <a:tcPr/>
                </a:tc>
              </a:tr>
              <a:tr h="265293">
                <a:tc>
                  <a:txBody>
                    <a:bodyPr/>
                    <a:lstStyle/>
                    <a:p>
                      <a:r>
                        <a:rPr lang="az-Latn-AZ" sz="1600" dirty="0" smtClean="0">
                          <a:solidFill>
                            <a:srgbClr val="0070C0"/>
                          </a:solidFill>
                          <a:latin typeface="Times New Roman" pitchFamily="18" charset="0"/>
                          <a:cs typeface="Times New Roman" pitchFamily="18" charset="0"/>
                        </a:rPr>
                        <a:t>   Digər mal və xidmətlərə</a:t>
                      </a:r>
                      <a:endParaRPr lang="ru-RU" sz="1600" dirty="0">
                        <a:solidFill>
                          <a:srgbClr val="0070C0"/>
                        </a:solidFill>
                        <a:latin typeface="Times New Roman" pitchFamily="18" charset="0"/>
                        <a:cs typeface="Times New Roman" pitchFamily="18" charset="0"/>
                      </a:endParaRPr>
                    </a:p>
                  </a:txBody>
                  <a:tcPr/>
                </a:tc>
                <a:tc>
                  <a:txBody>
                    <a:bodyPr/>
                    <a:lstStyle/>
                    <a:p>
                      <a:r>
                        <a:rPr lang="az-Latn-AZ" sz="1600" dirty="0" smtClean="0">
                          <a:solidFill>
                            <a:srgbClr val="0070C0"/>
                          </a:solidFill>
                          <a:latin typeface="Times New Roman" pitchFamily="18" charset="0"/>
                          <a:cs typeface="Times New Roman" pitchFamily="18" charset="0"/>
                        </a:rPr>
                        <a:t>8.7</a:t>
                      </a:r>
                      <a:endParaRPr lang="ru-RU" sz="1600" dirty="0">
                        <a:solidFill>
                          <a:srgbClr val="0070C0"/>
                        </a:solidFill>
                        <a:latin typeface="Times New Roman" pitchFamily="18" charset="0"/>
                        <a:cs typeface="Times New Roman" pitchFamily="18" charset="0"/>
                      </a:endParaRPr>
                    </a:p>
                  </a:txBody>
                  <a:tcPr/>
                </a:tc>
                <a:tc>
                  <a:txBody>
                    <a:bodyPr/>
                    <a:lstStyle/>
                    <a:p>
                      <a:r>
                        <a:rPr lang="az-Latn-AZ" sz="1600" dirty="0" smtClean="0">
                          <a:solidFill>
                            <a:srgbClr val="0070C0"/>
                          </a:solidFill>
                          <a:latin typeface="Times New Roman" pitchFamily="18" charset="0"/>
                          <a:cs typeface="Times New Roman" pitchFamily="18" charset="0"/>
                        </a:rPr>
                        <a:t>9.2</a:t>
                      </a:r>
                      <a:endParaRPr lang="ru-RU" sz="1600" dirty="0">
                        <a:solidFill>
                          <a:srgbClr val="0070C0"/>
                        </a:solidFill>
                        <a:latin typeface="Times New Roman" pitchFamily="18" charset="0"/>
                        <a:cs typeface="Times New Roman" pitchFamily="18" charset="0"/>
                      </a:endParaRPr>
                    </a:p>
                  </a:txBody>
                  <a:tcPr/>
                </a:tc>
                <a:tc>
                  <a:txBody>
                    <a:bodyPr/>
                    <a:lstStyle/>
                    <a:p>
                      <a:r>
                        <a:rPr lang="az-Latn-AZ" sz="1600" dirty="0" smtClean="0">
                          <a:solidFill>
                            <a:srgbClr val="0070C0"/>
                          </a:solidFill>
                          <a:latin typeface="Times New Roman" pitchFamily="18" charset="0"/>
                          <a:cs typeface="Times New Roman" pitchFamily="18" charset="0"/>
                        </a:rPr>
                        <a:t>8.1</a:t>
                      </a:r>
                      <a:endParaRPr lang="ru-RU" sz="1600" dirty="0">
                        <a:solidFill>
                          <a:srgbClr val="0070C0"/>
                        </a:solidFill>
                        <a:latin typeface="Times New Roman" pitchFamily="18" charset="0"/>
                        <a:cs typeface="Times New Roman" pitchFamily="18" charset="0"/>
                      </a:endParaRPr>
                    </a:p>
                  </a:txBody>
                  <a:tcPr/>
                </a:tc>
              </a:tr>
              <a:tr h="265293">
                <a:tc>
                  <a:txBody>
                    <a:bodyPr/>
                    <a:lstStyle/>
                    <a:p>
                      <a:endParaRPr lang="ru-RU" sz="1600" dirty="0">
                        <a:solidFill>
                          <a:srgbClr val="0070C0"/>
                        </a:solidFill>
                        <a:latin typeface="Times New Roman" pitchFamily="18" charset="0"/>
                        <a:cs typeface="Times New Roman" pitchFamily="18" charset="0"/>
                      </a:endParaRPr>
                    </a:p>
                  </a:txBody>
                  <a:tcPr/>
                </a:tc>
                <a:tc>
                  <a:txBody>
                    <a:bodyPr/>
                    <a:lstStyle/>
                    <a:p>
                      <a:endParaRPr lang="ru-RU" sz="1600" dirty="0">
                        <a:latin typeface="Times New Roman" pitchFamily="18" charset="0"/>
                        <a:cs typeface="Times New Roman" pitchFamily="18" charset="0"/>
                      </a:endParaRPr>
                    </a:p>
                  </a:txBody>
                  <a:tcPr/>
                </a:tc>
                <a:tc>
                  <a:txBody>
                    <a:bodyPr/>
                    <a:lstStyle/>
                    <a:p>
                      <a:endParaRPr lang="ru-RU" sz="1600">
                        <a:latin typeface="Times New Roman" pitchFamily="18" charset="0"/>
                        <a:cs typeface="Times New Roman" pitchFamily="18" charset="0"/>
                      </a:endParaRPr>
                    </a:p>
                  </a:txBody>
                  <a:tcPr/>
                </a:tc>
                <a:tc>
                  <a:txBody>
                    <a:bodyPr/>
                    <a:lstStyle/>
                    <a:p>
                      <a:endParaRPr lang="ru-RU" sz="1600" dirty="0">
                        <a:latin typeface="Times New Roman" pitchFamily="18" charset="0"/>
                        <a:cs typeface="Times New Roman" pitchFamily="18" charset="0"/>
                      </a:endParaRPr>
                    </a:p>
                  </a:txBody>
                  <a:tcPr/>
                </a:tc>
              </a:tr>
            </a:tbl>
          </a:graphicData>
        </a:graphic>
      </p:graphicFrame>
      <p:sp>
        <p:nvSpPr>
          <p:cNvPr id="3" name="TextBox 2"/>
          <p:cNvSpPr txBox="1"/>
          <p:nvPr/>
        </p:nvSpPr>
        <p:spPr>
          <a:xfrm>
            <a:off x="270884" y="116632"/>
            <a:ext cx="8640960"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az-Latn-AZ" sz="2400" i="1" dirty="0" smtClean="0">
                <a:solidFill>
                  <a:srgbClr val="C00000"/>
                </a:solidFill>
                <a:latin typeface="Times New Roman" pitchFamily="18" charset="0"/>
                <a:cs typeface="Times New Roman" pitchFamily="18" charset="0"/>
              </a:rPr>
              <a:t>2012-ci ildə şəhər və kənd yerləri üzrə istehlak xərcləri, ayda adambaşına manatla</a:t>
            </a:r>
            <a:endParaRPr lang="ru-RU" sz="2400"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59509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829230272"/>
              </p:ext>
            </p:extLst>
          </p:nvPr>
        </p:nvGraphicFramePr>
        <p:xfrm>
          <a:off x="107505" y="1340768"/>
          <a:ext cx="8785100" cy="6700520"/>
        </p:xfrm>
        <a:graphic>
          <a:graphicData uri="http://schemas.openxmlformats.org/drawingml/2006/table">
            <a:tbl>
              <a:tblPr firstRow="1" bandRow="1">
                <a:tableStyleId>{00A15C55-8517-42AA-B614-E9B94910E393}</a:tableStyleId>
              </a:tblPr>
              <a:tblGrid>
                <a:gridCol w="4286366"/>
                <a:gridCol w="1550387"/>
                <a:gridCol w="1367989"/>
                <a:gridCol w="1580358"/>
              </a:tblGrid>
              <a:tr h="370840">
                <a:tc>
                  <a:txBody>
                    <a:bodyPr/>
                    <a:lstStyle/>
                    <a:p>
                      <a:endParaRPr lang="ru-RU" dirty="0"/>
                    </a:p>
                  </a:txBody>
                  <a:tcPr/>
                </a:tc>
                <a:tc>
                  <a:txBody>
                    <a:bodyPr/>
                    <a:lstStyle/>
                    <a:p>
                      <a:pPr algn="ctr"/>
                      <a:r>
                        <a:rPr lang="az-Latn-AZ" sz="2000" dirty="0" smtClean="0">
                          <a:latin typeface="Times New Roman" pitchFamily="18" charset="0"/>
                          <a:cs typeface="Times New Roman" pitchFamily="18" charset="0"/>
                        </a:rPr>
                        <a:t>Ölkə üzrə cəmi</a:t>
                      </a:r>
                      <a:endParaRPr lang="ru-RU" sz="2000" dirty="0">
                        <a:latin typeface="Times New Roman" pitchFamily="18" charset="0"/>
                        <a:cs typeface="Times New Roman" pitchFamily="18" charset="0"/>
                      </a:endParaRPr>
                    </a:p>
                  </a:txBody>
                  <a:tcPr/>
                </a:tc>
                <a:tc>
                  <a:txBody>
                    <a:bodyPr/>
                    <a:lstStyle/>
                    <a:p>
                      <a:pPr algn="ctr"/>
                      <a:r>
                        <a:rPr lang="az-Latn-AZ" sz="2000" dirty="0" smtClean="0">
                          <a:latin typeface="Times New Roman" pitchFamily="18" charset="0"/>
                          <a:cs typeface="Times New Roman" pitchFamily="18" charset="0"/>
                        </a:rPr>
                        <a:t>Şəhər yerləri</a:t>
                      </a:r>
                      <a:endParaRPr lang="ru-RU" sz="2000" dirty="0">
                        <a:latin typeface="Times New Roman" pitchFamily="18" charset="0"/>
                        <a:cs typeface="Times New Roman" pitchFamily="18" charset="0"/>
                      </a:endParaRPr>
                    </a:p>
                  </a:txBody>
                  <a:tcPr/>
                </a:tc>
                <a:tc>
                  <a:txBody>
                    <a:bodyPr/>
                    <a:lstStyle/>
                    <a:p>
                      <a:pPr algn="ctr"/>
                      <a:r>
                        <a:rPr lang="az-Latn-AZ" sz="2000" dirty="0" smtClean="0">
                          <a:latin typeface="Times New Roman" pitchFamily="18" charset="0"/>
                          <a:cs typeface="Times New Roman" pitchFamily="18" charset="0"/>
                        </a:rPr>
                        <a:t>Kənd yerləri</a:t>
                      </a:r>
                      <a:endParaRPr lang="ru-RU" sz="2000" dirty="0">
                        <a:latin typeface="Times New Roman" pitchFamily="18" charset="0"/>
                        <a:cs typeface="Times New Roman" pitchFamily="18" charset="0"/>
                      </a:endParaRPr>
                    </a:p>
                  </a:txBody>
                  <a:tcPr/>
                </a:tc>
              </a:tr>
              <a:tr h="370840">
                <a:tc>
                  <a:txBody>
                    <a:bodyPr/>
                    <a:lstStyle/>
                    <a:p>
                      <a:r>
                        <a:rPr lang="az-Latn-AZ" b="1" u="sng" dirty="0" smtClean="0">
                          <a:solidFill>
                            <a:srgbClr val="C00000"/>
                          </a:solidFill>
                          <a:latin typeface="Times New Roman" pitchFamily="18" charset="0"/>
                          <a:cs typeface="Times New Roman" pitchFamily="18" charset="0"/>
                        </a:rPr>
                        <a:t>İstehlak xərcləri, cəmi</a:t>
                      </a:r>
                      <a:endParaRPr lang="ru-RU" b="1" u="sng"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100</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100</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100</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Ərzaq məhsullarına</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43.2</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42.1</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44.6</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Alkoqola</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0.5</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0.5</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0.5</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Tütün məmulatına</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1.0</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1.0</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1.0</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Paltar və ayaqqabıya</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6.8</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6.7</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7.0</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Su, işıq, qaz</a:t>
                      </a:r>
                      <a:r>
                        <a:rPr lang="az-Latn-AZ" baseline="0" dirty="0" smtClean="0">
                          <a:solidFill>
                            <a:srgbClr val="C00000"/>
                          </a:solidFill>
                          <a:latin typeface="Times New Roman" pitchFamily="18" charset="0"/>
                          <a:cs typeface="Times New Roman" pitchFamily="18" charset="0"/>
                        </a:rPr>
                        <a:t> və digər yanacaq    </a:t>
                      </a:r>
                    </a:p>
                    <a:p>
                      <a:r>
                        <a:rPr lang="az-Latn-AZ" baseline="0" dirty="0" smtClean="0">
                          <a:solidFill>
                            <a:srgbClr val="C00000"/>
                          </a:solidFill>
                          <a:latin typeface="Times New Roman" pitchFamily="18" charset="0"/>
                          <a:cs typeface="Times New Roman" pitchFamily="18" charset="0"/>
                        </a:rPr>
                        <a:t>     növlərinə</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7.4</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7.4</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7.4</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Ev əşyaları, məişət texnikası</a:t>
                      </a:r>
                      <a:r>
                        <a:rPr lang="az-Latn-AZ" baseline="0" dirty="0" smtClean="0">
                          <a:solidFill>
                            <a:srgbClr val="C00000"/>
                          </a:solidFill>
                          <a:latin typeface="Times New Roman" pitchFamily="18" charset="0"/>
                          <a:cs typeface="Times New Roman" pitchFamily="18" charset="0"/>
                        </a:rPr>
                        <a:t> və  </a:t>
                      </a:r>
                    </a:p>
                    <a:p>
                      <a:r>
                        <a:rPr lang="az-Latn-AZ" baseline="0" dirty="0" smtClean="0">
                          <a:solidFill>
                            <a:srgbClr val="C00000"/>
                          </a:solidFill>
                          <a:latin typeface="Times New Roman" pitchFamily="18" charset="0"/>
                          <a:cs typeface="Times New Roman" pitchFamily="18" charset="0"/>
                        </a:rPr>
                        <a:t>     evə gündəlik qulluğa</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8.4</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8.2</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8.7</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Səhiyyə xidmətlərinə</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4.6</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4.5</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4.6</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Nəqliyyat xərcləri</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6.1</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6.5</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5.7</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Rabitə xərcləri</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3.0</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3.3</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2.7</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Istirahət və mədəniyyət xərcləri</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4.1</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4.6</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3.5</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Təhsil xərcləri</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1.9</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2.1</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1.7</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Mehmanxana, kafe, restoran və   </a:t>
                      </a:r>
                    </a:p>
                    <a:p>
                      <a:r>
                        <a:rPr lang="az-Latn-AZ" dirty="0" smtClean="0">
                          <a:solidFill>
                            <a:srgbClr val="C00000"/>
                          </a:solidFill>
                          <a:latin typeface="Times New Roman" pitchFamily="18" charset="0"/>
                          <a:cs typeface="Times New Roman" pitchFamily="18" charset="0"/>
                        </a:rPr>
                        <a:t>     yeməkxanaya</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8.5</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8.6</a:t>
                      </a:r>
                      <a:endParaRPr lang="ru-RU" dirty="0">
                        <a:solidFill>
                          <a:srgbClr val="C00000"/>
                        </a:solidFill>
                        <a:latin typeface="Times New Roman" pitchFamily="18" charset="0"/>
                        <a:cs typeface="Times New Roman" pitchFamily="18" charset="0"/>
                      </a:endParaRPr>
                    </a:p>
                  </a:txBody>
                  <a:tcPr/>
                </a:tc>
                <a:tc>
                  <a:txBody>
                    <a:bodyPr/>
                    <a:lstStyle/>
                    <a:p>
                      <a:pPr algn="ctr"/>
                      <a:r>
                        <a:rPr lang="az-Latn-AZ" dirty="0" smtClean="0">
                          <a:solidFill>
                            <a:srgbClr val="C00000"/>
                          </a:solidFill>
                          <a:latin typeface="Times New Roman" pitchFamily="18" charset="0"/>
                          <a:cs typeface="Times New Roman" pitchFamily="18" charset="0"/>
                        </a:rPr>
                        <a:t>    8.4</a:t>
                      </a:r>
                      <a:endParaRPr lang="ru-RU" dirty="0">
                        <a:solidFill>
                          <a:srgbClr val="C00000"/>
                        </a:solidFill>
                        <a:latin typeface="Times New Roman" pitchFamily="18" charset="0"/>
                        <a:cs typeface="Times New Roman" pitchFamily="18" charset="0"/>
                      </a:endParaRPr>
                    </a:p>
                  </a:txBody>
                  <a:tcPr/>
                </a:tc>
              </a:tr>
              <a:tr h="370840">
                <a:tc>
                  <a:txBody>
                    <a:bodyPr/>
                    <a:lstStyle/>
                    <a:p>
                      <a:r>
                        <a:rPr lang="az-Latn-AZ" dirty="0" smtClean="0">
                          <a:solidFill>
                            <a:srgbClr val="C00000"/>
                          </a:solidFill>
                          <a:latin typeface="Times New Roman" pitchFamily="18" charset="0"/>
                          <a:cs typeface="Times New Roman" pitchFamily="18" charset="0"/>
                        </a:rPr>
                        <a:t>   Digər mal və xidmətlərə</a:t>
                      </a:r>
                      <a:endParaRPr lang="ru-RU" dirty="0">
                        <a:solidFill>
                          <a:srgbClr val="C00000"/>
                        </a:solidFill>
                        <a:latin typeface="Times New Roman" pitchFamily="18" charset="0"/>
                        <a:cs typeface="Times New Roman" pitchFamily="18" charset="0"/>
                      </a:endParaRPr>
                    </a:p>
                  </a:txBody>
                  <a:tcPr/>
                </a:tc>
                <a:tc>
                  <a:txBody>
                    <a:bodyPr/>
                    <a:lstStyle/>
                    <a:p>
                      <a:r>
                        <a:rPr lang="az-Latn-AZ" dirty="0" smtClean="0">
                          <a:solidFill>
                            <a:srgbClr val="C00000"/>
                          </a:solidFill>
                          <a:latin typeface="Times New Roman" pitchFamily="18" charset="0"/>
                          <a:cs typeface="Times New Roman" pitchFamily="18" charset="0"/>
                        </a:rPr>
                        <a:t>   4.3</a:t>
                      </a:r>
                      <a:endParaRPr lang="ru-RU" dirty="0">
                        <a:solidFill>
                          <a:srgbClr val="C00000"/>
                        </a:solidFill>
                        <a:latin typeface="Times New Roman" pitchFamily="18" charset="0"/>
                        <a:cs typeface="Times New Roman" pitchFamily="18" charset="0"/>
                      </a:endParaRPr>
                    </a:p>
                  </a:txBody>
                  <a:tcPr/>
                </a:tc>
                <a:tc>
                  <a:txBody>
                    <a:bodyPr/>
                    <a:lstStyle/>
                    <a:p>
                      <a:r>
                        <a:rPr lang="az-Latn-AZ" dirty="0" smtClean="0">
                          <a:solidFill>
                            <a:srgbClr val="C00000"/>
                          </a:solidFill>
                          <a:latin typeface="Times New Roman" pitchFamily="18" charset="0"/>
                          <a:cs typeface="Times New Roman" pitchFamily="18" charset="0"/>
                        </a:rPr>
                        <a:t>    4.4</a:t>
                      </a:r>
                      <a:endParaRPr lang="ru-RU" dirty="0">
                        <a:solidFill>
                          <a:srgbClr val="C00000"/>
                        </a:solidFill>
                        <a:latin typeface="Times New Roman" pitchFamily="18" charset="0"/>
                        <a:cs typeface="Times New Roman" pitchFamily="18" charset="0"/>
                      </a:endParaRPr>
                    </a:p>
                  </a:txBody>
                  <a:tcPr/>
                </a:tc>
                <a:tc>
                  <a:txBody>
                    <a:bodyPr/>
                    <a:lstStyle/>
                    <a:p>
                      <a:r>
                        <a:rPr lang="az-Latn-AZ" dirty="0" smtClean="0">
                          <a:solidFill>
                            <a:srgbClr val="C00000"/>
                          </a:solidFill>
                          <a:latin typeface="Times New Roman" pitchFamily="18" charset="0"/>
                          <a:cs typeface="Times New Roman" pitchFamily="18" charset="0"/>
                        </a:rPr>
                        <a:t>   4.2</a:t>
                      </a:r>
                      <a:endParaRPr lang="ru-RU" dirty="0">
                        <a:solidFill>
                          <a:srgbClr val="C00000"/>
                        </a:solidFill>
                        <a:latin typeface="Times New Roman" pitchFamily="18" charset="0"/>
                        <a:cs typeface="Times New Roman" pitchFamily="18" charset="0"/>
                      </a:endParaRPr>
                    </a:p>
                  </a:txBody>
                  <a:tcPr/>
                </a:tc>
              </a:tr>
            </a:tbl>
          </a:graphicData>
        </a:graphic>
      </p:graphicFrame>
      <p:sp>
        <p:nvSpPr>
          <p:cNvPr id="3" name="TextBox 2"/>
          <p:cNvSpPr txBox="1"/>
          <p:nvPr/>
        </p:nvSpPr>
        <p:spPr>
          <a:xfrm>
            <a:off x="683568" y="188640"/>
            <a:ext cx="8208912"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2012-ci ildə şəhər və kənd yerləri üzrə istehlak xərclərinin quruluşu, faizlə</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566045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404664"/>
            <a:ext cx="6910536" cy="675506"/>
          </a:xfrm>
        </p:spPr>
        <p:style>
          <a:lnRef idx="2">
            <a:schemeClr val="accent3"/>
          </a:lnRef>
          <a:fillRef idx="1">
            <a:schemeClr val="lt1"/>
          </a:fillRef>
          <a:effectRef idx="0">
            <a:schemeClr val="accent3"/>
          </a:effectRef>
          <a:fontRef idx="minor">
            <a:schemeClr val="dk1"/>
          </a:fontRef>
        </p:style>
        <p:txBody>
          <a:bodyPr>
            <a:normAutofit/>
          </a:bodyPr>
          <a:lstStyle/>
          <a:p>
            <a:r>
              <a:rPr lang="az-Latn-AZ" sz="2800" i="1" u="sng" dirty="0" smtClean="0">
                <a:solidFill>
                  <a:srgbClr val="C00000"/>
                </a:solidFill>
                <a:latin typeface="Times New Roman" pitchFamily="18" charset="0"/>
                <a:cs typeface="Times New Roman" pitchFamily="18" charset="0"/>
              </a:rPr>
              <a:t>Təbii mühit</a:t>
            </a:r>
            <a:endParaRPr lang="ru-RU" sz="2800" i="1" u="sng"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55576" y="1556792"/>
            <a:ext cx="7992888" cy="3719264"/>
          </a:xfrm>
          <a:solidFill>
            <a:schemeClr val="accent5">
              <a:lumMod val="20000"/>
              <a:lumOff val="80000"/>
            </a:schemeClr>
          </a:solidFill>
        </p:spPr>
        <p:txBody>
          <a:bodyPr>
            <a:normAutofit/>
          </a:bodyPr>
          <a:lstStyle/>
          <a:p>
            <a:pPr algn="l"/>
            <a:r>
              <a:rPr lang="az-Latn-AZ" sz="2400" i="1" dirty="0" smtClean="0">
                <a:solidFill>
                  <a:schemeClr val="tx1"/>
                </a:solidFill>
                <a:latin typeface="Times New Roman" pitchFamily="18" charset="0"/>
                <a:cs typeface="Times New Roman" pitchFamily="18" charset="0"/>
              </a:rPr>
              <a:t>        Təbii mühitin öyrənilməsi zamanı əmtəə və xidmətlərin istehsalı üçün lazım gələn resursların mövcud vəziyyəti təhlil olunur. Bu mühit aşağıdakı amillər  və yaxud komponentlər üzrə öyrənilir:</a:t>
            </a:r>
          </a:p>
          <a:p>
            <a:pPr marL="342900" indent="-342900" algn="l">
              <a:buFont typeface="Wingdings" pitchFamily="2" charset="2"/>
              <a:buChar char="§"/>
            </a:pPr>
            <a:r>
              <a:rPr lang="az-Latn-AZ" sz="2400" i="1" dirty="0" smtClean="0">
                <a:solidFill>
                  <a:schemeClr val="tx1"/>
                </a:solidFill>
                <a:latin typeface="Times New Roman" pitchFamily="18" charset="0"/>
                <a:cs typeface="Times New Roman" pitchFamily="18" charset="0"/>
              </a:rPr>
              <a:t>Xammal çatışmazlığı;</a:t>
            </a:r>
          </a:p>
          <a:p>
            <a:pPr marL="342900" indent="-342900" algn="l">
              <a:buFont typeface="Wingdings" pitchFamily="2" charset="2"/>
              <a:buChar char="§"/>
            </a:pPr>
            <a:r>
              <a:rPr lang="az-Latn-AZ" sz="2400" i="1" dirty="0" smtClean="0">
                <a:solidFill>
                  <a:schemeClr val="tx1"/>
                </a:solidFill>
                <a:latin typeface="Times New Roman" pitchFamily="18" charset="0"/>
                <a:cs typeface="Times New Roman" pitchFamily="18" charset="0"/>
              </a:rPr>
              <a:t>Enerjinin bahalaşması;</a:t>
            </a:r>
          </a:p>
          <a:p>
            <a:pPr marL="342900" indent="-342900" algn="l">
              <a:buFont typeface="Wingdings" pitchFamily="2" charset="2"/>
              <a:buChar char="§"/>
            </a:pPr>
            <a:r>
              <a:rPr lang="az-Latn-AZ" sz="2400" i="1" dirty="0" smtClean="0">
                <a:solidFill>
                  <a:schemeClr val="tx1"/>
                </a:solidFill>
                <a:latin typeface="Times New Roman" pitchFamily="18" charset="0"/>
                <a:cs typeface="Times New Roman" pitchFamily="18" charset="0"/>
              </a:rPr>
              <a:t>Ətraf mühitin çirklənməsinin artımı;</a:t>
            </a:r>
          </a:p>
          <a:p>
            <a:pPr marL="342900" indent="-342900" algn="l">
              <a:buFont typeface="Wingdings" pitchFamily="2" charset="2"/>
              <a:buChar char="§"/>
            </a:pPr>
            <a:r>
              <a:rPr lang="az-Latn-AZ" sz="2400" i="1" dirty="0" smtClean="0">
                <a:solidFill>
                  <a:schemeClr val="tx1"/>
                </a:solidFill>
                <a:latin typeface="Times New Roman" pitchFamily="18" charset="0"/>
                <a:cs typeface="Times New Roman" pitchFamily="18" charset="0"/>
              </a:rPr>
              <a:t>Təbiətdən istifadənin dövlət tənzimlənməsi.  </a:t>
            </a:r>
            <a:endParaRPr lang="ru-RU" sz="24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7761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48681"/>
            <a:ext cx="7772400" cy="720080"/>
          </a:xfrm>
        </p:spPr>
        <p:style>
          <a:lnRef idx="1">
            <a:schemeClr val="accent2"/>
          </a:lnRef>
          <a:fillRef idx="2">
            <a:schemeClr val="accent2"/>
          </a:fillRef>
          <a:effectRef idx="1">
            <a:schemeClr val="accent2"/>
          </a:effectRef>
          <a:fontRef idx="minor">
            <a:schemeClr val="dk1"/>
          </a:fontRef>
        </p:style>
        <p:txBody>
          <a:bodyPr anchor="ctr">
            <a:normAutofit fontScale="90000"/>
          </a:bodyPr>
          <a:lstStyle/>
          <a:p>
            <a:r>
              <a:rPr lang="az-Latn-AZ" sz="2800" i="1" dirty="0" smtClean="0">
                <a:latin typeface="Times New Roman" pitchFamily="18" charset="0"/>
                <a:cs typeface="Times New Roman" pitchFamily="18" charset="0"/>
              </a:rPr>
              <a:t>1- ci sual. Marketinqin ətraf mühitini formalaşdıran qüvvələr</a:t>
            </a:r>
            <a:endParaRPr lang="ru-RU" sz="2800" i="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55576" y="1772816"/>
            <a:ext cx="7848872" cy="4583360"/>
          </a:xfrm>
          <a:solidFill>
            <a:schemeClr val="bg1"/>
          </a:solidFill>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az-Latn-AZ" sz="2400" i="1" dirty="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        </a:t>
            </a:r>
            <a:r>
              <a:rPr lang="az-Latn-AZ" sz="2400" i="1" u="sng" dirty="0" smtClean="0">
                <a:solidFill>
                  <a:schemeClr val="accent6"/>
                </a:solidFill>
                <a:latin typeface="Times New Roman" pitchFamily="18" charset="0"/>
                <a:cs typeface="Times New Roman" pitchFamily="18" charset="0"/>
              </a:rPr>
              <a:t>Marketinq </a:t>
            </a:r>
            <a:r>
              <a:rPr lang="az-Latn-AZ" sz="2400" i="1" u="sng" dirty="0">
                <a:solidFill>
                  <a:schemeClr val="accent6"/>
                </a:solidFill>
                <a:latin typeface="Times New Roman" pitchFamily="18" charset="0"/>
                <a:cs typeface="Times New Roman" pitchFamily="18" charset="0"/>
              </a:rPr>
              <a:t>mühiti</a:t>
            </a:r>
            <a:r>
              <a:rPr lang="az-Latn-AZ" sz="2400" i="1" dirty="0">
                <a:solidFill>
                  <a:schemeClr val="tx1"/>
                </a:solidFill>
                <a:latin typeface="Times New Roman" pitchFamily="18" charset="0"/>
                <a:cs typeface="Times New Roman" pitchFamily="18" charset="0"/>
              </a:rPr>
              <a:t> dedikdə  kompaniyadan kənarda fəaliyyəyt göstərən və həmin kompaniyanın məqsəd bazarında olan müştərilərlə  əlverişli münasibətinin yaradılmasına və müdafiə olunmasına təsir göstərən subyektlərin və qüvvələrin məcmusu başa düşülür</a:t>
            </a:r>
            <a:r>
              <a:rPr lang="az-Latn-AZ" sz="2400" i="1" dirty="0" smtClean="0">
                <a:solidFill>
                  <a:schemeClr val="tx1"/>
                </a:solidFill>
                <a:latin typeface="Times New Roman" pitchFamily="18" charset="0"/>
                <a:cs typeface="Times New Roman" pitchFamily="18" charset="0"/>
              </a:rPr>
              <a:t>.</a:t>
            </a:r>
            <a:endParaRPr lang="az-Latn-AZ" sz="2400" i="1" dirty="0">
              <a:solidFill>
                <a:schemeClr val="tx1"/>
              </a:solidFill>
              <a:latin typeface="Times New Roman" pitchFamily="18" charset="0"/>
              <a:cs typeface="Times New Roman" pitchFamily="18" charset="0"/>
            </a:endParaRPr>
          </a:p>
          <a:p>
            <a:pPr algn="just"/>
            <a:r>
              <a:rPr lang="az-Latn-AZ" sz="2400" i="1" dirty="0" smtClean="0">
                <a:solidFill>
                  <a:schemeClr val="tx1"/>
                </a:solidFill>
                <a:latin typeface="Times New Roman" pitchFamily="18" charset="0"/>
                <a:cs typeface="Times New Roman" pitchFamily="18" charset="0"/>
              </a:rPr>
              <a:t>       Marketinq mühiti mikro – və makro mühitdən ibarətdir.</a:t>
            </a:r>
          </a:p>
          <a:p>
            <a:pPr algn="just"/>
            <a:r>
              <a:rPr lang="az-Latn-AZ" sz="2400" i="1" dirty="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      </a:t>
            </a:r>
            <a:r>
              <a:rPr lang="az-Latn-AZ" sz="2400" i="1" u="sng" dirty="0" smtClean="0">
                <a:solidFill>
                  <a:schemeClr val="accent6"/>
                </a:solidFill>
                <a:latin typeface="Times New Roman" pitchFamily="18" charset="0"/>
                <a:cs typeface="Times New Roman" pitchFamily="18" charset="0"/>
              </a:rPr>
              <a:t>Mikromühit</a:t>
            </a:r>
            <a:r>
              <a:rPr lang="az-Latn-AZ" sz="2400" i="1" dirty="0" smtClean="0">
                <a:solidFill>
                  <a:schemeClr val="tx1"/>
                </a:solidFill>
                <a:latin typeface="Times New Roman" pitchFamily="18" charset="0"/>
                <a:cs typeface="Times New Roman" pitchFamily="18" charset="0"/>
              </a:rPr>
              <a:t> müəssisənin yaxın əhatəsində fəaliyyət göstərən və onun müştərilərə xidmət göstərmək qabiliyyəətinə təsir göstərən qüvvələrdən və yaxud subyektlərdən ibarətdir.</a:t>
            </a:r>
          </a:p>
          <a:p>
            <a:pPr algn="just"/>
            <a:r>
              <a:rPr lang="az-Latn-AZ" sz="2400" i="1" dirty="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    </a:t>
            </a:r>
            <a:r>
              <a:rPr lang="az-Latn-AZ" sz="2400" i="1" u="sng" dirty="0" smtClean="0">
                <a:solidFill>
                  <a:schemeClr val="accent6"/>
                </a:solidFill>
                <a:latin typeface="Times New Roman" pitchFamily="18" charset="0"/>
                <a:cs typeface="Times New Roman" pitchFamily="18" charset="0"/>
              </a:rPr>
              <a:t>Makromühit</a:t>
            </a:r>
            <a:r>
              <a:rPr lang="az-Latn-AZ" sz="2400" i="1" dirty="0" smtClean="0">
                <a:solidFill>
                  <a:schemeClr val="tx1"/>
                </a:solidFill>
                <a:latin typeface="Times New Roman" pitchFamily="18" charset="0"/>
                <a:cs typeface="Times New Roman" pitchFamily="18" charset="0"/>
              </a:rPr>
              <a:t> kompaniyanın mikromühitinə təsir göstərən daha güclü amillərdir.</a:t>
            </a:r>
          </a:p>
          <a:p>
            <a:pPr algn="just"/>
            <a:r>
              <a:rPr lang="az-Latn-AZ" sz="2400" i="1" dirty="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    Həm mikromühit, həm də makromühit amilləri müəssisə tərəfindən tamamilə nəzarət olunmayan amillərdir.</a:t>
            </a:r>
          </a:p>
          <a:p>
            <a:pPr algn="just"/>
            <a:r>
              <a:rPr lang="az-Latn-AZ" sz="2400" i="1" dirty="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    </a:t>
            </a: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86030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548680"/>
            <a:ext cx="6624736" cy="576064"/>
          </a:xfrm>
        </p:spPr>
        <p:style>
          <a:lnRef idx="1">
            <a:schemeClr val="accent5"/>
          </a:lnRef>
          <a:fillRef idx="2">
            <a:schemeClr val="accent5"/>
          </a:fillRef>
          <a:effectRef idx="1">
            <a:schemeClr val="accent5"/>
          </a:effectRef>
          <a:fontRef idx="minor">
            <a:schemeClr val="dk1"/>
          </a:fontRef>
        </p:style>
        <p:txBody>
          <a:bodyPr>
            <a:normAutofit/>
          </a:bodyPr>
          <a:lstStyle/>
          <a:p>
            <a:r>
              <a:rPr lang="az-Latn-AZ" sz="2800" i="1" dirty="0" smtClean="0">
                <a:latin typeface="Times New Roman" pitchFamily="18" charset="0"/>
                <a:cs typeface="Times New Roman" pitchFamily="18" charset="0"/>
              </a:rPr>
              <a:t>Elmi – texniki</a:t>
            </a:r>
            <a:r>
              <a:rPr lang="az-Latn-AZ" sz="2800" i="1" u="sng" dirty="0" smtClean="0">
                <a:latin typeface="Times New Roman" pitchFamily="18" charset="0"/>
                <a:cs typeface="Times New Roman" pitchFamily="18" charset="0"/>
              </a:rPr>
              <a:t> </a:t>
            </a:r>
            <a:r>
              <a:rPr lang="az-Latn-AZ" sz="2800" i="1" dirty="0" smtClean="0">
                <a:latin typeface="Times New Roman" pitchFamily="18" charset="0"/>
                <a:cs typeface="Times New Roman" pitchFamily="18" charset="0"/>
              </a:rPr>
              <a:t>mühit</a:t>
            </a:r>
            <a:endParaRPr lang="ru-RU" sz="2800" i="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9552" y="1556792"/>
            <a:ext cx="7776864" cy="4727376"/>
          </a:xfrm>
          <a:solidFill>
            <a:schemeClr val="accent3">
              <a:lumMod val="40000"/>
              <a:lumOff val="60000"/>
            </a:schemeClr>
          </a:solidFill>
        </p:spPr>
        <p:txBody>
          <a:bodyPr>
            <a:normAutofit/>
          </a:bodyPr>
          <a:lstStyle/>
          <a:p>
            <a:pPr algn="l"/>
            <a:r>
              <a:rPr lang="az-Latn-AZ" sz="2400" i="1" dirty="0" smtClean="0">
                <a:solidFill>
                  <a:schemeClr val="tx1"/>
                </a:solidFill>
                <a:latin typeface="Times New Roman" pitchFamily="18" charset="0"/>
                <a:cs typeface="Times New Roman" pitchFamily="18" charset="0"/>
              </a:rPr>
              <a:t>       Elmi – texniki mühiti əmtəənin və bazarın inkişafı üçün yeni imkanlar açan, həmçinin müəssisənin fəaliyyətinin genişləndirilməsi baxımından yeni texnologiyalar yaradan amillərin təsiri nəticəsində formalaşır. Bu mühit aşağıdakı əsas komponentlər üzrə öyrənilir:</a:t>
            </a:r>
          </a:p>
          <a:p>
            <a:pPr marL="342900" indent="-342900" algn="l">
              <a:buFont typeface="Wingdings" pitchFamily="2" charset="2"/>
              <a:buChar char="v"/>
            </a:pPr>
            <a:r>
              <a:rPr lang="az-Latn-AZ" sz="2400" i="1" dirty="0" smtClean="0">
                <a:solidFill>
                  <a:schemeClr val="tx1"/>
                </a:solidFill>
                <a:latin typeface="Times New Roman" pitchFamily="18" charset="0"/>
                <a:cs typeface="Times New Roman" pitchFamily="18" charset="0"/>
              </a:rPr>
              <a:t>Elmi – texniki tərəqqinin templərinin yüksəlişi;</a:t>
            </a:r>
          </a:p>
          <a:p>
            <a:pPr marL="342900" indent="-342900" algn="l">
              <a:buFont typeface="Wingdings" pitchFamily="2" charset="2"/>
              <a:buChar char="v"/>
            </a:pPr>
            <a:r>
              <a:rPr lang="az-Latn-AZ" sz="2400" i="1" dirty="0" smtClean="0">
                <a:solidFill>
                  <a:schemeClr val="tx1"/>
                </a:solidFill>
                <a:latin typeface="Times New Roman" pitchFamily="18" charset="0"/>
                <a:cs typeface="Times New Roman" pitchFamily="18" charset="0"/>
              </a:rPr>
              <a:t>ETTKİ – yə xərclərin artımı;</a:t>
            </a:r>
          </a:p>
          <a:p>
            <a:pPr marL="342900" indent="-342900" algn="l">
              <a:buFont typeface="Wingdings" pitchFamily="2" charset="2"/>
              <a:buChar char="v"/>
            </a:pPr>
            <a:r>
              <a:rPr lang="az-Latn-AZ" sz="2400" i="1" dirty="0" smtClean="0">
                <a:solidFill>
                  <a:schemeClr val="tx1"/>
                </a:solidFill>
                <a:latin typeface="Times New Roman" pitchFamily="18" charset="0"/>
                <a:cs typeface="Times New Roman" pitchFamily="18" charset="0"/>
              </a:rPr>
              <a:t>Kiçik təkmilləşdirmələrə diqqətin artırılması;</a:t>
            </a:r>
          </a:p>
          <a:p>
            <a:pPr marL="342900" indent="-342900" algn="l">
              <a:buFont typeface="Wingdings" pitchFamily="2" charset="2"/>
              <a:buChar char="v"/>
            </a:pPr>
            <a:r>
              <a:rPr lang="az-Latn-AZ" sz="2400" i="1" dirty="0" smtClean="0">
                <a:solidFill>
                  <a:schemeClr val="tx1"/>
                </a:solidFill>
                <a:latin typeface="Times New Roman" pitchFamily="18" charset="0"/>
                <a:cs typeface="Times New Roman" pitchFamily="18" charset="0"/>
              </a:rPr>
              <a:t>Nəzarətin gücləndirilməsi.</a:t>
            </a:r>
            <a:endParaRPr lang="ru-RU" sz="24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59689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404664"/>
            <a:ext cx="6480720" cy="605929"/>
          </a:xfrm>
        </p:spPr>
        <p:style>
          <a:lnRef idx="2">
            <a:schemeClr val="accent6"/>
          </a:lnRef>
          <a:fillRef idx="1">
            <a:schemeClr val="lt1"/>
          </a:fillRef>
          <a:effectRef idx="0">
            <a:schemeClr val="accent6"/>
          </a:effectRef>
          <a:fontRef idx="minor">
            <a:schemeClr val="dk1"/>
          </a:fontRef>
        </p:style>
        <p:txBody>
          <a:bodyPr>
            <a:normAutofit/>
          </a:bodyPr>
          <a:lstStyle/>
          <a:p>
            <a:r>
              <a:rPr lang="az-Latn-AZ" sz="2800" i="1" dirty="0" smtClean="0">
                <a:solidFill>
                  <a:srgbClr val="00B050"/>
                </a:solidFill>
                <a:latin typeface="Times New Roman" pitchFamily="18" charset="0"/>
                <a:cs typeface="Times New Roman" pitchFamily="18" charset="0"/>
              </a:rPr>
              <a:t>Siyasi</a:t>
            </a:r>
            <a:r>
              <a:rPr lang="az-Latn-AZ" sz="2800" i="1" u="sng" dirty="0" smtClean="0">
                <a:solidFill>
                  <a:srgbClr val="00B050"/>
                </a:solidFill>
                <a:latin typeface="Times New Roman" pitchFamily="18" charset="0"/>
                <a:cs typeface="Times New Roman" pitchFamily="18" charset="0"/>
              </a:rPr>
              <a:t> </a:t>
            </a:r>
            <a:r>
              <a:rPr lang="az-Latn-AZ" sz="2800" i="1" dirty="0" smtClean="0">
                <a:solidFill>
                  <a:srgbClr val="00B050"/>
                </a:solidFill>
                <a:latin typeface="Times New Roman" pitchFamily="18" charset="0"/>
                <a:cs typeface="Times New Roman" pitchFamily="18" charset="0"/>
              </a:rPr>
              <a:t>mühit</a:t>
            </a:r>
            <a:endParaRPr lang="ru-RU" sz="2800" i="1" dirty="0">
              <a:solidFill>
                <a:srgbClr val="00B05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83568" y="1412776"/>
            <a:ext cx="8208912" cy="4284000"/>
          </a:xfrm>
          <a:solidFill>
            <a:schemeClr val="accent2">
              <a:lumMod val="20000"/>
              <a:lumOff val="80000"/>
            </a:schemeClr>
          </a:solidFill>
        </p:spPr>
        <p:txBody>
          <a:bodyPr>
            <a:normAutofit/>
          </a:bodyPr>
          <a:lstStyle/>
          <a:p>
            <a:pPr algn="l"/>
            <a:r>
              <a:rPr lang="az-Latn-AZ" sz="2400" i="1" dirty="0" smtClean="0">
                <a:solidFill>
                  <a:schemeClr val="tx1"/>
                </a:solidFill>
                <a:latin typeface="Times New Roman" pitchFamily="18" charset="0"/>
                <a:cs typeface="Times New Roman" pitchFamily="18" charset="0"/>
              </a:rPr>
              <a:t>     Müəssisəyə və insanlara təsir edən və onların fəaliyyətlərini məhdudlaşdıran  qanunlar, dövlət müəssisələri və təsir qrupları siyasi mühiti formalaşdırır.</a:t>
            </a:r>
            <a:r>
              <a:rPr lang="en-US" sz="2400" i="1" dirty="0" smtClean="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Siyasi mühit aşağıdakı komponentlər üzrə öyrənilir:</a:t>
            </a:r>
          </a:p>
          <a:p>
            <a:pPr marL="342900" indent="-342900" algn="l">
              <a:buFont typeface="Wingdings" pitchFamily="2" charset="2"/>
              <a:buChar char="v"/>
            </a:pPr>
            <a:r>
              <a:rPr lang="az-Latn-AZ" sz="2400" i="1" dirty="0" smtClean="0">
                <a:solidFill>
                  <a:srgbClr val="C00000"/>
                </a:solidFill>
                <a:latin typeface="Times New Roman" pitchFamily="18" charset="0"/>
                <a:cs typeface="Times New Roman" pitchFamily="18" charset="0"/>
              </a:rPr>
              <a:t>Biznes sferasında qanunvericilik;</a:t>
            </a:r>
          </a:p>
          <a:p>
            <a:pPr marL="342900" indent="-342900" algn="l">
              <a:buFont typeface="Wingdings" pitchFamily="2" charset="2"/>
              <a:buChar char="v"/>
            </a:pPr>
            <a:r>
              <a:rPr lang="az-Latn-AZ" sz="2400" i="1" dirty="0" smtClean="0">
                <a:solidFill>
                  <a:srgbClr val="C00000"/>
                </a:solidFill>
                <a:latin typeface="Times New Roman" pitchFamily="18" charset="0"/>
                <a:cs typeface="Times New Roman" pitchFamily="18" charset="0"/>
              </a:rPr>
              <a:t>İctimai maraqları müdafiə edən təşkilatların miqdarının artması;</a:t>
            </a:r>
          </a:p>
          <a:p>
            <a:pPr marL="342900" indent="-342900" algn="l">
              <a:buFont typeface="Wingdings" pitchFamily="2" charset="2"/>
              <a:buChar char="v"/>
            </a:pPr>
            <a:r>
              <a:rPr lang="az-Latn-AZ" sz="2400" i="1" dirty="0" smtClean="0">
                <a:solidFill>
                  <a:srgbClr val="C00000"/>
                </a:solidFill>
                <a:latin typeface="Times New Roman" pitchFamily="18" charset="0"/>
                <a:cs typeface="Times New Roman" pitchFamily="18" charset="0"/>
              </a:rPr>
              <a:t>Sosial məsuliyyətin güclənməsi.</a:t>
            </a:r>
            <a:endParaRPr lang="ru-RU" sz="2400" i="1" dirty="0">
              <a:solidFill>
                <a:srgbClr val="C00000"/>
              </a:solidFill>
              <a:latin typeface="Times New Roman" pitchFamily="18" charset="0"/>
              <a:cs typeface="Times New Roman" pitchFamily="18" charset="0"/>
            </a:endParaRPr>
          </a:p>
        </p:txBody>
      </p:sp>
      <p:sp>
        <p:nvSpPr>
          <p:cNvPr id="4" name="TextBox 3"/>
          <p:cNvSpPr txBox="1"/>
          <p:nvPr/>
        </p:nvSpPr>
        <p:spPr>
          <a:xfrm>
            <a:off x="971600" y="6021288"/>
            <a:ext cx="763284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sz="2400" b="1" i="1" dirty="0" smtClean="0">
                <a:solidFill>
                  <a:srgbClr val="C00000"/>
                </a:solidFill>
                <a:latin typeface="Times New Roman" pitchFamily="18" charset="0"/>
                <a:cs typeface="Times New Roman" pitchFamily="18" charset="0"/>
              </a:rPr>
              <a:t>Fənn  müəllimi: i.e.n., dos.İ.M.Xeyirxəbərov</a:t>
            </a:r>
            <a:endParaRPr lang="ru-RU" sz="24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60577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29278"/>
            <a:ext cx="6048672" cy="459482"/>
          </a:xfrm>
          <a:ln/>
        </p:spPr>
        <p:style>
          <a:lnRef idx="2">
            <a:schemeClr val="accent4"/>
          </a:lnRef>
          <a:fillRef idx="1">
            <a:schemeClr val="lt1"/>
          </a:fillRef>
          <a:effectRef idx="0">
            <a:schemeClr val="accent4"/>
          </a:effectRef>
          <a:fontRef idx="minor">
            <a:schemeClr val="dk1"/>
          </a:fontRef>
        </p:style>
        <p:txBody>
          <a:bodyPr>
            <a:normAutofit fontScale="90000"/>
          </a:bodyPr>
          <a:lstStyle/>
          <a:p>
            <a:r>
              <a:rPr lang="az-Latn-AZ" sz="2800" i="1" u="sng" dirty="0" smtClean="0">
                <a:solidFill>
                  <a:srgbClr val="C00000"/>
                </a:solidFill>
                <a:latin typeface="Times New Roman" pitchFamily="18" charset="0"/>
                <a:cs typeface="Times New Roman" pitchFamily="18" charset="0"/>
              </a:rPr>
              <a:t>Mədəni mühit</a:t>
            </a:r>
            <a:endParaRPr lang="ru-RU" sz="2800" i="1" u="sng"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9552" y="764704"/>
            <a:ext cx="8280920" cy="5688632"/>
          </a:xfrm>
          <a:solidFill>
            <a:schemeClr val="accent3">
              <a:lumMod val="20000"/>
              <a:lumOff val="80000"/>
            </a:schemeClr>
          </a:solidFill>
        </p:spPr>
        <p:txBody>
          <a:bodyPr>
            <a:normAutofit/>
          </a:bodyPr>
          <a:lstStyle/>
          <a:p>
            <a:pPr algn="l"/>
            <a:r>
              <a:rPr lang="az-Latn-AZ" sz="2400" i="1" dirty="0" smtClean="0">
                <a:solidFill>
                  <a:schemeClr val="tx1"/>
                </a:solidFill>
                <a:latin typeface="Times New Roman" pitchFamily="18" charset="0"/>
                <a:cs typeface="Times New Roman" pitchFamily="18" charset="0"/>
              </a:rPr>
              <a:t>      Mədəni mühit dedikdə cəmiyyətin fəaliyyətiniə, həmin cəmiyyətdə yaşayan insanların üstünlükvermələrinə, riayət etdikləri dəyərlər sisteminə və inamlarına təsir göstərən ictimai institutlar və başqa qüvvələr başqa düşülür. Mədəni mühit aşağıdakı elementlər üzrə öyrənilir:</a:t>
            </a:r>
          </a:p>
          <a:p>
            <a:pPr marL="342900" indent="-342900" algn="l">
              <a:buFont typeface="Arial" pitchFamily="34" charset="0"/>
              <a:buChar char="•"/>
            </a:pPr>
            <a:r>
              <a:rPr lang="az-Latn-AZ" sz="2400" i="1" dirty="0" smtClean="0">
                <a:solidFill>
                  <a:srgbClr val="002060"/>
                </a:solidFill>
                <a:latin typeface="Times New Roman" pitchFamily="18" charset="0"/>
                <a:cs typeface="Times New Roman" pitchFamily="18" charset="0"/>
              </a:rPr>
              <a:t>Mədəni dəyərlərin dayanıqlığı;</a:t>
            </a:r>
          </a:p>
          <a:p>
            <a:pPr marL="342900" indent="-342900" algn="l">
              <a:buFont typeface="Arial" pitchFamily="34" charset="0"/>
              <a:buChar char="•"/>
            </a:pPr>
            <a:r>
              <a:rPr lang="az-Latn-AZ" sz="2400" i="1" dirty="0" smtClean="0">
                <a:solidFill>
                  <a:srgbClr val="002060"/>
                </a:solidFill>
                <a:latin typeface="Times New Roman" pitchFamily="18" charset="0"/>
                <a:cs typeface="Times New Roman" pitchFamily="18" charset="0"/>
              </a:rPr>
              <a:t>İkinci dərəcəli mədəni dəyərlərdə baş verən dəyişikliklər;</a:t>
            </a:r>
          </a:p>
          <a:p>
            <a:pPr marL="342900" indent="-342900" algn="l">
              <a:buFont typeface="Arial" pitchFamily="34" charset="0"/>
              <a:buChar char="•"/>
            </a:pPr>
            <a:r>
              <a:rPr lang="az-Latn-AZ" sz="2400" i="1" dirty="0" smtClean="0">
                <a:solidFill>
                  <a:srgbClr val="002060"/>
                </a:solidFill>
                <a:latin typeface="Times New Roman" pitchFamily="18" charset="0"/>
                <a:cs typeface="Times New Roman" pitchFamily="18" charset="0"/>
              </a:rPr>
              <a:t>İnsanların özləri haqqında təsəvvürləri;</a:t>
            </a:r>
          </a:p>
          <a:p>
            <a:pPr marL="342900" indent="-342900" algn="l">
              <a:buFont typeface="Arial" pitchFamily="34" charset="0"/>
              <a:buChar char="•"/>
            </a:pPr>
            <a:r>
              <a:rPr lang="az-Latn-AZ" sz="2400" i="1" dirty="0" smtClean="0">
                <a:solidFill>
                  <a:srgbClr val="002060"/>
                </a:solidFill>
                <a:latin typeface="Times New Roman" pitchFamily="18" charset="0"/>
                <a:cs typeface="Times New Roman" pitchFamily="18" charset="0"/>
              </a:rPr>
              <a:t>İnsanların başqaları haqqında təsəvvürləri;</a:t>
            </a:r>
          </a:p>
          <a:p>
            <a:pPr marL="342900" indent="-342900" algn="l">
              <a:buFont typeface="Arial" pitchFamily="34" charset="0"/>
              <a:buChar char="•"/>
            </a:pPr>
            <a:r>
              <a:rPr lang="az-Latn-AZ" sz="2400" i="1" dirty="0" smtClean="0">
                <a:solidFill>
                  <a:srgbClr val="002060"/>
                </a:solidFill>
                <a:latin typeface="Times New Roman" pitchFamily="18" charset="0"/>
                <a:cs typeface="Times New Roman" pitchFamily="18" charset="0"/>
              </a:rPr>
              <a:t>İnsanların təşkilatlar haqqında təsəvvürləri;</a:t>
            </a:r>
          </a:p>
          <a:p>
            <a:pPr marL="342900" indent="-342900" algn="l">
              <a:buFont typeface="Arial" pitchFamily="34" charset="0"/>
              <a:buChar char="•"/>
            </a:pPr>
            <a:r>
              <a:rPr lang="az-Latn-AZ" sz="2400" i="1" dirty="0" smtClean="0">
                <a:solidFill>
                  <a:srgbClr val="002060"/>
                </a:solidFill>
                <a:latin typeface="Times New Roman" pitchFamily="18" charset="0"/>
                <a:cs typeface="Times New Roman" pitchFamily="18" charset="0"/>
              </a:rPr>
              <a:t>İnsanların cəmiyyətə baxışları;</a:t>
            </a:r>
          </a:p>
          <a:p>
            <a:pPr marL="342900" indent="-342900" algn="l">
              <a:buFont typeface="Arial" pitchFamily="34" charset="0"/>
              <a:buChar char="•"/>
            </a:pPr>
            <a:r>
              <a:rPr lang="az-Latn-AZ" sz="2400" i="1" dirty="0" smtClean="0">
                <a:solidFill>
                  <a:srgbClr val="002060"/>
                </a:solidFill>
                <a:latin typeface="Times New Roman" pitchFamily="18" charset="0"/>
                <a:cs typeface="Times New Roman" pitchFamily="18" charset="0"/>
              </a:rPr>
              <a:t>İnsanların təbiət haqqında təsəvvürlləri;</a:t>
            </a:r>
          </a:p>
          <a:p>
            <a:pPr marL="342900" indent="-342900" algn="l">
              <a:buFont typeface="Arial" pitchFamily="34" charset="0"/>
              <a:buChar char="•"/>
            </a:pPr>
            <a:r>
              <a:rPr lang="az-Latn-AZ" sz="2400" i="1" dirty="0" smtClean="0">
                <a:solidFill>
                  <a:srgbClr val="002060"/>
                </a:solidFill>
                <a:latin typeface="Times New Roman" pitchFamily="18" charset="0"/>
                <a:cs typeface="Times New Roman" pitchFamily="18" charset="0"/>
              </a:rPr>
              <a:t>İnsanların dünyanın yaranması haqqında təsəvvürləri.</a:t>
            </a:r>
            <a:endParaRPr lang="ru-RU" sz="2400" i="1" dirty="0">
              <a:solidFill>
                <a:srgbClr val="002060"/>
              </a:solidFill>
              <a:latin typeface="Times New Roman" pitchFamily="18" charset="0"/>
              <a:cs typeface="Times New Roman" pitchFamily="18" charset="0"/>
            </a:endParaRPr>
          </a:p>
        </p:txBody>
      </p:sp>
      <p:sp>
        <p:nvSpPr>
          <p:cNvPr id="4" name="TextBox 3"/>
          <p:cNvSpPr txBox="1"/>
          <p:nvPr/>
        </p:nvSpPr>
        <p:spPr>
          <a:xfrm>
            <a:off x="755576" y="6309320"/>
            <a:ext cx="7128792"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Fənn müəllimi: i.e.n., dos. İ.M.Xeyirxəbərov</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378665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467544" y="476672"/>
            <a:ext cx="8208912" cy="5472608"/>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i="1">
              <a:latin typeface="Times New Roman" pitchFamily="18" charset="0"/>
              <a:cs typeface="Times New Roman" pitchFamily="18" charset="0"/>
            </a:endParaRPr>
          </a:p>
        </p:txBody>
      </p:sp>
      <p:sp>
        <p:nvSpPr>
          <p:cNvPr id="3" name="Овал 2"/>
          <p:cNvSpPr/>
          <p:nvPr/>
        </p:nvSpPr>
        <p:spPr>
          <a:xfrm>
            <a:off x="1907704" y="1412776"/>
            <a:ext cx="5184576" cy="36004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i="1">
              <a:latin typeface="Times New Roman" pitchFamily="18" charset="0"/>
              <a:cs typeface="Times New Roman" pitchFamily="18" charset="0"/>
            </a:endParaRPr>
          </a:p>
        </p:txBody>
      </p:sp>
      <p:sp>
        <p:nvSpPr>
          <p:cNvPr id="4" name="Прямоугольник 3"/>
          <p:cNvSpPr/>
          <p:nvPr/>
        </p:nvSpPr>
        <p:spPr>
          <a:xfrm>
            <a:off x="3707904" y="2708920"/>
            <a:ext cx="1584176" cy="792088"/>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i="1">
              <a:latin typeface="Times New Roman" pitchFamily="18" charset="0"/>
              <a:cs typeface="Times New Roman" pitchFamily="18" charset="0"/>
            </a:endParaRPr>
          </a:p>
        </p:txBody>
      </p:sp>
      <p:sp>
        <p:nvSpPr>
          <p:cNvPr id="5" name="TextBox 4"/>
          <p:cNvSpPr txBox="1"/>
          <p:nvPr/>
        </p:nvSpPr>
        <p:spPr>
          <a:xfrm>
            <a:off x="3923928" y="2924944"/>
            <a:ext cx="1368152" cy="369332"/>
          </a:xfrm>
          <a:prstGeom prst="rect">
            <a:avLst/>
          </a:prstGeom>
          <a:noFill/>
        </p:spPr>
        <p:txBody>
          <a:bodyPr wrap="square" rtlCol="0">
            <a:spAutoFit/>
          </a:bodyPr>
          <a:lstStyle/>
          <a:p>
            <a:r>
              <a:rPr lang="az-Latn-AZ" i="1" dirty="0" smtClean="0">
                <a:latin typeface="Times New Roman" pitchFamily="18" charset="0"/>
                <a:cs typeface="Times New Roman" pitchFamily="18" charset="0"/>
              </a:rPr>
              <a:t>Müəssisə</a:t>
            </a:r>
            <a:endParaRPr lang="ru-RU" i="1" dirty="0">
              <a:latin typeface="Times New Roman" pitchFamily="18" charset="0"/>
              <a:cs typeface="Times New Roman" pitchFamily="18" charset="0"/>
            </a:endParaRPr>
          </a:p>
        </p:txBody>
      </p:sp>
      <p:sp>
        <p:nvSpPr>
          <p:cNvPr id="6" name="TextBox 5"/>
          <p:cNvSpPr txBox="1"/>
          <p:nvPr/>
        </p:nvSpPr>
        <p:spPr>
          <a:xfrm>
            <a:off x="3491880" y="1628800"/>
            <a:ext cx="1944216" cy="369332"/>
          </a:xfrm>
          <a:prstGeom prst="rect">
            <a:avLst/>
          </a:prstGeom>
          <a:noFill/>
        </p:spPr>
        <p:txBody>
          <a:bodyPr wrap="square" rtlCol="0">
            <a:spAutoFit/>
          </a:bodyPr>
          <a:lstStyle/>
          <a:p>
            <a:r>
              <a:rPr lang="az-Latn-AZ" i="1" dirty="0" smtClean="0">
                <a:solidFill>
                  <a:srgbClr val="C00000"/>
                </a:solidFill>
                <a:latin typeface="Times New Roman" pitchFamily="18" charset="0"/>
                <a:cs typeface="Times New Roman" pitchFamily="18" charset="0"/>
              </a:rPr>
              <a:t>Malgöndərənlər</a:t>
            </a:r>
            <a:endParaRPr lang="ru-RU" i="1" dirty="0">
              <a:solidFill>
                <a:srgbClr val="C00000"/>
              </a:solidFill>
              <a:latin typeface="Times New Roman" pitchFamily="18" charset="0"/>
              <a:cs typeface="Times New Roman" pitchFamily="18" charset="0"/>
            </a:endParaRPr>
          </a:p>
        </p:txBody>
      </p:sp>
      <p:sp>
        <p:nvSpPr>
          <p:cNvPr id="7" name="TextBox 6"/>
          <p:cNvSpPr txBox="1"/>
          <p:nvPr/>
        </p:nvSpPr>
        <p:spPr>
          <a:xfrm>
            <a:off x="2195736" y="2420888"/>
            <a:ext cx="1224136" cy="369332"/>
          </a:xfrm>
          <a:prstGeom prst="rect">
            <a:avLst/>
          </a:prstGeom>
          <a:noFill/>
        </p:spPr>
        <p:txBody>
          <a:bodyPr wrap="square" rtlCol="0">
            <a:spAutoFit/>
          </a:bodyPr>
          <a:lstStyle/>
          <a:p>
            <a:r>
              <a:rPr lang="az-Latn-AZ" i="1" dirty="0" smtClean="0">
                <a:solidFill>
                  <a:srgbClr val="C00000"/>
                </a:solidFill>
                <a:latin typeface="Times New Roman" pitchFamily="18" charset="0"/>
                <a:cs typeface="Times New Roman" pitchFamily="18" charset="0"/>
              </a:rPr>
              <a:t>Müştərilər</a:t>
            </a:r>
            <a:endParaRPr lang="ru-RU" i="1" dirty="0">
              <a:solidFill>
                <a:srgbClr val="C00000"/>
              </a:solidFill>
              <a:latin typeface="Times New Roman" pitchFamily="18" charset="0"/>
              <a:cs typeface="Times New Roman" pitchFamily="18" charset="0"/>
            </a:endParaRPr>
          </a:p>
        </p:txBody>
      </p:sp>
      <p:sp>
        <p:nvSpPr>
          <p:cNvPr id="8" name="TextBox 7"/>
          <p:cNvSpPr txBox="1"/>
          <p:nvPr/>
        </p:nvSpPr>
        <p:spPr>
          <a:xfrm>
            <a:off x="5436096" y="2276872"/>
            <a:ext cx="1296144" cy="369332"/>
          </a:xfrm>
          <a:prstGeom prst="rect">
            <a:avLst/>
          </a:prstGeom>
          <a:noFill/>
        </p:spPr>
        <p:txBody>
          <a:bodyPr wrap="square" rtlCol="0">
            <a:spAutoFit/>
          </a:bodyPr>
          <a:lstStyle/>
          <a:p>
            <a:r>
              <a:rPr lang="az-Latn-AZ" i="1" dirty="0" smtClean="0">
                <a:solidFill>
                  <a:srgbClr val="C00000"/>
                </a:solidFill>
                <a:latin typeface="Times New Roman" pitchFamily="18" charset="0"/>
                <a:cs typeface="Times New Roman" pitchFamily="18" charset="0"/>
              </a:rPr>
              <a:t>Rəqiblər</a:t>
            </a:r>
            <a:endParaRPr lang="ru-RU" i="1" dirty="0">
              <a:solidFill>
                <a:srgbClr val="C00000"/>
              </a:solidFill>
              <a:latin typeface="Times New Roman" pitchFamily="18" charset="0"/>
              <a:cs typeface="Times New Roman" pitchFamily="18" charset="0"/>
            </a:endParaRPr>
          </a:p>
        </p:txBody>
      </p:sp>
      <p:sp>
        <p:nvSpPr>
          <p:cNvPr id="9" name="TextBox 8"/>
          <p:cNvSpPr txBox="1"/>
          <p:nvPr/>
        </p:nvSpPr>
        <p:spPr>
          <a:xfrm>
            <a:off x="2195736" y="3717032"/>
            <a:ext cx="2412268" cy="369332"/>
          </a:xfrm>
          <a:prstGeom prst="rect">
            <a:avLst/>
          </a:prstGeom>
          <a:noFill/>
        </p:spPr>
        <p:txBody>
          <a:bodyPr wrap="square" rtlCol="0">
            <a:spAutoFit/>
          </a:bodyPr>
          <a:lstStyle/>
          <a:p>
            <a:r>
              <a:rPr lang="az-Latn-AZ" i="1" dirty="0" smtClean="0">
                <a:solidFill>
                  <a:srgbClr val="C00000"/>
                </a:solidFill>
                <a:latin typeface="Times New Roman" pitchFamily="18" charset="0"/>
                <a:cs typeface="Times New Roman" pitchFamily="18" charset="0"/>
              </a:rPr>
              <a:t>Marketinq</a:t>
            </a:r>
            <a:r>
              <a:rPr lang="az-Latn-AZ" i="1" dirty="0" smtClean="0">
                <a:latin typeface="Times New Roman" pitchFamily="18" charset="0"/>
                <a:cs typeface="Times New Roman" pitchFamily="18" charset="0"/>
              </a:rPr>
              <a:t> </a:t>
            </a:r>
            <a:r>
              <a:rPr lang="az-Latn-AZ" i="1" dirty="0" smtClean="0">
                <a:solidFill>
                  <a:srgbClr val="C00000"/>
                </a:solidFill>
                <a:latin typeface="Times New Roman" pitchFamily="18" charset="0"/>
                <a:cs typeface="Times New Roman" pitchFamily="18" charset="0"/>
              </a:rPr>
              <a:t>vasitəçiləri</a:t>
            </a:r>
            <a:endParaRPr lang="ru-RU" i="1" dirty="0">
              <a:solidFill>
                <a:srgbClr val="C00000"/>
              </a:solidFill>
              <a:latin typeface="Times New Roman" pitchFamily="18" charset="0"/>
              <a:cs typeface="Times New Roman" pitchFamily="18" charset="0"/>
            </a:endParaRPr>
          </a:p>
        </p:txBody>
      </p:sp>
      <p:sp>
        <p:nvSpPr>
          <p:cNvPr id="10" name="TextBox 9"/>
          <p:cNvSpPr txBox="1"/>
          <p:nvPr/>
        </p:nvSpPr>
        <p:spPr>
          <a:xfrm>
            <a:off x="4608004" y="3901698"/>
            <a:ext cx="2124236" cy="646331"/>
          </a:xfrm>
          <a:prstGeom prst="rect">
            <a:avLst/>
          </a:prstGeom>
          <a:noFill/>
        </p:spPr>
        <p:txBody>
          <a:bodyPr wrap="square" rtlCol="0">
            <a:spAutoFit/>
          </a:bodyPr>
          <a:lstStyle/>
          <a:p>
            <a:r>
              <a:rPr lang="az-Latn-AZ" i="1" dirty="0" smtClean="0">
                <a:solidFill>
                  <a:srgbClr val="C00000"/>
                </a:solidFill>
                <a:latin typeface="Times New Roman" pitchFamily="18" charset="0"/>
                <a:cs typeface="Times New Roman" pitchFamily="18" charset="0"/>
              </a:rPr>
              <a:t>Ünsiyyət</a:t>
            </a:r>
            <a:r>
              <a:rPr lang="az-Latn-AZ" i="1" dirty="0" smtClean="0">
                <a:latin typeface="Times New Roman" pitchFamily="18" charset="0"/>
                <a:cs typeface="Times New Roman" pitchFamily="18" charset="0"/>
              </a:rPr>
              <a:t> </a:t>
            </a:r>
            <a:r>
              <a:rPr lang="az-Latn-AZ" i="1" dirty="0" smtClean="0">
                <a:solidFill>
                  <a:srgbClr val="C00000"/>
                </a:solidFill>
                <a:latin typeface="Times New Roman" pitchFamily="18" charset="0"/>
                <a:cs typeface="Times New Roman" pitchFamily="18" charset="0"/>
              </a:rPr>
              <a:t>auditoriyaları</a:t>
            </a:r>
            <a:endParaRPr lang="ru-RU" i="1" dirty="0">
              <a:solidFill>
                <a:srgbClr val="C00000"/>
              </a:solidFill>
              <a:latin typeface="Times New Roman" pitchFamily="18" charset="0"/>
              <a:cs typeface="Times New Roman" pitchFamily="18" charset="0"/>
            </a:endParaRPr>
          </a:p>
        </p:txBody>
      </p:sp>
      <p:sp>
        <p:nvSpPr>
          <p:cNvPr id="11" name="TextBox 10"/>
          <p:cNvSpPr txBox="1"/>
          <p:nvPr/>
        </p:nvSpPr>
        <p:spPr>
          <a:xfrm>
            <a:off x="3401870" y="692696"/>
            <a:ext cx="2394266" cy="369332"/>
          </a:xfrm>
          <a:prstGeom prst="rect">
            <a:avLst/>
          </a:prstGeom>
          <a:noFill/>
        </p:spPr>
        <p:txBody>
          <a:bodyPr wrap="square" rtlCol="0">
            <a:spAutoFit/>
          </a:bodyPr>
          <a:lstStyle/>
          <a:p>
            <a:r>
              <a:rPr lang="az-Latn-AZ" i="1" dirty="0" smtClean="0">
                <a:solidFill>
                  <a:srgbClr val="7030A0"/>
                </a:solidFill>
                <a:latin typeface="Times New Roman" pitchFamily="18" charset="0"/>
                <a:cs typeface="Times New Roman" pitchFamily="18" charset="0"/>
              </a:rPr>
              <a:t>Demoqrqfik</a:t>
            </a:r>
            <a:r>
              <a:rPr lang="az-Latn-AZ" i="1" dirty="0" smtClean="0">
                <a:latin typeface="Times New Roman" pitchFamily="18" charset="0"/>
                <a:cs typeface="Times New Roman" pitchFamily="18" charset="0"/>
              </a:rPr>
              <a:t> </a:t>
            </a:r>
            <a:r>
              <a:rPr lang="az-Latn-AZ" i="1" dirty="0" smtClean="0">
                <a:solidFill>
                  <a:srgbClr val="7030A0"/>
                </a:solidFill>
                <a:latin typeface="Times New Roman" pitchFamily="18" charset="0"/>
                <a:cs typeface="Times New Roman" pitchFamily="18" charset="0"/>
              </a:rPr>
              <a:t>mühit</a:t>
            </a:r>
            <a:endParaRPr lang="ru-RU" i="1" dirty="0">
              <a:solidFill>
                <a:srgbClr val="7030A0"/>
              </a:solidFill>
              <a:latin typeface="Times New Roman" pitchFamily="18" charset="0"/>
              <a:cs typeface="Times New Roman" pitchFamily="18" charset="0"/>
            </a:endParaRPr>
          </a:p>
        </p:txBody>
      </p:sp>
      <p:sp>
        <p:nvSpPr>
          <p:cNvPr id="12" name="TextBox 11"/>
          <p:cNvSpPr txBox="1"/>
          <p:nvPr/>
        </p:nvSpPr>
        <p:spPr>
          <a:xfrm>
            <a:off x="6084168" y="1412776"/>
            <a:ext cx="1584176" cy="369332"/>
          </a:xfrm>
          <a:prstGeom prst="rect">
            <a:avLst/>
          </a:prstGeom>
          <a:noFill/>
        </p:spPr>
        <p:txBody>
          <a:bodyPr wrap="square" rtlCol="0">
            <a:spAutoFit/>
          </a:bodyPr>
          <a:lstStyle/>
          <a:p>
            <a:r>
              <a:rPr lang="az-Latn-AZ" i="1" dirty="0" smtClean="0">
                <a:solidFill>
                  <a:srgbClr val="7030A0"/>
                </a:solidFill>
                <a:latin typeface="Times New Roman" pitchFamily="18" charset="0"/>
                <a:cs typeface="Times New Roman" pitchFamily="18" charset="0"/>
              </a:rPr>
              <a:t>İqtisadi</a:t>
            </a:r>
            <a:r>
              <a:rPr lang="az-Latn-AZ" i="1" dirty="0" smtClean="0">
                <a:latin typeface="Times New Roman" pitchFamily="18" charset="0"/>
                <a:cs typeface="Times New Roman" pitchFamily="18" charset="0"/>
              </a:rPr>
              <a:t> </a:t>
            </a:r>
            <a:r>
              <a:rPr lang="az-Latn-AZ" i="1" dirty="0" smtClean="0">
                <a:solidFill>
                  <a:srgbClr val="7030A0"/>
                </a:solidFill>
                <a:latin typeface="Times New Roman" pitchFamily="18" charset="0"/>
                <a:cs typeface="Times New Roman" pitchFamily="18" charset="0"/>
              </a:rPr>
              <a:t>mühit</a:t>
            </a:r>
            <a:endParaRPr lang="ru-RU" i="1" dirty="0">
              <a:solidFill>
                <a:srgbClr val="7030A0"/>
              </a:solidFill>
              <a:latin typeface="Times New Roman" pitchFamily="18" charset="0"/>
              <a:cs typeface="Times New Roman" pitchFamily="18" charset="0"/>
            </a:endParaRPr>
          </a:p>
        </p:txBody>
      </p:sp>
      <p:sp>
        <p:nvSpPr>
          <p:cNvPr id="13" name="TextBox 12"/>
          <p:cNvSpPr txBox="1"/>
          <p:nvPr/>
        </p:nvSpPr>
        <p:spPr>
          <a:xfrm>
            <a:off x="7092280" y="3294276"/>
            <a:ext cx="1440160" cy="369332"/>
          </a:xfrm>
          <a:prstGeom prst="rect">
            <a:avLst/>
          </a:prstGeom>
          <a:noFill/>
        </p:spPr>
        <p:txBody>
          <a:bodyPr wrap="square" rtlCol="0">
            <a:spAutoFit/>
          </a:bodyPr>
          <a:lstStyle/>
          <a:p>
            <a:r>
              <a:rPr lang="az-Latn-AZ" i="1" dirty="0" smtClean="0">
                <a:solidFill>
                  <a:srgbClr val="7030A0"/>
                </a:solidFill>
                <a:latin typeface="Times New Roman" pitchFamily="18" charset="0"/>
                <a:cs typeface="Times New Roman" pitchFamily="18" charset="0"/>
              </a:rPr>
              <a:t>Təbii</a:t>
            </a:r>
            <a:r>
              <a:rPr lang="az-Latn-AZ" i="1" dirty="0" smtClean="0">
                <a:latin typeface="Times New Roman" pitchFamily="18" charset="0"/>
                <a:cs typeface="Times New Roman" pitchFamily="18" charset="0"/>
              </a:rPr>
              <a:t> </a:t>
            </a:r>
            <a:r>
              <a:rPr lang="az-Latn-AZ" i="1" dirty="0" smtClean="0">
                <a:solidFill>
                  <a:srgbClr val="7030A0"/>
                </a:solidFill>
                <a:latin typeface="Times New Roman" pitchFamily="18" charset="0"/>
                <a:cs typeface="Times New Roman" pitchFamily="18" charset="0"/>
              </a:rPr>
              <a:t>mühit</a:t>
            </a:r>
            <a:endParaRPr lang="ru-RU" i="1" dirty="0">
              <a:solidFill>
                <a:srgbClr val="7030A0"/>
              </a:solidFill>
              <a:latin typeface="Times New Roman" pitchFamily="18" charset="0"/>
              <a:cs typeface="Times New Roman" pitchFamily="18" charset="0"/>
            </a:endParaRPr>
          </a:p>
        </p:txBody>
      </p:sp>
      <p:sp>
        <p:nvSpPr>
          <p:cNvPr id="14" name="TextBox 13"/>
          <p:cNvSpPr txBox="1"/>
          <p:nvPr/>
        </p:nvSpPr>
        <p:spPr>
          <a:xfrm>
            <a:off x="3707904" y="5013176"/>
            <a:ext cx="3024336" cy="369332"/>
          </a:xfrm>
          <a:prstGeom prst="rect">
            <a:avLst/>
          </a:prstGeom>
          <a:noFill/>
        </p:spPr>
        <p:txBody>
          <a:bodyPr wrap="square" rtlCol="0">
            <a:spAutoFit/>
          </a:bodyPr>
          <a:lstStyle/>
          <a:p>
            <a:r>
              <a:rPr lang="az-Latn-AZ" i="1" dirty="0" smtClean="0">
                <a:solidFill>
                  <a:srgbClr val="7030A0"/>
                </a:solidFill>
                <a:latin typeface="Times New Roman" pitchFamily="18" charset="0"/>
                <a:cs typeface="Times New Roman" pitchFamily="18" charset="0"/>
              </a:rPr>
              <a:t>Elmi-texniki mühit</a:t>
            </a:r>
            <a:endParaRPr lang="ru-RU" i="1" dirty="0">
              <a:solidFill>
                <a:srgbClr val="7030A0"/>
              </a:solidFill>
              <a:latin typeface="Times New Roman" pitchFamily="18" charset="0"/>
              <a:cs typeface="Times New Roman" pitchFamily="18" charset="0"/>
            </a:endParaRPr>
          </a:p>
        </p:txBody>
      </p:sp>
      <p:sp>
        <p:nvSpPr>
          <p:cNvPr id="15" name="TextBox 14"/>
          <p:cNvSpPr txBox="1"/>
          <p:nvPr/>
        </p:nvSpPr>
        <p:spPr>
          <a:xfrm>
            <a:off x="1403648" y="1628800"/>
            <a:ext cx="1512168" cy="369332"/>
          </a:xfrm>
          <a:prstGeom prst="rect">
            <a:avLst/>
          </a:prstGeom>
          <a:noFill/>
        </p:spPr>
        <p:txBody>
          <a:bodyPr wrap="square" rtlCol="0">
            <a:spAutoFit/>
          </a:bodyPr>
          <a:lstStyle/>
          <a:p>
            <a:r>
              <a:rPr lang="az-Latn-AZ" i="1" dirty="0" smtClean="0">
                <a:solidFill>
                  <a:srgbClr val="7030A0"/>
                </a:solidFill>
                <a:latin typeface="Times New Roman" pitchFamily="18" charset="0"/>
                <a:cs typeface="Times New Roman" pitchFamily="18" charset="0"/>
              </a:rPr>
              <a:t>Siyasi mühit</a:t>
            </a:r>
            <a:endParaRPr lang="ru-RU" i="1" dirty="0">
              <a:solidFill>
                <a:srgbClr val="7030A0"/>
              </a:solidFill>
              <a:latin typeface="Times New Roman" pitchFamily="18" charset="0"/>
              <a:cs typeface="Times New Roman" pitchFamily="18" charset="0"/>
            </a:endParaRPr>
          </a:p>
        </p:txBody>
      </p:sp>
      <p:sp>
        <p:nvSpPr>
          <p:cNvPr id="16" name="TextBox 15"/>
          <p:cNvSpPr txBox="1"/>
          <p:nvPr/>
        </p:nvSpPr>
        <p:spPr>
          <a:xfrm>
            <a:off x="755576" y="3212976"/>
            <a:ext cx="1152128" cy="646331"/>
          </a:xfrm>
          <a:prstGeom prst="rect">
            <a:avLst/>
          </a:prstGeom>
          <a:noFill/>
        </p:spPr>
        <p:txBody>
          <a:bodyPr wrap="square" rtlCol="0">
            <a:spAutoFit/>
          </a:bodyPr>
          <a:lstStyle/>
          <a:p>
            <a:r>
              <a:rPr lang="az-Latn-AZ" i="1" dirty="0" smtClean="0">
                <a:solidFill>
                  <a:srgbClr val="7030A0"/>
                </a:solidFill>
                <a:latin typeface="Times New Roman" pitchFamily="18" charset="0"/>
                <a:cs typeface="Times New Roman" pitchFamily="18" charset="0"/>
              </a:rPr>
              <a:t>Mədəni mühit</a:t>
            </a:r>
            <a:endParaRPr lang="ru-RU" i="1" dirty="0">
              <a:solidFill>
                <a:srgbClr val="7030A0"/>
              </a:solidFill>
              <a:latin typeface="Times New Roman" pitchFamily="18" charset="0"/>
              <a:cs typeface="Times New Roman" pitchFamily="18" charset="0"/>
            </a:endParaRPr>
          </a:p>
        </p:txBody>
      </p:sp>
      <p:sp>
        <p:nvSpPr>
          <p:cNvPr id="17" name="TextBox 16"/>
          <p:cNvSpPr txBox="1"/>
          <p:nvPr/>
        </p:nvSpPr>
        <p:spPr>
          <a:xfrm>
            <a:off x="1619672" y="6165304"/>
            <a:ext cx="5904656"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az-Latn-AZ" sz="24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Şəkil. Müəssisənin  marketinq  mühiti</a:t>
            </a:r>
            <a:endParaRPr lang="ru-RU" sz="24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8" name="Скругленная прямоугольная выноска 17"/>
          <p:cNvSpPr/>
          <p:nvPr/>
        </p:nvSpPr>
        <p:spPr>
          <a:xfrm>
            <a:off x="7668344" y="620688"/>
            <a:ext cx="1475656" cy="706995"/>
          </a:xfrm>
          <a:prstGeom prst="wedgeRoundRectCallout">
            <a:avLst>
              <a:gd name="adj1" fmla="val -39015"/>
              <a:gd name="adj2" fmla="val 120651"/>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i="1" dirty="0" smtClean="0">
                <a:solidFill>
                  <a:srgbClr val="00B050"/>
                </a:solidFill>
                <a:latin typeface="Times New Roman" pitchFamily="18" charset="0"/>
                <a:cs typeface="Times New Roman" pitchFamily="18" charset="0"/>
              </a:rPr>
              <a:t>makromühit</a:t>
            </a:r>
            <a:endParaRPr lang="ru-RU" i="1" dirty="0">
              <a:solidFill>
                <a:srgbClr val="00B050"/>
              </a:solidFill>
              <a:latin typeface="Times New Roman" pitchFamily="18" charset="0"/>
              <a:cs typeface="Times New Roman" pitchFamily="18" charset="0"/>
            </a:endParaRPr>
          </a:p>
        </p:txBody>
      </p:sp>
      <p:cxnSp>
        <p:nvCxnSpPr>
          <p:cNvPr id="20" name="Прямая со стрелкой 19"/>
          <p:cNvCxnSpPr/>
          <p:nvPr/>
        </p:nvCxnSpPr>
        <p:spPr>
          <a:xfrm flipV="1">
            <a:off x="395536" y="4224863"/>
            <a:ext cx="2736304" cy="9729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07504" y="5226406"/>
            <a:ext cx="1512168" cy="369332"/>
          </a:xfrm>
          <a:prstGeom prst="rect">
            <a:avLst/>
          </a:prstGeom>
          <a:solidFill>
            <a:schemeClr val="accent6">
              <a:lumMod val="20000"/>
              <a:lumOff val="80000"/>
            </a:schemeClr>
          </a:solidFill>
        </p:spPr>
        <p:txBody>
          <a:bodyPr wrap="square" rtlCol="0">
            <a:spAutoFit/>
          </a:bodyPr>
          <a:lstStyle/>
          <a:p>
            <a:r>
              <a:rPr lang="az-Latn-AZ" i="1" dirty="0" smtClean="0">
                <a:latin typeface="Times New Roman" pitchFamily="18" charset="0"/>
                <a:cs typeface="Times New Roman" pitchFamily="18" charset="0"/>
              </a:rPr>
              <a:t>Mikromühit</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138630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548681"/>
            <a:ext cx="7128792" cy="576064"/>
          </a:xfrm>
        </p:spPr>
        <p:style>
          <a:lnRef idx="1">
            <a:schemeClr val="accent1"/>
          </a:lnRef>
          <a:fillRef idx="2">
            <a:schemeClr val="accent1"/>
          </a:fillRef>
          <a:effectRef idx="1">
            <a:schemeClr val="accent1"/>
          </a:effectRef>
          <a:fontRef idx="minor">
            <a:schemeClr val="dk1"/>
          </a:fontRef>
        </p:style>
        <p:txBody>
          <a:bodyPr anchor="t">
            <a:normAutofit/>
          </a:bodyPr>
          <a:lstStyle/>
          <a:p>
            <a:r>
              <a:rPr lang="az-Latn-AZ" sz="2800" i="1" dirty="0" smtClean="0">
                <a:solidFill>
                  <a:srgbClr val="C00000"/>
                </a:solidFill>
                <a:latin typeface="Times New Roman" pitchFamily="18" charset="0"/>
                <a:cs typeface="Times New Roman" pitchFamily="18" charset="0"/>
              </a:rPr>
              <a:t>2- ci sual. Marketinqin mikromühit amilləri</a:t>
            </a:r>
            <a:endParaRPr lang="ru-RU" sz="2800" i="1" dirty="0">
              <a:solidFill>
                <a:srgbClr val="C00000"/>
              </a:solidFill>
              <a:latin typeface="Times New Roman" pitchFamily="18" charset="0"/>
              <a:cs typeface="Times New Roman" pitchFamily="18" charset="0"/>
            </a:endParaRPr>
          </a:p>
        </p:txBody>
      </p:sp>
      <p:graphicFrame>
        <p:nvGraphicFramePr>
          <p:cNvPr id="5" name="Схема 4"/>
          <p:cNvGraphicFramePr/>
          <p:nvPr>
            <p:extLst>
              <p:ext uri="{D42A27DB-BD31-4B8C-83A1-F6EECF244321}">
                <p14:modId xmlns:p14="http://schemas.microsoft.com/office/powerpoint/2010/main" val="4089533958"/>
              </p:ext>
            </p:extLst>
          </p:nvPr>
        </p:nvGraphicFramePr>
        <p:xfrm>
          <a:off x="1403648" y="1844824"/>
          <a:ext cx="6400800"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45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116632"/>
            <a:ext cx="6480720" cy="722511"/>
          </a:xfrm>
        </p:spPr>
        <p:style>
          <a:lnRef idx="1">
            <a:schemeClr val="accent1"/>
          </a:lnRef>
          <a:fillRef idx="2">
            <a:schemeClr val="accent1"/>
          </a:fillRef>
          <a:effectRef idx="1">
            <a:schemeClr val="accent1"/>
          </a:effectRef>
          <a:fontRef idx="minor">
            <a:schemeClr val="dk1"/>
          </a:fontRef>
        </p:style>
        <p:txBody>
          <a:bodyPr anchor="t">
            <a:normAutofit/>
          </a:bodyPr>
          <a:lstStyle/>
          <a:p>
            <a:r>
              <a:rPr lang="az-Latn-AZ" sz="3200" i="1" dirty="0" smtClean="0">
                <a:solidFill>
                  <a:srgbClr val="C00000"/>
                </a:solidFill>
                <a:latin typeface="Times New Roman" pitchFamily="18" charset="0"/>
                <a:cs typeface="Times New Roman" pitchFamily="18" charset="0"/>
              </a:rPr>
              <a:t>Marketinq vasitəçiləri </a:t>
            </a:r>
            <a:endParaRPr lang="ru-RU" sz="3200" i="1"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79512" y="980728"/>
            <a:ext cx="8712968" cy="5688632"/>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l"/>
            <a:r>
              <a:rPr lang="az-Latn-AZ" sz="2400" i="1" dirty="0" smtClean="0">
                <a:solidFill>
                  <a:schemeClr val="tx1"/>
                </a:solidFill>
              </a:rPr>
              <a:t>     </a:t>
            </a:r>
            <a:r>
              <a:rPr lang="az-Latn-AZ" sz="2400" i="1" u="sng" dirty="0" smtClean="0">
                <a:solidFill>
                  <a:schemeClr val="accent6"/>
                </a:solidFill>
                <a:latin typeface="Times New Roman" pitchFamily="18" charset="0"/>
                <a:cs typeface="Times New Roman" pitchFamily="18" charset="0"/>
              </a:rPr>
              <a:t>Marketinq vasitəçiləri</a:t>
            </a:r>
            <a:r>
              <a:rPr lang="az-Latn-AZ" sz="2400" i="1" dirty="0" smtClean="0">
                <a:solidFill>
                  <a:schemeClr val="tx1"/>
                </a:solidFill>
                <a:latin typeface="Times New Roman" pitchFamily="18" charset="0"/>
                <a:cs typeface="Times New Roman" pitchFamily="18" charset="0"/>
              </a:rPr>
              <a:t> müəssisəyə məhsulunu bazara irəlilətməyə, son istehlakçılar arasında bölüşdürməyə və satmağa köməklik göstərən firmalardır. Bu firmalara resellerlər(topdan və pərakəndə ticarət firmaları); logistik kompaniyalar; marketinq agentlikləri və maliyyə vasitəçiləri aiddir.</a:t>
            </a:r>
          </a:p>
          <a:p>
            <a:pPr algn="l"/>
            <a:r>
              <a:rPr lang="az-Latn-AZ" sz="2400" i="1" dirty="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   </a:t>
            </a:r>
            <a:r>
              <a:rPr lang="az-Latn-AZ" sz="2400" i="1" u="sng" dirty="0" smtClean="0">
                <a:solidFill>
                  <a:schemeClr val="accent6"/>
                </a:solidFill>
                <a:latin typeface="Times New Roman" pitchFamily="18" charset="0"/>
                <a:cs typeface="Times New Roman" pitchFamily="18" charset="0"/>
              </a:rPr>
              <a:t>Resellerlər</a:t>
            </a:r>
            <a:r>
              <a:rPr lang="az-Latn-AZ" sz="2400" i="1" dirty="0" smtClean="0">
                <a:solidFill>
                  <a:schemeClr val="tx1"/>
                </a:solidFill>
                <a:latin typeface="Times New Roman" pitchFamily="18" charset="0"/>
                <a:cs typeface="Times New Roman" pitchFamily="18" charset="0"/>
              </a:rPr>
              <a:t> pərakəndə və topdan ticarətlə məşğul olan ayrı – ayrı şəxslər və kompaniyalardır. Bu subyektlər satış kanalının iştirakçıları rolunda çıxış edirlər. </a:t>
            </a:r>
          </a:p>
          <a:p>
            <a:pPr algn="l"/>
            <a:r>
              <a:rPr lang="az-Latn-AZ" sz="2400" i="1" dirty="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  </a:t>
            </a:r>
            <a:r>
              <a:rPr lang="az-Latn-AZ" sz="2400" i="1" u="sng" dirty="0" smtClean="0">
                <a:solidFill>
                  <a:schemeClr val="accent6"/>
                </a:solidFill>
                <a:latin typeface="Times New Roman" pitchFamily="18" charset="0"/>
                <a:cs typeface="Times New Roman" pitchFamily="18" charset="0"/>
              </a:rPr>
              <a:t>Logistik kompaniyalar</a:t>
            </a:r>
            <a:r>
              <a:rPr lang="az-Latn-AZ" sz="2400" i="1" dirty="0" smtClean="0">
                <a:solidFill>
                  <a:schemeClr val="tx1"/>
                </a:solidFill>
                <a:latin typeface="Times New Roman" pitchFamily="18" charset="0"/>
                <a:cs typeface="Times New Roman" pitchFamily="18" charset="0"/>
              </a:rPr>
              <a:t> əmtəələrin hazırlanma yerindən satış yerinə çatdırılması məqsədilə  anbar və nəqliyyat xidməti göstərən təşkilatlardır.</a:t>
            </a:r>
          </a:p>
          <a:p>
            <a:pPr algn="l"/>
            <a:r>
              <a:rPr lang="az-Latn-AZ" sz="2400" i="1" dirty="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 </a:t>
            </a:r>
            <a:r>
              <a:rPr lang="az-Latn-AZ" sz="2400" i="1" u="sng" dirty="0" smtClean="0">
                <a:solidFill>
                  <a:schemeClr val="accent6"/>
                </a:solidFill>
                <a:latin typeface="Times New Roman" pitchFamily="18" charset="0"/>
                <a:cs typeface="Times New Roman" pitchFamily="18" charset="0"/>
              </a:rPr>
              <a:t>Marketinq agentliklərinə</a:t>
            </a:r>
            <a:r>
              <a:rPr lang="az-Latn-AZ" sz="2400" i="1" dirty="0" smtClean="0">
                <a:solidFill>
                  <a:schemeClr val="tx1"/>
                </a:solidFill>
                <a:latin typeface="Times New Roman" pitchFamily="18" charset="0"/>
                <a:cs typeface="Times New Roman" pitchFamily="18" charset="0"/>
              </a:rPr>
              <a:t>  müəssisəyə öz əmtəələrini və xidmətlərini məqsəd bazarında irəlilətməyə kömək edən  marketinq tədqiqatları ilə məşğul olan kompaniyalar, reklam agentlikləri, konsaltinq firmaları və başqa müəssisələr aiddir.</a:t>
            </a:r>
          </a:p>
          <a:p>
            <a:pPr algn="l"/>
            <a:r>
              <a:rPr lang="az-Latn-AZ" sz="2400" i="1" dirty="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   </a:t>
            </a:r>
            <a:r>
              <a:rPr lang="az-Latn-AZ" sz="2400" i="1" u="sng" dirty="0" smtClean="0">
                <a:solidFill>
                  <a:schemeClr val="accent6"/>
                </a:solidFill>
                <a:latin typeface="Times New Roman" pitchFamily="18" charset="0"/>
                <a:cs typeface="Times New Roman" pitchFamily="18" charset="0"/>
              </a:rPr>
              <a:t>Maliyyə vasitəçilərinə</a:t>
            </a:r>
            <a:r>
              <a:rPr lang="az-Latn-AZ" sz="2400" i="1" dirty="0" smtClean="0">
                <a:solidFill>
                  <a:schemeClr val="tx1"/>
                </a:solidFill>
                <a:latin typeface="Times New Roman" pitchFamily="18" charset="0"/>
                <a:cs typeface="Times New Roman" pitchFamily="18" charset="0"/>
              </a:rPr>
              <a:t> banklar, kredit,  sığorta və s. başqa təşkilatlar aiddir. Bu təşkilatlar məhsulların alışı vəə satışı zamanı müəssisəni müxtəlif xarakterli risklərdən sığortalayır və həmin müəssisəyə maliyyə xidməti göstərir. </a:t>
            </a:r>
          </a:p>
          <a:p>
            <a:pPr algn="l"/>
            <a:endParaRPr lang="az-Latn-AZ" sz="2400" i="1" dirty="0">
              <a:solidFill>
                <a:schemeClr val="tx1"/>
              </a:solidFill>
              <a:latin typeface="Times New Roman" pitchFamily="18" charset="0"/>
              <a:cs typeface="Times New Roman" pitchFamily="18" charset="0"/>
            </a:endParaRPr>
          </a:p>
          <a:p>
            <a:pPr algn="l"/>
            <a:endParaRPr lang="ru-RU" sz="2400" i="1" dirty="0">
              <a:solidFill>
                <a:schemeClr val="tx1"/>
              </a:solidFill>
            </a:endParaRPr>
          </a:p>
        </p:txBody>
      </p:sp>
    </p:spTree>
    <p:extLst>
      <p:ext uri="{BB962C8B-B14F-4D97-AF65-F5344CB8AC3E}">
        <p14:creationId xmlns:p14="http://schemas.microsoft.com/office/powerpoint/2010/main" val="3869161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188640"/>
            <a:ext cx="6408712" cy="603498"/>
          </a:xfrm>
        </p:spPr>
        <p:style>
          <a:lnRef idx="2">
            <a:schemeClr val="accent5"/>
          </a:lnRef>
          <a:fillRef idx="1">
            <a:schemeClr val="lt1"/>
          </a:fillRef>
          <a:effectRef idx="0">
            <a:schemeClr val="accent5"/>
          </a:effectRef>
          <a:fontRef idx="minor">
            <a:schemeClr val="dk1"/>
          </a:fontRef>
        </p:style>
        <p:txBody>
          <a:bodyPr>
            <a:normAutofit/>
          </a:bodyPr>
          <a:lstStyle/>
          <a:p>
            <a:r>
              <a:rPr lang="az-Latn-AZ" sz="2800" i="1" dirty="0" smtClean="0">
                <a:solidFill>
                  <a:srgbClr val="00B050"/>
                </a:solidFill>
                <a:latin typeface="Times New Roman" pitchFamily="18" charset="0"/>
                <a:cs typeface="Times New Roman" pitchFamily="18" charset="0"/>
              </a:rPr>
              <a:t>Müştərilər</a:t>
            </a:r>
            <a:endParaRPr lang="ru-RU" sz="2800" i="1" dirty="0">
              <a:solidFill>
                <a:srgbClr val="00B050"/>
              </a:solidFill>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1981977893"/>
              </p:ext>
            </p:extLst>
          </p:nvPr>
        </p:nvGraphicFramePr>
        <p:xfrm>
          <a:off x="251520" y="1268760"/>
          <a:ext cx="856895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626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260648"/>
            <a:ext cx="6192688" cy="603498"/>
          </a:xfrm>
        </p:spPr>
        <p:style>
          <a:lnRef idx="2">
            <a:schemeClr val="accent6"/>
          </a:lnRef>
          <a:fillRef idx="1">
            <a:schemeClr val="lt1"/>
          </a:fillRef>
          <a:effectRef idx="0">
            <a:schemeClr val="accent6"/>
          </a:effectRef>
          <a:fontRef idx="minor">
            <a:schemeClr val="dk1"/>
          </a:fontRef>
        </p:style>
        <p:txBody>
          <a:bodyPr anchor="t">
            <a:normAutofit/>
          </a:bodyPr>
          <a:lstStyle/>
          <a:p>
            <a:r>
              <a:rPr lang="az-Latn-AZ" sz="2800" i="1" dirty="0" smtClean="0">
                <a:latin typeface="Times New Roman" pitchFamily="18" charset="0"/>
                <a:cs typeface="Times New Roman" pitchFamily="18" charset="0"/>
              </a:rPr>
              <a:t>Ünsiyyət auditoriyaları</a:t>
            </a:r>
            <a:endParaRPr lang="ru-RU" sz="2800" i="1" dirty="0">
              <a:latin typeface="Times New Roman" pitchFamily="18" charset="0"/>
              <a:cs typeface="Times New Roman" pitchFamily="18" charset="0"/>
            </a:endParaRPr>
          </a:p>
        </p:txBody>
      </p:sp>
      <p:graphicFrame>
        <p:nvGraphicFramePr>
          <p:cNvPr id="7" name="Схема 6"/>
          <p:cNvGraphicFramePr/>
          <p:nvPr>
            <p:extLst>
              <p:ext uri="{D42A27DB-BD31-4B8C-83A1-F6EECF244321}">
                <p14:modId xmlns:p14="http://schemas.microsoft.com/office/powerpoint/2010/main" val="1698286370"/>
              </p:ext>
            </p:extLst>
          </p:nvPr>
        </p:nvGraphicFramePr>
        <p:xfrm>
          <a:off x="395536" y="1124744"/>
          <a:ext cx="864096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1357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476672"/>
            <a:ext cx="7200800" cy="648072"/>
          </a:xfrm>
        </p:spPr>
        <p:style>
          <a:lnRef idx="2">
            <a:schemeClr val="accent1"/>
          </a:lnRef>
          <a:fillRef idx="1">
            <a:schemeClr val="lt1"/>
          </a:fillRef>
          <a:effectRef idx="0">
            <a:schemeClr val="accent1"/>
          </a:effectRef>
          <a:fontRef idx="minor">
            <a:schemeClr val="dk1"/>
          </a:fontRef>
        </p:style>
        <p:txBody>
          <a:bodyPr anchor="t">
            <a:normAutofit/>
          </a:bodyPr>
          <a:lstStyle/>
          <a:p>
            <a:r>
              <a:rPr lang="az-Latn-AZ" sz="2800" i="1" dirty="0" smtClean="0">
                <a:solidFill>
                  <a:srgbClr val="C00000"/>
                </a:solidFill>
                <a:latin typeface="Times New Roman" pitchFamily="18" charset="0"/>
                <a:cs typeface="Times New Roman" pitchFamily="18" charset="0"/>
              </a:rPr>
              <a:t>3- cü sual. Marketinqin makromühit amilləri</a:t>
            </a:r>
            <a:endParaRPr lang="ru-RU" sz="2800" i="1" dirty="0">
              <a:solidFill>
                <a:srgbClr val="C00000"/>
              </a:solidFill>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2664527989"/>
              </p:ext>
            </p:extLst>
          </p:nvPr>
        </p:nvGraphicFramePr>
        <p:xfrm>
          <a:off x="539552" y="1628800"/>
          <a:ext cx="8136904"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7763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16632"/>
            <a:ext cx="7488832" cy="605929"/>
          </a:xfrm>
        </p:spPr>
        <p:style>
          <a:lnRef idx="2">
            <a:schemeClr val="accent4"/>
          </a:lnRef>
          <a:fillRef idx="1">
            <a:schemeClr val="lt1"/>
          </a:fillRef>
          <a:effectRef idx="0">
            <a:schemeClr val="accent4"/>
          </a:effectRef>
          <a:fontRef idx="minor">
            <a:schemeClr val="dk1"/>
          </a:fontRef>
        </p:style>
        <p:txBody>
          <a:bodyPr>
            <a:normAutofit/>
          </a:bodyPr>
          <a:lstStyle/>
          <a:p>
            <a:r>
              <a:rPr lang="az-Latn-AZ" sz="2800" i="1" dirty="0" smtClean="0">
                <a:solidFill>
                  <a:srgbClr val="C00000"/>
                </a:solidFill>
                <a:latin typeface="Times New Roman" pitchFamily="18" charset="0"/>
                <a:cs typeface="Times New Roman" pitchFamily="18" charset="0"/>
              </a:rPr>
              <a:t>Demoqrafik</a:t>
            </a:r>
            <a:r>
              <a:rPr lang="az-Latn-AZ" sz="2800" i="1" u="sng" dirty="0" smtClean="0">
                <a:solidFill>
                  <a:srgbClr val="C00000"/>
                </a:solidFill>
                <a:latin typeface="Times New Roman" pitchFamily="18" charset="0"/>
                <a:cs typeface="Times New Roman" pitchFamily="18" charset="0"/>
              </a:rPr>
              <a:t> </a:t>
            </a:r>
            <a:r>
              <a:rPr lang="az-Latn-AZ" sz="2800" i="1" dirty="0" smtClean="0">
                <a:solidFill>
                  <a:srgbClr val="C00000"/>
                </a:solidFill>
                <a:latin typeface="Times New Roman" pitchFamily="18" charset="0"/>
                <a:cs typeface="Times New Roman" pitchFamily="18" charset="0"/>
              </a:rPr>
              <a:t>mühit</a:t>
            </a:r>
            <a:endParaRPr lang="ru-RU" sz="2800" i="1"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11560" y="1268760"/>
            <a:ext cx="7704856" cy="5256584"/>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az-Latn-AZ" sz="2400" i="1" dirty="0" smtClean="0">
                <a:solidFill>
                  <a:schemeClr val="tx1"/>
                </a:solidFill>
                <a:latin typeface="Times New Roman" pitchFamily="18" charset="0"/>
                <a:cs typeface="Times New Roman" pitchFamily="18" charset="0"/>
              </a:rPr>
              <a:t>       </a:t>
            </a:r>
            <a:r>
              <a:rPr lang="az-Latn-AZ" sz="2400" i="1" u="sng" dirty="0" smtClean="0">
                <a:solidFill>
                  <a:srgbClr val="C00000"/>
                </a:solidFill>
                <a:latin typeface="Times New Roman" pitchFamily="18" charset="0"/>
                <a:cs typeface="Times New Roman" pitchFamily="18" charset="0"/>
              </a:rPr>
              <a:t>Demoqrafiya</a:t>
            </a:r>
            <a:r>
              <a:rPr lang="az-Latn-AZ" sz="2400" i="1" dirty="0" smtClean="0">
                <a:solidFill>
                  <a:schemeClr val="tx1"/>
                </a:solidFill>
                <a:latin typeface="Times New Roman" pitchFamily="18" charset="0"/>
                <a:cs typeface="Times New Roman" pitchFamily="18" charset="0"/>
              </a:rPr>
              <a:t> əhalini müxtəlif statistik göstəricilər əsasında öyrənən elmdir. Bu göstəricilərə aşağıdakılar aid edilir: əhalinin sayı və sıxlığı; əhalinin coğrafi baxımdan təmərküzləşməsi; əhalinin məşğuliyyəti, cins və irq baxımdan tərkibi və s. Bu mühit öyrənilən zaman aşağıdakılar təhlil olunur:</a:t>
            </a:r>
          </a:p>
          <a:p>
            <a:pPr marL="342900" indent="-342900" algn="l">
              <a:buFont typeface="Wingdings" pitchFamily="2" charset="2"/>
              <a:buChar char="Ø"/>
            </a:pPr>
            <a:r>
              <a:rPr lang="az-Latn-AZ" sz="2400" i="1" dirty="0" smtClean="0">
                <a:solidFill>
                  <a:srgbClr val="7030A0"/>
                </a:solidFill>
                <a:latin typeface="Times New Roman" pitchFamily="18" charset="0"/>
                <a:cs typeface="Times New Roman" pitchFamily="18" charset="0"/>
              </a:rPr>
              <a:t>Əhali artımında baş verən dəyişikliklər;</a:t>
            </a:r>
          </a:p>
          <a:p>
            <a:pPr marL="342900" indent="-342900" algn="l">
              <a:buFont typeface="Wingdings" pitchFamily="2" charset="2"/>
              <a:buChar char="Ø"/>
            </a:pPr>
            <a:r>
              <a:rPr lang="az-Latn-AZ" sz="2400" i="1" dirty="0" smtClean="0">
                <a:solidFill>
                  <a:srgbClr val="7030A0"/>
                </a:solidFill>
                <a:latin typeface="Times New Roman" pitchFamily="18" charset="0"/>
                <a:cs typeface="Times New Roman" pitchFamily="18" charset="0"/>
              </a:rPr>
              <a:t>Əhalinin yaş tərkibində baş verən dəyişikliklər;</a:t>
            </a:r>
          </a:p>
          <a:p>
            <a:pPr marL="342900" indent="-342900" algn="l">
              <a:buFont typeface="Wingdings" pitchFamily="2" charset="2"/>
              <a:buChar char="Ø"/>
            </a:pPr>
            <a:r>
              <a:rPr lang="az-Latn-AZ" sz="2400" i="1" dirty="0" smtClean="0">
                <a:solidFill>
                  <a:srgbClr val="7030A0"/>
                </a:solidFill>
                <a:latin typeface="Times New Roman" pitchFamily="18" charset="0"/>
                <a:cs typeface="Times New Roman" pitchFamily="18" charset="0"/>
              </a:rPr>
              <a:t>Ailələrin strukturunda baş verən dəyişikliklər;</a:t>
            </a:r>
          </a:p>
          <a:p>
            <a:pPr marL="342900" indent="-342900" algn="l">
              <a:buFont typeface="Wingdings" pitchFamily="2" charset="2"/>
              <a:buChar char="Ø"/>
            </a:pPr>
            <a:r>
              <a:rPr lang="az-Latn-AZ" sz="2400" i="1" dirty="0" smtClean="0">
                <a:solidFill>
                  <a:srgbClr val="7030A0"/>
                </a:solidFill>
                <a:latin typeface="Times New Roman" pitchFamily="18" charset="0"/>
                <a:cs typeface="Times New Roman" pitchFamily="18" charset="0"/>
              </a:rPr>
              <a:t>Miqrasiyanın təsiri;</a:t>
            </a:r>
          </a:p>
          <a:p>
            <a:pPr marL="342900" indent="-342900" algn="l">
              <a:buFont typeface="Wingdings" pitchFamily="2" charset="2"/>
              <a:buChar char="Ø"/>
            </a:pPr>
            <a:r>
              <a:rPr lang="az-Latn-AZ" sz="2400" i="1" dirty="0" smtClean="0">
                <a:solidFill>
                  <a:srgbClr val="7030A0"/>
                </a:solidFill>
                <a:latin typeface="Times New Roman" pitchFamily="18" charset="0"/>
                <a:cs typeface="Times New Roman" pitchFamily="18" charset="0"/>
              </a:rPr>
              <a:t>Təhsil səviyyəsinin artımı və s.</a:t>
            </a:r>
            <a:endParaRPr lang="ru-RU" sz="2400"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851194955"/>
      </p:ext>
    </p:extLst>
  </p:cSld>
  <p:clrMapOvr>
    <a:masterClrMapping/>
  </p:clrMapOvr>
</p:sld>
</file>

<file path=ppt/theme/theme1.xml><?xml version="1.0" encoding="utf-8"?>
<a:theme xmlns:a="http://schemas.openxmlformats.org/drawingml/2006/main" name="Тема Office">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1571</Words>
  <Application>Microsoft Office PowerPoint</Application>
  <PresentationFormat>Экран (4:3)</PresentationFormat>
  <Paragraphs>523</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Mövzu: Marketinqin ətraf mühiti</vt:lpstr>
      <vt:lpstr>1- ci sual. Marketinqin ətraf mühitini formalaşdıran qüvvələr</vt:lpstr>
      <vt:lpstr>Презентация PowerPoint</vt:lpstr>
      <vt:lpstr>2- ci sual. Marketinqin mikromühit amilləri</vt:lpstr>
      <vt:lpstr>Marketinq vasitəçiləri </vt:lpstr>
      <vt:lpstr>Müştərilər</vt:lpstr>
      <vt:lpstr>Ünsiyyət auditoriyaları</vt:lpstr>
      <vt:lpstr>3- cü sual. Marketinqin makromühit amilləri</vt:lpstr>
      <vt:lpstr>Demoqrafik mühit</vt:lpstr>
      <vt:lpstr>İqtisadi mühit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Təbii mühit</vt:lpstr>
      <vt:lpstr>Elmi – texniki mühit</vt:lpstr>
      <vt:lpstr>Siyasi mühit</vt:lpstr>
      <vt:lpstr>Mədəni mühit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Mövzu: Marketinqin ətraf mühiti</dc:title>
  <dc:creator>User</dc:creator>
  <cp:lastModifiedBy>User</cp:lastModifiedBy>
  <cp:revision>107</cp:revision>
  <dcterms:created xsi:type="dcterms:W3CDTF">2013-09-15T13:40:05Z</dcterms:created>
  <dcterms:modified xsi:type="dcterms:W3CDTF">2015-10-16T13:22:10Z</dcterms:modified>
</cp:coreProperties>
</file>