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8BF95F-8ACE-44CD-91F9-A841204F1D2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AC6C736-DA80-4349-B468-52A08A3832C5}">
      <dgm:prSet/>
      <dgm:spPr/>
      <dgm:t>
        <a:bodyPr/>
        <a:lstStyle/>
        <a:p>
          <a:pPr rtl="0"/>
          <a:r>
            <a:rPr lang="az-Latn-AZ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Təlabatın  yaranması</a:t>
          </a:r>
          <a:endParaRPr lang="ru-RU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453B3F-6D74-4E21-BC50-330C6FC94023}" type="parTrans" cxnId="{5E537880-D13C-4E52-8D41-2C78E6AB0C94}">
      <dgm:prSet/>
      <dgm:spPr/>
      <dgm:t>
        <a:bodyPr/>
        <a:lstStyle/>
        <a:p>
          <a:endParaRPr lang="ru-RU"/>
        </a:p>
      </dgm:t>
    </dgm:pt>
    <dgm:pt modelId="{1A2C5D48-A0DC-45EC-8274-0D6FCBE5529A}" type="sibTrans" cxnId="{5E537880-D13C-4E52-8D41-2C78E6AB0C94}">
      <dgm:prSet/>
      <dgm:spPr/>
      <dgm:t>
        <a:bodyPr/>
        <a:lstStyle/>
        <a:p>
          <a:endParaRPr lang="ru-RU"/>
        </a:p>
      </dgm:t>
    </dgm:pt>
    <dgm:pt modelId="{7137C1EE-840F-4002-AB31-C1FFCF874B66}">
      <dgm:prSet/>
      <dgm:spPr/>
      <dgm:t>
        <a:bodyPr/>
        <a:lstStyle/>
        <a:p>
          <a:pPr rtl="0"/>
          <a:r>
            <a:rPr lang="az-Latn-AZ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İnformasiyanın  toplanması</a:t>
          </a:r>
          <a:endParaRPr lang="ru-RU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ADF46C-4A26-410A-9716-9FF74AE2EEFD}" type="parTrans" cxnId="{BE9EA836-14C1-4F77-989C-5E47A78DF348}">
      <dgm:prSet/>
      <dgm:spPr/>
      <dgm:t>
        <a:bodyPr/>
        <a:lstStyle/>
        <a:p>
          <a:endParaRPr lang="ru-RU"/>
        </a:p>
      </dgm:t>
    </dgm:pt>
    <dgm:pt modelId="{E5145DE9-9477-4818-BF94-8C90D53C2B29}" type="sibTrans" cxnId="{BE9EA836-14C1-4F77-989C-5E47A78DF348}">
      <dgm:prSet/>
      <dgm:spPr/>
      <dgm:t>
        <a:bodyPr/>
        <a:lstStyle/>
        <a:p>
          <a:endParaRPr lang="ru-RU"/>
        </a:p>
      </dgm:t>
    </dgm:pt>
    <dgm:pt modelId="{B4AD02EC-9755-4585-ACF5-530049FDCD85}">
      <dgm:prSet/>
      <dgm:spPr/>
      <dgm:t>
        <a:bodyPr/>
        <a:lstStyle/>
        <a:p>
          <a:pPr rtl="0"/>
          <a:r>
            <a:rPr lang="az-Latn-AZ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Məhsulun seçilməsi</a:t>
          </a:r>
          <a:endParaRPr lang="ru-RU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F04B87-4A9B-4A37-8493-0FF89C07DFFD}" type="parTrans" cxnId="{8AD7B161-BD04-4E22-8977-C407A8946E73}">
      <dgm:prSet/>
      <dgm:spPr/>
      <dgm:t>
        <a:bodyPr/>
        <a:lstStyle/>
        <a:p>
          <a:endParaRPr lang="ru-RU"/>
        </a:p>
      </dgm:t>
    </dgm:pt>
    <dgm:pt modelId="{C7E4B6DD-E9A1-47EC-A38B-64FA5E5602B2}" type="sibTrans" cxnId="{8AD7B161-BD04-4E22-8977-C407A8946E73}">
      <dgm:prSet/>
      <dgm:spPr/>
      <dgm:t>
        <a:bodyPr/>
        <a:lstStyle/>
        <a:p>
          <a:endParaRPr lang="ru-RU"/>
        </a:p>
      </dgm:t>
    </dgm:pt>
    <dgm:pt modelId="{8FFFE355-05AE-42E2-A684-D256C2DC8005}">
      <dgm:prSet/>
      <dgm:spPr/>
      <dgm:t>
        <a:bodyPr/>
        <a:lstStyle/>
        <a:p>
          <a:pPr rtl="0"/>
          <a:r>
            <a:rPr lang="az-Latn-AZ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Məhsulun alınması</a:t>
          </a:r>
          <a:endParaRPr lang="ru-RU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B42230-16FB-4243-B206-F85F119E6212}" type="parTrans" cxnId="{5BB7798D-3075-4202-9E21-6F118B637BA0}">
      <dgm:prSet/>
      <dgm:spPr/>
      <dgm:t>
        <a:bodyPr/>
        <a:lstStyle/>
        <a:p>
          <a:endParaRPr lang="ru-RU"/>
        </a:p>
      </dgm:t>
    </dgm:pt>
    <dgm:pt modelId="{556C9C3D-35F3-4A12-864D-C54CE6134C28}" type="sibTrans" cxnId="{5BB7798D-3075-4202-9E21-6F118B637BA0}">
      <dgm:prSet/>
      <dgm:spPr/>
      <dgm:t>
        <a:bodyPr/>
        <a:lstStyle/>
        <a:p>
          <a:endParaRPr lang="ru-RU"/>
        </a:p>
      </dgm:t>
    </dgm:pt>
    <dgm:pt modelId="{7A5B7389-066D-4F1D-B2C4-971CCC502A99}">
      <dgm:prSet/>
      <dgm:spPr/>
      <dgm:t>
        <a:bodyPr/>
        <a:lstStyle/>
        <a:p>
          <a:pPr rtl="0"/>
          <a:r>
            <a:rPr lang="az-Latn-AZ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Məhsulun alınması üzrə fəaliyyətin qiymətləndirilməsi</a:t>
          </a:r>
          <a:endParaRPr lang="ru-RU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BC3C40-6229-48D0-A832-218939B60E87}" type="parTrans" cxnId="{7A0E8B3C-51F0-4A5A-B74E-DEAA8E525E1D}">
      <dgm:prSet/>
      <dgm:spPr/>
      <dgm:t>
        <a:bodyPr/>
        <a:lstStyle/>
        <a:p>
          <a:endParaRPr lang="ru-RU"/>
        </a:p>
      </dgm:t>
    </dgm:pt>
    <dgm:pt modelId="{1B3F2AAC-DCF5-4B3D-869C-5C7A2604F176}" type="sibTrans" cxnId="{7A0E8B3C-51F0-4A5A-B74E-DEAA8E525E1D}">
      <dgm:prSet/>
      <dgm:spPr/>
      <dgm:t>
        <a:bodyPr/>
        <a:lstStyle/>
        <a:p>
          <a:endParaRPr lang="ru-RU"/>
        </a:p>
      </dgm:t>
    </dgm:pt>
    <dgm:pt modelId="{F4208D55-2107-43E4-B06B-6D4AA15172F9}" type="pres">
      <dgm:prSet presAssocID="{868BF95F-8ACE-44CD-91F9-A841204F1D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55A6CC-7F3D-43CD-BDB4-2899932765C0}" type="pres">
      <dgm:prSet presAssocID="{3AC6C736-DA80-4349-B468-52A08A3832C5}" presName="parentText" presStyleLbl="node1" presStyleIdx="0" presStyleCnt="5" custScaleY="564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8C9E7-3EBF-4827-A050-8372E87E6052}" type="pres">
      <dgm:prSet presAssocID="{1A2C5D48-A0DC-45EC-8274-0D6FCBE5529A}" presName="spacer" presStyleCnt="0"/>
      <dgm:spPr/>
      <dgm:t>
        <a:bodyPr/>
        <a:lstStyle/>
        <a:p>
          <a:endParaRPr lang="ru-RU"/>
        </a:p>
      </dgm:t>
    </dgm:pt>
    <dgm:pt modelId="{5D683823-47C7-49E7-A585-7458C3E33504}" type="pres">
      <dgm:prSet presAssocID="{7137C1EE-840F-4002-AB31-C1FFCF874B66}" presName="parentText" presStyleLbl="node1" presStyleIdx="1" presStyleCnt="5" custScaleY="59404" custLinFactNeighborX="-133" custLinFactNeighborY="-292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BD808-F166-4039-92CB-3FDEDCC8409C}" type="pres">
      <dgm:prSet presAssocID="{E5145DE9-9477-4818-BF94-8C90D53C2B29}" presName="spacer" presStyleCnt="0"/>
      <dgm:spPr/>
      <dgm:t>
        <a:bodyPr/>
        <a:lstStyle/>
        <a:p>
          <a:endParaRPr lang="ru-RU"/>
        </a:p>
      </dgm:t>
    </dgm:pt>
    <dgm:pt modelId="{3B31BF44-C934-4406-9797-CBA675369BA8}" type="pres">
      <dgm:prSet presAssocID="{B4AD02EC-9755-4585-ACF5-530049FDCD85}" presName="parentText" presStyleLbl="node1" presStyleIdx="2" presStyleCnt="5" custScaleY="422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28426-B468-4945-9838-3B923304FF1B}" type="pres">
      <dgm:prSet presAssocID="{C7E4B6DD-E9A1-47EC-A38B-64FA5E5602B2}" presName="spacer" presStyleCnt="0"/>
      <dgm:spPr/>
      <dgm:t>
        <a:bodyPr/>
        <a:lstStyle/>
        <a:p>
          <a:endParaRPr lang="ru-RU"/>
        </a:p>
      </dgm:t>
    </dgm:pt>
    <dgm:pt modelId="{EE779D79-2635-49CF-A531-C0F39937F7D0}" type="pres">
      <dgm:prSet presAssocID="{8FFFE355-05AE-42E2-A684-D256C2DC8005}" presName="parentText" presStyleLbl="node1" presStyleIdx="3" presStyleCnt="5" custScaleY="473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290CA-B5AC-4B79-A8CA-F27BED2D49D1}" type="pres">
      <dgm:prSet presAssocID="{556C9C3D-35F3-4A12-864D-C54CE6134C28}" presName="spacer" presStyleCnt="0"/>
      <dgm:spPr/>
      <dgm:t>
        <a:bodyPr/>
        <a:lstStyle/>
        <a:p>
          <a:endParaRPr lang="ru-RU"/>
        </a:p>
      </dgm:t>
    </dgm:pt>
    <dgm:pt modelId="{737E7E91-0440-438D-8C60-6024E4EB3B4A}" type="pres">
      <dgm:prSet presAssocID="{7A5B7389-066D-4F1D-B2C4-971CCC502A99}" presName="parentText" presStyleLbl="node1" presStyleIdx="4" presStyleCnt="5" custScaleY="578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A408C8-A8CB-489A-8825-75310272B92D}" type="presOf" srcId="{868BF95F-8ACE-44CD-91F9-A841204F1D2A}" destId="{F4208D55-2107-43E4-B06B-6D4AA15172F9}" srcOrd="0" destOrd="0" presId="urn:microsoft.com/office/officeart/2005/8/layout/vList2"/>
    <dgm:cxn modelId="{8AD7B161-BD04-4E22-8977-C407A8946E73}" srcId="{868BF95F-8ACE-44CD-91F9-A841204F1D2A}" destId="{B4AD02EC-9755-4585-ACF5-530049FDCD85}" srcOrd="2" destOrd="0" parTransId="{B9F04B87-4A9B-4A37-8493-0FF89C07DFFD}" sibTransId="{C7E4B6DD-E9A1-47EC-A38B-64FA5E5602B2}"/>
    <dgm:cxn modelId="{7A0E8B3C-51F0-4A5A-B74E-DEAA8E525E1D}" srcId="{868BF95F-8ACE-44CD-91F9-A841204F1D2A}" destId="{7A5B7389-066D-4F1D-B2C4-971CCC502A99}" srcOrd="4" destOrd="0" parTransId="{AEBC3C40-6229-48D0-A832-218939B60E87}" sibTransId="{1B3F2AAC-DCF5-4B3D-869C-5C7A2604F176}"/>
    <dgm:cxn modelId="{279347BF-9140-4C08-8477-68C8D0C6171B}" type="presOf" srcId="{B4AD02EC-9755-4585-ACF5-530049FDCD85}" destId="{3B31BF44-C934-4406-9797-CBA675369BA8}" srcOrd="0" destOrd="0" presId="urn:microsoft.com/office/officeart/2005/8/layout/vList2"/>
    <dgm:cxn modelId="{5E537880-D13C-4E52-8D41-2C78E6AB0C94}" srcId="{868BF95F-8ACE-44CD-91F9-A841204F1D2A}" destId="{3AC6C736-DA80-4349-B468-52A08A3832C5}" srcOrd="0" destOrd="0" parTransId="{8D453B3F-6D74-4E21-BC50-330C6FC94023}" sibTransId="{1A2C5D48-A0DC-45EC-8274-0D6FCBE5529A}"/>
    <dgm:cxn modelId="{B9A7A737-D3A9-4EC9-A845-E5BA9D42ADB6}" type="presOf" srcId="{3AC6C736-DA80-4349-B468-52A08A3832C5}" destId="{BA55A6CC-7F3D-43CD-BDB4-2899932765C0}" srcOrd="0" destOrd="0" presId="urn:microsoft.com/office/officeart/2005/8/layout/vList2"/>
    <dgm:cxn modelId="{BF06A2B6-64B1-4CC0-9B6F-8DB0ECCCCD6F}" type="presOf" srcId="{7A5B7389-066D-4F1D-B2C4-971CCC502A99}" destId="{737E7E91-0440-438D-8C60-6024E4EB3B4A}" srcOrd="0" destOrd="0" presId="urn:microsoft.com/office/officeart/2005/8/layout/vList2"/>
    <dgm:cxn modelId="{5B1014DB-3533-4188-AAF9-122BC53CC19B}" type="presOf" srcId="{7137C1EE-840F-4002-AB31-C1FFCF874B66}" destId="{5D683823-47C7-49E7-A585-7458C3E33504}" srcOrd="0" destOrd="0" presId="urn:microsoft.com/office/officeart/2005/8/layout/vList2"/>
    <dgm:cxn modelId="{5BB7798D-3075-4202-9E21-6F118B637BA0}" srcId="{868BF95F-8ACE-44CD-91F9-A841204F1D2A}" destId="{8FFFE355-05AE-42E2-A684-D256C2DC8005}" srcOrd="3" destOrd="0" parTransId="{ECB42230-16FB-4243-B206-F85F119E6212}" sibTransId="{556C9C3D-35F3-4A12-864D-C54CE6134C28}"/>
    <dgm:cxn modelId="{BE9EA836-14C1-4F77-989C-5E47A78DF348}" srcId="{868BF95F-8ACE-44CD-91F9-A841204F1D2A}" destId="{7137C1EE-840F-4002-AB31-C1FFCF874B66}" srcOrd="1" destOrd="0" parTransId="{5EADF46C-4A26-410A-9716-9FF74AE2EEFD}" sibTransId="{E5145DE9-9477-4818-BF94-8C90D53C2B29}"/>
    <dgm:cxn modelId="{D9A6271C-04C2-42D1-BCFD-E148654D8ACF}" type="presOf" srcId="{8FFFE355-05AE-42E2-A684-D256C2DC8005}" destId="{EE779D79-2635-49CF-A531-C0F39937F7D0}" srcOrd="0" destOrd="0" presId="urn:microsoft.com/office/officeart/2005/8/layout/vList2"/>
    <dgm:cxn modelId="{46AC4D2D-6149-4CE2-AFBF-A96F29BD89D7}" type="presParOf" srcId="{F4208D55-2107-43E4-B06B-6D4AA15172F9}" destId="{BA55A6CC-7F3D-43CD-BDB4-2899932765C0}" srcOrd="0" destOrd="0" presId="urn:microsoft.com/office/officeart/2005/8/layout/vList2"/>
    <dgm:cxn modelId="{A375E45E-F31D-46D4-B202-EF971C02C56A}" type="presParOf" srcId="{F4208D55-2107-43E4-B06B-6D4AA15172F9}" destId="{A748C9E7-3EBF-4827-A050-8372E87E6052}" srcOrd="1" destOrd="0" presId="urn:microsoft.com/office/officeart/2005/8/layout/vList2"/>
    <dgm:cxn modelId="{953EF7A7-7012-4272-89E7-4D8D271D09C3}" type="presParOf" srcId="{F4208D55-2107-43E4-B06B-6D4AA15172F9}" destId="{5D683823-47C7-49E7-A585-7458C3E33504}" srcOrd="2" destOrd="0" presId="urn:microsoft.com/office/officeart/2005/8/layout/vList2"/>
    <dgm:cxn modelId="{223A3BE0-99CB-482C-9916-DBDF57EB226F}" type="presParOf" srcId="{F4208D55-2107-43E4-B06B-6D4AA15172F9}" destId="{6FEBD808-F166-4039-92CB-3FDEDCC8409C}" srcOrd="3" destOrd="0" presId="urn:microsoft.com/office/officeart/2005/8/layout/vList2"/>
    <dgm:cxn modelId="{547B157F-A6C0-4F29-9B52-607C919A1783}" type="presParOf" srcId="{F4208D55-2107-43E4-B06B-6D4AA15172F9}" destId="{3B31BF44-C934-4406-9797-CBA675369BA8}" srcOrd="4" destOrd="0" presId="urn:microsoft.com/office/officeart/2005/8/layout/vList2"/>
    <dgm:cxn modelId="{428B79FF-107D-49A1-B328-87E6661FD0A9}" type="presParOf" srcId="{F4208D55-2107-43E4-B06B-6D4AA15172F9}" destId="{4AA28426-B468-4945-9838-3B923304FF1B}" srcOrd="5" destOrd="0" presId="urn:microsoft.com/office/officeart/2005/8/layout/vList2"/>
    <dgm:cxn modelId="{F5F27EC5-82FF-48C3-BBA7-779AA159203A}" type="presParOf" srcId="{F4208D55-2107-43E4-B06B-6D4AA15172F9}" destId="{EE779D79-2635-49CF-A531-C0F39937F7D0}" srcOrd="6" destOrd="0" presId="urn:microsoft.com/office/officeart/2005/8/layout/vList2"/>
    <dgm:cxn modelId="{A4F96348-51CD-496E-91D3-B5CA32D0F075}" type="presParOf" srcId="{F4208D55-2107-43E4-B06B-6D4AA15172F9}" destId="{B15290CA-B5AC-4B79-A8CA-F27BED2D49D1}" srcOrd="7" destOrd="0" presId="urn:microsoft.com/office/officeart/2005/8/layout/vList2"/>
    <dgm:cxn modelId="{C535A8BF-E479-4820-9C78-59374159290D}" type="presParOf" srcId="{F4208D55-2107-43E4-B06B-6D4AA15172F9}" destId="{737E7E91-0440-438D-8C60-6024E4EB3B4A}" srcOrd="8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5A6CC-7F3D-43CD-BDB4-2899932765C0}">
      <dsp:nvSpPr>
        <dsp:cNvPr id="0" name=""/>
        <dsp:cNvSpPr/>
      </dsp:nvSpPr>
      <dsp:spPr>
        <a:xfrm>
          <a:off x="0" y="23615"/>
          <a:ext cx="7192888" cy="8806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Təlabatın  yaranması</a:t>
          </a:r>
          <a:endParaRPr lang="ru-RU" sz="25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988" y="66603"/>
        <a:ext cx="7106912" cy="794639"/>
      </dsp:txXfrm>
    </dsp:sp>
    <dsp:sp modelId="{5D683823-47C7-49E7-A585-7458C3E33504}">
      <dsp:nvSpPr>
        <dsp:cNvPr id="0" name=""/>
        <dsp:cNvSpPr/>
      </dsp:nvSpPr>
      <dsp:spPr>
        <a:xfrm>
          <a:off x="0" y="987773"/>
          <a:ext cx="7192888" cy="9261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İnformasiyanın  toplanması</a:t>
          </a:r>
          <a:endParaRPr lang="ru-RU" sz="25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210" y="1032983"/>
        <a:ext cx="7102468" cy="835703"/>
      </dsp:txXfrm>
    </dsp:sp>
    <dsp:sp modelId="{3B31BF44-C934-4406-9797-CBA675369BA8}">
      <dsp:nvSpPr>
        <dsp:cNvPr id="0" name=""/>
        <dsp:cNvSpPr/>
      </dsp:nvSpPr>
      <dsp:spPr>
        <a:xfrm>
          <a:off x="0" y="2066514"/>
          <a:ext cx="7192888" cy="6585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Məhsulun seçilməsi</a:t>
          </a:r>
          <a:endParaRPr lang="ru-RU" sz="2500" kern="120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147" y="2098661"/>
        <a:ext cx="7128594" cy="594238"/>
      </dsp:txXfrm>
    </dsp:sp>
    <dsp:sp modelId="{EE779D79-2635-49CF-A531-C0F39937F7D0}">
      <dsp:nvSpPr>
        <dsp:cNvPr id="0" name=""/>
        <dsp:cNvSpPr/>
      </dsp:nvSpPr>
      <dsp:spPr>
        <a:xfrm>
          <a:off x="0" y="2843126"/>
          <a:ext cx="7192888" cy="7385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Məhsulun alınması</a:t>
          </a:r>
          <a:endParaRPr lang="ru-RU" sz="2500" kern="120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054" y="2879180"/>
        <a:ext cx="7120780" cy="666464"/>
      </dsp:txXfrm>
    </dsp:sp>
    <dsp:sp modelId="{737E7E91-0440-438D-8C60-6024E4EB3B4A}">
      <dsp:nvSpPr>
        <dsp:cNvPr id="0" name=""/>
        <dsp:cNvSpPr/>
      </dsp:nvSpPr>
      <dsp:spPr>
        <a:xfrm>
          <a:off x="0" y="3699778"/>
          <a:ext cx="7192888" cy="9016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Məhsulun alınması üzrə fəaliyyətin qiymətləndirilməsi</a:t>
          </a:r>
          <a:endParaRPr lang="ru-RU" sz="25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016" y="3743794"/>
        <a:ext cx="7104856" cy="813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270576" cy="9635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az-Latn-AZ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Mövzu:İstehlakçıların davranışı və istehlakçı davranışının modelləşdililməsi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7344816" cy="24482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az-Latn-A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Mövzunun planı: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İstehlakçıların davranışının modelləşdirilməsinin mahiyyəti;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Son istehlakçıların davranışının modelləşdirilməsi;</a:t>
            </a:r>
          </a:p>
          <a:p>
            <a:pPr algn="l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İşgüzar istehlakçıların davranışının modelləşdirilməsi</a:t>
            </a:r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6624736" cy="8915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az-Latn-AZ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1- ci sual. İstehlakçıların davranışının modelləşdirilməsinin mahiyyəti</a:t>
            </a:r>
            <a:endParaRPr lang="ru-RU" sz="24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204864"/>
            <a:ext cx="7128792" cy="43924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İstehlakçıların davranışı dedikdə məhsulun seçilməsi və alınması ilə əlaqədar situasiyalarda və bilavasitə məhsulun alınması zamanı istehlakçılara xas olan hərəkətlərin məcmusu və onların özünü aparması başa düşülür.</a:t>
            </a:r>
          </a:p>
          <a:p>
            <a:pPr algn="l"/>
            <a:r>
              <a:rPr lang="az-Latn-A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İstehlakçıların davranışının modelləşdirilməsinin məqsədi</a:t>
            </a:r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istehlakçıları eyni və yaxud oxşar davranış tərzlərinə görə qruplaşdırmaq və bu qruplara xas olan qanunauyğunlaqları müəyyən etməklə onlara təsir vasitələrinin  müəyyənləşdirilməsidir.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6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564" y="1415172"/>
            <a:ext cx="2540804" cy="2832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z-Latn-AZ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1415172"/>
            <a:ext cx="2592288" cy="2832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«Alıcının qara yeşiyi»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2520" y="1415172"/>
            <a:ext cx="2491928" cy="2832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Alıcının reaksiyası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stCxn id="2" idx="0"/>
            <a:endCxn id="2" idx="2"/>
          </p:cNvCxnSpPr>
          <p:nvPr/>
        </p:nvCxnSpPr>
        <p:spPr>
          <a:xfrm>
            <a:off x="1732966" y="1415172"/>
            <a:ext cx="0" cy="2832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2" idx="0"/>
            <a:endCxn id="2" idx="2"/>
          </p:cNvCxnSpPr>
          <p:nvPr/>
        </p:nvCxnSpPr>
        <p:spPr>
          <a:xfrm>
            <a:off x="1732966" y="1415172"/>
            <a:ext cx="0" cy="2832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2" idx="0"/>
          </p:cNvCxnSpPr>
          <p:nvPr/>
        </p:nvCxnSpPr>
        <p:spPr>
          <a:xfrm>
            <a:off x="1732966" y="1415172"/>
            <a:ext cx="0" cy="2555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2564" y="2275131"/>
            <a:ext cx="2536249" cy="19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75856" y="2285020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107175" y="2325561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9552" y="1628800"/>
            <a:ext cx="1157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Marketinq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stimulları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6600" y="1628800"/>
            <a:ext cx="130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Başqa amil-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lər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>
            <a:endCxn id="3" idx="2"/>
          </p:cNvCxnSpPr>
          <p:nvPr/>
        </p:nvCxnSpPr>
        <p:spPr>
          <a:xfrm>
            <a:off x="4535996" y="2294909"/>
            <a:ext cx="36004" cy="1952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419872" y="2492896"/>
            <a:ext cx="1236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Alıcının 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Xarakteris-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tikaları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552" y="2492896"/>
            <a:ext cx="1319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Əmtəə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Qiymət</a:t>
            </a:r>
            <a:br>
              <a:rPr lang="az-Latn-AZ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Bölüşdürmə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İrəlilətmə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59144" y="2492896"/>
            <a:ext cx="10662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İqtisadi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Texnoloji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Siyasi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Mədəni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56108" y="2492896"/>
            <a:ext cx="13324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Alış haqqın-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da qərar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qəbul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edilməsi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prosesi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112520" y="2492896"/>
            <a:ext cx="26002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Əmtəənin seçilməsi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Ticarət markasının seçil-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əsi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Ticarət vasitəçisinin seçil-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əsi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Alışın həcmi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Стрелка вправо 74"/>
          <p:cNvSpPr/>
          <p:nvPr/>
        </p:nvSpPr>
        <p:spPr>
          <a:xfrm>
            <a:off x="3003368" y="2831197"/>
            <a:ext cx="272488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>
            <a:off x="5868144" y="2791909"/>
            <a:ext cx="244376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503548" y="4725143"/>
            <a:ext cx="806489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Şəkil. Alıcı davranışının modeli</a:t>
            </a:r>
            <a:endParaRPr lang="ru-RU" sz="24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558608" cy="7200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az-Latn-AZ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 ci sual. Alıcı davranışına təsir edən amillər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632848" cy="1752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az-Latn-A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Alıcıların davranışına mədəni, sosial, şəxsi və psixoloji qəbildən olan amillər əhəmiyyətli dərəcədə təsir göstərir. 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2304256" cy="41764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az-Latn-A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Mədəni amillər</a:t>
            </a:r>
          </a:p>
          <a:p>
            <a:pPr algn="ctr"/>
            <a:endParaRPr lang="az-Latn-A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z-Latn-AZ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Mədəniyyət</a:t>
            </a:r>
          </a:p>
          <a:p>
            <a:pPr algn="ctr"/>
            <a:endParaRPr lang="az-Latn-AZ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Submədəniyyət</a:t>
            </a:r>
          </a:p>
          <a:p>
            <a:pPr algn="ctr"/>
            <a:endParaRPr lang="az-Latn-AZ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z-Latn-AZ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z-Latn-AZ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İctimai siniflər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799" y="1475010"/>
            <a:ext cx="1512169" cy="36101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Sosial amillər</a:t>
            </a:r>
          </a:p>
          <a:p>
            <a:pPr algn="ctr"/>
            <a:endParaRPr lang="az-Latn-A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z-Latn-AZ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z-Latn-A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Referent qruplar</a:t>
            </a:r>
          </a:p>
          <a:p>
            <a:pPr algn="ctr"/>
            <a:endParaRPr lang="az-Latn-A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z-Latn-A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Ailələr </a:t>
            </a:r>
          </a:p>
          <a:p>
            <a:pPr algn="ctr"/>
            <a:endParaRPr lang="az-Latn-A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z-Latn-AZ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z-Latn-A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Rollar və statuslar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1628800"/>
            <a:ext cx="1728192" cy="33123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Şəxsi amillər</a:t>
            </a:r>
          </a:p>
          <a:p>
            <a:pPr algn="ctr"/>
            <a:endParaRPr lang="az-Latn-A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Həyat dövranının yaşı və mərhələsi</a:t>
            </a:r>
          </a:p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Məşğuliyyət növü</a:t>
            </a:r>
          </a:p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Maddi vəziyyət</a:t>
            </a:r>
          </a:p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Həyat tərzi</a:t>
            </a:r>
          </a:p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Şəxsiyyət tipi və özü haqqında təsəvvürləri</a:t>
            </a:r>
          </a:p>
          <a:p>
            <a:pPr algn="ctr"/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348880"/>
            <a:ext cx="1296144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Psixoloji amillər</a:t>
            </a:r>
          </a:p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Motivasiya</a:t>
            </a:r>
          </a:p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Qavrama</a:t>
            </a:r>
          </a:p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Mənimsəmə</a:t>
            </a:r>
          </a:p>
          <a:p>
            <a:r>
              <a:rPr lang="az-Latn-A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Baxışlar və fikirlər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40352" y="2924944"/>
            <a:ext cx="1152128" cy="115212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Alıcı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1520" y="1988840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71798" y="1988840"/>
            <a:ext cx="15121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27984" y="221338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00192" y="292494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1560" y="5733256"/>
            <a:ext cx="763284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Alıcıların davranışına təsir edən amillər</a:t>
            </a:r>
            <a:endParaRPr lang="ru-RU" sz="24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560840" cy="9635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az-Latn-AZ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Son istehlakçılar tərəfindən məhsulun alınmasına dair qərar qəbulu prosesi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95783967"/>
              </p:ext>
            </p:extLst>
          </p:nvPr>
        </p:nvGraphicFramePr>
        <p:xfrm>
          <a:off x="899592" y="1468224"/>
          <a:ext cx="7192888" cy="4625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86148" y="6257835"/>
            <a:ext cx="6062686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Məhsulun alınmasına dair qərar qəbulu prosesi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414592" cy="93610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z-Latn-AZ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 cü sual. İşgüzür istehlakçıların davranışının modelləşdeirilməsi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488832" cy="32872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l"/>
            <a:r>
              <a:rPr lang="az-Latn-A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İşgüzar istehlakçıların tədarük qərarları kollegial qaydada tədarük mərkəzləri tərəfindən qəbul edilir. Tədarük mərkəzinin tərkibinə aşağıdakı şəxslər daxil olur: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Təşəbbüskar;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İstifadəçi;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Qərar qəbul edən şəxs;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Nüfuzlu şəxslər;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Alıcı;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az-Latn-AZ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İnformasiya vasitələri. </a:t>
            </a:r>
            <a:endParaRPr lang="ru-RU" sz="2400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877272"/>
            <a:ext cx="777686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Fənn müəllimi: i.e.n., dos. İ.M.Xeyirxəbərov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2448272" cy="44644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Ətarf mühit</a:t>
            </a:r>
          </a:p>
          <a:p>
            <a:pPr algn="ctr"/>
            <a:endParaRPr lang="az-Latn-AZ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Marketinq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Stimulları</a:t>
            </a:r>
          </a:p>
          <a:p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980728"/>
            <a:ext cx="2304256" cy="44644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56176" y="980728"/>
            <a:ext cx="2232248" cy="44644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536" y="15567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5536" y="155679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2" idx="2"/>
          </p:cNvCxnSpPr>
          <p:nvPr/>
        </p:nvCxnSpPr>
        <p:spPr>
          <a:xfrm>
            <a:off x="1619672" y="1556792"/>
            <a:ext cx="0" cy="38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5536" y="2204864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707904" y="1628800"/>
            <a:ext cx="1728192" cy="33123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2420888"/>
            <a:ext cx="1152128" cy="18682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3688" y="162880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Başqa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stimullar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2420888"/>
            <a:ext cx="1002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Əmtəə</a:t>
            </a:r>
          </a:p>
          <a:p>
            <a:r>
              <a:rPr lang="az-Latn-AZ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Qiymət</a:t>
            </a:r>
          </a:p>
          <a:p>
            <a:r>
              <a:rPr lang="az-Latn-AZ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Bölüşdürmə</a:t>
            </a:r>
          </a:p>
          <a:p>
            <a:r>
              <a:rPr lang="az-Latn-AZ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Əmtəələrin </a:t>
            </a:r>
          </a:p>
          <a:p>
            <a:r>
              <a:rPr lang="az-Latn-AZ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irəlilədilməsi</a:t>
            </a:r>
            <a:endParaRPr lang="ru-RU" sz="1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63688" y="2420888"/>
            <a:ext cx="10662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İqtisadi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Texnoloji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Siyasi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Mədəni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Rəqabət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07904" y="112474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Alıcı müəssisə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3928" y="177281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Tədarük mərkəzi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39952" y="2636912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Alş haqqınadaqərar qəbulu prosesi 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48691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Təşkilati amillər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156176" y="1628800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00192" y="11247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Ətraf mühit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44208" y="1951965"/>
            <a:ext cx="1728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Alıcının raeksiayası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Əmtəənin və xidmətin seçilməsi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Malgöndərənin seçilməsi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Göndərmənin şərtləri və vaxtı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Xidmətetmə şətləri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Ödəmə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1920" y="428915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Şəxslərarası vəf ərdi amil 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2843808" y="2928719"/>
            <a:ext cx="504056" cy="484632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5642734" y="2917236"/>
            <a:ext cx="513442" cy="484632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39552" y="5805264"/>
            <a:ext cx="813690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İstehsal təyinatlı əmtəələrin alıcılarının davranış modeli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352</Words>
  <Application>Microsoft Office PowerPoint</Application>
  <PresentationFormat>Экран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Mövzu:İstehlakçıların davranışı və istehlakçı davranışının modelləşdililməsi</vt:lpstr>
      <vt:lpstr>1- ci sual. İstehlakçıların davranışının modelləşdirilməsinin mahiyyəti</vt:lpstr>
      <vt:lpstr>Презентация PowerPoint</vt:lpstr>
      <vt:lpstr>2- ci sual. Alıcı davranışına təsir edən amillər</vt:lpstr>
      <vt:lpstr>Презентация PowerPoint</vt:lpstr>
      <vt:lpstr>Son istehlakçılar tərəfindən məhsulun alınmasına dair qərar qəbulu prosesi</vt:lpstr>
      <vt:lpstr>3- cü sual. İşgüzür istehlakçıların davranışının modelləşdeirilməsi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Mövzu:İstehlakçı davranışının modelləşdililməsi</dc:title>
  <dc:creator>User</dc:creator>
  <cp:lastModifiedBy>User</cp:lastModifiedBy>
  <cp:revision>41</cp:revision>
  <dcterms:created xsi:type="dcterms:W3CDTF">2013-09-28T11:52:45Z</dcterms:created>
  <dcterms:modified xsi:type="dcterms:W3CDTF">2015-10-16T13:19:45Z</dcterms:modified>
</cp:coreProperties>
</file>