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8" r:id="rId7"/>
    <p:sldId id="269" r:id="rId8"/>
    <p:sldId id="261" r:id="rId9"/>
    <p:sldId id="262" r:id="rId10"/>
    <p:sldId id="263" r:id="rId11"/>
    <p:sldId id="264" r:id="rId12"/>
    <p:sldId id="265" r:id="rId13"/>
    <p:sldId id="266" r:id="rId14"/>
    <p:sldId id="267" r:id="rId15"/>
    <p:sldId id="270" r:id="rId16"/>
    <p:sldId id="271" r:id="rId17"/>
    <p:sldId id="272"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2C816E-44F4-4378-B2AD-2959AF490118}" type="doc">
      <dgm:prSet loTypeId="urn:microsoft.com/office/officeart/2005/8/layout/list1" loCatId="list" qsTypeId="urn:microsoft.com/office/officeart/2005/8/quickstyle/simple1" qsCatId="simple" csTypeId="urn:microsoft.com/office/officeart/2005/8/colors/accent6_5" csCatId="accent6" phldr="1"/>
      <dgm:spPr/>
      <dgm:t>
        <a:bodyPr/>
        <a:lstStyle/>
        <a:p>
          <a:endParaRPr lang="ru-RU"/>
        </a:p>
      </dgm:t>
    </dgm:pt>
    <dgm:pt modelId="{D6299366-BB81-4AA6-9E1D-0050282FE362}">
      <dgm:prSet>
        <dgm:style>
          <a:lnRef idx="1">
            <a:schemeClr val="accent1"/>
          </a:lnRef>
          <a:fillRef idx="2">
            <a:schemeClr val="accent1"/>
          </a:fillRef>
          <a:effectRef idx="1">
            <a:schemeClr val="accent1"/>
          </a:effectRef>
          <a:fontRef idx="minor">
            <a:schemeClr val="dk1"/>
          </a:fontRef>
        </dgm:style>
      </dgm:prSet>
      <dgm:spPr/>
      <dgm:t>
        <a:bodyPr/>
        <a:lstStyle/>
        <a:p>
          <a:pPr rtl="0"/>
          <a:r>
            <a:rPr lang="az-Latn-AZ" i="1" dirty="0" smtClean="0">
              <a:solidFill>
                <a:srgbClr val="C00000"/>
              </a:solidFill>
            </a:rPr>
            <a:t>Mövzunun planı:</a:t>
          </a:r>
          <a:endParaRPr lang="ru-RU" dirty="0">
            <a:solidFill>
              <a:srgbClr val="C00000"/>
            </a:solidFill>
          </a:endParaRPr>
        </a:p>
      </dgm:t>
    </dgm:pt>
    <dgm:pt modelId="{19A7EEDD-10FC-4807-BC08-0FAF8E03E6BE}" type="parTrans" cxnId="{87086388-9F6B-4247-8A76-E66AF1AFCBD8}">
      <dgm:prSet/>
      <dgm:spPr/>
      <dgm:t>
        <a:bodyPr/>
        <a:lstStyle/>
        <a:p>
          <a:endParaRPr lang="ru-RU"/>
        </a:p>
      </dgm:t>
    </dgm:pt>
    <dgm:pt modelId="{104FB7E8-FF95-458B-83CA-09772BB34A86}" type="sibTrans" cxnId="{87086388-9F6B-4247-8A76-E66AF1AFCBD8}">
      <dgm:prSet/>
      <dgm:spPr/>
      <dgm:t>
        <a:bodyPr/>
        <a:lstStyle/>
        <a:p>
          <a:endParaRPr lang="ru-RU"/>
        </a:p>
      </dgm:t>
    </dgm:pt>
    <dgm:pt modelId="{7694D56A-8DC9-4750-9D7E-9A546E72B2E5}">
      <dgm:prSet/>
      <dgm:spPr/>
      <dgm:t>
        <a:bodyPr/>
        <a:lstStyle/>
        <a:p>
          <a:pPr rtl="0"/>
          <a:r>
            <a:rPr lang="az-Latn-AZ" i="1" dirty="0" smtClean="0">
              <a:solidFill>
                <a:srgbClr val="7030A0"/>
              </a:solidFill>
            </a:rPr>
            <a:t>Qiymət və ona təsir edən amillər;</a:t>
          </a:r>
          <a:endParaRPr lang="ru-RU" dirty="0">
            <a:solidFill>
              <a:srgbClr val="7030A0"/>
            </a:solidFill>
          </a:endParaRPr>
        </a:p>
      </dgm:t>
    </dgm:pt>
    <dgm:pt modelId="{6512423E-055D-46DD-B76A-7FC5499BF89D}" type="parTrans" cxnId="{F231512F-E509-4525-A664-0FA24E61042F}">
      <dgm:prSet/>
      <dgm:spPr/>
      <dgm:t>
        <a:bodyPr/>
        <a:lstStyle/>
        <a:p>
          <a:endParaRPr lang="ru-RU"/>
        </a:p>
      </dgm:t>
    </dgm:pt>
    <dgm:pt modelId="{A40A95E7-FC03-4FDF-BBFF-F1E12642D58B}" type="sibTrans" cxnId="{F231512F-E509-4525-A664-0FA24E61042F}">
      <dgm:prSet/>
      <dgm:spPr/>
      <dgm:t>
        <a:bodyPr/>
        <a:lstStyle/>
        <a:p>
          <a:endParaRPr lang="ru-RU"/>
        </a:p>
      </dgm:t>
    </dgm:pt>
    <dgm:pt modelId="{2A5B34B9-8121-4B63-884E-84E9C0663322}">
      <dgm:prSet/>
      <dgm:spPr/>
      <dgm:t>
        <a:bodyPr/>
        <a:lstStyle/>
        <a:p>
          <a:pPr rtl="0"/>
          <a:r>
            <a:rPr lang="az-Latn-AZ" i="1" dirty="0" smtClean="0">
              <a:solidFill>
                <a:srgbClr val="7030A0"/>
              </a:solidFill>
            </a:rPr>
            <a:t>Qiymətin növləri;</a:t>
          </a:r>
          <a:endParaRPr lang="ru-RU" dirty="0">
            <a:solidFill>
              <a:srgbClr val="7030A0"/>
            </a:solidFill>
          </a:endParaRPr>
        </a:p>
      </dgm:t>
    </dgm:pt>
    <dgm:pt modelId="{285BD8C3-120B-4709-8E9E-404287A7C060}" type="parTrans" cxnId="{9926D73D-D31D-4159-A570-EBACEAA15482}">
      <dgm:prSet/>
      <dgm:spPr/>
      <dgm:t>
        <a:bodyPr/>
        <a:lstStyle/>
        <a:p>
          <a:endParaRPr lang="ru-RU"/>
        </a:p>
      </dgm:t>
    </dgm:pt>
    <dgm:pt modelId="{C59E1092-C580-4E89-8C31-E92501528B9A}" type="sibTrans" cxnId="{9926D73D-D31D-4159-A570-EBACEAA15482}">
      <dgm:prSet/>
      <dgm:spPr/>
      <dgm:t>
        <a:bodyPr/>
        <a:lstStyle/>
        <a:p>
          <a:endParaRPr lang="ru-RU"/>
        </a:p>
      </dgm:t>
    </dgm:pt>
    <dgm:pt modelId="{BD3659C3-9005-4514-B6D1-65238AF7615E}">
      <dgm:prSet/>
      <dgm:spPr/>
      <dgm:t>
        <a:bodyPr/>
        <a:lstStyle/>
        <a:p>
          <a:pPr rtl="0"/>
          <a:r>
            <a:rPr lang="az-Latn-AZ" i="1" dirty="0" smtClean="0">
              <a:solidFill>
                <a:srgbClr val="7030A0"/>
              </a:solidFill>
            </a:rPr>
            <a:t>Qiymətqoyma prosesi;</a:t>
          </a:r>
          <a:endParaRPr lang="ru-RU" dirty="0">
            <a:solidFill>
              <a:srgbClr val="7030A0"/>
            </a:solidFill>
          </a:endParaRPr>
        </a:p>
      </dgm:t>
    </dgm:pt>
    <dgm:pt modelId="{484052F0-E5AA-4DB5-981F-F3F0FBA7A536}" type="parTrans" cxnId="{015D3DBC-4FB0-4EAD-8B47-EE97B857882B}">
      <dgm:prSet/>
      <dgm:spPr/>
      <dgm:t>
        <a:bodyPr/>
        <a:lstStyle/>
        <a:p>
          <a:endParaRPr lang="ru-RU"/>
        </a:p>
      </dgm:t>
    </dgm:pt>
    <dgm:pt modelId="{74004C47-1B44-4F4B-994F-41AD61CF06A4}" type="sibTrans" cxnId="{015D3DBC-4FB0-4EAD-8B47-EE97B857882B}">
      <dgm:prSet/>
      <dgm:spPr/>
      <dgm:t>
        <a:bodyPr/>
        <a:lstStyle/>
        <a:p>
          <a:endParaRPr lang="ru-RU"/>
        </a:p>
      </dgm:t>
    </dgm:pt>
    <dgm:pt modelId="{E3AF1595-69C9-47DC-8A2B-CBD181059D85}">
      <dgm:prSet/>
      <dgm:spPr/>
      <dgm:t>
        <a:bodyPr/>
        <a:lstStyle/>
        <a:p>
          <a:pPr rtl="0"/>
          <a:r>
            <a:rPr lang="az-Latn-AZ" i="1" dirty="0" smtClean="0">
              <a:solidFill>
                <a:srgbClr val="7030A0"/>
              </a:solidFill>
            </a:rPr>
            <a:t>Qiymətin müəyyən edilməsi metodları;</a:t>
          </a:r>
          <a:endParaRPr lang="ru-RU" dirty="0">
            <a:solidFill>
              <a:srgbClr val="7030A0"/>
            </a:solidFill>
          </a:endParaRPr>
        </a:p>
      </dgm:t>
    </dgm:pt>
    <dgm:pt modelId="{F210D2CC-0BD1-4E90-BBB7-A3A0C1C2C3B4}" type="parTrans" cxnId="{A1375354-2210-4189-B707-6C2FB1699979}">
      <dgm:prSet/>
      <dgm:spPr/>
      <dgm:t>
        <a:bodyPr/>
        <a:lstStyle/>
        <a:p>
          <a:endParaRPr lang="ru-RU"/>
        </a:p>
      </dgm:t>
    </dgm:pt>
    <dgm:pt modelId="{E0BF23AC-C38F-4B44-835E-9F1E409165F7}" type="sibTrans" cxnId="{A1375354-2210-4189-B707-6C2FB1699979}">
      <dgm:prSet/>
      <dgm:spPr/>
      <dgm:t>
        <a:bodyPr/>
        <a:lstStyle/>
        <a:p>
          <a:endParaRPr lang="ru-RU"/>
        </a:p>
      </dgm:t>
    </dgm:pt>
    <dgm:pt modelId="{B4539678-8AA2-48F1-869B-E6850C9C708E}">
      <dgm:prSet/>
      <dgm:spPr/>
      <dgm:t>
        <a:bodyPr/>
        <a:lstStyle/>
        <a:p>
          <a:pPr rtl="0"/>
          <a:r>
            <a:rPr lang="az-Latn-AZ" i="1" dirty="0" smtClean="0">
              <a:solidFill>
                <a:srgbClr val="7030A0"/>
              </a:solidFill>
            </a:rPr>
            <a:t>Kontrakt qiymətlərinin müəyyən edilməsi qaydası;</a:t>
          </a:r>
          <a:endParaRPr lang="ru-RU" dirty="0">
            <a:solidFill>
              <a:srgbClr val="7030A0"/>
            </a:solidFill>
          </a:endParaRPr>
        </a:p>
      </dgm:t>
    </dgm:pt>
    <dgm:pt modelId="{AD50F432-7713-4FCF-B900-3933E0C17AB8}" type="parTrans" cxnId="{CA213A1E-2097-4A2F-93F0-53DADDC504D7}">
      <dgm:prSet/>
      <dgm:spPr/>
      <dgm:t>
        <a:bodyPr/>
        <a:lstStyle/>
        <a:p>
          <a:endParaRPr lang="ru-RU"/>
        </a:p>
      </dgm:t>
    </dgm:pt>
    <dgm:pt modelId="{D5367421-2C87-4240-84D0-EA940346F695}" type="sibTrans" cxnId="{CA213A1E-2097-4A2F-93F0-53DADDC504D7}">
      <dgm:prSet/>
      <dgm:spPr/>
      <dgm:t>
        <a:bodyPr/>
        <a:lstStyle/>
        <a:p>
          <a:endParaRPr lang="ru-RU"/>
        </a:p>
      </dgm:t>
    </dgm:pt>
    <dgm:pt modelId="{3A134DF4-724D-4140-8683-874725BD7031}">
      <dgm:prSet/>
      <dgm:spPr/>
      <dgm:t>
        <a:bodyPr/>
        <a:lstStyle/>
        <a:p>
          <a:pPr rtl="0"/>
          <a:r>
            <a:rPr lang="az-Latn-AZ" i="1" dirty="0" smtClean="0">
              <a:solidFill>
                <a:srgbClr val="7030A0"/>
              </a:solidFill>
            </a:rPr>
            <a:t>Məhsulgöndərmənin bazis şərtləri və qiymət.</a:t>
          </a:r>
          <a:endParaRPr lang="ru-RU" dirty="0">
            <a:solidFill>
              <a:srgbClr val="7030A0"/>
            </a:solidFill>
          </a:endParaRPr>
        </a:p>
      </dgm:t>
    </dgm:pt>
    <dgm:pt modelId="{00EA74BF-8E2F-44C5-8072-DC6385030804}" type="parTrans" cxnId="{B41BD8C0-519B-48AB-A29F-9B8743CBCFF8}">
      <dgm:prSet/>
      <dgm:spPr/>
      <dgm:t>
        <a:bodyPr/>
        <a:lstStyle/>
        <a:p>
          <a:endParaRPr lang="ru-RU"/>
        </a:p>
      </dgm:t>
    </dgm:pt>
    <dgm:pt modelId="{E8569DFD-E8B4-4390-8237-A2BBA61F917E}" type="sibTrans" cxnId="{B41BD8C0-519B-48AB-A29F-9B8743CBCFF8}">
      <dgm:prSet/>
      <dgm:spPr/>
      <dgm:t>
        <a:bodyPr/>
        <a:lstStyle/>
        <a:p>
          <a:endParaRPr lang="ru-RU"/>
        </a:p>
      </dgm:t>
    </dgm:pt>
    <dgm:pt modelId="{353A0FAE-AC96-43EB-8928-39B04BE6A286}" type="pres">
      <dgm:prSet presAssocID="{3D2C816E-44F4-4378-B2AD-2959AF490118}" presName="linear" presStyleCnt="0">
        <dgm:presLayoutVars>
          <dgm:dir/>
          <dgm:animLvl val="lvl"/>
          <dgm:resizeHandles val="exact"/>
        </dgm:presLayoutVars>
      </dgm:prSet>
      <dgm:spPr/>
      <dgm:t>
        <a:bodyPr/>
        <a:lstStyle/>
        <a:p>
          <a:endParaRPr lang="ru-RU"/>
        </a:p>
      </dgm:t>
    </dgm:pt>
    <dgm:pt modelId="{55119D21-470D-4E36-BC88-211DE7EFF504}" type="pres">
      <dgm:prSet presAssocID="{D6299366-BB81-4AA6-9E1D-0050282FE362}" presName="parentLin" presStyleCnt="0"/>
      <dgm:spPr/>
    </dgm:pt>
    <dgm:pt modelId="{5A67E7A4-F981-4069-A050-96515E64A953}" type="pres">
      <dgm:prSet presAssocID="{D6299366-BB81-4AA6-9E1D-0050282FE362}" presName="parentLeftMargin" presStyleLbl="node1" presStyleIdx="0" presStyleCnt="1"/>
      <dgm:spPr/>
      <dgm:t>
        <a:bodyPr/>
        <a:lstStyle/>
        <a:p>
          <a:endParaRPr lang="ru-RU"/>
        </a:p>
      </dgm:t>
    </dgm:pt>
    <dgm:pt modelId="{F4EEF7C8-EA84-424D-8408-9EB7D7ACEB64}" type="pres">
      <dgm:prSet presAssocID="{D6299366-BB81-4AA6-9E1D-0050282FE362}" presName="parentText" presStyleLbl="node1" presStyleIdx="0" presStyleCnt="1">
        <dgm:presLayoutVars>
          <dgm:chMax val="0"/>
          <dgm:bulletEnabled val="1"/>
        </dgm:presLayoutVars>
      </dgm:prSet>
      <dgm:spPr/>
      <dgm:t>
        <a:bodyPr/>
        <a:lstStyle/>
        <a:p>
          <a:endParaRPr lang="ru-RU"/>
        </a:p>
      </dgm:t>
    </dgm:pt>
    <dgm:pt modelId="{43CB55D5-75EF-4D42-B917-EC4ADF8D7298}" type="pres">
      <dgm:prSet presAssocID="{D6299366-BB81-4AA6-9E1D-0050282FE362}" presName="negativeSpace" presStyleCnt="0"/>
      <dgm:spPr/>
    </dgm:pt>
    <dgm:pt modelId="{16729507-6300-4097-9A25-4617972BAD70}" type="pres">
      <dgm:prSet presAssocID="{D6299366-BB81-4AA6-9E1D-0050282FE362}" presName="childText" presStyleLbl="conFgAcc1" presStyleIdx="0" presStyleCnt="1">
        <dgm:presLayoutVars>
          <dgm:bulletEnabled val="1"/>
        </dgm:presLayoutVars>
      </dgm:prSet>
      <dgm:spPr/>
      <dgm:t>
        <a:bodyPr/>
        <a:lstStyle/>
        <a:p>
          <a:endParaRPr lang="ru-RU"/>
        </a:p>
      </dgm:t>
    </dgm:pt>
  </dgm:ptLst>
  <dgm:cxnLst>
    <dgm:cxn modelId="{A83DB3FE-EBA2-45AB-A55E-F39820A54FF2}" type="presOf" srcId="{BD3659C3-9005-4514-B6D1-65238AF7615E}" destId="{16729507-6300-4097-9A25-4617972BAD70}" srcOrd="0" destOrd="2" presId="urn:microsoft.com/office/officeart/2005/8/layout/list1"/>
    <dgm:cxn modelId="{015D3DBC-4FB0-4EAD-8B47-EE97B857882B}" srcId="{D6299366-BB81-4AA6-9E1D-0050282FE362}" destId="{BD3659C3-9005-4514-B6D1-65238AF7615E}" srcOrd="2" destOrd="0" parTransId="{484052F0-E5AA-4DB5-981F-F3F0FBA7A536}" sibTransId="{74004C47-1B44-4F4B-994F-41AD61CF06A4}"/>
    <dgm:cxn modelId="{C9C6E6A0-235E-4E00-999A-55055FBAA3B6}" type="presOf" srcId="{B4539678-8AA2-48F1-869B-E6850C9C708E}" destId="{16729507-6300-4097-9A25-4617972BAD70}" srcOrd="0" destOrd="4" presId="urn:microsoft.com/office/officeart/2005/8/layout/list1"/>
    <dgm:cxn modelId="{CEBB7B76-3E07-4699-A25C-6F6ECBE43A2E}" type="presOf" srcId="{3D2C816E-44F4-4378-B2AD-2959AF490118}" destId="{353A0FAE-AC96-43EB-8928-39B04BE6A286}" srcOrd="0" destOrd="0" presId="urn:microsoft.com/office/officeart/2005/8/layout/list1"/>
    <dgm:cxn modelId="{87086388-9F6B-4247-8A76-E66AF1AFCBD8}" srcId="{3D2C816E-44F4-4378-B2AD-2959AF490118}" destId="{D6299366-BB81-4AA6-9E1D-0050282FE362}" srcOrd="0" destOrd="0" parTransId="{19A7EEDD-10FC-4807-BC08-0FAF8E03E6BE}" sibTransId="{104FB7E8-FF95-458B-83CA-09772BB34A86}"/>
    <dgm:cxn modelId="{1102E54F-29FD-428A-9AC7-34B1322B582F}" type="presOf" srcId="{7694D56A-8DC9-4750-9D7E-9A546E72B2E5}" destId="{16729507-6300-4097-9A25-4617972BAD70}" srcOrd="0" destOrd="0" presId="urn:microsoft.com/office/officeart/2005/8/layout/list1"/>
    <dgm:cxn modelId="{A1375354-2210-4189-B707-6C2FB1699979}" srcId="{D6299366-BB81-4AA6-9E1D-0050282FE362}" destId="{E3AF1595-69C9-47DC-8A2B-CBD181059D85}" srcOrd="3" destOrd="0" parTransId="{F210D2CC-0BD1-4E90-BBB7-A3A0C1C2C3B4}" sibTransId="{E0BF23AC-C38F-4B44-835E-9F1E409165F7}"/>
    <dgm:cxn modelId="{3033A506-F9E3-458F-8E08-4FFE016F05BD}" type="presOf" srcId="{D6299366-BB81-4AA6-9E1D-0050282FE362}" destId="{5A67E7A4-F981-4069-A050-96515E64A953}" srcOrd="0" destOrd="0" presId="urn:microsoft.com/office/officeart/2005/8/layout/list1"/>
    <dgm:cxn modelId="{B41BD8C0-519B-48AB-A29F-9B8743CBCFF8}" srcId="{D6299366-BB81-4AA6-9E1D-0050282FE362}" destId="{3A134DF4-724D-4140-8683-874725BD7031}" srcOrd="5" destOrd="0" parTransId="{00EA74BF-8E2F-44C5-8072-DC6385030804}" sibTransId="{E8569DFD-E8B4-4390-8237-A2BBA61F917E}"/>
    <dgm:cxn modelId="{9926D73D-D31D-4159-A570-EBACEAA15482}" srcId="{D6299366-BB81-4AA6-9E1D-0050282FE362}" destId="{2A5B34B9-8121-4B63-884E-84E9C0663322}" srcOrd="1" destOrd="0" parTransId="{285BD8C3-120B-4709-8E9E-404287A7C060}" sibTransId="{C59E1092-C580-4E89-8C31-E92501528B9A}"/>
    <dgm:cxn modelId="{CA213A1E-2097-4A2F-93F0-53DADDC504D7}" srcId="{D6299366-BB81-4AA6-9E1D-0050282FE362}" destId="{B4539678-8AA2-48F1-869B-E6850C9C708E}" srcOrd="4" destOrd="0" parTransId="{AD50F432-7713-4FCF-B900-3933E0C17AB8}" sibTransId="{D5367421-2C87-4240-84D0-EA940346F695}"/>
    <dgm:cxn modelId="{72798CDA-7E66-472D-BEC1-04058090FEF9}" type="presOf" srcId="{3A134DF4-724D-4140-8683-874725BD7031}" destId="{16729507-6300-4097-9A25-4617972BAD70}" srcOrd="0" destOrd="5" presId="urn:microsoft.com/office/officeart/2005/8/layout/list1"/>
    <dgm:cxn modelId="{2B09CB0C-72F7-4668-8289-EB5F3988FA8D}" type="presOf" srcId="{2A5B34B9-8121-4B63-884E-84E9C0663322}" destId="{16729507-6300-4097-9A25-4617972BAD70}" srcOrd="0" destOrd="1" presId="urn:microsoft.com/office/officeart/2005/8/layout/list1"/>
    <dgm:cxn modelId="{F231512F-E509-4525-A664-0FA24E61042F}" srcId="{D6299366-BB81-4AA6-9E1D-0050282FE362}" destId="{7694D56A-8DC9-4750-9D7E-9A546E72B2E5}" srcOrd="0" destOrd="0" parTransId="{6512423E-055D-46DD-B76A-7FC5499BF89D}" sibTransId="{A40A95E7-FC03-4FDF-BBFF-F1E12642D58B}"/>
    <dgm:cxn modelId="{E1008E3A-7DA6-4E46-A2D3-7CAEC30D4001}" type="presOf" srcId="{E3AF1595-69C9-47DC-8A2B-CBD181059D85}" destId="{16729507-6300-4097-9A25-4617972BAD70}" srcOrd="0" destOrd="3" presId="urn:microsoft.com/office/officeart/2005/8/layout/list1"/>
    <dgm:cxn modelId="{1637F105-1A08-41F8-BBDC-4F537AA1A46A}" type="presOf" srcId="{D6299366-BB81-4AA6-9E1D-0050282FE362}" destId="{F4EEF7C8-EA84-424D-8408-9EB7D7ACEB64}" srcOrd="1" destOrd="0" presId="urn:microsoft.com/office/officeart/2005/8/layout/list1"/>
    <dgm:cxn modelId="{0EDF0BD2-E5D9-48A5-BCCA-BB1B761D4230}" type="presParOf" srcId="{353A0FAE-AC96-43EB-8928-39B04BE6A286}" destId="{55119D21-470D-4E36-BC88-211DE7EFF504}" srcOrd="0" destOrd="0" presId="urn:microsoft.com/office/officeart/2005/8/layout/list1"/>
    <dgm:cxn modelId="{70BBD62F-9878-4862-AC86-E687F2844831}" type="presParOf" srcId="{55119D21-470D-4E36-BC88-211DE7EFF504}" destId="{5A67E7A4-F981-4069-A050-96515E64A953}" srcOrd="0" destOrd="0" presId="urn:microsoft.com/office/officeart/2005/8/layout/list1"/>
    <dgm:cxn modelId="{BF27D55F-176D-4F9F-B39E-BC2BEABF7068}" type="presParOf" srcId="{55119D21-470D-4E36-BC88-211DE7EFF504}" destId="{F4EEF7C8-EA84-424D-8408-9EB7D7ACEB64}" srcOrd="1" destOrd="0" presId="urn:microsoft.com/office/officeart/2005/8/layout/list1"/>
    <dgm:cxn modelId="{C5769A89-CA78-42DE-9BE0-B457C7872041}" type="presParOf" srcId="{353A0FAE-AC96-43EB-8928-39B04BE6A286}" destId="{43CB55D5-75EF-4D42-B917-EC4ADF8D7298}" srcOrd="1" destOrd="0" presId="urn:microsoft.com/office/officeart/2005/8/layout/list1"/>
    <dgm:cxn modelId="{377F3018-0E1A-4C4F-9AE2-040A6D9A543A}" type="presParOf" srcId="{353A0FAE-AC96-43EB-8928-39B04BE6A286}" destId="{16729507-6300-4097-9A25-4617972BAD70}"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4BC9021-A623-4873-93CF-01795E93CBBD}" type="doc">
      <dgm:prSet loTypeId="urn:microsoft.com/office/officeart/2005/8/layout/vList2" loCatId="list" qsTypeId="urn:microsoft.com/office/officeart/2005/8/quickstyle/simple1" qsCatId="simple" csTypeId="urn:microsoft.com/office/officeart/2005/8/colors/accent2_5" csCatId="accent2"/>
      <dgm:spPr/>
      <dgm:t>
        <a:bodyPr/>
        <a:lstStyle/>
        <a:p>
          <a:endParaRPr lang="ru-RU"/>
        </a:p>
      </dgm:t>
    </dgm:pt>
    <dgm:pt modelId="{EF4FB67B-10DB-4ABD-9F00-D933D0B77177}">
      <dgm:prSet/>
      <dgm:spPr/>
      <dgm:t>
        <a:bodyPr/>
        <a:lstStyle/>
        <a:p>
          <a:pPr rtl="0"/>
          <a:r>
            <a:rPr lang="az-Latn-AZ" i="1" smtClean="0"/>
            <a:t>Qiymətin funksiyaları aşağıdakılardır:</a:t>
          </a:r>
          <a:endParaRPr lang="ru-RU" i="1"/>
        </a:p>
      </dgm:t>
    </dgm:pt>
    <dgm:pt modelId="{7BA5F186-ABF2-4469-829F-7EB7DBCE0B15}" type="parTrans" cxnId="{3D6D5893-5DE3-4F6E-AEAD-BE5B0A9113F1}">
      <dgm:prSet/>
      <dgm:spPr/>
      <dgm:t>
        <a:bodyPr/>
        <a:lstStyle/>
        <a:p>
          <a:endParaRPr lang="ru-RU"/>
        </a:p>
      </dgm:t>
    </dgm:pt>
    <dgm:pt modelId="{D39A1E32-F0CD-4322-884D-2DDF725EB7F4}" type="sibTrans" cxnId="{3D6D5893-5DE3-4F6E-AEAD-BE5B0A9113F1}">
      <dgm:prSet/>
      <dgm:spPr/>
      <dgm:t>
        <a:bodyPr/>
        <a:lstStyle/>
        <a:p>
          <a:endParaRPr lang="ru-RU"/>
        </a:p>
      </dgm:t>
    </dgm:pt>
    <dgm:pt modelId="{8DFB97AF-51E3-4550-AA79-51E3D6D708A9}">
      <dgm:prSet/>
      <dgm:spPr/>
      <dgm:t>
        <a:bodyPr/>
        <a:lstStyle/>
        <a:p>
          <a:pPr rtl="0"/>
          <a:r>
            <a:rPr lang="az-Latn-AZ" i="1" smtClean="0"/>
            <a:t>Tələblə təklifin tarazlaşdırılması;</a:t>
          </a:r>
          <a:endParaRPr lang="ru-RU" i="1"/>
        </a:p>
      </dgm:t>
    </dgm:pt>
    <dgm:pt modelId="{5B906AF7-46C5-4C43-93E0-2C16AAE4F251}" type="parTrans" cxnId="{AD40C19E-FFDA-42FC-B2B9-A9FB59ADC975}">
      <dgm:prSet/>
      <dgm:spPr/>
      <dgm:t>
        <a:bodyPr/>
        <a:lstStyle/>
        <a:p>
          <a:endParaRPr lang="ru-RU"/>
        </a:p>
      </dgm:t>
    </dgm:pt>
    <dgm:pt modelId="{60C1091F-60DF-4E2D-A58D-3398EB99A84D}" type="sibTrans" cxnId="{AD40C19E-FFDA-42FC-B2B9-A9FB59ADC975}">
      <dgm:prSet/>
      <dgm:spPr/>
      <dgm:t>
        <a:bodyPr/>
        <a:lstStyle/>
        <a:p>
          <a:endParaRPr lang="ru-RU"/>
        </a:p>
      </dgm:t>
    </dgm:pt>
    <dgm:pt modelId="{A1AE1FB4-0007-4B31-BED0-4975E7753C24}">
      <dgm:prSet/>
      <dgm:spPr/>
      <dgm:t>
        <a:bodyPr/>
        <a:lstStyle/>
        <a:p>
          <a:pPr rtl="0"/>
          <a:r>
            <a:rPr lang="az-Latn-AZ" i="1" smtClean="0"/>
            <a:t>İnformasiya vermə;</a:t>
          </a:r>
          <a:endParaRPr lang="ru-RU" i="1"/>
        </a:p>
      </dgm:t>
    </dgm:pt>
    <dgm:pt modelId="{97ECB4AB-5DE2-4A88-9B56-6D0D20C532CB}" type="parTrans" cxnId="{552CFE90-BC6B-48DB-8F25-844FF856FF8A}">
      <dgm:prSet/>
      <dgm:spPr/>
      <dgm:t>
        <a:bodyPr/>
        <a:lstStyle/>
        <a:p>
          <a:endParaRPr lang="ru-RU"/>
        </a:p>
      </dgm:t>
    </dgm:pt>
    <dgm:pt modelId="{3E3906C1-18B9-4D2E-9F4F-CB396C7FC4C3}" type="sibTrans" cxnId="{552CFE90-BC6B-48DB-8F25-844FF856FF8A}">
      <dgm:prSet/>
      <dgm:spPr/>
      <dgm:t>
        <a:bodyPr/>
        <a:lstStyle/>
        <a:p>
          <a:endParaRPr lang="ru-RU"/>
        </a:p>
      </dgm:t>
    </dgm:pt>
    <dgm:pt modelId="{32AE7783-E45C-45CC-B89B-BE4BEFEE8848}">
      <dgm:prSet/>
      <dgm:spPr/>
      <dgm:t>
        <a:bodyPr/>
        <a:lstStyle/>
        <a:p>
          <a:pPr rtl="0"/>
          <a:r>
            <a:rPr lang="az-Latn-AZ" i="1" dirty="0" smtClean="0"/>
            <a:t>Stimullaşdırma;</a:t>
          </a:r>
          <a:endParaRPr lang="ru-RU" i="1" dirty="0"/>
        </a:p>
      </dgm:t>
    </dgm:pt>
    <dgm:pt modelId="{1C1A805D-F6DA-452F-AACB-105340A54B8F}" type="parTrans" cxnId="{2B92B7BF-410F-4123-B2E9-28ED6FD4A457}">
      <dgm:prSet/>
      <dgm:spPr/>
      <dgm:t>
        <a:bodyPr/>
        <a:lstStyle/>
        <a:p>
          <a:endParaRPr lang="ru-RU"/>
        </a:p>
      </dgm:t>
    </dgm:pt>
    <dgm:pt modelId="{9A4332A6-8AA2-4BA9-ACCF-B97D0A1A7095}" type="sibTrans" cxnId="{2B92B7BF-410F-4123-B2E9-28ED6FD4A457}">
      <dgm:prSet/>
      <dgm:spPr/>
      <dgm:t>
        <a:bodyPr/>
        <a:lstStyle/>
        <a:p>
          <a:endParaRPr lang="ru-RU"/>
        </a:p>
      </dgm:t>
    </dgm:pt>
    <dgm:pt modelId="{D0E43270-9AAB-432D-8AE0-675D54368DF6}">
      <dgm:prSet/>
      <dgm:spPr/>
      <dgm:t>
        <a:bodyPr/>
        <a:lstStyle/>
        <a:p>
          <a:pPr rtl="0"/>
          <a:r>
            <a:rPr lang="az-Latn-AZ" i="1" smtClean="0"/>
            <a:t>Gəlirlərin bölüşdürülməsi;</a:t>
          </a:r>
          <a:endParaRPr lang="ru-RU" i="1"/>
        </a:p>
      </dgm:t>
    </dgm:pt>
    <dgm:pt modelId="{44449B67-B528-48D0-A921-B51DDF027993}" type="parTrans" cxnId="{774F591E-BB85-4C0C-A404-E475D1DD2CD1}">
      <dgm:prSet/>
      <dgm:spPr/>
      <dgm:t>
        <a:bodyPr/>
        <a:lstStyle/>
        <a:p>
          <a:endParaRPr lang="ru-RU"/>
        </a:p>
      </dgm:t>
    </dgm:pt>
    <dgm:pt modelId="{1BA8B8AC-0459-4ED8-8965-FCF30AA1C981}" type="sibTrans" cxnId="{774F591E-BB85-4C0C-A404-E475D1DD2CD1}">
      <dgm:prSet/>
      <dgm:spPr/>
      <dgm:t>
        <a:bodyPr/>
        <a:lstStyle/>
        <a:p>
          <a:endParaRPr lang="ru-RU"/>
        </a:p>
      </dgm:t>
    </dgm:pt>
    <dgm:pt modelId="{A43A9038-E04C-4FAE-98F7-A606A74DF3AA}">
      <dgm:prSet/>
      <dgm:spPr/>
      <dgm:t>
        <a:bodyPr/>
        <a:lstStyle/>
        <a:p>
          <a:pPr rtl="0"/>
          <a:r>
            <a:rPr lang="az-Latn-AZ" i="1" smtClean="0"/>
            <a:t>Uçot.</a:t>
          </a:r>
          <a:endParaRPr lang="ru-RU" i="1"/>
        </a:p>
      </dgm:t>
    </dgm:pt>
    <dgm:pt modelId="{E58C13F3-A30A-4AF9-B630-B9DA9EDD1B5E}" type="parTrans" cxnId="{1A5D0166-248B-40D5-B801-BE9174BFF590}">
      <dgm:prSet/>
      <dgm:spPr/>
      <dgm:t>
        <a:bodyPr/>
        <a:lstStyle/>
        <a:p>
          <a:endParaRPr lang="ru-RU"/>
        </a:p>
      </dgm:t>
    </dgm:pt>
    <dgm:pt modelId="{BB84AF99-6041-497C-BE91-C3D7B52FBE12}" type="sibTrans" cxnId="{1A5D0166-248B-40D5-B801-BE9174BFF590}">
      <dgm:prSet/>
      <dgm:spPr/>
      <dgm:t>
        <a:bodyPr/>
        <a:lstStyle/>
        <a:p>
          <a:endParaRPr lang="ru-RU"/>
        </a:p>
      </dgm:t>
    </dgm:pt>
    <dgm:pt modelId="{97185062-D65E-4F26-93E6-378F54392E00}" type="pres">
      <dgm:prSet presAssocID="{24BC9021-A623-4873-93CF-01795E93CBBD}" presName="linear" presStyleCnt="0">
        <dgm:presLayoutVars>
          <dgm:animLvl val="lvl"/>
          <dgm:resizeHandles val="exact"/>
        </dgm:presLayoutVars>
      </dgm:prSet>
      <dgm:spPr/>
      <dgm:t>
        <a:bodyPr/>
        <a:lstStyle/>
        <a:p>
          <a:endParaRPr lang="ru-RU"/>
        </a:p>
      </dgm:t>
    </dgm:pt>
    <dgm:pt modelId="{2C06612E-A721-4704-87C4-59D2D491DE0C}" type="pres">
      <dgm:prSet presAssocID="{EF4FB67B-10DB-4ABD-9F00-D933D0B77177}" presName="parentText" presStyleLbl="node1" presStyleIdx="0" presStyleCnt="6">
        <dgm:presLayoutVars>
          <dgm:chMax val="0"/>
          <dgm:bulletEnabled val="1"/>
        </dgm:presLayoutVars>
      </dgm:prSet>
      <dgm:spPr/>
      <dgm:t>
        <a:bodyPr/>
        <a:lstStyle/>
        <a:p>
          <a:endParaRPr lang="ru-RU"/>
        </a:p>
      </dgm:t>
    </dgm:pt>
    <dgm:pt modelId="{05E3A73E-0A66-4BE9-81CA-D2BC908A1525}" type="pres">
      <dgm:prSet presAssocID="{D39A1E32-F0CD-4322-884D-2DDF725EB7F4}" presName="spacer" presStyleCnt="0"/>
      <dgm:spPr/>
      <dgm:t>
        <a:bodyPr/>
        <a:lstStyle/>
        <a:p>
          <a:endParaRPr lang="ru-RU"/>
        </a:p>
      </dgm:t>
    </dgm:pt>
    <dgm:pt modelId="{475E850A-9228-4805-8E9D-75B9F103CA9D}" type="pres">
      <dgm:prSet presAssocID="{8DFB97AF-51E3-4550-AA79-51E3D6D708A9}" presName="parentText" presStyleLbl="node1" presStyleIdx="1" presStyleCnt="6">
        <dgm:presLayoutVars>
          <dgm:chMax val="0"/>
          <dgm:bulletEnabled val="1"/>
        </dgm:presLayoutVars>
      </dgm:prSet>
      <dgm:spPr/>
      <dgm:t>
        <a:bodyPr/>
        <a:lstStyle/>
        <a:p>
          <a:endParaRPr lang="ru-RU"/>
        </a:p>
      </dgm:t>
    </dgm:pt>
    <dgm:pt modelId="{AECAAF0E-CFD6-46AC-9B31-3BA4A0EF7363}" type="pres">
      <dgm:prSet presAssocID="{60C1091F-60DF-4E2D-A58D-3398EB99A84D}" presName="spacer" presStyleCnt="0"/>
      <dgm:spPr/>
      <dgm:t>
        <a:bodyPr/>
        <a:lstStyle/>
        <a:p>
          <a:endParaRPr lang="ru-RU"/>
        </a:p>
      </dgm:t>
    </dgm:pt>
    <dgm:pt modelId="{366FC8D7-4A50-4C00-9F48-69407CB0A2B0}" type="pres">
      <dgm:prSet presAssocID="{A1AE1FB4-0007-4B31-BED0-4975E7753C24}" presName="parentText" presStyleLbl="node1" presStyleIdx="2" presStyleCnt="6">
        <dgm:presLayoutVars>
          <dgm:chMax val="0"/>
          <dgm:bulletEnabled val="1"/>
        </dgm:presLayoutVars>
      </dgm:prSet>
      <dgm:spPr/>
      <dgm:t>
        <a:bodyPr/>
        <a:lstStyle/>
        <a:p>
          <a:endParaRPr lang="ru-RU"/>
        </a:p>
      </dgm:t>
    </dgm:pt>
    <dgm:pt modelId="{95015C95-D2FB-4C1C-BDC3-7E52458F1511}" type="pres">
      <dgm:prSet presAssocID="{3E3906C1-18B9-4D2E-9F4F-CB396C7FC4C3}" presName="spacer" presStyleCnt="0"/>
      <dgm:spPr/>
      <dgm:t>
        <a:bodyPr/>
        <a:lstStyle/>
        <a:p>
          <a:endParaRPr lang="ru-RU"/>
        </a:p>
      </dgm:t>
    </dgm:pt>
    <dgm:pt modelId="{F090D4AE-5F9C-41E8-A45B-3D32F9A0961D}" type="pres">
      <dgm:prSet presAssocID="{32AE7783-E45C-45CC-B89B-BE4BEFEE8848}" presName="parentText" presStyleLbl="node1" presStyleIdx="3" presStyleCnt="6" custLinFactNeighborX="501" custLinFactNeighborY="-74259">
        <dgm:presLayoutVars>
          <dgm:chMax val="0"/>
          <dgm:bulletEnabled val="1"/>
        </dgm:presLayoutVars>
      </dgm:prSet>
      <dgm:spPr/>
      <dgm:t>
        <a:bodyPr/>
        <a:lstStyle/>
        <a:p>
          <a:endParaRPr lang="ru-RU"/>
        </a:p>
      </dgm:t>
    </dgm:pt>
    <dgm:pt modelId="{F3E7BA91-CE24-45F2-B95E-17BF4914AAB5}" type="pres">
      <dgm:prSet presAssocID="{9A4332A6-8AA2-4BA9-ACCF-B97D0A1A7095}" presName="spacer" presStyleCnt="0"/>
      <dgm:spPr/>
      <dgm:t>
        <a:bodyPr/>
        <a:lstStyle/>
        <a:p>
          <a:endParaRPr lang="ru-RU"/>
        </a:p>
      </dgm:t>
    </dgm:pt>
    <dgm:pt modelId="{1E350C3F-5C70-4ACA-AAEC-9307490C37DC}" type="pres">
      <dgm:prSet presAssocID="{D0E43270-9AAB-432D-8AE0-675D54368DF6}" presName="parentText" presStyleLbl="node1" presStyleIdx="4" presStyleCnt="6">
        <dgm:presLayoutVars>
          <dgm:chMax val="0"/>
          <dgm:bulletEnabled val="1"/>
        </dgm:presLayoutVars>
      </dgm:prSet>
      <dgm:spPr/>
      <dgm:t>
        <a:bodyPr/>
        <a:lstStyle/>
        <a:p>
          <a:endParaRPr lang="ru-RU"/>
        </a:p>
      </dgm:t>
    </dgm:pt>
    <dgm:pt modelId="{A100986B-850C-438A-8019-8517D5A440E2}" type="pres">
      <dgm:prSet presAssocID="{1BA8B8AC-0459-4ED8-8965-FCF30AA1C981}" presName="spacer" presStyleCnt="0"/>
      <dgm:spPr/>
      <dgm:t>
        <a:bodyPr/>
        <a:lstStyle/>
        <a:p>
          <a:endParaRPr lang="ru-RU"/>
        </a:p>
      </dgm:t>
    </dgm:pt>
    <dgm:pt modelId="{F8255A26-DE85-4CA4-A911-44A49EB5255F}" type="pres">
      <dgm:prSet presAssocID="{A43A9038-E04C-4FAE-98F7-A606A74DF3AA}" presName="parentText" presStyleLbl="node1" presStyleIdx="5" presStyleCnt="6">
        <dgm:presLayoutVars>
          <dgm:chMax val="0"/>
          <dgm:bulletEnabled val="1"/>
        </dgm:presLayoutVars>
      </dgm:prSet>
      <dgm:spPr/>
      <dgm:t>
        <a:bodyPr/>
        <a:lstStyle/>
        <a:p>
          <a:endParaRPr lang="ru-RU"/>
        </a:p>
      </dgm:t>
    </dgm:pt>
  </dgm:ptLst>
  <dgm:cxnLst>
    <dgm:cxn modelId="{DD685AA1-FBC3-463F-B2DA-0C11A6396234}" type="presOf" srcId="{8DFB97AF-51E3-4550-AA79-51E3D6D708A9}" destId="{475E850A-9228-4805-8E9D-75B9F103CA9D}" srcOrd="0" destOrd="0" presId="urn:microsoft.com/office/officeart/2005/8/layout/vList2"/>
    <dgm:cxn modelId="{3D6D5893-5DE3-4F6E-AEAD-BE5B0A9113F1}" srcId="{24BC9021-A623-4873-93CF-01795E93CBBD}" destId="{EF4FB67B-10DB-4ABD-9F00-D933D0B77177}" srcOrd="0" destOrd="0" parTransId="{7BA5F186-ABF2-4469-829F-7EB7DBCE0B15}" sibTransId="{D39A1E32-F0CD-4322-884D-2DDF725EB7F4}"/>
    <dgm:cxn modelId="{1A5D0166-248B-40D5-B801-BE9174BFF590}" srcId="{24BC9021-A623-4873-93CF-01795E93CBBD}" destId="{A43A9038-E04C-4FAE-98F7-A606A74DF3AA}" srcOrd="5" destOrd="0" parTransId="{E58C13F3-A30A-4AF9-B630-B9DA9EDD1B5E}" sibTransId="{BB84AF99-6041-497C-BE91-C3D7B52FBE12}"/>
    <dgm:cxn modelId="{FC89B9D4-14AA-4C1E-B484-E5AB5DFB9471}" type="presOf" srcId="{32AE7783-E45C-45CC-B89B-BE4BEFEE8848}" destId="{F090D4AE-5F9C-41E8-A45B-3D32F9A0961D}" srcOrd="0" destOrd="0" presId="urn:microsoft.com/office/officeart/2005/8/layout/vList2"/>
    <dgm:cxn modelId="{A77F2D99-853D-4FDD-A030-FD0323640FF6}" type="presOf" srcId="{24BC9021-A623-4873-93CF-01795E93CBBD}" destId="{97185062-D65E-4F26-93E6-378F54392E00}" srcOrd="0" destOrd="0" presId="urn:microsoft.com/office/officeart/2005/8/layout/vList2"/>
    <dgm:cxn modelId="{A8F285B9-8584-4560-BDCD-EAA024BE4F21}" type="presOf" srcId="{A43A9038-E04C-4FAE-98F7-A606A74DF3AA}" destId="{F8255A26-DE85-4CA4-A911-44A49EB5255F}" srcOrd="0" destOrd="0" presId="urn:microsoft.com/office/officeart/2005/8/layout/vList2"/>
    <dgm:cxn modelId="{AD40C19E-FFDA-42FC-B2B9-A9FB59ADC975}" srcId="{24BC9021-A623-4873-93CF-01795E93CBBD}" destId="{8DFB97AF-51E3-4550-AA79-51E3D6D708A9}" srcOrd="1" destOrd="0" parTransId="{5B906AF7-46C5-4C43-93E0-2C16AAE4F251}" sibTransId="{60C1091F-60DF-4E2D-A58D-3398EB99A84D}"/>
    <dgm:cxn modelId="{2B92B7BF-410F-4123-B2E9-28ED6FD4A457}" srcId="{24BC9021-A623-4873-93CF-01795E93CBBD}" destId="{32AE7783-E45C-45CC-B89B-BE4BEFEE8848}" srcOrd="3" destOrd="0" parTransId="{1C1A805D-F6DA-452F-AACB-105340A54B8F}" sibTransId="{9A4332A6-8AA2-4BA9-ACCF-B97D0A1A7095}"/>
    <dgm:cxn modelId="{69DB0327-0073-4B5A-83C3-CBE042442A7C}" type="presOf" srcId="{EF4FB67B-10DB-4ABD-9F00-D933D0B77177}" destId="{2C06612E-A721-4704-87C4-59D2D491DE0C}" srcOrd="0" destOrd="0" presId="urn:microsoft.com/office/officeart/2005/8/layout/vList2"/>
    <dgm:cxn modelId="{3A20F4FA-6BA8-4E78-9928-409C48CED97F}" type="presOf" srcId="{A1AE1FB4-0007-4B31-BED0-4975E7753C24}" destId="{366FC8D7-4A50-4C00-9F48-69407CB0A2B0}" srcOrd="0" destOrd="0" presId="urn:microsoft.com/office/officeart/2005/8/layout/vList2"/>
    <dgm:cxn modelId="{774F591E-BB85-4C0C-A404-E475D1DD2CD1}" srcId="{24BC9021-A623-4873-93CF-01795E93CBBD}" destId="{D0E43270-9AAB-432D-8AE0-675D54368DF6}" srcOrd="4" destOrd="0" parTransId="{44449B67-B528-48D0-A921-B51DDF027993}" sibTransId="{1BA8B8AC-0459-4ED8-8965-FCF30AA1C981}"/>
    <dgm:cxn modelId="{552CFE90-BC6B-48DB-8F25-844FF856FF8A}" srcId="{24BC9021-A623-4873-93CF-01795E93CBBD}" destId="{A1AE1FB4-0007-4B31-BED0-4975E7753C24}" srcOrd="2" destOrd="0" parTransId="{97ECB4AB-5DE2-4A88-9B56-6D0D20C532CB}" sibTransId="{3E3906C1-18B9-4D2E-9F4F-CB396C7FC4C3}"/>
    <dgm:cxn modelId="{C15FF28B-39BA-4EEC-B160-23DE256FE15B}" type="presOf" srcId="{D0E43270-9AAB-432D-8AE0-675D54368DF6}" destId="{1E350C3F-5C70-4ACA-AAEC-9307490C37DC}" srcOrd="0" destOrd="0" presId="urn:microsoft.com/office/officeart/2005/8/layout/vList2"/>
    <dgm:cxn modelId="{1824C5C8-5784-4A3F-B8AF-09FC8B41A959}" type="presParOf" srcId="{97185062-D65E-4F26-93E6-378F54392E00}" destId="{2C06612E-A721-4704-87C4-59D2D491DE0C}" srcOrd="0" destOrd="0" presId="urn:microsoft.com/office/officeart/2005/8/layout/vList2"/>
    <dgm:cxn modelId="{6680B1E3-B83E-4154-BF0C-7E07DF86AB82}" type="presParOf" srcId="{97185062-D65E-4F26-93E6-378F54392E00}" destId="{05E3A73E-0A66-4BE9-81CA-D2BC908A1525}" srcOrd="1" destOrd="0" presId="urn:microsoft.com/office/officeart/2005/8/layout/vList2"/>
    <dgm:cxn modelId="{F72DFA4A-6245-4264-B175-9C210A37B826}" type="presParOf" srcId="{97185062-D65E-4F26-93E6-378F54392E00}" destId="{475E850A-9228-4805-8E9D-75B9F103CA9D}" srcOrd="2" destOrd="0" presId="urn:microsoft.com/office/officeart/2005/8/layout/vList2"/>
    <dgm:cxn modelId="{9C94CC94-30D7-4A07-801B-55E13B5B9CE0}" type="presParOf" srcId="{97185062-D65E-4F26-93E6-378F54392E00}" destId="{AECAAF0E-CFD6-46AC-9B31-3BA4A0EF7363}" srcOrd="3" destOrd="0" presId="urn:microsoft.com/office/officeart/2005/8/layout/vList2"/>
    <dgm:cxn modelId="{029CE908-DC95-4CF9-A8D4-95167505244B}" type="presParOf" srcId="{97185062-D65E-4F26-93E6-378F54392E00}" destId="{366FC8D7-4A50-4C00-9F48-69407CB0A2B0}" srcOrd="4" destOrd="0" presId="urn:microsoft.com/office/officeart/2005/8/layout/vList2"/>
    <dgm:cxn modelId="{692A5095-9007-43AB-9DD2-8BE35E90CFC2}" type="presParOf" srcId="{97185062-D65E-4F26-93E6-378F54392E00}" destId="{95015C95-D2FB-4C1C-BDC3-7E52458F1511}" srcOrd="5" destOrd="0" presId="urn:microsoft.com/office/officeart/2005/8/layout/vList2"/>
    <dgm:cxn modelId="{617BA0BE-E2EA-4AA2-AE12-AF34217D1B88}" type="presParOf" srcId="{97185062-D65E-4F26-93E6-378F54392E00}" destId="{F090D4AE-5F9C-41E8-A45B-3D32F9A0961D}" srcOrd="6" destOrd="0" presId="urn:microsoft.com/office/officeart/2005/8/layout/vList2"/>
    <dgm:cxn modelId="{99654B08-F4F5-4B10-801F-72D383457003}" type="presParOf" srcId="{97185062-D65E-4F26-93E6-378F54392E00}" destId="{F3E7BA91-CE24-45F2-B95E-17BF4914AAB5}" srcOrd="7" destOrd="0" presId="urn:microsoft.com/office/officeart/2005/8/layout/vList2"/>
    <dgm:cxn modelId="{EFD8A40C-3B9B-40F7-B197-029B8EEB231D}" type="presParOf" srcId="{97185062-D65E-4F26-93E6-378F54392E00}" destId="{1E350C3F-5C70-4ACA-AAEC-9307490C37DC}" srcOrd="8" destOrd="0" presId="urn:microsoft.com/office/officeart/2005/8/layout/vList2"/>
    <dgm:cxn modelId="{CA3CDA4B-5D8B-453E-A1E3-A1A95CF71968}" type="presParOf" srcId="{97185062-D65E-4F26-93E6-378F54392E00}" destId="{A100986B-850C-438A-8019-8517D5A440E2}" srcOrd="9" destOrd="0" presId="urn:microsoft.com/office/officeart/2005/8/layout/vList2"/>
    <dgm:cxn modelId="{4C294810-053C-4DA6-9C73-A2E7B6A1BFC1}" type="presParOf" srcId="{97185062-D65E-4F26-93E6-378F54392E00}" destId="{F8255A26-DE85-4CA4-A911-44A49EB5255F}"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24ECE17-3912-4E6D-9BFF-8A6AC99AC222}" type="doc">
      <dgm:prSet loTypeId="urn:microsoft.com/office/officeart/2005/8/layout/list1" loCatId="list" qsTypeId="urn:microsoft.com/office/officeart/2005/8/quickstyle/simple1" qsCatId="simple" csTypeId="urn:microsoft.com/office/officeart/2005/8/colors/accent4_5" csCatId="accent4"/>
      <dgm:spPr/>
      <dgm:t>
        <a:bodyPr/>
        <a:lstStyle/>
        <a:p>
          <a:endParaRPr lang="ru-RU"/>
        </a:p>
      </dgm:t>
    </dgm:pt>
    <dgm:pt modelId="{F4C071AF-FB3D-4823-9502-D0846ACCF499}">
      <dgm:prSet/>
      <dgm:spPr/>
      <dgm:t>
        <a:bodyPr/>
        <a:lstStyle/>
        <a:p>
          <a:pPr rtl="0"/>
          <a:r>
            <a:rPr lang="az-Latn-AZ" i="1" smtClean="0"/>
            <a:t>Məhsulun qiymətinin müəyyən edilməsində:</a:t>
          </a:r>
          <a:endParaRPr lang="ru-RU" i="1"/>
        </a:p>
      </dgm:t>
    </dgm:pt>
    <dgm:pt modelId="{6486FF89-0B7A-4314-9FB9-DA36AC90153E}" type="parTrans" cxnId="{DB08110F-13CF-48C9-8505-ACDC14119807}">
      <dgm:prSet/>
      <dgm:spPr/>
      <dgm:t>
        <a:bodyPr/>
        <a:lstStyle/>
        <a:p>
          <a:endParaRPr lang="ru-RU"/>
        </a:p>
      </dgm:t>
    </dgm:pt>
    <dgm:pt modelId="{45DF3A0E-7038-49EB-856B-826303D0AF6C}" type="sibTrans" cxnId="{DB08110F-13CF-48C9-8505-ACDC14119807}">
      <dgm:prSet/>
      <dgm:spPr/>
      <dgm:t>
        <a:bodyPr/>
        <a:lstStyle/>
        <a:p>
          <a:endParaRPr lang="ru-RU"/>
        </a:p>
      </dgm:t>
    </dgm:pt>
    <dgm:pt modelId="{4CD52139-EFCC-4D15-BC6C-97B9F02F9F82}">
      <dgm:prSet/>
      <dgm:spPr/>
      <dgm:t>
        <a:bodyPr/>
        <a:lstStyle/>
        <a:p>
          <a:pPr rtl="0"/>
          <a:r>
            <a:rPr lang="az-Latn-AZ" i="1" dirty="0" smtClean="0"/>
            <a:t>1) xərclərə əsaslanan qiymətqoyma metodundan; </a:t>
          </a:r>
          <a:endParaRPr lang="ru-RU" i="1" dirty="0"/>
        </a:p>
      </dgm:t>
    </dgm:pt>
    <dgm:pt modelId="{F95D66CB-98A6-4B09-95C3-326F1A1473A5}" type="parTrans" cxnId="{6BCBFA5D-71CD-4A0A-8EFC-90CB707B89A5}">
      <dgm:prSet/>
      <dgm:spPr/>
      <dgm:t>
        <a:bodyPr/>
        <a:lstStyle/>
        <a:p>
          <a:endParaRPr lang="ru-RU"/>
        </a:p>
      </dgm:t>
    </dgm:pt>
    <dgm:pt modelId="{9BFE39AF-11A4-4607-A90B-E133D6132CCA}" type="sibTrans" cxnId="{6BCBFA5D-71CD-4A0A-8EFC-90CB707B89A5}">
      <dgm:prSet/>
      <dgm:spPr/>
      <dgm:t>
        <a:bodyPr/>
        <a:lstStyle/>
        <a:p>
          <a:endParaRPr lang="ru-RU"/>
        </a:p>
      </dgm:t>
    </dgm:pt>
    <dgm:pt modelId="{55F99619-0FFE-4757-80A5-C76233F5CC29}">
      <dgm:prSet/>
      <dgm:spPr/>
      <dgm:t>
        <a:bodyPr/>
        <a:lstStyle/>
        <a:p>
          <a:pPr rtl="0"/>
          <a:r>
            <a:rPr lang="az-Latn-AZ" i="1" dirty="0" smtClean="0"/>
            <a:t>2) Rəqabətə əsaslanan qiymətqoyma metodundan; </a:t>
          </a:r>
          <a:endParaRPr lang="ru-RU" i="1" dirty="0"/>
        </a:p>
      </dgm:t>
    </dgm:pt>
    <dgm:pt modelId="{80768A38-F097-4546-A214-38A835CADDD1}" type="parTrans" cxnId="{ABA19A64-1BC0-44B8-B453-14497C5F3759}">
      <dgm:prSet/>
      <dgm:spPr/>
      <dgm:t>
        <a:bodyPr/>
        <a:lstStyle/>
        <a:p>
          <a:endParaRPr lang="ru-RU"/>
        </a:p>
      </dgm:t>
    </dgm:pt>
    <dgm:pt modelId="{5CF9F282-24DF-4D05-8431-FC744F7ABFDD}" type="sibTrans" cxnId="{ABA19A64-1BC0-44B8-B453-14497C5F3759}">
      <dgm:prSet/>
      <dgm:spPr/>
      <dgm:t>
        <a:bodyPr/>
        <a:lstStyle/>
        <a:p>
          <a:endParaRPr lang="ru-RU"/>
        </a:p>
      </dgm:t>
    </dgm:pt>
    <dgm:pt modelId="{5D1F5C6D-8E38-4297-8222-8807156C9493}">
      <dgm:prSet/>
      <dgm:spPr/>
      <dgm:t>
        <a:bodyPr/>
        <a:lstStyle/>
        <a:p>
          <a:pPr rtl="0"/>
          <a:r>
            <a:rPr lang="az-Latn-AZ" i="1" smtClean="0"/>
            <a:t>3) Tələbə əsaslanan qiymətqoyma metodundan; </a:t>
          </a:r>
          <a:endParaRPr lang="ru-RU" i="1"/>
        </a:p>
      </dgm:t>
    </dgm:pt>
    <dgm:pt modelId="{C0EB5A1F-F1FB-44B5-A1F6-18BFE5CDA0E0}" type="parTrans" cxnId="{85A3B5D9-43ED-4AA5-873D-966E80807494}">
      <dgm:prSet/>
      <dgm:spPr/>
      <dgm:t>
        <a:bodyPr/>
        <a:lstStyle/>
        <a:p>
          <a:endParaRPr lang="ru-RU"/>
        </a:p>
      </dgm:t>
    </dgm:pt>
    <dgm:pt modelId="{7AE3F26B-69CD-4B24-8608-291C9C349650}" type="sibTrans" cxnId="{85A3B5D9-43ED-4AA5-873D-966E80807494}">
      <dgm:prSet/>
      <dgm:spPr/>
      <dgm:t>
        <a:bodyPr/>
        <a:lstStyle/>
        <a:p>
          <a:endParaRPr lang="ru-RU"/>
        </a:p>
      </dgm:t>
    </dgm:pt>
    <dgm:pt modelId="{D3DE71F9-22EC-4548-B206-0D94FDD6E509}">
      <dgm:prSet/>
      <dgm:spPr/>
      <dgm:t>
        <a:bodyPr/>
        <a:lstStyle/>
        <a:p>
          <a:pPr rtl="0"/>
          <a:r>
            <a:rPr lang="az-Latn-AZ" i="1" smtClean="0"/>
            <a:t>4) Marketinqə əsaslanan qiymətqoyma metodundan istifadə edilir. </a:t>
          </a:r>
          <a:endParaRPr lang="ru-RU" i="1"/>
        </a:p>
      </dgm:t>
    </dgm:pt>
    <dgm:pt modelId="{457C6423-5B09-4A47-A560-20DDE9E84504}" type="parTrans" cxnId="{02842648-B9DB-4F67-9364-27CB0DC07AE8}">
      <dgm:prSet/>
      <dgm:spPr/>
      <dgm:t>
        <a:bodyPr/>
        <a:lstStyle/>
        <a:p>
          <a:endParaRPr lang="ru-RU"/>
        </a:p>
      </dgm:t>
    </dgm:pt>
    <dgm:pt modelId="{D7A72DB7-EE6E-40C3-9F0D-CD7E122C6C1C}" type="sibTrans" cxnId="{02842648-B9DB-4F67-9364-27CB0DC07AE8}">
      <dgm:prSet/>
      <dgm:spPr/>
      <dgm:t>
        <a:bodyPr/>
        <a:lstStyle/>
        <a:p>
          <a:endParaRPr lang="ru-RU"/>
        </a:p>
      </dgm:t>
    </dgm:pt>
    <dgm:pt modelId="{604224F4-67CF-47A4-B962-E896E4F94799}" type="pres">
      <dgm:prSet presAssocID="{824ECE17-3912-4E6D-9BFF-8A6AC99AC222}" presName="linear" presStyleCnt="0">
        <dgm:presLayoutVars>
          <dgm:dir/>
          <dgm:animLvl val="lvl"/>
          <dgm:resizeHandles val="exact"/>
        </dgm:presLayoutVars>
      </dgm:prSet>
      <dgm:spPr/>
      <dgm:t>
        <a:bodyPr/>
        <a:lstStyle/>
        <a:p>
          <a:endParaRPr lang="ru-RU"/>
        </a:p>
      </dgm:t>
    </dgm:pt>
    <dgm:pt modelId="{686A233A-0726-4151-9979-531A174763C9}" type="pres">
      <dgm:prSet presAssocID="{F4C071AF-FB3D-4823-9502-D0846ACCF499}" presName="parentLin" presStyleCnt="0"/>
      <dgm:spPr/>
      <dgm:t>
        <a:bodyPr/>
        <a:lstStyle/>
        <a:p>
          <a:endParaRPr lang="ru-RU"/>
        </a:p>
      </dgm:t>
    </dgm:pt>
    <dgm:pt modelId="{1E7C3EBE-70E2-4D91-8104-A0F87792130E}" type="pres">
      <dgm:prSet presAssocID="{F4C071AF-FB3D-4823-9502-D0846ACCF499}" presName="parentLeftMargin" presStyleLbl="node1" presStyleIdx="0" presStyleCnt="5"/>
      <dgm:spPr/>
      <dgm:t>
        <a:bodyPr/>
        <a:lstStyle/>
        <a:p>
          <a:endParaRPr lang="ru-RU"/>
        </a:p>
      </dgm:t>
    </dgm:pt>
    <dgm:pt modelId="{1CC1B309-69A6-4503-9D74-536D17C54DCD}" type="pres">
      <dgm:prSet presAssocID="{F4C071AF-FB3D-4823-9502-D0846ACCF499}" presName="parentText" presStyleLbl="node1" presStyleIdx="0" presStyleCnt="5">
        <dgm:presLayoutVars>
          <dgm:chMax val="0"/>
          <dgm:bulletEnabled val="1"/>
        </dgm:presLayoutVars>
      </dgm:prSet>
      <dgm:spPr/>
      <dgm:t>
        <a:bodyPr/>
        <a:lstStyle/>
        <a:p>
          <a:endParaRPr lang="ru-RU"/>
        </a:p>
      </dgm:t>
    </dgm:pt>
    <dgm:pt modelId="{BF27DBAD-E164-43E4-80B7-066E732E557E}" type="pres">
      <dgm:prSet presAssocID="{F4C071AF-FB3D-4823-9502-D0846ACCF499}" presName="negativeSpace" presStyleCnt="0"/>
      <dgm:spPr/>
      <dgm:t>
        <a:bodyPr/>
        <a:lstStyle/>
        <a:p>
          <a:endParaRPr lang="ru-RU"/>
        </a:p>
      </dgm:t>
    </dgm:pt>
    <dgm:pt modelId="{7B8822DD-9830-4D82-9553-AD62B1CFF078}" type="pres">
      <dgm:prSet presAssocID="{F4C071AF-FB3D-4823-9502-D0846ACCF499}" presName="childText" presStyleLbl="conFgAcc1" presStyleIdx="0" presStyleCnt="5">
        <dgm:presLayoutVars>
          <dgm:bulletEnabled val="1"/>
        </dgm:presLayoutVars>
      </dgm:prSet>
      <dgm:spPr/>
      <dgm:t>
        <a:bodyPr/>
        <a:lstStyle/>
        <a:p>
          <a:endParaRPr lang="ru-RU"/>
        </a:p>
      </dgm:t>
    </dgm:pt>
    <dgm:pt modelId="{77BB4F5B-2028-455C-A29D-94AA2553F3DD}" type="pres">
      <dgm:prSet presAssocID="{45DF3A0E-7038-49EB-856B-826303D0AF6C}" presName="spaceBetweenRectangles" presStyleCnt="0"/>
      <dgm:spPr/>
      <dgm:t>
        <a:bodyPr/>
        <a:lstStyle/>
        <a:p>
          <a:endParaRPr lang="ru-RU"/>
        </a:p>
      </dgm:t>
    </dgm:pt>
    <dgm:pt modelId="{C0BFE229-B6C8-42C9-BE90-2B037FE84B7E}" type="pres">
      <dgm:prSet presAssocID="{4CD52139-EFCC-4D15-BC6C-97B9F02F9F82}" presName="parentLin" presStyleCnt="0"/>
      <dgm:spPr/>
      <dgm:t>
        <a:bodyPr/>
        <a:lstStyle/>
        <a:p>
          <a:endParaRPr lang="ru-RU"/>
        </a:p>
      </dgm:t>
    </dgm:pt>
    <dgm:pt modelId="{E30CB9D5-B55E-4FD5-97E1-7BA81392ACCA}" type="pres">
      <dgm:prSet presAssocID="{4CD52139-EFCC-4D15-BC6C-97B9F02F9F82}" presName="parentLeftMargin" presStyleLbl="node1" presStyleIdx="0" presStyleCnt="5"/>
      <dgm:spPr/>
      <dgm:t>
        <a:bodyPr/>
        <a:lstStyle/>
        <a:p>
          <a:endParaRPr lang="ru-RU"/>
        </a:p>
      </dgm:t>
    </dgm:pt>
    <dgm:pt modelId="{D279F6C6-781E-4504-9368-7A32C2A5A1B3}" type="pres">
      <dgm:prSet presAssocID="{4CD52139-EFCC-4D15-BC6C-97B9F02F9F82}" presName="parentText" presStyleLbl="node1" presStyleIdx="1" presStyleCnt="5">
        <dgm:presLayoutVars>
          <dgm:chMax val="0"/>
          <dgm:bulletEnabled val="1"/>
        </dgm:presLayoutVars>
      </dgm:prSet>
      <dgm:spPr/>
      <dgm:t>
        <a:bodyPr/>
        <a:lstStyle/>
        <a:p>
          <a:endParaRPr lang="ru-RU"/>
        </a:p>
      </dgm:t>
    </dgm:pt>
    <dgm:pt modelId="{CF9705EC-E95A-4C7F-8DA7-A5BE89B55A16}" type="pres">
      <dgm:prSet presAssocID="{4CD52139-EFCC-4D15-BC6C-97B9F02F9F82}" presName="negativeSpace" presStyleCnt="0"/>
      <dgm:spPr/>
      <dgm:t>
        <a:bodyPr/>
        <a:lstStyle/>
        <a:p>
          <a:endParaRPr lang="ru-RU"/>
        </a:p>
      </dgm:t>
    </dgm:pt>
    <dgm:pt modelId="{2A00A66E-37C7-439C-9A94-01759B16BB0A}" type="pres">
      <dgm:prSet presAssocID="{4CD52139-EFCC-4D15-BC6C-97B9F02F9F82}" presName="childText" presStyleLbl="conFgAcc1" presStyleIdx="1" presStyleCnt="5">
        <dgm:presLayoutVars>
          <dgm:bulletEnabled val="1"/>
        </dgm:presLayoutVars>
      </dgm:prSet>
      <dgm:spPr/>
      <dgm:t>
        <a:bodyPr/>
        <a:lstStyle/>
        <a:p>
          <a:endParaRPr lang="ru-RU"/>
        </a:p>
      </dgm:t>
    </dgm:pt>
    <dgm:pt modelId="{55300DAC-D0B7-454B-8796-02849F096DF3}" type="pres">
      <dgm:prSet presAssocID="{9BFE39AF-11A4-4607-A90B-E133D6132CCA}" presName="spaceBetweenRectangles" presStyleCnt="0"/>
      <dgm:spPr/>
      <dgm:t>
        <a:bodyPr/>
        <a:lstStyle/>
        <a:p>
          <a:endParaRPr lang="ru-RU"/>
        </a:p>
      </dgm:t>
    </dgm:pt>
    <dgm:pt modelId="{C396EC07-9DAE-406B-BFAD-D191EF44A680}" type="pres">
      <dgm:prSet presAssocID="{55F99619-0FFE-4757-80A5-C76233F5CC29}" presName="parentLin" presStyleCnt="0"/>
      <dgm:spPr/>
      <dgm:t>
        <a:bodyPr/>
        <a:lstStyle/>
        <a:p>
          <a:endParaRPr lang="ru-RU"/>
        </a:p>
      </dgm:t>
    </dgm:pt>
    <dgm:pt modelId="{0EFF8C64-9029-43E1-99F6-C668E7545709}" type="pres">
      <dgm:prSet presAssocID="{55F99619-0FFE-4757-80A5-C76233F5CC29}" presName="parentLeftMargin" presStyleLbl="node1" presStyleIdx="1" presStyleCnt="5"/>
      <dgm:spPr/>
      <dgm:t>
        <a:bodyPr/>
        <a:lstStyle/>
        <a:p>
          <a:endParaRPr lang="ru-RU"/>
        </a:p>
      </dgm:t>
    </dgm:pt>
    <dgm:pt modelId="{3E792B8F-D076-4B80-8C92-01AD9A6D41BA}" type="pres">
      <dgm:prSet presAssocID="{55F99619-0FFE-4757-80A5-C76233F5CC29}" presName="parentText" presStyleLbl="node1" presStyleIdx="2" presStyleCnt="5">
        <dgm:presLayoutVars>
          <dgm:chMax val="0"/>
          <dgm:bulletEnabled val="1"/>
        </dgm:presLayoutVars>
      </dgm:prSet>
      <dgm:spPr/>
      <dgm:t>
        <a:bodyPr/>
        <a:lstStyle/>
        <a:p>
          <a:endParaRPr lang="ru-RU"/>
        </a:p>
      </dgm:t>
    </dgm:pt>
    <dgm:pt modelId="{4E771E4A-D31B-4ABC-8153-7DE9D6B9ECD1}" type="pres">
      <dgm:prSet presAssocID="{55F99619-0FFE-4757-80A5-C76233F5CC29}" presName="negativeSpace" presStyleCnt="0"/>
      <dgm:spPr/>
      <dgm:t>
        <a:bodyPr/>
        <a:lstStyle/>
        <a:p>
          <a:endParaRPr lang="ru-RU"/>
        </a:p>
      </dgm:t>
    </dgm:pt>
    <dgm:pt modelId="{1848D605-6783-4962-B5AA-466B0141ECB2}" type="pres">
      <dgm:prSet presAssocID="{55F99619-0FFE-4757-80A5-C76233F5CC29}" presName="childText" presStyleLbl="conFgAcc1" presStyleIdx="2" presStyleCnt="5">
        <dgm:presLayoutVars>
          <dgm:bulletEnabled val="1"/>
        </dgm:presLayoutVars>
      </dgm:prSet>
      <dgm:spPr/>
      <dgm:t>
        <a:bodyPr/>
        <a:lstStyle/>
        <a:p>
          <a:endParaRPr lang="ru-RU"/>
        </a:p>
      </dgm:t>
    </dgm:pt>
    <dgm:pt modelId="{C2C6B056-B156-4296-B495-D44E42274923}" type="pres">
      <dgm:prSet presAssocID="{5CF9F282-24DF-4D05-8431-FC744F7ABFDD}" presName="spaceBetweenRectangles" presStyleCnt="0"/>
      <dgm:spPr/>
      <dgm:t>
        <a:bodyPr/>
        <a:lstStyle/>
        <a:p>
          <a:endParaRPr lang="ru-RU"/>
        </a:p>
      </dgm:t>
    </dgm:pt>
    <dgm:pt modelId="{619CD3AB-96BA-475C-9EF6-62A8EA6247F1}" type="pres">
      <dgm:prSet presAssocID="{5D1F5C6D-8E38-4297-8222-8807156C9493}" presName="parentLin" presStyleCnt="0"/>
      <dgm:spPr/>
      <dgm:t>
        <a:bodyPr/>
        <a:lstStyle/>
        <a:p>
          <a:endParaRPr lang="ru-RU"/>
        </a:p>
      </dgm:t>
    </dgm:pt>
    <dgm:pt modelId="{F3E4DAF4-E125-4AF3-AA28-0CC44035286C}" type="pres">
      <dgm:prSet presAssocID="{5D1F5C6D-8E38-4297-8222-8807156C9493}" presName="parentLeftMargin" presStyleLbl="node1" presStyleIdx="2" presStyleCnt="5"/>
      <dgm:spPr/>
      <dgm:t>
        <a:bodyPr/>
        <a:lstStyle/>
        <a:p>
          <a:endParaRPr lang="ru-RU"/>
        </a:p>
      </dgm:t>
    </dgm:pt>
    <dgm:pt modelId="{DE7EFA95-6E81-4DF6-8D62-1F4770681C81}" type="pres">
      <dgm:prSet presAssocID="{5D1F5C6D-8E38-4297-8222-8807156C9493}" presName="parentText" presStyleLbl="node1" presStyleIdx="3" presStyleCnt="5">
        <dgm:presLayoutVars>
          <dgm:chMax val="0"/>
          <dgm:bulletEnabled val="1"/>
        </dgm:presLayoutVars>
      </dgm:prSet>
      <dgm:spPr/>
      <dgm:t>
        <a:bodyPr/>
        <a:lstStyle/>
        <a:p>
          <a:endParaRPr lang="ru-RU"/>
        </a:p>
      </dgm:t>
    </dgm:pt>
    <dgm:pt modelId="{49C04824-72FF-4227-BDEB-A2F742788EB9}" type="pres">
      <dgm:prSet presAssocID="{5D1F5C6D-8E38-4297-8222-8807156C9493}" presName="negativeSpace" presStyleCnt="0"/>
      <dgm:spPr/>
      <dgm:t>
        <a:bodyPr/>
        <a:lstStyle/>
        <a:p>
          <a:endParaRPr lang="ru-RU"/>
        </a:p>
      </dgm:t>
    </dgm:pt>
    <dgm:pt modelId="{CA1C3534-CA0F-4449-B412-6B735D113BAC}" type="pres">
      <dgm:prSet presAssocID="{5D1F5C6D-8E38-4297-8222-8807156C9493}" presName="childText" presStyleLbl="conFgAcc1" presStyleIdx="3" presStyleCnt="5">
        <dgm:presLayoutVars>
          <dgm:bulletEnabled val="1"/>
        </dgm:presLayoutVars>
      </dgm:prSet>
      <dgm:spPr/>
      <dgm:t>
        <a:bodyPr/>
        <a:lstStyle/>
        <a:p>
          <a:endParaRPr lang="ru-RU"/>
        </a:p>
      </dgm:t>
    </dgm:pt>
    <dgm:pt modelId="{0B1661C7-F2F0-42CC-87C8-35B6277B9909}" type="pres">
      <dgm:prSet presAssocID="{7AE3F26B-69CD-4B24-8608-291C9C349650}" presName="spaceBetweenRectangles" presStyleCnt="0"/>
      <dgm:spPr/>
      <dgm:t>
        <a:bodyPr/>
        <a:lstStyle/>
        <a:p>
          <a:endParaRPr lang="ru-RU"/>
        </a:p>
      </dgm:t>
    </dgm:pt>
    <dgm:pt modelId="{0999D3E4-C85D-4BC8-9FF1-6AEA68554A24}" type="pres">
      <dgm:prSet presAssocID="{D3DE71F9-22EC-4548-B206-0D94FDD6E509}" presName="parentLin" presStyleCnt="0"/>
      <dgm:spPr/>
      <dgm:t>
        <a:bodyPr/>
        <a:lstStyle/>
        <a:p>
          <a:endParaRPr lang="ru-RU"/>
        </a:p>
      </dgm:t>
    </dgm:pt>
    <dgm:pt modelId="{838BA906-0A78-407F-BAAC-F0456A4055AF}" type="pres">
      <dgm:prSet presAssocID="{D3DE71F9-22EC-4548-B206-0D94FDD6E509}" presName="parentLeftMargin" presStyleLbl="node1" presStyleIdx="3" presStyleCnt="5"/>
      <dgm:spPr/>
      <dgm:t>
        <a:bodyPr/>
        <a:lstStyle/>
        <a:p>
          <a:endParaRPr lang="ru-RU"/>
        </a:p>
      </dgm:t>
    </dgm:pt>
    <dgm:pt modelId="{2AEF9AC7-B4A1-4CA7-AEF9-26ED21231FCE}" type="pres">
      <dgm:prSet presAssocID="{D3DE71F9-22EC-4548-B206-0D94FDD6E509}" presName="parentText" presStyleLbl="node1" presStyleIdx="4" presStyleCnt="5">
        <dgm:presLayoutVars>
          <dgm:chMax val="0"/>
          <dgm:bulletEnabled val="1"/>
        </dgm:presLayoutVars>
      </dgm:prSet>
      <dgm:spPr/>
      <dgm:t>
        <a:bodyPr/>
        <a:lstStyle/>
        <a:p>
          <a:endParaRPr lang="ru-RU"/>
        </a:p>
      </dgm:t>
    </dgm:pt>
    <dgm:pt modelId="{0DD61C13-B52B-4FB0-91C9-D27C589B04F1}" type="pres">
      <dgm:prSet presAssocID="{D3DE71F9-22EC-4548-B206-0D94FDD6E509}" presName="negativeSpace" presStyleCnt="0"/>
      <dgm:spPr/>
      <dgm:t>
        <a:bodyPr/>
        <a:lstStyle/>
        <a:p>
          <a:endParaRPr lang="ru-RU"/>
        </a:p>
      </dgm:t>
    </dgm:pt>
    <dgm:pt modelId="{3133BBA0-B615-4423-A192-7C7357168009}" type="pres">
      <dgm:prSet presAssocID="{D3DE71F9-22EC-4548-B206-0D94FDD6E509}" presName="childText" presStyleLbl="conFgAcc1" presStyleIdx="4" presStyleCnt="5">
        <dgm:presLayoutVars>
          <dgm:bulletEnabled val="1"/>
        </dgm:presLayoutVars>
      </dgm:prSet>
      <dgm:spPr/>
      <dgm:t>
        <a:bodyPr/>
        <a:lstStyle/>
        <a:p>
          <a:endParaRPr lang="ru-RU"/>
        </a:p>
      </dgm:t>
    </dgm:pt>
  </dgm:ptLst>
  <dgm:cxnLst>
    <dgm:cxn modelId="{DB08110F-13CF-48C9-8505-ACDC14119807}" srcId="{824ECE17-3912-4E6D-9BFF-8A6AC99AC222}" destId="{F4C071AF-FB3D-4823-9502-D0846ACCF499}" srcOrd="0" destOrd="0" parTransId="{6486FF89-0B7A-4314-9FB9-DA36AC90153E}" sibTransId="{45DF3A0E-7038-49EB-856B-826303D0AF6C}"/>
    <dgm:cxn modelId="{11DA3D10-D7E3-41AF-A14D-D9CA8D6FBD8D}" type="presOf" srcId="{5D1F5C6D-8E38-4297-8222-8807156C9493}" destId="{DE7EFA95-6E81-4DF6-8D62-1F4770681C81}" srcOrd="1" destOrd="0" presId="urn:microsoft.com/office/officeart/2005/8/layout/list1"/>
    <dgm:cxn modelId="{9077639B-FB95-4140-A278-19C5E03F260D}" type="presOf" srcId="{55F99619-0FFE-4757-80A5-C76233F5CC29}" destId="{0EFF8C64-9029-43E1-99F6-C668E7545709}" srcOrd="0" destOrd="0" presId="urn:microsoft.com/office/officeart/2005/8/layout/list1"/>
    <dgm:cxn modelId="{9E8C432B-EF7B-4B67-9310-C683E757F3E7}" type="presOf" srcId="{F4C071AF-FB3D-4823-9502-D0846ACCF499}" destId="{1CC1B309-69A6-4503-9D74-536D17C54DCD}" srcOrd="1" destOrd="0" presId="urn:microsoft.com/office/officeart/2005/8/layout/list1"/>
    <dgm:cxn modelId="{62F4C9CA-1970-458B-A6B1-EE428B28A857}" type="presOf" srcId="{824ECE17-3912-4E6D-9BFF-8A6AC99AC222}" destId="{604224F4-67CF-47A4-B962-E896E4F94799}" srcOrd="0" destOrd="0" presId="urn:microsoft.com/office/officeart/2005/8/layout/list1"/>
    <dgm:cxn modelId="{85A3B5D9-43ED-4AA5-873D-966E80807494}" srcId="{824ECE17-3912-4E6D-9BFF-8A6AC99AC222}" destId="{5D1F5C6D-8E38-4297-8222-8807156C9493}" srcOrd="3" destOrd="0" parTransId="{C0EB5A1F-F1FB-44B5-A1F6-18BFE5CDA0E0}" sibTransId="{7AE3F26B-69CD-4B24-8608-291C9C349650}"/>
    <dgm:cxn modelId="{ABA19A64-1BC0-44B8-B453-14497C5F3759}" srcId="{824ECE17-3912-4E6D-9BFF-8A6AC99AC222}" destId="{55F99619-0FFE-4757-80A5-C76233F5CC29}" srcOrd="2" destOrd="0" parTransId="{80768A38-F097-4546-A214-38A835CADDD1}" sibTransId="{5CF9F282-24DF-4D05-8431-FC744F7ABFDD}"/>
    <dgm:cxn modelId="{0AF93950-12F5-41C9-97F5-A1C76393E20A}" type="presOf" srcId="{4CD52139-EFCC-4D15-BC6C-97B9F02F9F82}" destId="{E30CB9D5-B55E-4FD5-97E1-7BA81392ACCA}" srcOrd="0" destOrd="0" presId="urn:microsoft.com/office/officeart/2005/8/layout/list1"/>
    <dgm:cxn modelId="{7BFCBBA4-F99F-4855-9421-F4C16EF9DDBD}" type="presOf" srcId="{F4C071AF-FB3D-4823-9502-D0846ACCF499}" destId="{1E7C3EBE-70E2-4D91-8104-A0F87792130E}" srcOrd="0" destOrd="0" presId="urn:microsoft.com/office/officeart/2005/8/layout/list1"/>
    <dgm:cxn modelId="{1115DD8A-BC94-47FE-B11A-FF38F183250C}" type="presOf" srcId="{4CD52139-EFCC-4D15-BC6C-97B9F02F9F82}" destId="{D279F6C6-781E-4504-9368-7A32C2A5A1B3}" srcOrd="1" destOrd="0" presId="urn:microsoft.com/office/officeart/2005/8/layout/list1"/>
    <dgm:cxn modelId="{02842648-B9DB-4F67-9364-27CB0DC07AE8}" srcId="{824ECE17-3912-4E6D-9BFF-8A6AC99AC222}" destId="{D3DE71F9-22EC-4548-B206-0D94FDD6E509}" srcOrd="4" destOrd="0" parTransId="{457C6423-5B09-4A47-A560-20DDE9E84504}" sibTransId="{D7A72DB7-EE6E-40C3-9F0D-CD7E122C6C1C}"/>
    <dgm:cxn modelId="{5693CDA7-E39D-4FC7-945F-5F927C9B341F}" type="presOf" srcId="{5D1F5C6D-8E38-4297-8222-8807156C9493}" destId="{F3E4DAF4-E125-4AF3-AA28-0CC44035286C}" srcOrd="0" destOrd="0" presId="urn:microsoft.com/office/officeart/2005/8/layout/list1"/>
    <dgm:cxn modelId="{6BCBFA5D-71CD-4A0A-8EFC-90CB707B89A5}" srcId="{824ECE17-3912-4E6D-9BFF-8A6AC99AC222}" destId="{4CD52139-EFCC-4D15-BC6C-97B9F02F9F82}" srcOrd="1" destOrd="0" parTransId="{F95D66CB-98A6-4B09-95C3-326F1A1473A5}" sibTransId="{9BFE39AF-11A4-4607-A90B-E133D6132CCA}"/>
    <dgm:cxn modelId="{F59CAA33-6238-4EF2-B2AB-B9FA7B9D1A1C}" type="presOf" srcId="{D3DE71F9-22EC-4548-B206-0D94FDD6E509}" destId="{2AEF9AC7-B4A1-4CA7-AEF9-26ED21231FCE}" srcOrd="1" destOrd="0" presId="urn:microsoft.com/office/officeart/2005/8/layout/list1"/>
    <dgm:cxn modelId="{73828F98-E837-4C63-BBE4-F039EB5CF0C3}" type="presOf" srcId="{55F99619-0FFE-4757-80A5-C76233F5CC29}" destId="{3E792B8F-D076-4B80-8C92-01AD9A6D41BA}" srcOrd="1" destOrd="0" presId="urn:microsoft.com/office/officeart/2005/8/layout/list1"/>
    <dgm:cxn modelId="{25142024-BBC3-4C33-B1FE-9F685FF96303}" type="presOf" srcId="{D3DE71F9-22EC-4548-B206-0D94FDD6E509}" destId="{838BA906-0A78-407F-BAAC-F0456A4055AF}" srcOrd="0" destOrd="0" presId="urn:microsoft.com/office/officeart/2005/8/layout/list1"/>
    <dgm:cxn modelId="{C1B8826E-8764-4966-A884-D6FA8A7746A3}" type="presParOf" srcId="{604224F4-67CF-47A4-B962-E896E4F94799}" destId="{686A233A-0726-4151-9979-531A174763C9}" srcOrd="0" destOrd="0" presId="urn:microsoft.com/office/officeart/2005/8/layout/list1"/>
    <dgm:cxn modelId="{7F6335C5-EB3D-4D38-9F19-1C0BF722A344}" type="presParOf" srcId="{686A233A-0726-4151-9979-531A174763C9}" destId="{1E7C3EBE-70E2-4D91-8104-A0F87792130E}" srcOrd="0" destOrd="0" presId="urn:microsoft.com/office/officeart/2005/8/layout/list1"/>
    <dgm:cxn modelId="{1B29D06D-122B-4B95-B3B9-A53661422BC0}" type="presParOf" srcId="{686A233A-0726-4151-9979-531A174763C9}" destId="{1CC1B309-69A6-4503-9D74-536D17C54DCD}" srcOrd="1" destOrd="0" presId="urn:microsoft.com/office/officeart/2005/8/layout/list1"/>
    <dgm:cxn modelId="{C89FE046-8CCA-44C4-BCE0-193B340079B3}" type="presParOf" srcId="{604224F4-67CF-47A4-B962-E896E4F94799}" destId="{BF27DBAD-E164-43E4-80B7-066E732E557E}" srcOrd="1" destOrd="0" presId="urn:microsoft.com/office/officeart/2005/8/layout/list1"/>
    <dgm:cxn modelId="{18F57119-9446-481C-AA88-F0B6510D42C9}" type="presParOf" srcId="{604224F4-67CF-47A4-B962-E896E4F94799}" destId="{7B8822DD-9830-4D82-9553-AD62B1CFF078}" srcOrd="2" destOrd="0" presId="urn:microsoft.com/office/officeart/2005/8/layout/list1"/>
    <dgm:cxn modelId="{B9E52927-EBCB-4167-A4E3-6A2C77CEBAB5}" type="presParOf" srcId="{604224F4-67CF-47A4-B962-E896E4F94799}" destId="{77BB4F5B-2028-455C-A29D-94AA2553F3DD}" srcOrd="3" destOrd="0" presId="urn:microsoft.com/office/officeart/2005/8/layout/list1"/>
    <dgm:cxn modelId="{696F1C91-E662-44E3-8102-F304C8BF3A08}" type="presParOf" srcId="{604224F4-67CF-47A4-B962-E896E4F94799}" destId="{C0BFE229-B6C8-42C9-BE90-2B037FE84B7E}" srcOrd="4" destOrd="0" presId="urn:microsoft.com/office/officeart/2005/8/layout/list1"/>
    <dgm:cxn modelId="{7525A6ED-9DBB-4482-B5FB-BD4F04D5EAE3}" type="presParOf" srcId="{C0BFE229-B6C8-42C9-BE90-2B037FE84B7E}" destId="{E30CB9D5-B55E-4FD5-97E1-7BA81392ACCA}" srcOrd="0" destOrd="0" presId="urn:microsoft.com/office/officeart/2005/8/layout/list1"/>
    <dgm:cxn modelId="{88EBB6E9-39B6-4575-915D-04B442DCC62D}" type="presParOf" srcId="{C0BFE229-B6C8-42C9-BE90-2B037FE84B7E}" destId="{D279F6C6-781E-4504-9368-7A32C2A5A1B3}" srcOrd="1" destOrd="0" presId="urn:microsoft.com/office/officeart/2005/8/layout/list1"/>
    <dgm:cxn modelId="{B2A71229-6A18-49F3-8E95-50476B46BE9B}" type="presParOf" srcId="{604224F4-67CF-47A4-B962-E896E4F94799}" destId="{CF9705EC-E95A-4C7F-8DA7-A5BE89B55A16}" srcOrd="5" destOrd="0" presId="urn:microsoft.com/office/officeart/2005/8/layout/list1"/>
    <dgm:cxn modelId="{0487AC48-39D2-4B23-A308-A82ECA12211E}" type="presParOf" srcId="{604224F4-67CF-47A4-B962-E896E4F94799}" destId="{2A00A66E-37C7-439C-9A94-01759B16BB0A}" srcOrd="6" destOrd="0" presId="urn:microsoft.com/office/officeart/2005/8/layout/list1"/>
    <dgm:cxn modelId="{1017A2EA-4925-4A60-A824-90420B2EEE55}" type="presParOf" srcId="{604224F4-67CF-47A4-B962-E896E4F94799}" destId="{55300DAC-D0B7-454B-8796-02849F096DF3}" srcOrd="7" destOrd="0" presId="urn:microsoft.com/office/officeart/2005/8/layout/list1"/>
    <dgm:cxn modelId="{8E178FB7-F34F-4D88-8C4B-2A9E333B5C16}" type="presParOf" srcId="{604224F4-67CF-47A4-B962-E896E4F94799}" destId="{C396EC07-9DAE-406B-BFAD-D191EF44A680}" srcOrd="8" destOrd="0" presId="urn:microsoft.com/office/officeart/2005/8/layout/list1"/>
    <dgm:cxn modelId="{2A654BAA-CE78-472A-B9B6-EBD0B54BD931}" type="presParOf" srcId="{C396EC07-9DAE-406B-BFAD-D191EF44A680}" destId="{0EFF8C64-9029-43E1-99F6-C668E7545709}" srcOrd="0" destOrd="0" presId="urn:microsoft.com/office/officeart/2005/8/layout/list1"/>
    <dgm:cxn modelId="{0D0F1D85-30F0-4838-9FA5-3587B0C2D7D7}" type="presParOf" srcId="{C396EC07-9DAE-406B-BFAD-D191EF44A680}" destId="{3E792B8F-D076-4B80-8C92-01AD9A6D41BA}" srcOrd="1" destOrd="0" presId="urn:microsoft.com/office/officeart/2005/8/layout/list1"/>
    <dgm:cxn modelId="{ED485193-FA7C-401E-81A2-7DBB7EB975B4}" type="presParOf" srcId="{604224F4-67CF-47A4-B962-E896E4F94799}" destId="{4E771E4A-D31B-4ABC-8153-7DE9D6B9ECD1}" srcOrd="9" destOrd="0" presId="urn:microsoft.com/office/officeart/2005/8/layout/list1"/>
    <dgm:cxn modelId="{1341BF88-59DB-4777-9641-7C29293BB5E6}" type="presParOf" srcId="{604224F4-67CF-47A4-B962-E896E4F94799}" destId="{1848D605-6783-4962-B5AA-466B0141ECB2}" srcOrd="10" destOrd="0" presId="urn:microsoft.com/office/officeart/2005/8/layout/list1"/>
    <dgm:cxn modelId="{AA1D4507-EBB2-4318-ABD8-28F1608A553C}" type="presParOf" srcId="{604224F4-67CF-47A4-B962-E896E4F94799}" destId="{C2C6B056-B156-4296-B495-D44E42274923}" srcOrd="11" destOrd="0" presId="urn:microsoft.com/office/officeart/2005/8/layout/list1"/>
    <dgm:cxn modelId="{8F7482F6-6FE8-4D8E-8A05-B426DC4BD451}" type="presParOf" srcId="{604224F4-67CF-47A4-B962-E896E4F94799}" destId="{619CD3AB-96BA-475C-9EF6-62A8EA6247F1}" srcOrd="12" destOrd="0" presId="urn:microsoft.com/office/officeart/2005/8/layout/list1"/>
    <dgm:cxn modelId="{B88BB29F-C4DA-4C06-9AD2-1BAAA08B3EF4}" type="presParOf" srcId="{619CD3AB-96BA-475C-9EF6-62A8EA6247F1}" destId="{F3E4DAF4-E125-4AF3-AA28-0CC44035286C}" srcOrd="0" destOrd="0" presId="urn:microsoft.com/office/officeart/2005/8/layout/list1"/>
    <dgm:cxn modelId="{0F71977A-9EDE-455C-AD2A-9B711E45962A}" type="presParOf" srcId="{619CD3AB-96BA-475C-9EF6-62A8EA6247F1}" destId="{DE7EFA95-6E81-4DF6-8D62-1F4770681C81}" srcOrd="1" destOrd="0" presId="urn:microsoft.com/office/officeart/2005/8/layout/list1"/>
    <dgm:cxn modelId="{C7D2E14F-A67B-4F25-A105-0DDF34417C0F}" type="presParOf" srcId="{604224F4-67CF-47A4-B962-E896E4F94799}" destId="{49C04824-72FF-4227-BDEB-A2F742788EB9}" srcOrd="13" destOrd="0" presId="urn:microsoft.com/office/officeart/2005/8/layout/list1"/>
    <dgm:cxn modelId="{8B8AFD22-A1CD-4C46-87DA-CC2DD1737C27}" type="presParOf" srcId="{604224F4-67CF-47A4-B962-E896E4F94799}" destId="{CA1C3534-CA0F-4449-B412-6B735D113BAC}" srcOrd="14" destOrd="0" presId="urn:microsoft.com/office/officeart/2005/8/layout/list1"/>
    <dgm:cxn modelId="{972ADC77-7D87-4835-B6FF-DF8FD39D0206}" type="presParOf" srcId="{604224F4-67CF-47A4-B962-E896E4F94799}" destId="{0B1661C7-F2F0-42CC-87C8-35B6277B9909}" srcOrd="15" destOrd="0" presId="urn:microsoft.com/office/officeart/2005/8/layout/list1"/>
    <dgm:cxn modelId="{A88D2397-5D66-408E-A8A7-63183DB333D2}" type="presParOf" srcId="{604224F4-67CF-47A4-B962-E896E4F94799}" destId="{0999D3E4-C85D-4BC8-9FF1-6AEA68554A24}" srcOrd="16" destOrd="0" presId="urn:microsoft.com/office/officeart/2005/8/layout/list1"/>
    <dgm:cxn modelId="{93E0D205-D65C-4548-9DDA-62603B2FD605}" type="presParOf" srcId="{0999D3E4-C85D-4BC8-9FF1-6AEA68554A24}" destId="{838BA906-0A78-407F-BAAC-F0456A4055AF}" srcOrd="0" destOrd="0" presId="urn:microsoft.com/office/officeart/2005/8/layout/list1"/>
    <dgm:cxn modelId="{37A83C0E-F976-4776-8576-1E4038E6A17B}" type="presParOf" srcId="{0999D3E4-C85D-4BC8-9FF1-6AEA68554A24}" destId="{2AEF9AC7-B4A1-4CA7-AEF9-26ED21231FCE}" srcOrd="1" destOrd="0" presId="urn:microsoft.com/office/officeart/2005/8/layout/list1"/>
    <dgm:cxn modelId="{896278FC-3CB8-4EB3-83C4-CED888219D6E}" type="presParOf" srcId="{604224F4-67CF-47A4-B962-E896E4F94799}" destId="{0DD61C13-B52B-4FB0-91C9-D27C589B04F1}" srcOrd="17" destOrd="0" presId="urn:microsoft.com/office/officeart/2005/8/layout/list1"/>
    <dgm:cxn modelId="{1DF79411-BA5A-42B3-9343-AE66E42AED4D}" type="presParOf" srcId="{604224F4-67CF-47A4-B962-E896E4F94799}" destId="{3133BBA0-B615-4423-A192-7C7357168009}"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729507-6300-4097-9A25-4617972BAD70}">
      <dsp:nvSpPr>
        <dsp:cNvPr id="0" name=""/>
        <dsp:cNvSpPr/>
      </dsp:nvSpPr>
      <dsp:spPr>
        <a:xfrm>
          <a:off x="0" y="386671"/>
          <a:ext cx="6400800" cy="2910600"/>
        </a:xfrm>
        <a:prstGeom prst="rect">
          <a:avLst/>
        </a:prstGeom>
        <a:solidFill>
          <a:schemeClr val="lt1">
            <a:alpha val="90000"/>
            <a:hueOff val="0"/>
            <a:satOff val="0"/>
            <a:lumOff val="0"/>
            <a:alphaOff val="0"/>
          </a:schemeClr>
        </a:solidFill>
        <a:ln w="25400" cap="flat" cmpd="sng" algn="ctr">
          <a:solidFill>
            <a:schemeClr val="accent6">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6773" tIns="458216" rIns="496773" bIns="156464" numCol="1" spcCol="1270" anchor="t" anchorCtr="0">
          <a:noAutofit/>
        </a:bodyPr>
        <a:lstStyle/>
        <a:p>
          <a:pPr marL="228600" lvl="1" indent="-228600" algn="l" defTabSz="977900" rtl="0">
            <a:lnSpc>
              <a:spcPct val="90000"/>
            </a:lnSpc>
            <a:spcBef>
              <a:spcPct val="0"/>
            </a:spcBef>
            <a:spcAft>
              <a:spcPct val="15000"/>
            </a:spcAft>
            <a:buChar char="••"/>
          </a:pPr>
          <a:r>
            <a:rPr lang="az-Latn-AZ" sz="2200" i="1" kern="1200" dirty="0" smtClean="0">
              <a:solidFill>
                <a:srgbClr val="7030A0"/>
              </a:solidFill>
            </a:rPr>
            <a:t>Qiymət və ona təsir edən amillər;</a:t>
          </a:r>
          <a:endParaRPr lang="ru-RU" sz="2200" kern="1200" dirty="0">
            <a:solidFill>
              <a:srgbClr val="7030A0"/>
            </a:solidFill>
          </a:endParaRPr>
        </a:p>
        <a:p>
          <a:pPr marL="228600" lvl="1" indent="-228600" algn="l" defTabSz="977900" rtl="0">
            <a:lnSpc>
              <a:spcPct val="90000"/>
            </a:lnSpc>
            <a:spcBef>
              <a:spcPct val="0"/>
            </a:spcBef>
            <a:spcAft>
              <a:spcPct val="15000"/>
            </a:spcAft>
            <a:buChar char="••"/>
          </a:pPr>
          <a:r>
            <a:rPr lang="az-Latn-AZ" sz="2200" i="1" kern="1200" dirty="0" smtClean="0">
              <a:solidFill>
                <a:srgbClr val="7030A0"/>
              </a:solidFill>
            </a:rPr>
            <a:t>Qiymətin növləri;</a:t>
          </a:r>
          <a:endParaRPr lang="ru-RU" sz="2200" kern="1200" dirty="0">
            <a:solidFill>
              <a:srgbClr val="7030A0"/>
            </a:solidFill>
          </a:endParaRPr>
        </a:p>
        <a:p>
          <a:pPr marL="228600" lvl="1" indent="-228600" algn="l" defTabSz="977900" rtl="0">
            <a:lnSpc>
              <a:spcPct val="90000"/>
            </a:lnSpc>
            <a:spcBef>
              <a:spcPct val="0"/>
            </a:spcBef>
            <a:spcAft>
              <a:spcPct val="15000"/>
            </a:spcAft>
            <a:buChar char="••"/>
          </a:pPr>
          <a:r>
            <a:rPr lang="az-Latn-AZ" sz="2200" i="1" kern="1200" dirty="0" smtClean="0">
              <a:solidFill>
                <a:srgbClr val="7030A0"/>
              </a:solidFill>
            </a:rPr>
            <a:t>Qiymətqoyma prosesi;</a:t>
          </a:r>
          <a:endParaRPr lang="ru-RU" sz="2200" kern="1200" dirty="0">
            <a:solidFill>
              <a:srgbClr val="7030A0"/>
            </a:solidFill>
          </a:endParaRPr>
        </a:p>
        <a:p>
          <a:pPr marL="228600" lvl="1" indent="-228600" algn="l" defTabSz="977900" rtl="0">
            <a:lnSpc>
              <a:spcPct val="90000"/>
            </a:lnSpc>
            <a:spcBef>
              <a:spcPct val="0"/>
            </a:spcBef>
            <a:spcAft>
              <a:spcPct val="15000"/>
            </a:spcAft>
            <a:buChar char="••"/>
          </a:pPr>
          <a:r>
            <a:rPr lang="az-Latn-AZ" sz="2200" i="1" kern="1200" dirty="0" smtClean="0">
              <a:solidFill>
                <a:srgbClr val="7030A0"/>
              </a:solidFill>
            </a:rPr>
            <a:t>Qiymətin müəyyən edilməsi metodları;</a:t>
          </a:r>
          <a:endParaRPr lang="ru-RU" sz="2200" kern="1200" dirty="0">
            <a:solidFill>
              <a:srgbClr val="7030A0"/>
            </a:solidFill>
          </a:endParaRPr>
        </a:p>
        <a:p>
          <a:pPr marL="228600" lvl="1" indent="-228600" algn="l" defTabSz="977900" rtl="0">
            <a:lnSpc>
              <a:spcPct val="90000"/>
            </a:lnSpc>
            <a:spcBef>
              <a:spcPct val="0"/>
            </a:spcBef>
            <a:spcAft>
              <a:spcPct val="15000"/>
            </a:spcAft>
            <a:buChar char="••"/>
          </a:pPr>
          <a:r>
            <a:rPr lang="az-Latn-AZ" sz="2200" i="1" kern="1200" dirty="0" smtClean="0">
              <a:solidFill>
                <a:srgbClr val="7030A0"/>
              </a:solidFill>
            </a:rPr>
            <a:t>Kontrakt qiymətlərinin müəyyən edilməsi qaydası;</a:t>
          </a:r>
          <a:endParaRPr lang="ru-RU" sz="2200" kern="1200" dirty="0">
            <a:solidFill>
              <a:srgbClr val="7030A0"/>
            </a:solidFill>
          </a:endParaRPr>
        </a:p>
        <a:p>
          <a:pPr marL="228600" lvl="1" indent="-228600" algn="l" defTabSz="977900" rtl="0">
            <a:lnSpc>
              <a:spcPct val="90000"/>
            </a:lnSpc>
            <a:spcBef>
              <a:spcPct val="0"/>
            </a:spcBef>
            <a:spcAft>
              <a:spcPct val="15000"/>
            </a:spcAft>
            <a:buChar char="••"/>
          </a:pPr>
          <a:r>
            <a:rPr lang="az-Latn-AZ" sz="2200" i="1" kern="1200" dirty="0" smtClean="0">
              <a:solidFill>
                <a:srgbClr val="7030A0"/>
              </a:solidFill>
            </a:rPr>
            <a:t>Məhsulgöndərmənin bazis şərtləri və qiymət.</a:t>
          </a:r>
          <a:endParaRPr lang="ru-RU" sz="2200" kern="1200" dirty="0">
            <a:solidFill>
              <a:srgbClr val="7030A0"/>
            </a:solidFill>
          </a:endParaRPr>
        </a:p>
      </dsp:txBody>
      <dsp:txXfrm>
        <a:off x="0" y="386671"/>
        <a:ext cx="6400800" cy="2910600"/>
      </dsp:txXfrm>
    </dsp:sp>
    <dsp:sp modelId="{F4EEF7C8-EA84-424D-8408-9EB7D7ACEB64}">
      <dsp:nvSpPr>
        <dsp:cNvPr id="0" name=""/>
        <dsp:cNvSpPr/>
      </dsp:nvSpPr>
      <dsp:spPr>
        <a:xfrm>
          <a:off x="320040" y="61951"/>
          <a:ext cx="4480560" cy="649440"/>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69355" tIns="0" rIns="169355" bIns="0" numCol="1" spcCol="1270" anchor="ctr" anchorCtr="0">
          <a:noAutofit/>
        </a:bodyPr>
        <a:lstStyle/>
        <a:p>
          <a:pPr lvl="0" algn="l" defTabSz="977900" rtl="0">
            <a:lnSpc>
              <a:spcPct val="90000"/>
            </a:lnSpc>
            <a:spcBef>
              <a:spcPct val="0"/>
            </a:spcBef>
            <a:spcAft>
              <a:spcPct val="35000"/>
            </a:spcAft>
          </a:pPr>
          <a:r>
            <a:rPr lang="az-Latn-AZ" sz="2200" i="1" kern="1200" dirty="0" smtClean="0">
              <a:solidFill>
                <a:srgbClr val="C00000"/>
              </a:solidFill>
            </a:rPr>
            <a:t>Mövzunun planı:</a:t>
          </a:r>
          <a:endParaRPr lang="ru-RU" sz="2200" kern="1200" dirty="0">
            <a:solidFill>
              <a:srgbClr val="C00000"/>
            </a:solidFill>
          </a:endParaRPr>
        </a:p>
      </dsp:txBody>
      <dsp:txXfrm>
        <a:off x="351743" y="93654"/>
        <a:ext cx="4417154" cy="5860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06612E-A721-4704-87C4-59D2D491DE0C}">
      <dsp:nvSpPr>
        <dsp:cNvPr id="0" name=""/>
        <dsp:cNvSpPr/>
      </dsp:nvSpPr>
      <dsp:spPr>
        <a:xfrm>
          <a:off x="0" y="25391"/>
          <a:ext cx="6400800" cy="514800"/>
        </a:xfrm>
        <a:prstGeom prst="roundRect">
          <a:avLst/>
        </a:prstGeom>
        <a:solidFill>
          <a:schemeClr val="accent2">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az-Latn-AZ" sz="2200" i="1" kern="1200" smtClean="0"/>
            <a:t>Qiymətin funksiyaları aşağıdakılardır:</a:t>
          </a:r>
          <a:endParaRPr lang="ru-RU" sz="2200" i="1" kern="1200"/>
        </a:p>
      </dsp:txBody>
      <dsp:txXfrm>
        <a:off x="25130" y="50521"/>
        <a:ext cx="6350540" cy="464540"/>
      </dsp:txXfrm>
    </dsp:sp>
    <dsp:sp modelId="{475E850A-9228-4805-8E9D-75B9F103CA9D}">
      <dsp:nvSpPr>
        <dsp:cNvPr id="0" name=""/>
        <dsp:cNvSpPr/>
      </dsp:nvSpPr>
      <dsp:spPr>
        <a:xfrm>
          <a:off x="0" y="603551"/>
          <a:ext cx="6400800" cy="514800"/>
        </a:xfrm>
        <a:prstGeom prst="roundRect">
          <a:avLst/>
        </a:prstGeom>
        <a:solidFill>
          <a:schemeClr val="accent2">
            <a:alpha val="90000"/>
            <a:hueOff val="0"/>
            <a:satOff val="0"/>
            <a:lumOff val="0"/>
            <a:alphaOff val="-8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az-Latn-AZ" sz="2200" i="1" kern="1200" smtClean="0"/>
            <a:t>Tələblə təklifin tarazlaşdırılması;</a:t>
          </a:r>
          <a:endParaRPr lang="ru-RU" sz="2200" i="1" kern="1200"/>
        </a:p>
      </dsp:txBody>
      <dsp:txXfrm>
        <a:off x="25130" y="628681"/>
        <a:ext cx="6350540" cy="464540"/>
      </dsp:txXfrm>
    </dsp:sp>
    <dsp:sp modelId="{366FC8D7-4A50-4C00-9F48-69407CB0A2B0}">
      <dsp:nvSpPr>
        <dsp:cNvPr id="0" name=""/>
        <dsp:cNvSpPr/>
      </dsp:nvSpPr>
      <dsp:spPr>
        <a:xfrm>
          <a:off x="0" y="1181712"/>
          <a:ext cx="6400800" cy="514800"/>
        </a:xfrm>
        <a:prstGeom prst="roundRect">
          <a:avLst/>
        </a:prstGeom>
        <a:solidFill>
          <a:schemeClr val="accent2">
            <a:alpha val="90000"/>
            <a:hueOff val="0"/>
            <a:satOff val="0"/>
            <a:lumOff val="0"/>
            <a:alphaOff val="-16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az-Latn-AZ" sz="2200" i="1" kern="1200" smtClean="0"/>
            <a:t>İnformasiya vermə;</a:t>
          </a:r>
          <a:endParaRPr lang="ru-RU" sz="2200" i="1" kern="1200"/>
        </a:p>
      </dsp:txBody>
      <dsp:txXfrm>
        <a:off x="25130" y="1206842"/>
        <a:ext cx="6350540" cy="464540"/>
      </dsp:txXfrm>
    </dsp:sp>
    <dsp:sp modelId="{F090D4AE-5F9C-41E8-A45B-3D32F9A0961D}">
      <dsp:nvSpPr>
        <dsp:cNvPr id="0" name=""/>
        <dsp:cNvSpPr/>
      </dsp:nvSpPr>
      <dsp:spPr>
        <a:xfrm>
          <a:off x="0" y="1712821"/>
          <a:ext cx="6400800" cy="514800"/>
        </a:xfrm>
        <a:prstGeom prst="roundRect">
          <a:avLst/>
        </a:prstGeom>
        <a:solidFill>
          <a:schemeClr val="accent2">
            <a:alpha val="90000"/>
            <a:hueOff val="0"/>
            <a:satOff val="0"/>
            <a:lumOff val="0"/>
            <a:alphaOff val="-24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az-Latn-AZ" sz="2200" i="1" kern="1200" dirty="0" smtClean="0"/>
            <a:t>Stimullaşdırma;</a:t>
          </a:r>
          <a:endParaRPr lang="ru-RU" sz="2200" i="1" kern="1200" dirty="0"/>
        </a:p>
      </dsp:txBody>
      <dsp:txXfrm>
        <a:off x="25130" y="1737951"/>
        <a:ext cx="6350540" cy="464540"/>
      </dsp:txXfrm>
    </dsp:sp>
    <dsp:sp modelId="{1E350C3F-5C70-4ACA-AAEC-9307490C37DC}">
      <dsp:nvSpPr>
        <dsp:cNvPr id="0" name=""/>
        <dsp:cNvSpPr/>
      </dsp:nvSpPr>
      <dsp:spPr>
        <a:xfrm>
          <a:off x="0" y="2338032"/>
          <a:ext cx="6400800" cy="514800"/>
        </a:xfrm>
        <a:prstGeom prst="roundRect">
          <a:avLst/>
        </a:prstGeom>
        <a:solidFill>
          <a:schemeClr val="accent2">
            <a:alpha val="90000"/>
            <a:hueOff val="0"/>
            <a:satOff val="0"/>
            <a:lumOff val="0"/>
            <a:alphaOff val="-32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az-Latn-AZ" sz="2200" i="1" kern="1200" smtClean="0"/>
            <a:t>Gəlirlərin bölüşdürülməsi;</a:t>
          </a:r>
          <a:endParaRPr lang="ru-RU" sz="2200" i="1" kern="1200"/>
        </a:p>
      </dsp:txBody>
      <dsp:txXfrm>
        <a:off x="25130" y="2363162"/>
        <a:ext cx="6350540" cy="464540"/>
      </dsp:txXfrm>
    </dsp:sp>
    <dsp:sp modelId="{F8255A26-DE85-4CA4-A911-44A49EB5255F}">
      <dsp:nvSpPr>
        <dsp:cNvPr id="0" name=""/>
        <dsp:cNvSpPr/>
      </dsp:nvSpPr>
      <dsp:spPr>
        <a:xfrm>
          <a:off x="0" y="2916192"/>
          <a:ext cx="6400800" cy="514800"/>
        </a:xfrm>
        <a:prstGeom prst="roundRect">
          <a:avLst/>
        </a:prstGeom>
        <a:solidFill>
          <a:schemeClr val="accent2">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az-Latn-AZ" sz="2200" i="1" kern="1200" smtClean="0"/>
            <a:t>Uçot.</a:t>
          </a:r>
          <a:endParaRPr lang="ru-RU" sz="2200" i="1" kern="1200"/>
        </a:p>
      </dsp:txBody>
      <dsp:txXfrm>
        <a:off x="25130" y="2941322"/>
        <a:ext cx="6350540" cy="4645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16.10.2015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16.10.2015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16.10.2015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16.10.2015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16.10.2015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16.10.2015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16.10.2015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16.10.2015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16.10.2015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16.10.2015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16.10.2015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16.10.2015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548680"/>
            <a:ext cx="7920880" cy="864096"/>
          </a:xfrm>
        </p:spPr>
        <p:style>
          <a:lnRef idx="1">
            <a:schemeClr val="accent2"/>
          </a:lnRef>
          <a:fillRef idx="2">
            <a:schemeClr val="accent2"/>
          </a:fillRef>
          <a:effectRef idx="1">
            <a:schemeClr val="accent2"/>
          </a:effectRef>
          <a:fontRef idx="minor">
            <a:schemeClr val="dk1"/>
          </a:fontRef>
        </p:style>
        <p:txBody>
          <a:bodyPr>
            <a:normAutofit/>
          </a:bodyPr>
          <a:lstStyle/>
          <a:p>
            <a:r>
              <a:rPr lang="az-Latn-AZ" sz="2800" i="1" dirty="0" smtClean="0">
                <a:solidFill>
                  <a:srgbClr val="00B050"/>
                </a:solidFill>
                <a:latin typeface="Times New Roman" pitchFamily="18" charset="0"/>
                <a:cs typeface="Times New Roman" pitchFamily="18" charset="0"/>
              </a:rPr>
              <a:t>Mövzu: Marketinq sistemində qiymətqoyma siyasəti</a:t>
            </a:r>
            <a:endParaRPr lang="ru-RU" sz="2800" i="1" dirty="0">
              <a:solidFill>
                <a:srgbClr val="00B050"/>
              </a:solidFill>
              <a:latin typeface="Times New Roman" pitchFamily="18" charset="0"/>
              <a:cs typeface="Times New Roman" pitchFamily="18" charset="0"/>
            </a:endParaRPr>
          </a:p>
        </p:txBody>
      </p:sp>
      <p:graphicFrame>
        <p:nvGraphicFramePr>
          <p:cNvPr id="4" name="Схема 3"/>
          <p:cNvGraphicFramePr/>
          <p:nvPr>
            <p:extLst>
              <p:ext uri="{D42A27DB-BD31-4B8C-83A1-F6EECF244321}">
                <p14:modId xmlns:p14="http://schemas.microsoft.com/office/powerpoint/2010/main" val="3227104498"/>
              </p:ext>
            </p:extLst>
          </p:nvPr>
        </p:nvGraphicFramePr>
        <p:xfrm>
          <a:off x="1475656" y="1844824"/>
          <a:ext cx="6400800" cy="3359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21851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43608" y="188640"/>
            <a:ext cx="7126560" cy="747514"/>
          </a:xfrm>
        </p:spPr>
        <p:style>
          <a:lnRef idx="1">
            <a:schemeClr val="accent4"/>
          </a:lnRef>
          <a:fillRef idx="2">
            <a:schemeClr val="accent4"/>
          </a:fillRef>
          <a:effectRef idx="1">
            <a:schemeClr val="accent4"/>
          </a:effectRef>
          <a:fontRef idx="minor">
            <a:schemeClr val="dk1"/>
          </a:fontRef>
        </p:style>
        <p:txBody>
          <a:bodyPr>
            <a:normAutofit/>
          </a:bodyPr>
          <a:lstStyle/>
          <a:p>
            <a:r>
              <a:rPr lang="az-Latn-AZ" sz="2800" b="1" i="1" dirty="0" smtClean="0">
                <a:latin typeface="+mn-lt"/>
              </a:rPr>
              <a:t>Xərclərə əsaslanam qiymətqoyma metodları</a:t>
            </a:r>
            <a:endParaRPr lang="ru-RU" sz="2800" b="1" i="1" dirty="0">
              <a:latin typeface="+mn-lt"/>
            </a:endParaRPr>
          </a:p>
        </p:txBody>
      </p:sp>
      <p:sp>
        <p:nvSpPr>
          <p:cNvPr id="3" name="Подзаголовок 2"/>
          <p:cNvSpPr>
            <a:spLocks noGrp="1"/>
          </p:cNvSpPr>
          <p:nvPr>
            <p:ph type="subTitle" idx="1"/>
          </p:nvPr>
        </p:nvSpPr>
        <p:spPr>
          <a:xfrm>
            <a:off x="251520" y="1268760"/>
            <a:ext cx="8352928" cy="3960440"/>
          </a:xfrm>
          <a:solidFill>
            <a:schemeClr val="bg1"/>
          </a:solidFill>
        </p:spPr>
        <p:txBody>
          <a:bodyPr>
            <a:noAutofit/>
          </a:bodyPr>
          <a:lstStyle/>
          <a:p>
            <a:pPr algn="l"/>
            <a:r>
              <a:rPr lang="az-Latn-AZ" sz="2400" i="1" dirty="0" smtClean="0">
                <a:solidFill>
                  <a:srgbClr val="C00000"/>
                </a:solidFill>
              </a:rPr>
              <a:t>      Tam xərclərə əsaslanan qiymətqoyma metodu.</a:t>
            </a:r>
          </a:p>
          <a:p>
            <a:pPr algn="just"/>
            <a:r>
              <a:rPr lang="az-Latn-AZ" sz="2400" i="1" dirty="0" smtClean="0">
                <a:solidFill>
                  <a:srgbClr val="7030A0"/>
                </a:solidFill>
              </a:rPr>
              <a:t>      Bu metodun tətbiqi zamanı iki üsuladn istifadə edilir: a) məhsulun tam xərclərinin ( maya dəyərinin) məbləğinin üzərinə mənfəət normasının ( qiymət əlavəsi və yaxud ticarət əlavəsi də adlandırılır)  əlavə edilməsi və b)  məhsulun maya dəyərinin üzərinə ( satınalma qiymətinin) üzərinə satış qiymətinə görə müəyyən edilmiş mənfəət normasının ( bəzi ədəbiyyatlarda ticarət güzəşti, məhsulun satış qiymətinə əlavə adlandırılır)  əlavə edilməsi üsulundan istifadə edilir. </a:t>
            </a:r>
          </a:p>
          <a:p>
            <a:pPr algn="just"/>
            <a:endParaRPr lang="az-Latn-AZ" sz="2400" i="1" u="sng" dirty="0" smtClean="0">
              <a:solidFill>
                <a:schemeClr val="accent2"/>
              </a:solidFill>
            </a:endParaRPr>
          </a:p>
          <a:p>
            <a:pPr algn="l"/>
            <a:endParaRPr lang="az-Latn-AZ" sz="2400" i="1" u="sng" dirty="0" smtClean="0">
              <a:solidFill>
                <a:schemeClr val="accent2"/>
              </a:solidFill>
            </a:endParaRPr>
          </a:p>
          <a:p>
            <a:endParaRPr lang="az-Latn-AZ" sz="2400" i="1" dirty="0" smtClean="0">
              <a:solidFill>
                <a:srgbClr val="7030A0"/>
              </a:solidFill>
            </a:endParaRPr>
          </a:p>
          <a:p>
            <a:pPr algn="l"/>
            <a:endParaRPr lang="az-Latn-AZ" sz="2400" i="1" u="sng" dirty="0">
              <a:solidFill>
                <a:srgbClr val="C00000"/>
              </a:solidFill>
            </a:endParaRPr>
          </a:p>
          <a:p>
            <a:pPr algn="l"/>
            <a:r>
              <a:rPr lang="az-Latn-AZ" sz="2400" i="1" u="sng" dirty="0" smtClean="0">
                <a:solidFill>
                  <a:srgbClr val="C00000"/>
                </a:solidFill>
              </a:rPr>
              <a:t>                     </a:t>
            </a:r>
          </a:p>
          <a:p>
            <a:pPr algn="l"/>
            <a:endParaRPr lang="az-Latn-AZ" sz="2400" i="1" dirty="0">
              <a:solidFill>
                <a:srgbClr val="7030A0"/>
              </a:solidFill>
            </a:endParaRPr>
          </a:p>
          <a:p>
            <a:pPr algn="l"/>
            <a:r>
              <a:rPr lang="az-Latn-AZ" sz="2400" i="1" dirty="0" smtClean="0">
                <a:solidFill>
                  <a:srgbClr val="7030A0"/>
                </a:solidFill>
              </a:rPr>
              <a:t>               </a:t>
            </a:r>
            <a:endParaRPr lang="en-US" sz="2400" i="1" dirty="0" smtClean="0">
              <a:solidFill>
                <a:srgbClr val="7030A0"/>
              </a:solidFill>
            </a:endParaRPr>
          </a:p>
          <a:p>
            <a:pPr algn="l"/>
            <a:endParaRPr lang="az-Latn-AZ" sz="2400" i="1" dirty="0">
              <a:solidFill>
                <a:srgbClr val="7030A0"/>
              </a:solidFill>
            </a:endParaRPr>
          </a:p>
          <a:p>
            <a:pPr algn="l"/>
            <a:endParaRPr lang="az-Latn-AZ" sz="2400" i="1" dirty="0" smtClean="0">
              <a:solidFill>
                <a:srgbClr val="7030A0"/>
              </a:solidFill>
            </a:endParaRPr>
          </a:p>
          <a:p>
            <a:pPr algn="just"/>
            <a:endParaRPr lang="az-Latn-AZ" sz="2400" i="1" dirty="0">
              <a:solidFill>
                <a:srgbClr val="7030A0"/>
              </a:solidFill>
            </a:endParaRPr>
          </a:p>
          <a:p>
            <a:pPr algn="just"/>
            <a:endParaRPr lang="az-Latn-AZ" sz="2400" i="1" dirty="0" smtClean="0">
              <a:solidFill>
                <a:srgbClr val="7030A0"/>
              </a:solidFill>
            </a:endParaRPr>
          </a:p>
          <a:p>
            <a:pPr algn="just"/>
            <a:endParaRPr lang="az-Latn-AZ" sz="2400" i="1" dirty="0">
              <a:solidFill>
                <a:srgbClr val="7030A0"/>
              </a:solidFill>
            </a:endParaRPr>
          </a:p>
          <a:p>
            <a:pPr algn="just"/>
            <a:r>
              <a:rPr lang="az-Latn-AZ" sz="2400" i="1" dirty="0" smtClean="0">
                <a:solidFill>
                  <a:srgbClr val="7030A0"/>
                </a:solidFill>
              </a:rPr>
              <a:t>           </a:t>
            </a:r>
            <a:r>
              <a:rPr lang="en-US" sz="2400" i="1" dirty="0" smtClean="0">
                <a:solidFill>
                  <a:schemeClr val="accent6"/>
                </a:solidFill>
              </a:rPr>
              <a:t> </a:t>
            </a:r>
            <a:endParaRPr lang="az-Latn-AZ" sz="2400" i="1" dirty="0" smtClean="0">
              <a:solidFill>
                <a:schemeClr val="accent6">
                  <a:lumMod val="60000"/>
                  <a:lumOff val="40000"/>
                </a:schemeClr>
              </a:solidFill>
            </a:endParaRPr>
          </a:p>
          <a:p>
            <a:pPr algn="just"/>
            <a:endParaRPr lang="az-Latn-AZ" sz="2400" i="1" dirty="0" smtClean="0">
              <a:solidFill>
                <a:srgbClr val="7030A0"/>
              </a:solidFill>
            </a:endParaRPr>
          </a:p>
          <a:p>
            <a:pPr algn="l"/>
            <a:endParaRPr lang="az-Latn-AZ" sz="2400" i="1" dirty="0">
              <a:solidFill>
                <a:srgbClr val="7030A0"/>
              </a:solidFill>
            </a:endParaRPr>
          </a:p>
          <a:p>
            <a:pPr algn="l"/>
            <a:endParaRPr lang="ru-RU" sz="2400" i="1" dirty="0">
              <a:solidFill>
                <a:srgbClr val="7030A0"/>
              </a:solidFill>
            </a:endParaRPr>
          </a:p>
        </p:txBody>
      </p:sp>
    </p:spTree>
    <p:extLst>
      <p:ext uri="{BB962C8B-B14F-4D97-AF65-F5344CB8AC3E}">
        <p14:creationId xmlns:p14="http://schemas.microsoft.com/office/powerpoint/2010/main" val="1969236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Прямоугольник 2"/>
              <p:cNvSpPr/>
              <p:nvPr/>
            </p:nvSpPr>
            <p:spPr>
              <a:xfrm>
                <a:off x="563853" y="1988840"/>
                <a:ext cx="8136904" cy="4708981"/>
              </a:xfrm>
              <a:prstGeom prst="rect">
                <a:avLst/>
              </a:prstGeom>
            </p:spPr>
            <p:txBody>
              <a:bodyPr wrap="square">
                <a:spAutoFit/>
              </a:bodyPr>
              <a:lstStyle/>
              <a:p>
                <a:pPr algn="just"/>
                <a:r>
                  <a:rPr lang="az-Latn-AZ" sz="2000" i="1" dirty="0">
                    <a:solidFill>
                      <a:srgbClr val="7030A0"/>
                    </a:solidFill>
                  </a:rPr>
                  <a:t> Birinci üsulun tətbiqi zamanı qiymət aşağıdakı kimi hesablanır:</a:t>
                </a:r>
              </a:p>
              <a:p>
                <a:pPr algn="just"/>
                <a:endParaRPr lang="az-Latn-AZ" sz="2000" i="1" dirty="0">
                  <a:solidFill>
                    <a:srgbClr val="7030A0"/>
                  </a:solidFill>
                </a:endParaRPr>
              </a:p>
              <a:p>
                <a:pPr algn="just"/>
                <a14:m>
                  <m:oMathPara xmlns:m="http://schemas.openxmlformats.org/officeDocument/2006/math">
                    <m:oMathParaPr>
                      <m:jc m:val="centerGroup"/>
                    </m:oMathParaPr>
                    <m:oMath xmlns:m="http://schemas.openxmlformats.org/officeDocument/2006/math">
                      <m:sSub>
                        <m:sSubPr>
                          <m:ctrlPr>
                            <a:rPr lang="az-Latn-AZ" sz="2000" i="1">
                              <a:solidFill>
                                <a:srgbClr val="C00000"/>
                              </a:solidFill>
                              <a:latin typeface="Cambria Math"/>
                            </a:rPr>
                          </m:ctrlPr>
                        </m:sSubPr>
                        <m:e>
                          <m:r>
                            <a:rPr lang="en-US" sz="2000" i="1">
                              <a:solidFill>
                                <a:srgbClr val="C00000"/>
                              </a:solidFill>
                              <a:latin typeface="Cambria Math"/>
                            </a:rPr>
                            <m:t>𝑃</m:t>
                          </m:r>
                        </m:e>
                        <m:sub>
                          <m:r>
                            <a:rPr lang="en-US" sz="2000" i="1">
                              <a:solidFill>
                                <a:srgbClr val="C00000"/>
                              </a:solidFill>
                              <a:latin typeface="Cambria Math"/>
                            </a:rPr>
                            <m:t>𝑖</m:t>
                          </m:r>
                        </m:sub>
                      </m:sSub>
                      <m:r>
                        <a:rPr lang="az-Latn-AZ" sz="2000" i="1">
                          <a:solidFill>
                            <a:srgbClr val="C00000"/>
                          </a:solidFill>
                          <a:latin typeface="Cambria Math"/>
                          <a:ea typeface="Cambria Math"/>
                        </a:rPr>
                        <m:t>=</m:t>
                      </m:r>
                      <m:sSub>
                        <m:sSubPr>
                          <m:ctrlPr>
                            <a:rPr lang="az-Latn-AZ" sz="2000" i="1">
                              <a:solidFill>
                                <a:srgbClr val="C00000"/>
                              </a:solidFill>
                              <a:latin typeface="Cambria Math"/>
                              <a:ea typeface="Cambria Math"/>
                            </a:rPr>
                          </m:ctrlPr>
                        </m:sSubPr>
                        <m:e>
                          <m:r>
                            <a:rPr lang="en-US" sz="2000" i="1">
                              <a:solidFill>
                                <a:srgbClr val="C00000"/>
                              </a:solidFill>
                              <a:latin typeface="Cambria Math"/>
                              <a:ea typeface="Cambria Math"/>
                            </a:rPr>
                            <m:t>𝑀</m:t>
                          </m:r>
                        </m:e>
                        <m:sub>
                          <m:r>
                            <a:rPr lang="en-US" sz="2000" i="1">
                              <a:solidFill>
                                <a:srgbClr val="C00000"/>
                              </a:solidFill>
                              <a:latin typeface="Cambria Math"/>
                              <a:ea typeface="Cambria Math"/>
                            </a:rPr>
                            <m:t>𝑖𝑑</m:t>
                          </m:r>
                        </m:sub>
                      </m:sSub>
                      <m:r>
                        <a:rPr lang="az-Latn-AZ" sz="2000" i="1">
                          <a:solidFill>
                            <a:srgbClr val="C00000"/>
                          </a:solidFill>
                          <a:latin typeface="Cambria Math"/>
                          <a:ea typeface="Cambria Math"/>
                        </a:rPr>
                        <m:t>+</m:t>
                      </m:r>
                      <m:sSub>
                        <m:sSubPr>
                          <m:ctrlPr>
                            <a:rPr lang="az-Latn-AZ" sz="2000" i="1">
                              <a:solidFill>
                                <a:srgbClr val="C00000"/>
                              </a:solidFill>
                              <a:latin typeface="Cambria Math"/>
                              <a:ea typeface="Cambria Math"/>
                            </a:rPr>
                          </m:ctrlPr>
                        </m:sSubPr>
                        <m:e>
                          <m:r>
                            <a:rPr lang="en-US" sz="2000" i="1">
                              <a:solidFill>
                                <a:srgbClr val="C00000"/>
                              </a:solidFill>
                              <a:latin typeface="Cambria Math"/>
                              <a:ea typeface="Cambria Math"/>
                            </a:rPr>
                            <m:t>𝑀</m:t>
                          </m:r>
                        </m:e>
                        <m:sub>
                          <m:r>
                            <a:rPr lang="en-US" sz="2000" i="1">
                              <a:solidFill>
                                <a:srgbClr val="C00000"/>
                              </a:solidFill>
                              <a:latin typeface="Cambria Math"/>
                              <a:ea typeface="Cambria Math"/>
                            </a:rPr>
                            <m:t>𝑖𝑑</m:t>
                          </m:r>
                        </m:sub>
                      </m:sSub>
                      <m:r>
                        <a:rPr lang="az-Latn-AZ" sz="2000" i="1">
                          <a:solidFill>
                            <a:srgbClr val="C00000"/>
                          </a:solidFill>
                          <a:latin typeface="Cambria Math"/>
                          <a:ea typeface="Cambria Math"/>
                        </a:rPr>
                        <m:t>×</m:t>
                      </m:r>
                      <m:sSub>
                        <m:sSubPr>
                          <m:ctrlPr>
                            <a:rPr lang="az-Latn-AZ" sz="2000" i="1">
                              <a:solidFill>
                                <a:srgbClr val="C00000"/>
                              </a:solidFill>
                              <a:latin typeface="Cambria Math"/>
                              <a:ea typeface="Cambria Math"/>
                            </a:rPr>
                          </m:ctrlPr>
                        </m:sSubPr>
                        <m:e>
                          <m:r>
                            <a:rPr lang="en-US" sz="2000" i="1">
                              <a:solidFill>
                                <a:srgbClr val="C00000"/>
                              </a:solidFill>
                              <a:latin typeface="Cambria Math"/>
                              <a:ea typeface="Cambria Math"/>
                            </a:rPr>
                            <m:t>𝐾</m:t>
                          </m:r>
                        </m:e>
                        <m:sub>
                          <m:r>
                            <a:rPr lang="en-US" sz="2000" i="1">
                              <a:solidFill>
                                <a:srgbClr val="C00000"/>
                              </a:solidFill>
                              <a:latin typeface="Cambria Math"/>
                              <a:ea typeface="Cambria Math"/>
                            </a:rPr>
                            <m:t>𝑖</m:t>
                          </m:r>
                        </m:sub>
                      </m:sSub>
                      <m:r>
                        <a:rPr lang="az-Latn-AZ" sz="2000" i="1">
                          <a:solidFill>
                            <a:srgbClr val="C00000"/>
                          </a:solidFill>
                          <a:latin typeface="Cambria Math"/>
                          <a:ea typeface="Cambria Math"/>
                        </a:rPr>
                        <m:t>,</m:t>
                      </m:r>
                    </m:oMath>
                  </m:oMathPara>
                </a14:m>
                <a:endParaRPr lang="az-Latn-AZ" sz="2000" i="1" dirty="0">
                  <a:solidFill>
                    <a:srgbClr val="7030A0"/>
                  </a:solidFill>
                </a:endParaRPr>
              </a:p>
              <a:p>
                <a:pPr algn="just"/>
                <a:r>
                  <a:rPr lang="az-Latn-AZ" sz="2000" i="1" dirty="0">
                    <a:solidFill>
                      <a:srgbClr val="7030A0"/>
                    </a:solidFill>
                  </a:rPr>
                  <a:t> burada:</a:t>
                </a:r>
              </a:p>
              <a:p>
                <a:pPr algn="just"/>
                <a:r>
                  <a:rPr lang="az-Latn-AZ" sz="2000" i="1" dirty="0">
                    <a:solidFill>
                      <a:srgbClr val="7030A0"/>
                    </a:solidFill>
                  </a:rPr>
                  <a:t>            </a:t>
                </a:r>
                <a14:m>
                  <m:oMath xmlns:m="http://schemas.openxmlformats.org/officeDocument/2006/math">
                    <m:sSub>
                      <m:sSubPr>
                        <m:ctrlPr>
                          <a:rPr lang="az-Latn-AZ" sz="2000" i="1">
                            <a:solidFill>
                              <a:srgbClr val="7030A0"/>
                            </a:solidFill>
                            <a:latin typeface="Cambria Math"/>
                          </a:rPr>
                        </m:ctrlPr>
                      </m:sSubPr>
                      <m:e>
                        <m:r>
                          <a:rPr lang="az-Latn-AZ" sz="2000" i="1">
                            <a:solidFill>
                              <a:srgbClr val="7030A0"/>
                            </a:solidFill>
                            <a:latin typeface="Cambria Math"/>
                          </a:rPr>
                          <m:t>𝑃</m:t>
                        </m:r>
                      </m:e>
                      <m:sub>
                        <m:r>
                          <a:rPr lang="az-Latn-AZ" sz="2000" i="1">
                            <a:solidFill>
                              <a:srgbClr val="7030A0"/>
                            </a:solidFill>
                            <a:latin typeface="Cambria Math"/>
                          </a:rPr>
                          <m:t>𝑖</m:t>
                        </m:r>
                      </m:sub>
                    </m:sSub>
                    <m:r>
                      <a:rPr lang="az-Latn-AZ" sz="2000" i="1">
                        <a:solidFill>
                          <a:srgbClr val="7030A0"/>
                        </a:solidFill>
                        <a:latin typeface="Cambria Math"/>
                      </a:rPr>
                      <m:t>−</m:t>
                    </m:r>
                  </m:oMath>
                </a14:m>
                <a:r>
                  <a:rPr lang="az-Latn-AZ" sz="2000" i="1" dirty="0">
                    <a:solidFill>
                      <a:srgbClr val="7030A0"/>
                    </a:solidFill>
                  </a:rPr>
                  <a:t> i məhsul vahidinin qiymətidir, manatla;</a:t>
                </a:r>
              </a:p>
              <a:p>
                <a:pPr algn="just"/>
                <a:r>
                  <a:rPr lang="az-Latn-AZ" sz="2000" i="1" dirty="0">
                    <a:solidFill>
                      <a:srgbClr val="7030A0"/>
                    </a:solidFill>
                  </a:rPr>
                  <a:t>            </a:t>
                </a:r>
                <a14:m>
                  <m:oMath xmlns:m="http://schemas.openxmlformats.org/officeDocument/2006/math">
                    <m:sSub>
                      <m:sSubPr>
                        <m:ctrlPr>
                          <a:rPr lang="az-Latn-AZ" sz="2000" i="1">
                            <a:solidFill>
                              <a:srgbClr val="7030A0"/>
                            </a:solidFill>
                            <a:latin typeface="Cambria Math"/>
                          </a:rPr>
                        </m:ctrlPr>
                      </m:sSubPr>
                      <m:e>
                        <m:r>
                          <a:rPr lang="az-Latn-AZ" sz="2000" i="1">
                            <a:solidFill>
                              <a:srgbClr val="7030A0"/>
                            </a:solidFill>
                            <a:latin typeface="Cambria Math"/>
                          </a:rPr>
                          <m:t>𝑀</m:t>
                        </m:r>
                      </m:e>
                      <m:sub>
                        <m:r>
                          <a:rPr lang="az-Latn-AZ" sz="2000" i="1">
                            <a:solidFill>
                              <a:srgbClr val="7030A0"/>
                            </a:solidFill>
                            <a:latin typeface="Cambria Math"/>
                          </a:rPr>
                          <m:t>𝑖𝑑</m:t>
                        </m:r>
                      </m:sub>
                    </m:sSub>
                    <m:r>
                      <a:rPr lang="az-Latn-AZ" sz="2000" i="1">
                        <a:solidFill>
                          <a:srgbClr val="7030A0"/>
                        </a:solidFill>
                        <a:latin typeface="Cambria Math"/>
                      </a:rPr>
                      <m:t>−</m:t>
                    </m:r>
                  </m:oMath>
                </a14:m>
                <a:r>
                  <a:rPr lang="az-Latn-AZ" sz="2000" i="1" dirty="0">
                    <a:solidFill>
                      <a:srgbClr val="7030A0"/>
                    </a:solidFill>
                  </a:rPr>
                  <a:t> i məhsul vahidinin maya dəyəridir, manatla;</a:t>
                </a:r>
              </a:p>
              <a:p>
                <a:pPr algn="just"/>
                <a:r>
                  <a:rPr lang="az-Latn-AZ" sz="2000" i="1" dirty="0">
                    <a:solidFill>
                      <a:srgbClr val="7030A0"/>
                    </a:solidFill>
                  </a:rPr>
                  <a:t>           </a:t>
                </a:r>
                <a14:m>
                  <m:oMath xmlns:m="http://schemas.openxmlformats.org/officeDocument/2006/math">
                    <m:sSub>
                      <m:sSubPr>
                        <m:ctrlPr>
                          <a:rPr lang="az-Latn-AZ" sz="2000" i="1">
                            <a:solidFill>
                              <a:srgbClr val="7030A0"/>
                            </a:solidFill>
                            <a:latin typeface="Cambria Math"/>
                          </a:rPr>
                        </m:ctrlPr>
                      </m:sSubPr>
                      <m:e>
                        <m:r>
                          <a:rPr lang="az-Latn-AZ" sz="2000" i="1">
                            <a:solidFill>
                              <a:srgbClr val="7030A0"/>
                            </a:solidFill>
                            <a:latin typeface="Cambria Math"/>
                          </a:rPr>
                          <m:t>𝐾</m:t>
                        </m:r>
                      </m:e>
                      <m:sub>
                        <m:r>
                          <a:rPr lang="az-Latn-AZ" sz="2000" i="1">
                            <a:solidFill>
                              <a:srgbClr val="7030A0"/>
                            </a:solidFill>
                            <a:latin typeface="Cambria Math"/>
                          </a:rPr>
                          <m:t>𝑖</m:t>
                        </m:r>
                      </m:sub>
                    </m:sSub>
                    <m:r>
                      <a:rPr lang="az-Latn-AZ" sz="2000" i="1">
                        <a:solidFill>
                          <a:srgbClr val="7030A0"/>
                        </a:solidFill>
                        <a:latin typeface="Cambria Math"/>
                      </a:rPr>
                      <m:t>−</m:t>
                    </m:r>
                  </m:oMath>
                </a14:m>
                <a:r>
                  <a:rPr lang="az-Latn-AZ" sz="2000" i="1" dirty="0">
                    <a:solidFill>
                      <a:srgbClr val="7030A0"/>
                    </a:solidFill>
                  </a:rPr>
                  <a:t>i məhsulunun maya dəyərinə nisbətən müəyyən edilən standart ( fiksə edilmiş) mənfəət normasıdır ( qiymət əlavəsi və yaxud ticarət əlavəsidir).</a:t>
                </a:r>
                <a:endParaRPr lang="en-US" sz="2000" i="1" dirty="0">
                  <a:solidFill>
                    <a:srgbClr val="7030A0"/>
                  </a:solidFill>
                </a:endParaRPr>
              </a:p>
              <a:p>
                <a:pPr algn="just"/>
                <a:r>
                  <a:rPr lang="en-US" sz="2000" i="1" dirty="0">
                    <a:solidFill>
                      <a:srgbClr val="7030A0"/>
                    </a:solidFill>
                  </a:rPr>
                  <a:t>       </a:t>
                </a:r>
                <a:r>
                  <a:rPr lang="az-Latn-AZ" sz="2000" i="1" u="sng" dirty="0">
                    <a:solidFill>
                      <a:schemeClr val="accent2"/>
                    </a:solidFill>
                  </a:rPr>
                  <a:t>Qiymətin müəyyən edilməsinə dair nümunə.</a:t>
                </a:r>
                <a:r>
                  <a:rPr lang="az-Latn-AZ" sz="2000" i="1" dirty="0">
                    <a:solidFill>
                      <a:srgbClr val="7030A0"/>
                    </a:solidFill>
                  </a:rPr>
                  <a:t> </a:t>
                </a:r>
                <a:r>
                  <a:rPr lang="az-Latn-AZ" sz="2000" i="1" dirty="0" smtClean="0">
                    <a:solidFill>
                      <a:srgbClr val="002060"/>
                    </a:solidFill>
                  </a:rPr>
                  <a:t>Fərz edək ki, istehsalçı müəssisənin məhsulunun maya dəyəri 150 manat təşkil edir. Tutaq ki, istehsalçı müəssisə məhsulun maya dəyərinə nisbətən 30%, vasitəçi isə satınalma qiymətinə nisbətən 40% mənfəət əldə etməyi nəzərdə tutur.</a:t>
                </a:r>
                <a:r>
                  <a:rPr lang="en-US" sz="2000" i="1" dirty="0">
                    <a:solidFill>
                      <a:srgbClr val="002060"/>
                    </a:solidFill>
                  </a:rPr>
                  <a:t>  </a:t>
                </a:r>
                <a:r>
                  <a:rPr lang="az-Latn-AZ" sz="2000" i="1" dirty="0">
                    <a:solidFill>
                      <a:srgbClr val="002060"/>
                    </a:solidFill>
                  </a:rPr>
                  <a:t>Onda istehsalçı müəssisənin məhsulunun satış qiyməti  195  manat ( 150 + 150</a:t>
                </a:r>
                <a14:m>
                  <m:oMath xmlns:m="http://schemas.openxmlformats.org/officeDocument/2006/math">
                    <m:r>
                      <a:rPr lang="az-Latn-AZ" sz="2000" i="1">
                        <a:solidFill>
                          <a:srgbClr val="002060"/>
                        </a:solidFill>
                        <a:latin typeface="Cambria Math"/>
                        <a:ea typeface="Cambria Math"/>
                      </a:rPr>
                      <m:t>×  </m:t>
                    </m:r>
                  </m:oMath>
                </a14:m>
                <a:r>
                  <a:rPr lang="az-Latn-AZ" sz="2000" i="1" dirty="0">
                    <a:solidFill>
                      <a:srgbClr val="002060"/>
                    </a:solidFill>
                  </a:rPr>
                  <a:t> 0,3 ), vasitəçinin satış qiyməti isə 273manat ( 195 + 195 </a:t>
                </a:r>
                <a14:m>
                  <m:oMath xmlns:m="http://schemas.openxmlformats.org/officeDocument/2006/math">
                    <m:r>
                      <a:rPr lang="az-Latn-AZ" sz="2000" i="1">
                        <a:solidFill>
                          <a:srgbClr val="002060"/>
                        </a:solidFill>
                        <a:latin typeface="Cambria Math"/>
                        <a:ea typeface="Cambria Math"/>
                      </a:rPr>
                      <m:t>× </m:t>
                    </m:r>
                  </m:oMath>
                </a14:m>
                <a:r>
                  <a:rPr lang="az-Latn-AZ" sz="2000" i="1" dirty="0">
                    <a:solidFill>
                      <a:srgbClr val="002060"/>
                    </a:solidFill>
                  </a:rPr>
                  <a:t>0,4)  təşkil edəcəkdir.</a:t>
                </a:r>
                <a:endParaRPr lang="ru-RU" sz="2000" dirty="0">
                  <a:solidFill>
                    <a:srgbClr val="002060"/>
                  </a:solidFill>
                </a:endParaRPr>
              </a:p>
            </p:txBody>
          </p:sp>
        </mc:Choice>
        <mc:Fallback xmlns="">
          <p:sp>
            <p:nvSpPr>
              <p:cNvPr id="3" name="Прямоугольник 2"/>
              <p:cNvSpPr>
                <a:spLocks noRot="1" noChangeAspect="1" noMove="1" noResize="1" noEditPoints="1" noAdjustHandles="1" noChangeArrowheads="1" noChangeShapeType="1" noTextEdit="1"/>
              </p:cNvSpPr>
              <p:nvPr/>
            </p:nvSpPr>
            <p:spPr>
              <a:xfrm>
                <a:off x="563853" y="1988840"/>
                <a:ext cx="8136904" cy="4708981"/>
              </a:xfrm>
              <a:prstGeom prst="rect">
                <a:avLst/>
              </a:prstGeom>
              <a:blipFill rotWithShape="1">
                <a:blip r:embed="rId2"/>
                <a:stretch>
                  <a:fillRect l="-749" t="-647" r="-824" b="-1294"/>
                </a:stretch>
              </a:blipFill>
            </p:spPr>
            <p:txBody>
              <a:bodyPr/>
              <a:lstStyle/>
              <a:p>
                <a:r>
                  <a:rPr lang="ru-RU">
                    <a:noFill/>
                  </a:rPr>
                  <a:t> </a:t>
                </a:r>
              </a:p>
            </p:txBody>
          </p:sp>
        </mc:Fallback>
      </mc:AlternateContent>
      <p:sp>
        <p:nvSpPr>
          <p:cNvPr id="4" name="TextBox 3"/>
          <p:cNvSpPr txBox="1"/>
          <p:nvPr/>
        </p:nvSpPr>
        <p:spPr>
          <a:xfrm>
            <a:off x="1115616" y="476672"/>
            <a:ext cx="7200800" cy="46166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az-Latn-AZ" sz="2400" i="1" dirty="0" smtClean="0"/>
              <a:t>Xərclərə əsaslanan qiymətqoyma metodları(2)</a:t>
            </a:r>
            <a:endParaRPr lang="ru-RU" sz="2400" i="1" dirty="0"/>
          </a:p>
        </p:txBody>
      </p:sp>
    </p:spTree>
    <p:extLst>
      <p:ext uri="{BB962C8B-B14F-4D97-AF65-F5344CB8AC3E}">
        <p14:creationId xmlns:p14="http://schemas.microsoft.com/office/powerpoint/2010/main" val="2630806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Прямоугольник 3"/>
              <p:cNvSpPr/>
              <p:nvPr/>
            </p:nvSpPr>
            <p:spPr>
              <a:xfrm>
                <a:off x="395536" y="1628800"/>
                <a:ext cx="8424936" cy="4878259"/>
              </a:xfrm>
              <a:prstGeom prst="rect">
                <a:avLst/>
              </a:prstGeom>
            </p:spPr>
            <p:txBody>
              <a:bodyPr wrap="square">
                <a:spAutoFit/>
              </a:bodyPr>
              <a:lstStyle/>
              <a:p>
                <a:pPr algn="just"/>
                <a:r>
                  <a:rPr lang="az-Latn-AZ" sz="2000" i="1" dirty="0" smtClean="0">
                    <a:solidFill>
                      <a:srgbClr val="7030A0"/>
                    </a:solidFill>
                  </a:rPr>
                  <a:t>	Məhsulun </a:t>
                </a:r>
                <a:r>
                  <a:rPr lang="az-Latn-AZ" sz="2000" i="1" dirty="0">
                    <a:solidFill>
                      <a:srgbClr val="7030A0"/>
                    </a:solidFill>
                  </a:rPr>
                  <a:t>qiymətinin müəyyən edilməsinin maya dəyərinin və ya satınalma qiymətinin üzərinə satış qiymətinə görə müəyyən edilmiş mənfəət normasının ( güzəştin əlavə edilməsi üsulunda isə məhsulunmaya dəyərinin üzərinə elə bir mənfəət norması əlavə edilir ki, məhsulun satış qiymətindən həmin mənfəət normasının məbləğini çıxdıqdan sonra qalan hissə məhsulun mmaya dəyərinə bərabər olur. Bu halda məhsulun qiyməti aşağıdakı kimi hesablanır:</a:t>
                </a:r>
              </a:p>
              <a:p>
                <a:pPr algn="just"/>
                <a:endParaRPr lang="az-Latn-AZ" sz="2000" i="1" dirty="0">
                  <a:solidFill>
                    <a:srgbClr val="7030A0"/>
                  </a:solidFill>
                </a:endParaRPr>
              </a:p>
              <a:p>
                <a:r>
                  <a:rPr lang="az-Latn-AZ" sz="2000" i="1" dirty="0">
                    <a:solidFill>
                      <a:srgbClr val="7030A0"/>
                    </a:solidFill>
                  </a:rPr>
                  <a:t>         </a:t>
                </a:r>
                <a14:m>
                  <m:oMath xmlns:m="http://schemas.openxmlformats.org/officeDocument/2006/math">
                    <m:sSub>
                      <m:sSubPr>
                        <m:ctrlPr>
                          <a:rPr lang="az-Latn-AZ" sz="2000" i="1">
                            <a:solidFill>
                              <a:srgbClr val="7030A0"/>
                            </a:solidFill>
                            <a:latin typeface="Cambria Math"/>
                          </a:rPr>
                        </m:ctrlPr>
                      </m:sSubPr>
                      <m:e>
                        <m:r>
                          <a:rPr lang="az-Latn-AZ" sz="2000" i="1">
                            <a:solidFill>
                              <a:srgbClr val="7030A0"/>
                            </a:solidFill>
                            <a:latin typeface="Cambria Math"/>
                          </a:rPr>
                          <m:t>𝑃</m:t>
                        </m:r>
                      </m:e>
                      <m:sub>
                        <m:r>
                          <a:rPr lang="az-Latn-AZ" sz="2000" i="1">
                            <a:solidFill>
                              <a:srgbClr val="7030A0"/>
                            </a:solidFill>
                            <a:latin typeface="Cambria Math"/>
                          </a:rPr>
                          <m:t>𝑖</m:t>
                        </m:r>
                      </m:sub>
                    </m:sSub>
                    <m:r>
                      <a:rPr lang="az-Latn-AZ" sz="2000" i="1">
                        <a:solidFill>
                          <a:srgbClr val="7030A0"/>
                        </a:solidFill>
                        <a:latin typeface="Cambria Math"/>
                      </a:rPr>
                      <m:t>=</m:t>
                    </m:r>
                    <m:f>
                      <m:fPr>
                        <m:ctrlPr>
                          <a:rPr lang="az-Latn-AZ" sz="2000" i="1">
                            <a:solidFill>
                              <a:srgbClr val="7030A0"/>
                            </a:solidFill>
                            <a:latin typeface="Cambria Math"/>
                          </a:rPr>
                        </m:ctrlPr>
                      </m:fPr>
                      <m:num>
                        <m:sSub>
                          <m:sSubPr>
                            <m:ctrlPr>
                              <a:rPr lang="az-Latn-AZ" sz="2000" i="1">
                                <a:solidFill>
                                  <a:srgbClr val="7030A0"/>
                                </a:solidFill>
                                <a:latin typeface="Cambria Math"/>
                              </a:rPr>
                            </m:ctrlPr>
                          </m:sSubPr>
                          <m:e>
                            <m:r>
                              <a:rPr lang="az-Latn-AZ" sz="2000" i="1">
                                <a:solidFill>
                                  <a:srgbClr val="7030A0"/>
                                </a:solidFill>
                                <a:latin typeface="Cambria Math"/>
                              </a:rPr>
                              <m:t>𝑀</m:t>
                            </m:r>
                          </m:e>
                          <m:sub>
                            <m:r>
                              <a:rPr lang="az-Latn-AZ" sz="2000" i="1">
                                <a:solidFill>
                                  <a:srgbClr val="7030A0"/>
                                </a:solidFill>
                                <a:latin typeface="Cambria Math"/>
                              </a:rPr>
                              <m:t>𝑖𝑑</m:t>
                            </m:r>
                          </m:sub>
                        </m:sSub>
                      </m:num>
                      <m:den>
                        <m:r>
                          <a:rPr lang="az-Latn-AZ" sz="2000" i="1">
                            <a:solidFill>
                              <a:srgbClr val="7030A0"/>
                            </a:solidFill>
                            <a:latin typeface="Cambria Math"/>
                          </a:rPr>
                          <m:t>1</m:t>
                        </m:r>
                        <m:r>
                          <a:rPr lang="az-Latn-AZ" sz="2000" i="1">
                            <a:solidFill>
                              <a:srgbClr val="7030A0"/>
                            </a:solidFill>
                            <a:latin typeface="Cambria Math"/>
                            <a:ea typeface="Cambria Math"/>
                          </a:rPr>
                          <m:t>−</m:t>
                        </m:r>
                        <m:sSub>
                          <m:sSubPr>
                            <m:ctrlPr>
                              <a:rPr lang="az-Latn-AZ" sz="2000" i="1">
                                <a:solidFill>
                                  <a:srgbClr val="7030A0"/>
                                </a:solidFill>
                                <a:latin typeface="Cambria Math"/>
                                <a:ea typeface="Cambria Math"/>
                              </a:rPr>
                            </m:ctrlPr>
                          </m:sSubPr>
                          <m:e>
                            <m:r>
                              <a:rPr lang="az-Latn-AZ" sz="2000" i="1">
                                <a:solidFill>
                                  <a:srgbClr val="7030A0"/>
                                </a:solidFill>
                                <a:latin typeface="Cambria Math"/>
                                <a:ea typeface="Cambria Math"/>
                              </a:rPr>
                              <m:t>𝐺</m:t>
                            </m:r>
                          </m:e>
                          <m:sub>
                            <m:r>
                              <a:rPr lang="az-Latn-AZ" sz="2000" i="1">
                                <a:solidFill>
                                  <a:srgbClr val="7030A0"/>
                                </a:solidFill>
                                <a:latin typeface="Cambria Math"/>
                                <a:ea typeface="Cambria Math"/>
                              </a:rPr>
                              <m:t>𝑖</m:t>
                            </m:r>
                          </m:sub>
                        </m:sSub>
                      </m:den>
                    </m:f>
                    <m:r>
                      <a:rPr lang="az-Latn-AZ" sz="2000" i="1">
                        <a:solidFill>
                          <a:srgbClr val="7030A0"/>
                        </a:solidFill>
                        <a:latin typeface="Cambria Math"/>
                      </a:rPr>
                      <m:t>,</m:t>
                    </m:r>
                  </m:oMath>
                </a14:m>
                <a:endParaRPr lang="az-Latn-AZ" sz="2000" i="1" dirty="0">
                  <a:solidFill>
                    <a:srgbClr val="7030A0"/>
                  </a:solidFill>
                </a:endParaRPr>
              </a:p>
              <a:p>
                <a:r>
                  <a:rPr lang="az-Latn-AZ" sz="2000" i="1" dirty="0">
                    <a:solidFill>
                      <a:srgbClr val="7030A0"/>
                    </a:solidFill>
                  </a:rPr>
                  <a:t>      burada:</a:t>
                </a:r>
              </a:p>
              <a:p>
                <a:r>
                  <a:rPr lang="az-Latn-AZ" sz="2000" i="1" dirty="0">
                    <a:solidFill>
                      <a:srgbClr val="7030A0"/>
                    </a:solidFill>
                  </a:rPr>
                  <a:t>              </a:t>
                </a:r>
                <a14:m>
                  <m:oMath xmlns:m="http://schemas.openxmlformats.org/officeDocument/2006/math">
                    <m:sSub>
                      <m:sSubPr>
                        <m:ctrlPr>
                          <a:rPr lang="az-Latn-AZ" sz="2000" i="1">
                            <a:solidFill>
                              <a:srgbClr val="7030A0"/>
                            </a:solidFill>
                            <a:latin typeface="Cambria Math"/>
                          </a:rPr>
                        </m:ctrlPr>
                      </m:sSubPr>
                      <m:e>
                        <m:r>
                          <a:rPr lang="az-Latn-AZ" sz="2000" i="1">
                            <a:solidFill>
                              <a:srgbClr val="7030A0"/>
                            </a:solidFill>
                            <a:latin typeface="Cambria Math"/>
                          </a:rPr>
                          <m:t>𝑃</m:t>
                        </m:r>
                      </m:e>
                      <m:sub>
                        <m:r>
                          <a:rPr lang="az-Latn-AZ" sz="2000" i="1">
                            <a:solidFill>
                              <a:srgbClr val="7030A0"/>
                            </a:solidFill>
                            <a:latin typeface="Cambria Math"/>
                          </a:rPr>
                          <m:t>𝑖</m:t>
                        </m:r>
                      </m:sub>
                    </m:sSub>
                    <m:r>
                      <a:rPr lang="az-Latn-AZ" sz="2000" i="1">
                        <a:solidFill>
                          <a:srgbClr val="7030A0"/>
                        </a:solidFill>
                        <a:latin typeface="Cambria Math"/>
                      </a:rPr>
                      <m:t>−</m:t>
                    </m:r>
                  </m:oMath>
                </a14:m>
                <a:r>
                  <a:rPr lang="az-Latn-AZ" sz="2000" i="1" dirty="0">
                    <a:solidFill>
                      <a:srgbClr val="7030A0"/>
                    </a:solidFill>
                  </a:rPr>
                  <a:t>i məhsul vahidinin qiymətidir, manatla;</a:t>
                </a:r>
              </a:p>
              <a:p>
                <a:r>
                  <a:rPr lang="az-Latn-AZ" sz="2000" i="1" dirty="0">
                    <a:solidFill>
                      <a:srgbClr val="7030A0"/>
                    </a:solidFill>
                  </a:rPr>
                  <a:t>              </a:t>
                </a:r>
                <a14:m>
                  <m:oMath xmlns:m="http://schemas.openxmlformats.org/officeDocument/2006/math">
                    <m:sSub>
                      <m:sSubPr>
                        <m:ctrlPr>
                          <a:rPr lang="az-Latn-AZ" sz="2000" i="1">
                            <a:solidFill>
                              <a:srgbClr val="7030A0"/>
                            </a:solidFill>
                            <a:latin typeface="Cambria Math"/>
                          </a:rPr>
                        </m:ctrlPr>
                      </m:sSubPr>
                      <m:e>
                        <m:r>
                          <a:rPr lang="az-Latn-AZ" sz="2000" i="1">
                            <a:solidFill>
                              <a:srgbClr val="7030A0"/>
                            </a:solidFill>
                            <a:latin typeface="Cambria Math"/>
                          </a:rPr>
                          <m:t>𝑀</m:t>
                        </m:r>
                      </m:e>
                      <m:sub>
                        <m:r>
                          <a:rPr lang="az-Latn-AZ" sz="2000" i="1">
                            <a:solidFill>
                              <a:srgbClr val="7030A0"/>
                            </a:solidFill>
                            <a:latin typeface="Cambria Math"/>
                          </a:rPr>
                          <m:t>𝑖𝑑</m:t>
                        </m:r>
                      </m:sub>
                    </m:sSub>
                  </m:oMath>
                </a14:m>
                <a:r>
                  <a:rPr lang="az-Latn-AZ" sz="2000" i="1" dirty="0">
                    <a:solidFill>
                      <a:srgbClr val="7030A0"/>
                    </a:solidFill>
                  </a:rPr>
                  <a:t>- i məhsulunun maya dəyaəri və satınalma qiyməti, manatla;</a:t>
                </a:r>
              </a:p>
              <a:p>
                <a:r>
                  <a:rPr lang="az-Latn-AZ" sz="2000" i="1" dirty="0">
                    <a:solidFill>
                      <a:srgbClr val="7030A0"/>
                    </a:solidFill>
                  </a:rPr>
                  <a:t>              </a:t>
                </a:r>
                <a14:m>
                  <m:oMath xmlns:m="http://schemas.openxmlformats.org/officeDocument/2006/math">
                    <m:sSub>
                      <m:sSubPr>
                        <m:ctrlPr>
                          <a:rPr lang="az-Latn-AZ" sz="2000" i="1">
                            <a:solidFill>
                              <a:srgbClr val="7030A0"/>
                            </a:solidFill>
                            <a:latin typeface="Cambria Math"/>
                          </a:rPr>
                        </m:ctrlPr>
                      </m:sSubPr>
                      <m:e>
                        <m:r>
                          <a:rPr lang="az-Latn-AZ" sz="2000" i="1">
                            <a:solidFill>
                              <a:srgbClr val="7030A0"/>
                            </a:solidFill>
                            <a:latin typeface="Cambria Math"/>
                          </a:rPr>
                          <m:t>𝐺</m:t>
                        </m:r>
                      </m:e>
                      <m:sub>
                        <m:r>
                          <a:rPr lang="az-Latn-AZ" sz="2000" i="1">
                            <a:solidFill>
                              <a:srgbClr val="7030A0"/>
                            </a:solidFill>
                            <a:latin typeface="Cambria Math"/>
                          </a:rPr>
                          <m:t>𝑖</m:t>
                        </m:r>
                      </m:sub>
                    </m:sSub>
                    <m:r>
                      <a:rPr lang="az-Latn-AZ" sz="2000" i="1">
                        <a:solidFill>
                          <a:srgbClr val="7030A0"/>
                        </a:solidFill>
                        <a:latin typeface="Cambria Math"/>
                      </a:rPr>
                      <m:t>−</m:t>
                    </m:r>
                  </m:oMath>
                </a14:m>
                <a:r>
                  <a:rPr lang="az-Latn-AZ" sz="2000" i="1" dirty="0">
                    <a:solidFill>
                      <a:srgbClr val="7030A0"/>
                    </a:solidFill>
                  </a:rPr>
                  <a:t>i məhsulunun satış qiymətinə görə müəyyən edilən sabit güzəşt əmsalıdır.</a:t>
                </a:r>
              </a:p>
              <a:p>
                <a:r>
                  <a:rPr lang="az-Latn-AZ" sz="2000" i="1" dirty="0">
                    <a:solidFill>
                      <a:srgbClr val="7030A0"/>
                    </a:solidFill>
                  </a:rPr>
                  <a:t>      </a:t>
                </a:r>
                <a:endParaRPr lang="ru-RU" sz="2000" dirty="0"/>
              </a:p>
            </p:txBody>
          </p:sp>
        </mc:Choice>
        <mc:Fallback xmlns="">
          <p:sp>
            <p:nvSpPr>
              <p:cNvPr id="4" name="Прямоугольник 3"/>
              <p:cNvSpPr>
                <a:spLocks noRot="1" noChangeAspect="1" noMove="1" noResize="1" noEditPoints="1" noAdjustHandles="1" noChangeArrowheads="1" noChangeShapeType="1" noTextEdit="1"/>
              </p:cNvSpPr>
              <p:nvPr/>
            </p:nvSpPr>
            <p:spPr>
              <a:xfrm>
                <a:off x="395536" y="1628800"/>
                <a:ext cx="8424936" cy="4878259"/>
              </a:xfrm>
              <a:prstGeom prst="rect">
                <a:avLst/>
              </a:prstGeom>
              <a:blipFill rotWithShape="1">
                <a:blip r:embed="rId2"/>
                <a:stretch>
                  <a:fillRect l="-796" t="-625" r="-724"/>
                </a:stretch>
              </a:blipFill>
            </p:spPr>
            <p:txBody>
              <a:bodyPr/>
              <a:lstStyle/>
              <a:p>
                <a:r>
                  <a:rPr lang="ru-RU">
                    <a:noFill/>
                  </a:rPr>
                  <a:t> </a:t>
                </a:r>
              </a:p>
            </p:txBody>
          </p:sp>
        </mc:Fallback>
      </mc:AlternateContent>
      <p:sp>
        <p:nvSpPr>
          <p:cNvPr id="5" name="TextBox 4"/>
          <p:cNvSpPr txBox="1"/>
          <p:nvPr/>
        </p:nvSpPr>
        <p:spPr>
          <a:xfrm>
            <a:off x="539552" y="404664"/>
            <a:ext cx="8352928" cy="46166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az-Latn-AZ" sz="2400" i="1" dirty="0" smtClean="0"/>
              <a:t>Xərclərə əsasən qiymətqoyma metodları(davamı 3)</a:t>
            </a:r>
            <a:endParaRPr lang="ru-RU" sz="2400" i="1" dirty="0"/>
          </a:p>
        </p:txBody>
      </p:sp>
    </p:spTree>
    <p:extLst>
      <p:ext uri="{BB962C8B-B14F-4D97-AF65-F5344CB8AC3E}">
        <p14:creationId xmlns:p14="http://schemas.microsoft.com/office/powerpoint/2010/main" val="3659749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Прямоугольник 1"/>
              <p:cNvSpPr/>
              <p:nvPr/>
            </p:nvSpPr>
            <p:spPr>
              <a:xfrm>
                <a:off x="539552" y="836712"/>
                <a:ext cx="8208912" cy="5204438"/>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az-Latn-AZ" sz="2400" i="1" u="sng" dirty="0" smtClean="0">
                    <a:solidFill>
                      <a:schemeClr val="accent2"/>
                    </a:solidFill>
                  </a:rPr>
                  <a:t>Məhsulun </a:t>
                </a:r>
                <a:r>
                  <a:rPr lang="az-Latn-AZ" sz="2400" i="1" u="sng" dirty="0">
                    <a:solidFill>
                      <a:schemeClr val="accent2"/>
                    </a:solidFill>
                  </a:rPr>
                  <a:t>qiymətinin müəyyən edilməsinə dair nümunə. </a:t>
                </a:r>
                <a:r>
                  <a:rPr lang="az-Latn-AZ" sz="2400" i="1" dirty="0">
                    <a:solidFill>
                      <a:srgbClr val="7030A0"/>
                    </a:solidFill>
                  </a:rPr>
                  <a:t>Fərz edək ki, məhsulun maya dəyəri 120 manatdır. İstehsalçı müəssisə məhsulu pərakəndə  ticarət müəssisəsinə satmağı və məhsulun satış qiymətinin 40% - i həcmində mənfəət əldə etməyi nəzərdə tutur. Onda istehsalçı müəssisənin satış qiyməti:</a:t>
                </a:r>
              </a:p>
              <a:p>
                <a:endParaRPr lang="az-Latn-AZ" sz="2400" i="1" dirty="0">
                  <a:solidFill>
                    <a:srgbClr val="7030A0"/>
                  </a:solidFill>
                </a:endParaRPr>
              </a:p>
              <a:p>
                <a:r>
                  <a:rPr lang="az-Latn-AZ" sz="2400" i="1" dirty="0">
                    <a:solidFill>
                      <a:srgbClr val="7030A0"/>
                    </a:solidFill>
                  </a:rPr>
                  <a:t>        </a:t>
                </a:r>
                <a14:m>
                  <m:oMath xmlns:m="http://schemas.openxmlformats.org/officeDocument/2006/math">
                    <m:sSub>
                      <m:sSubPr>
                        <m:ctrlPr>
                          <a:rPr lang="az-Latn-AZ" sz="2400" i="1" smtClean="0">
                            <a:solidFill>
                              <a:srgbClr val="C00000"/>
                            </a:solidFill>
                            <a:latin typeface="Cambria Math"/>
                          </a:rPr>
                        </m:ctrlPr>
                      </m:sSubPr>
                      <m:e>
                        <m:r>
                          <a:rPr lang="az-Latn-AZ" sz="2400" i="1">
                            <a:solidFill>
                              <a:srgbClr val="C00000"/>
                            </a:solidFill>
                            <a:latin typeface="Cambria Math"/>
                          </a:rPr>
                          <m:t>𝑃</m:t>
                        </m:r>
                      </m:e>
                      <m:sub>
                        <m:r>
                          <a:rPr lang="az-Latn-AZ" sz="2400" i="1">
                            <a:solidFill>
                              <a:srgbClr val="C00000"/>
                            </a:solidFill>
                            <a:latin typeface="Cambria Math"/>
                          </a:rPr>
                          <m:t>𝑖</m:t>
                        </m:r>
                      </m:sub>
                    </m:sSub>
                    <m:r>
                      <a:rPr lang="az-Latn-AZ" sz="2400" i="1">
                        <a:solidFill>
                          <a:srgbClr val="C00000"/>
                        </a:solidFill>
                        <a:latin typeface="Cambria Math"/>
                      </a:rPr>
                      <m:t>=</m:t>
                    </m:r>
                    <m:f>
                      <m:fPr>
                        <m:ctrlPr>
                          <a:rPr lang="az-Latn-AZ" sz="2400" i="1">
                            <a:solidFill>
                              <a:srgbClr val="C00000"/>
                            </a:solidFill>
                            <a:latin typeface="Cambria Math"/>
                          </a:rPr>
                        </m:ctrlPr>
                      </m:fPr>
                      <m:num>
                        <m:r>
                          <a:rPr lang="az-Latn-AZ" sz="2400" i="1">
                            <a:solidFill>
                              <a:srgbClr val="C00000"/>
                            </a:solidFill>
                            <a:latin typeface="Cambria Math"/>
                          </a:rPr>
                          <m:t>120</m:t>
                        </m:r>
                      </m:num>
                      <m:den>
                        <m:r>
                          <a:rPr lang="az-Latn-AZ" sz="2400" i="1">
                            <a:solidFill>
                              <a:srgbClr val="C00000"/>
                            </a:solidFill>
                            <a:latin typeface="Cambria Math"/>
                          </a:rPr>
                          <m:t>1−0.4</m:t>
                        </m:r>
                      </m:den>
                    </m:f>
                    <m:r>
                      <a:rPr lang="az-Latn-AZ" sz="2400" i="1">
                        <a:solidFill>
                          <a:srgbClr val="C00000"/>
                        </a:solidFill>
                        <a:latin typeface="Cambria Math"/>
                      </a:rPr>
                      <m:t>=</m:t>
                    </m:r>
                    <m:f>
                      <m:fPr>
                        <m:ctrlPr>
                          <a:rPr lang="az-Latn-AZ" sz="2400" i="1">
                            <a:solidFill>
                              <a:srgbClr val="C00000"/>
                            </a:solidFill>
                            <a:latin typeface="Cambria Math"/>
                          </a:rPr>
                        </m:ctrlPr>
                      </m:fPr>
                      <m:num>
                        <m:r>
                          <a:rPr lang="az-Latn-AZ" sz="2400" i="1">
                            <a:solidFill>
                              <a:srgbClr val="C00000"/>
                            </a:solidFill>
                            <a:latin typeface="Cambria Math"/>
                          </a:rPr>
                          <m:t>120</m:t>
                        </m:r>
                      </m:num>
                      <m:den>
                        <m:r>
                          <a:rPr lang="az-Latn-AZ" sz="2400" i="1">
                            <a:solidFill>
                              <a:srgbClr val="C00000"/>
                            </a:solidFill>
                            <a:latin typeface="Cambria Math"/>
                          </a:rPr>
                          <m:t>0.6</m:t>
                        </m:r>
                      </m:den>
                    </m:f>
                    <m:r>
                      <a:rPr lang="az-Latn-AZ" sz="2400" i="1">
                        <a:solidFill>
                          <a:srgbClr val="C00000"/>
                        </a:solidFill>
                        <a:latin typeface="Cambria Math"/>
                      </a:rPr>
                      <m:t>=200</m:t>
                    </m:r>
                  </m:oMath>
                </a14:m>
                <a:r>
                  <a:rPr lang="az-Latn-AZ" sz="2400" i="1" dirty="0">
                    <a:solidFill>
                      <a:srgbClr val="C00000"/>
                    </a:solidFill>
                  </a:rPr>
                  <a:t> manat olacaqdır.</a:t>
                </a:r>
                <a:endParaRPr lang="en-US" sz="2400" i="1" dirty="0">
                  <a:solidFill>
                    <a:srgbClr val="C00000"/>
                  </a:solidFill>
                </a:endParaRPr>
              </a:p>
              <a:p>
                <a:r>
                  <a:rPr lang="en-US" sz="2400" i="1" dirty="0">
                    <a:solidFill>
                      <a:srgbClr val="7030A0"/>
                    </a:solidFill>
                  </a:rPr>
                  <a:t>     </a:t>
                </a:r>
                <a:r>
                  <a:rPr lang="az-Latn-AZ" sz="2400" i="1" dirty="0">
                    <a:solidFill>
                      <a:srgbClr val="7030A0"/>
                    </a:solidFill>
                  </a:rPr>
                  <a:t>Pərakəndə ticarət müəssisəsi 200 manata aldığı məhsulun satışından satışından satış qiymətinin 20% - i həcmində mənfəət əldə etməyi planlaşdırır. Onda pərakəndə ticarət müəssisəsinin satış qiyməti:</a:t>
                </a:r>
              </a:p>
              <a:p>
                <a:endParaRPr lang="az-Latn-AZ" sz="2400" i="1" dirty="0">
                  <a:solidFill>
                    <a:srgbClr val="7030A0"/>
                  </a:solidFill>
                </a:endParaRPr>
              </a:p>
              <a:p>
                <a:r>
                  <a:rPr lang="az-Latn-AZ" sz="2400" i="1" dirty="0" smtClean="0">
                    <a:solidFill>
                      <a:srgbClr val="C00000"/>
                    </a:solidFill>
                  </a:rPr>
                  <a:t>            </a:t>
                </a:r>
                <a14:m>
                  <m:oMath xmlns:m="http://schemas.openxmlformats.org/officeDocument/2006/math">
                    <m:sSub>
                      <m:sSubPr>
                        <m:ctrlPr>
                          <a:rPr lang="az-Latn-AZ" sz="2400" i="1">
                            <a:solidFill>
                              <a:srgbClr val="C00000"/>
                            </a:solidFill>
                            <a:latin typeface="Cambria Math"/>
                          </a:rPr>
                        </m:ctrlPr>
                      </m:sSubPr>
                      <m:e>
                        <m:r>
                          <a:rPr lang="az-Latn-AZ" sz="2400" i="1">
                            <a:solidFill>
                              <a:srgbClr val="C00000"/>
                            </a:solidFill>
                            <a:latin typeface="Cambria Math"/>
                          </a:rPr>
                          <m:t>𝑃</m:t>
                        </m:r>
                      </m:e>
                      <m:sub>
                        <m:r>
                          <a:rPr lang="az-Latn-AZ" sz="2400" i="1">
                            <a:solidFill>
                              <a:srgbClr val="C00000"/>
                            </a:solidFill>
                            <a:latin typeface="Cambria Math"/>
                          </a:rPr>
                          <m:t>𝑖</m:t>
                        </m:r>
                      </m:sub>
                    </m:sSub>
                    <m:r>
                      <a:rPr lang="az-Latn-AZ" sz="2400" i="1">
                        <a:solidFill>
                          <a:srgbClr val="C00000"/>
                        </a:solidFill>
                        <a:latin typeface="Cambria Math"/>
                      </a:rPr>
                      <m:t>=</m:t>
                    </m:r>
                    <m:f>
                      <m:fPr>
                        <m:ctrlPr>
                          <a:rPr lang="az-Latn-AZ" sz="2400" i="1">
                            <a:solidFill>
                              <a:srgbClr val="C00000"/>
                            </a:solidFill>
                            <a:latin typeface="Cambria Math"/>
                          </a:rPr>
                        </m:ctrlPr>
                      </m:fPr>
                      <m:num>
                        <m:r>
                          <a:rPr lang="az-Latn-AZ" sz="2400" i="1">
                            <a:solidFill>
                              <a:srgbClr val="C00000"/>
                            </a:solidFill>
                            <a:latin typeface="Cambria Math"/>
                          </a:rPr>
                          <m:t>200</m:t>
                        </m:r>
                      </m:num>
                      <m:den>
                        <m:r>
                          <a:rPr lang="az-Latn-AZ" sz="2400" i="1">
                            <a:solidFill>
                              <a:srgbClr val="C00000"/>
                            </a:solidFill>
                            <a:latin typeface="Cambria Math"/>
                          </a:rPr>
                          <m:t>1−0.2</m:t>
                        </m:r>
                      </m:den>
                    </m:f>
                    <m:r>
                      <a:rPr lang="az-Latn-AZ" sz="2400" i="1">
                        <a:solidFill>
                          <a:srgbClr val="C00000"/>
                        </a:solidFill>
                        <a:latin typeface="Cambria Math"/>
                      </a:rPr>
                      <m:t>=</m:t>
                    </m:r>
                    <m:f>
                      <m:fPr>
                        <m:ctrlPr>
                          <a:rPr lang="az-Latn-AZ" sz="2400" i="1">
                            <a:solidFill>
                              <a:srgbClr val="C00000"/>
                            </a:solidFill>
                            <a:latin typeface="Cambria Math"/>
                          </a:rPr>
                        </m:ctrlPr>
                      </m:fPr>
                      <m:num>
                        <m:r>
                          <a:rPr lang="az-Latn-AZ" sz="2400" i="1">
                            <a:solidFill>
                              <a:srgbClr val="C00000"/>
                            </a:solidFill>
                            <a:latin typeface="Cambria Math"/>
                          </a:rPr>
                          <m:t>200</m:t>
                        </m:r>
                      </m:num>
                      <m:den>
                        <m:r>
                          <a:rPr lang="az-Latn-AZ" sz="2400" i="1">
                            <a:solidFill>
                              <a:srgbClr val="C00000"/>
                            </a:solidFill>
                            <a:latin typeface="Cambria Math"/>
                          </a:rPr>
                          <m:t>0.8</m:t>
                        </m:r>
                      </m:den>
                    </m:f>
                    <m:r>
                      <a:rPr lang="az-Latn-AZ" sz="2400" i="1">
                        <a:solidFill>
                          <a:srgbClr val="C00000"/>
                        </a:solidFill>
                        <a:latin typeface="Cambria Math"/>
                      </a:rPr>
                      <m:t>=250</m:t>
                    </m:r>
                  </m:oMath>
                </a14:m>
                <a:r>
                  <a:rPr lang="az-Latn-AZ" sz="2400" i="1" dirty="0">
                    <a:solidFill>
                      <a:srgbClr val="C00000"/>
                    </a:solidFill>
                  </a:rPr>
                  <a:t>  manat olacaqdır.</a:t>
                </a:r>
              </a:p>
            </p:txBody>
          </p:sp>
        </mc:Choice>
        <mc:Fallback xmlns="">
          <p:sp>
            <p:nvSpPr>
              <p:cNvPr id="2" name="Прямоугольник 1"/>
              <p:cNvSpPr>
                <a:spLocks noRot="1" noChangeAspect="1" noMove="1" noResize="1" noEditPoints="1" noAdjustHandles="1" noChangeArrowheads="1" noChangeShapeType="1" noTextEdit="1"/>
              </p:cNvSpPr>
              <p:nvPr/>
            </p:nvSpPr>
            <p:spPr>
              <a:xfrm>
                <a:off x="539552" y="836712"/>
                <a:ext cx="8208912" cy="5204438"/>
              </a:xfrm>
              <a:prstGeom prst="rect">
                <a:avLst/>
              </a:prstGeom>
              <a:blipFill rotWithShape="1">
                <a:blip r:embed="rId2"/>
                <a:stretch>
                  <a:fillRect/>
                </a:stretch>
              </a:blipFill>
            </p:spPr>
            <p:txBody>
              <a:bodyPr/>
              <a:lstStyle/>
              <a:p>
                <a:r>
                  <a:rPr lang="ru-RU">
                    <a:noFill/>
                  </a:rPr>
                  <a:t> </a:t>
                </a:r>
              </a:p>
            </p:txBody>
          </p:sp>
        </mc:Fallback>
      </mc:AlternateContent>
      <p:sp>
        <p:nvSpPr>
          <p:cNvPr id="3" name="TextBox 2"/>
          <p:cNvSpPr txBox="1"/>
          <p:nvPr/>
        </p:nvSpPr>
        <p:spPr>
          <a:xfrm>
            <a:off x="924866" y="87015"/>
            <a:ext cx="7488832"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az-Latn-AZ" sz="2400" i="1" dirty="0" smtClean="0"/>
              <a:t>Xərclərə əsaslanan qiymətqoyma metodu(davamı  4)</a:t>
            </a:r>
            <a:endParaRPr lang="ru-RU" sz="2400" i="1" dirty="0"/>
          </a:p>
        </p:txBody>
      </p:sp>
    </p:spTree>
    <p:extLst>
      <p:ext uri="{BB962C8B-B14F-4D97-AF65-F5344CB8AC3E}">
        <p14:creationId xmlns:p14="http://schemas.microsoft.com/office/powerpoint/2010/main" val="32593359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Прямоугольник 1"/>
              <p:cNvSpPr/>
              <p:nvPr/>
            </p:nvSpPr>
            <p:spPr>
              <a:xfrm>
                <a:off x="611560" y="1196752"/>
                <a:ext cx="8208912" cy="5493812"/>
              </a:xfrm>
              <a:prstGeom prst="rect">
                <a:avLst/>
              </a:prstGeom>
            </p:spPr>
            <p:txBody>
              <a:bodyPr wrap="square">
                <a:spAutoFit/>
              </a:bodyPr>
              <a:lstStyle/>
              <a:p>
                <a:r>
                  <a:rPr lang="az-Latn-AZ" sz="2000" i="1" dirty="0">
                    <a:solidFill>
                      <a:srgbClr val="7030A0"/>
                    </a:solidFill>
                  </a:rPr>
                  <a:t> </a:t>
                </a:r>
                <a:endParaRPr lang="az-Latn-AZ" sz="2000" i="1" u="sng" dirty="0">
                  <a:solidFill>
                    <a:srgbClr val="C00000"/>
                  </a:solidFill>
                </a:endParaRPr>
              </a:p>
              <a:p>
                <a:r>
                  <a:rPr lang="az-Latn-AZ" sz="2000" i="1" u="sng" dirty="0">
                    <a:solidFill>
                      <a:srgbClr val="C00000"/>
                    </a:solidFill>
                  </a:rPr>
                  <a:t>Xərclərin rentabeliliyi normasına görə qiymətqoyma metodu. </a:t>
                </a:r>
                <a:r>
                  <a:rPr lang="az-Latn-AZ" sz="2000" i="1" dirty="0">
                    <a:solidFill>
                      <a:srgbClr val="7030A0"/>
                    </a:solidFill>
                  </a:rPr>
                  <a:t>Bu metod qiymətin elə bir səviyyəsinin müəyyən edilməsini nəzərdə tutur ki, o, məhsul satışının verilmiş miqdarında </a:t>
                </a:r>
                <a:r>
                  <a:rPr lang="az-Latn-AZ" sz="2000" i="1" dirty="0">
                    <a:solidFill>
                      <a:srgbClr val="C00000"/>
                    </a:solidFill>
                  </a:rPr>
                  <a:t> </a:t>
                </a:r>
                <a:r>
                  <a:rPr lang="az-Latn-AZ" sz="2000" i="1" dirty="0">
                    <a:solidFill>
                      <a:srgbClr val="7030A0"/>
                    </a:solidFill>
                  </a:rPr>
                  <a:t>məhsulun maya dəyərini ödəməklə yanaşı, xərclərin rentabeliliyinə görə müəyyən edilmiş məqsəd mənfəətini, yəni polanda nəzərdə tutulan mənfəətin əldə edilməsini təmin edir. Bu metoda əsasən qiymət aşağıdakı kimi hesablanır:</a:t>
                </a:r>
                <a:r>
                  <a:rPr lang="az-Latn-AZ" sz="2000" i="1" u="sng" dirty="0">
                    <a:solidFill>
                      <a:srgbClr val="C00000"/>
                    </a:solidFill>
                  </a:rPr>
                  <a:t>   </a:t>
                </a:r>
                <a:endParaRPr lang="az-Latn-AZ" sz="2000" i="1" dirty="0">
                  <a:solidFill>
                    <a:srgbClr val="C00000"/>
                  </a:solidFill>
                </a:endParaRPr>
              </a:p>
              <a:p>
                <a:endParaRPr lang="az-Latn-AZ" sz="2000" i="1" u="sng" dirty="0">
                  <a:solidFill>
                    <a:srgbClr val="C00000"/>
                  </a:solidFill>
                </a:endParaRPr>
              </a:p>
              <a:p>
                <a:r>
                  <a:rPr lang="az-Latn-AZ" sz="2000" i="1" dirty="0">
                    <a:solidFill>
                      <a:srgbClr val="7030A0"/>
                    </a:solidFill>
                  </a:rPr>
                  <a:t>          </a:t>
                </a:r>
                <a14:m>
                  <m:oMath xmlns:m="http://schemas.openxmlformats.org/officeDocument/2006/math">
                    <m:sSub>
                      <m:sSubPr>
                        <m:ctrlPr>
                          <a:rPr lang="az-Latn-AZ" sz="2000" i="1">
                            <a:solidFill>
                              <a:srgbClr val="7030A0"/>
                            </a:solidFill>
                            <a:latin typeface="Cambria Math"/>
                          </a:rPr>
                        </m:ctrlPr>
                      </m:sSubPr>
                      <m:e>
                        <m:r>
                          <a:rPr lang="az-Latn-AZ" sz="2000" i="1">
                            <a:solidFill>
                              <a:srgbClr val="7030A0"/>
                            </a:solidFill>
                            <a:latin typeface="Cambria Math"/>
                          </a:rPr>
                          <m:t>𝑃</m:t>
                        </m:r>
                      </m:e>
                      <m:sub>
                        <m:r>
                          <a:rPr lang="az-Latn-AZ" sz="2000" i="1">
                            <a:solidFill>
                              <a:srgbClr val="7030A0"/>
                            </a:solidFill>
                            <a:latin typeface="Cambria Math"/>
                          </a:rPr>
                          <m:t>𝑖</m:t>
                        </m:r>
                      </m:sub>
                    </m:sSub>
                    <m:r>
                      <a:rPr lang="az-Latn-AZ" sz="2000" i="1">
                        <a:solidFill>
                          <a:srgbClr val="7030A0"/>
                        </a:solidFill>
                        <a:latin typeface="Cambria Math"/>
                      </a:rPr>
                      <m:t>=</m:t>
                    </m:r>
                    <m:f>
                      <m:fPr>
                        <m:ctrlPr>
                          <a:rPr lang="az-Latn-AZ" sz="2000" i="1">
                            <a:solidFill>
                              <a:srgbClr val="7030A0"/>
                            </a:solidFill>
                            <a:latin typeface="Cambria Math"/>
                          </a:rPr>
                        </m:ctrlPr>
                      </m:fPr>
                      <m:num>
                        <m:sSub>
                          <m:sSubPr>
                            <m:ctrlPr>
                              <a:rPr lang="az-Latn-AZ" sz="2000" i="1">
                                <a:solidFill>
                                  <a:srgbClr val="7030A0"/>
                                </a:solidFill>
                                <a:latin typeface="Cambria Math"/>
                              </a:rPr>
                            </m:ctrlPr>
                          </m:sSubPr>
                          <m:e>
                            <m:r>
                              <a:rPr lang="az-Latn-AZ" sz="2000" i="1">
                                <a:solidFill>
                                  <a:srgbClr val="7030A0"/>
                                </a:solidFill>
                                <a:latin typeface="Cambria Math"/>
                              </a:rPr>
                              <m:t>𝑀</m:t>
                            </m:r>
                          </m:e>
                          <m:sub>
                            <m:r>
                              <a:rPr lang="az-Latn-AZ" sz="2000" i="1">
                                <a:solidFill>
                                  <a:srgbClr val="7030A0"/>
                                </a:solidFill>
                                <a:latin typeface="Cambria Math"/>
                              </a:rPr>
                              <m:t>𝑚𝑖</m:t>
                            </m:r>
                          </m:sub>
                        </m:sSub>
                        <m:r>
                          <a:rPr lang="az-Latn-AZ" sz="2000" i="1">
                            <a:solidFill>
                              <a:srgbClr val="7030A0"/>
                            </a:solidFill>
                            <a:latin typeface="Cambria Math"/>
                          </a:rPr>
                          <m:t>+</m:t>
                        </m:r>
                        <m:sSub>
                          <m:sSubPr>
                            <m:ctrlPr>
                              <a:rPr lang="az-Latn-AZ" sz="2000" i="1">
                                <a:solidFill>
                                  <a:srgbClr val="7030A0"/>
                                </a:solidFill>
                                <a:latin typeface="Cambria Math"/>
                              </a:rPr>
                            </m:ctrlPr>
                          </m:sSubPr>
                          <m:e>
                            <m:r>
                              <a:rPr lang="az-Latn-AZ" sz="2000" i="1">
                                <a:solidFill>
                                  <a:srgbClr val="7030A0"/>
                                </a:solidFill>
                                <a:latin typeface="Cambria Math"/>
                              </a:rPr>
                              <m:t>𝑈</m:t>
                            </m:r>
                          </m:e>
                          <m:sub>
                            <m:r>
                              <a:rPr lang="az-Latn-AZ" sz="2000" i="1">
                                <a:solidFill>
                                  <a:srgbClr val="7030A0"/>
                                </a:solidFill>
                                <a:latin typeface="Cambria Math"/>
                              </a:rPr>
                              <m:t>𝑖</m:t>
                            </m:r>
                          </m:sub>
                        </m:sSub>
                      </m:num>
                      <m:den>
                        <m:sSub>
                          <m:sSubPr>
                            <m:ctrlPr>
                              <a:rPr lang="az-Latn-AZ" sz="2000" i="1">
                                <a:solidFill>
                                  <a:srgbClr val="7030A0"/>
                                </a:solidFill>
                                <a:latin typeface="Cambria Math"/>
                              </a:rPr>
                            </m:ctrlPr>
                          </m:sSubPr>
                          <m:e>
                            <m:r>
                              <a:rPr lang="az-Latn-AZ" sz="2000" i="1">
                                <a:solidFill>
                                  <a:srgbClr val="7030A0"/>
                                </a:solidFill>
                                <a:latin typeface="Cambria Math"/>
                              </a:rPr>
                              <m:t>𝑄</m:t>
                            </m:r>
                          </m:e>
                          <m:sub>
                            <m:r>
                              <a:rPr lang="az-Latn-AZ" sz="2000" i="1">
                                <a:solidFill>
                                  <a:srgbClr val="7030A0"/>
                                </a:solidFill>
                                <a:latin typeface="Cambria Math"/>
                              </a:rPr>
                              <m:t>𝑖</m:t>
                            </m:r>
                          </m:sub>
                        </m:sSub>
                      </m:den>
                    </m:f>
                    <m:r>
                      <a:rPr lang="az-Latn-AZ" sz="2000" i="1">
                        <a:solidFill>
                          <a:srgbClr val="7030A0"/>
                        </a:solidFill>
                        <a:latin typeface="Cambria Math"/>
                      </a:rPr>
                      <m:t>,</m:t>
                    </m:r>
                  </m:oMath>
                </a14:m>
                <a:endParaRPr lang="az-Latn-AZ" sz="2000" i="1" dirty="0">
                  <a:solidFill>
                    <a:srgbClr val="7030A0"/>
                  </a:solidFill>
                </a:endParaRPr>
              </a:p>
              <a:p>
                <a:r>
                  <a:rPr lang="az-Latn-AZ" sz="2000" i="1" dirty="0">
                    <a:solidFill>
                      <a:srgbClr val="7030A0"/>
                    </a:solidFill>
                  </a:rPr>
                  <a:t>   burada:</a:t>
                </a:r>
              </a:p>
              <a:p>
                <a:r>
                  <a:rPr lang="az-Latn-AZ" sz="2000" i="1" dirty="0">
                    <a:solidFill>
                      <a:srgbClr val="7030A0"/>
                    </a:solidFill>
                  </a:rPr>
                  <a:t>               </a:t>
                </a:r>
                <a14:m>
                  <m:oMath xmlns:m="http://schemas.openxmlformats.org/officeDocument/2006/math">
                    <m:sSub>
                      <m:sSubPr>
                        <m:ctrlPr>
                          <a:rPr lang="az-Latn-AZ" sz="2000" i="1">
                            <a:solidFill>
                              <a:srgbClr val="7030A0"/>
                            </a:solidFill>
                            <a:latin typeface="Cambria Math"/>
                          </a:rPr>
                        </m:ctrlPr>
                      </m:sSubPr>
                      <m:e>
                        <m:r>
                          <a:rPr lang="az-Latn-AZ" sz="2000" i="1">
                            <a:solidFill>
                              <a:srgbClr val="7030A0"/>
                            </a:solidFill>
                            <a:latin typeface="Cambria Math"/>
                          </a:rPr>
                          <m:t>𝑃</m:t>
                        </m:r>
                      </m:e>
                      <m:sub>
                        <m:r>
                          <a:rPr lang="az-Latn-AZ" sz="2000" i="1">
                            <a:solidFill>
                              <a:srgbClr val="7030A0"/>
                            </a:solidFill>
                            <a:latin typeface="Cambria Math"/>
                          </a:rPr>
                          <m:t>𝑖</m:t>
                        </m:r>
                      </m:sub>
                    </m:sSub>
                  </m:oMath>
                </a14:m>
                <a:r>
                  <a:rPr lang="az-Latn-AZ" sz="2000" i="1" dirty="0">
                    <a:solidFill>
                      <a:srgbClr val="7030A0"/>
                    </a:solidFill>
                  </a:rPr>
                  <a:t>- i məhsul vahidinin qiyməti, manatla;</a:t>
                </a:r>
              </a:p>
              <a:p>
                <a:r>
                  <a:rPr lang="az-Latn-AZ" sz="2000" i="1" dirty="0">
                    <a:solidFill>
                      <a:srgbClr val="7030A0"/>
                    </a:solidFill>
                  </a:rPr>
                  <a:t>               </a:t>
                </a:r>
                <a14:m>
                  <m:oMath xmlns:m="http://schemas.openxmlformats.org/officeDocument/2006/math">
                    <m:sSub>
                      <m:sSubPr>
                        <m:ctrlPr>
                          <a:rPr lang="az-Latn-AZ" sz="2000" i="1">
                            <a:solidFill>
                              <a:srgbClr val="7030A0"/>
                            </a:solidFill>
                            <a:latin typeface="Cambria Math"/>
                          </a:rPr>
                        </m:ctrlPr>
                      </m:sSubPr>
                      <m:e>
                        <m:r>
                          <a:rPr lang="az-Latn-AZ" sz="2000" i="1">
                            <a:solidFill>
                              <a:srgbClr val="7030A0"/>
                            </a:solidFill>
                            <a:latin typeface="Cambria Math"/>
                          </a:rPr>
                          <m:t>𝑀</m:t>
                        </m:r>
                      </m:e>
                      <m:sub>
                        <m:r>
                          <a:rPr lang="az-Latn-AZ" sz="2000" i="1">
                            <a:solidFill>
                              <a:srgbClr val="7030A0"/>
                            </a:solidFill>
                            <a:latin typeface="Cambria Math"/>
                          </a:rPr>
                          <m:t>𝑚𝑖</m:t>
                        </m:r>
                      </m:sub>
                    </m:sSub>
                    <m:r>
                      <a:rPr lang="az-Latn-AZ" sz="2000" i="1">
                        <a:solidFill>
                          <a:srgbClr val="7030A0"/>
                        </a:solidFill>
                        <a:latin typeface="Cambria Math"/>
                      </a:rPr>
                      <m:t>−</m:t>
                    </m:r>
                  </m:oMath>
                </a14:m>
                <a:r>
                  <a:rPr lang="az-Latn-AZ" sz="2000" i="1" dirty="0">
                    <a:solidFill>
                      <a:srgbClr val="7030A0"/>
                    </a:solidFill>
                  </a:rPr>
                  <a:t> i məhsulunun satışından əldə edilməsi nəzərdə tutulan  məqsəd mənfəətinin məbləğidir, manatla;</a:t>
                </a:r>
              </a:p>
              <a:p>
                <a:r>
                  <a:rPr lang="az-Latn-AZ" sz="2000" i="1" dirty="0">
                    <a:solidFill>
                      <a:srgbClr val="7030A0"/>
                    </a:solidFill>
                  </a:rPr>
                  <a:t>               </a:t>
                </a:r>
                <a14:m>
                  <m:oMath xmlns:m="http://schemas.openxmlformats.org/officeDocument/2006/math">
                    <m:sSub>
                      <m:sSubPr>
                        <m:ctrlPr>
                          <a:rPr lang="az-Latn-AZ" sz="2000" i="1">
                            <a:solidFill>
                              <a:srgbClr val="7030A0"/>
                            </a:solidFill>
                            <a:latin typeface="Cambria Math"/>
                          </a:rPr>
                        </m:ctrlPr>
                      </m:sSubPr>
                      <m:e>
                        <m:r>
                          <a:rPr lang="az-Latn-AZ" sz="2000" i="1">
                            <a:solidFill>
                              <a:srgbClr val="7030A0"/>
                            </a:solidFill>
                            <a:latin typeface="Cambria Math"/>
                          </a:rPr>
                          <m:t>𝑈</m:t>
                        </m:r>
                      </m:e>
                      <m:sub>
                        <m:r>
                          <a:rPr lang="az-Latn-AZ" sz="2000" i="1">
                            <a:solidFill>
                              <a:srgbClr val="7030A0"/>
                            </a:solidFill>
                            <a:latin typeface="Cambria Math"/>
                          </a:rPr>
                          <m:t>𝑖</m:t>
                        </m:r>
                      </m:sub>
                    </m:sSub>
                    <m:r>
                      <a:rPr lang="az-Latn-AZ" sz="2000" i="1">
                        <a:solidFill>
                          <a:srgbClr val="7030A0"/>
                        </a:solidFill>
                        <a:latin typeface="Cambria Math"/>
                      </a:rPr>
                      <m:t>−</m:t>
                    </m:r>
                  </m:oMath>
                </a14:m>
                <a:r>
                  <a:rPr lang="az-Latn-AZ" sz="2000" i="1" dirty="0">
                    <a:solidFill>
                      <a:srgbClr val="7030A0"/>
                    </a:solidFill>
                  </a:rPr>
                  <a:t>i məhsul vahidinə çəkilmiş birbaşa və qaimə xərclərinin ümumi məbləğidir, manatla;</a:t>
                </a:r>
              </a:p>
              <a:p>
                <a:r>
                  <a:rPr lang="az-Latn-AZ" sz="2000" i="1" dirty="0">
                    <a:solidFill>
                      <a:srgbClr val="7030A0"/>
                    </a:solidFill>
                  </a:rPr>
                  <a:t>               </a:t>
                </a:r>
                <a14:m>
                  <m:oMath xmlns:m="http://schemas.openxmlformats.org/officeDocument/2006/math">
                    <m:sSub>
                      <m:sSubPr>
                        <m:ctrlPr>
                          <a:rPr lang="az-Latn-AZ" sz="2000" i="1">
                            <a:solidFill>
                              <a:srgbClr val="7030A0"/>
                            </a:solidFill>
                            <a:latin typeface="Cambria Math"/>
                          </a:rPr>
                        </m:ctrlPr>
                      </m:sSubPr>
                      <m:e>
                        <m:r>
                          <a:rPr lang="az-Latn-AZ" sz="2000" i="1">
                            <a:solidFill>
                              <a:srgbClr val="7030A0"/>
                            </a:solidFill>
                            <a:latin typeface="Cambria Math"/>
                          </a:rPr>
                          <m:t>𝑄</m:t>
                        </m:r>
                      </m:e>
                      <m:sub>
                        <m:r>
                          <a:rPr lang="az-Latn-AZ" sz="2000" i="1">
                            <a:solidFill>
                              <a:srgbClr val="7030A0"/>
                            </a:solidFill>
                            <a:latin typeface="Cambria Math"/>
                          </a:rPr>
                          <m:t>𝑖</m:t>
                        </m:r>
                      </m:sub>
                    </m:sSub>
                    <m:r>
                      <a:rPr lang="az-Latn-AZ" sz="2000" i="1">
                        <a:solidFill>
                          <a:srgbClr val="7030A0"/>
                        </a:solidFill>
                        <a:latin typeface="Cambria Math"/>
                      </a:rPr>
                      <m:t>−</m:t>
                    </m:r>
                  </m:oMath>
                </a14:m>
                <a:r>
                  <a:rPr lang="az-Latn-AZ" sz="2000" i="1" dirty="0">
                    <a:solidFill>
                      <a:srgbClr val="7030A0"/>
                    </a:solidFill>
                  </a:rPr>
                  <a:t> i məhsulunun istehsalının və satışının natural ifadədə miqdarıdır</a:t>
                </a:r>
                <a:r>
                  <a:rPr lang="az-Latn-AZ" sz="2000" i="1" dirty="0" smtClean="0">
                    <a:solidFill>
                      <a:srgbClr val="7030A0"/>
                    </a:solidFill>
                  </a:rPr>
                  <a:t>.</a:t>
                </a:r>
                <a:endParaRPr lang="az-Latn-AZ" sz="2000" i="1" dirty="0">
                  <a:solidFill>
                    <a:srgbClr val="7030A0"/>
                  </a:solidFill>
                </a:endParaRPr>
              </a:p>
            </p:txBody>
          </p:sp>
        </mc:Choice>
        <mc:Fallback xmlns="">
          <p:sp>
            <p:nvSpPr>
              <p:cNvPr id="2" name="Прямоугольник 1"/>
              <p:cNvSpPr>
                <a:spLocks noRot="1" noChangeAspect="1" noMove="1" noResize="1" noEditPoints="1" noAdjustHandles="1" noChangeArrowheads="1" noChangeShapeType="1" noTextEdit="1"/>
              </p:cNvSpPr>
              <p:nvPr/>
            </p:nvSpPr>
            <p:spPr>
              <a:xfrm>
                <a:off x="611560" y="1196752"/>
                <a:ext cx="8208912" cy="5493812"/>
              </a:xfrm>
              <a:prstGeom prst="rect">
                <a:avLst/>
              </a:prstGeom>
              <a:blipFill rotWithShape="1">
                <a:blip r:embed="rId2"/>
                <a:stretch>
                  <a:fillRect l="-742" b="-998"/>
                </a:stretch>
              </a:blipFill>
            </p:spPr>
            <p:txBody>
              <a:bodyPr/>
              <a:lstStyle/>
              <a:p>
                <a:r>
                  <a:rPr lang="ru-RU">
                    <a:noFill/>
                  </a:rPr>
                  <a:t> </a:t>
                </a:r>
              </a:p>
            </p:txBody>
          </p:sp>
        </mc:Fallback>
      </mc:AlternateContent>
      <p:sp>
        <p:nvSpPr>
          <p:cNvPr id="3" name="TextBox 2"/>
          <p:cNvSpPr txBox="1"/>
          <p:nvPr/>
        </p:nvSpPr>
        <p:spPr>
          <a:xfrm>
            <a:off x="1331640" y="332656"/>
            <a:ext cx="7416824" cy="46166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az-Latn-AZ" sz="2400" i="1" dirty="0" smtClean="0"/>
              <a:t>Birbaşa xərclərə görə qiymətqoyma metodu</a:t>
            </a:r>
            <a:endParaRPr lang="ru-RU" sz="2400" i="1" dirty="0"/>
          </a:p>
        </p:txBody>
      </p:sp>
    </p:spTree>
    <p:extLst>
      <p:ext uri="{BB962C8B-B14F-4D97-AF65-F5344CB8AC3E}">
        <p14:creationId xmlns:p14="http://schemas.microsoft.com/office/powerpoint/2010/main" val="104049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332657"/>
            <a:ext cx="7772400" cy="648072"/>
          </a:xfrm>
        </p:spPr>
        <p:style>
          <a:lnRef idx="1">
            <a:schemeClr val="accent4"/>
          </a:lnRef>
          <a:fillRef idx="2">
            <a:schemeClr val="accent4"/>
          </a:fillRef>
          <a:effectRef idx="1">
            <a:schemeClr val="accent4"/>
          </a:effectRef>
          <a:fontRef idx="minor">
            <a:schemeClr val="dk1"/>
          </a:fontRef>
        </p:style>
        <p:txBody>
          <a:bodyPr>
            <a:normAutofit/>
          </a:bodyPr>
          <a:lstStyle/>
          <a:p>
            <a:r>
              <a:rPr lang="az-Latn-AZ" sz="2800" i="1" dirty="0" smtClean="0">
                <a:latin typeface="+mn-lt"/>
              </a:rPr>
              <a:t>Rəqabətə əsaslanan qiymətqoyma metodu</a:t>
            </a:r>
            <a:endParaRPr lang="ru-RU" sz="2800" i="1" dirty="0">
              <a:latin typeface="+mn-lt"/>
            </a:endParaRPr>
          </a:p>
        </p:txBody>
      </p:sp>
      <p:sp>
        <p:nvSpPr>
          <p:cNvPr id="3" name="Подзаголовок 2"/>
          <p:cNvSpPr>
            <a:spLocks noGrp="1"/>
          </p:cNvSpPr>
          <p:nvPr>
            <p:ph type="subTitle" idx="1"/>
          </p:nvPr>
        </p:nvSpPr>
        <p:spPr>
          <a:xfrm>
            <a:off x="899592" y="1484784"/>
            <a:ext cx="7560840" cy="2376264"/>
          </a:xfrm>
        </p:spPr>
        <p:style>
          <a:lnRef idx="1">
            <a:schemeClr val="accent5"/>
          </a:lnRef>
          <a:fillRef idx="2">
            <a:schemeClr val="accent5"/>
          </a:fillRef>
          <a:effectRef idx="1">
            <a:schemeClr val="accent5"/>
          </a:effectRef>
          <a:fontRef idx="minor">
            <a:schemeClr val="dk1"/>
          </a:fontRef>
        </p:style>
        <p:txBody>
          <a:bodyPr>
            <a:normAutofit/>
          </a:bodyPr>
          <a:lstStyle/>
          <a:p>
            <a:pPr algn="just"/>
            <a:r>
              <a:rPr lang="az-Latn-AZ" sz="2400" dirty="0" smtClean="0"/>
              <a:t>	</a:t>
            </a:r>
            <a:r>
              <a:rPr lang="az-Latn-AZ" sz="2400" i="1" dirty="0" smtClean="0">
                <a:solidFill>
                  <a:schemeClr val="accent4">
                    <a:lumMod val="75000"/>
                  </a:schemeClr>
                </a:solidFill>
              </a:rPr>
              <a:t>Bu metodun aşağıdakı formaları vardır:</a:t>
            </a:r>
          </a:p>
          <a:p>
            <a:pPr marL="457200" indent="-457200" algn="l">
              <a:buFont typeface="+mj-lt"/>
              <a:buAutoNum type="arabicParenR"/>
            </a:pPr>
            <a:r>
              <a:rPr lang="az-Latn-AZ" sz="2400" i="1" dirty="0" smtClean="0">
                <a:solidFill>
                  <a:srgbClr val="7030A0"/>
                </a:solidFill>
              </a:rPr>
              <a:t>Lideri təqibetmə metodu;</a:t>
            </a:r>
          </a:p>
          <a:p>
            <a:pPr marL="457200" indent="-457200" algn="l">
              <a:buFont typeface="+mj-lt"/>
              <a:buAutoNum type="arabicParenR"/>
            </a:pPr>
            <a:r>
              <a:rPr lang="az-Latn-AZ" sz="2400" i="1" dirty="0" smtClean="0">
                <a:solidFill>
                  <a:srgbClr val="7030A0"/>
                </a:solidFill>
              </a:rPr>
              <a:t>Qiymətlərin cari qiymət səviyyəsinə görə müəyyənləşdirilməsi metodu</a:t>
            </a:r>
          </a:p>
          <a:p>
            <a:pPr marL="457200" indent="-457200" algn="l">
              <a:buFont typeface="+mj-lt"/>
              <a:buAutoNum type="arabicParenR"/>
            </a:pPr>
            <a:r>
              <a:rPr lang="az-Latn-AZ" sz="2400" i="1" dirty="0" smtClean="0">
                <a:solidFill>
                  <a:srgbClr val="7030A0"/>
                </a:solidFill>
              </a:rPr>
              <a:t>Tender əsasında qiymətqoyma metodu. </a:t>
            </a:r>
            <a:endParaRPr lang="ru-RU" sz="2400" i="1" dirty="0">
              <a:solidFill>
                <a:srgbClr val="7030A0"/>
              </a:solidFill>
            </a:endParaRPr>
          </a:p>
        </p:txBody>
      </p:sp>
    </p:spTree>
    <p:extLst>
      <p:ext uri="{BB962C8B-B14F-4D97-AF65-F5344CB8AC3E}">
        <p14:creationId xmlns:p14="http://schemas.microsoft.com/office/powerpoint/2010/main" val="5236742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59632" y="548680"/>
            <a:ext cx="7056784" cy="46166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az-Latn-AZ" sz="2400" i="1" dirty="0" smtClean="0"/>
              <a:t>Tələbə əsaslanan qiymətqoyma metodu</a:t>
            </a:r>
            <a:endParaRPr lang="ru-RU" sz="2400" i="1" dirty="0"/>
          </a:p>
        </p:txBody>
      </p:sp>
      <p:sp>
        <p:nvSpPr>
          <p:cNvPr id="3" name="TextBox 2"/>
          <p:cNvSpPr txBox="1"/>
          <p:nvPr/>
        </p:nvSpPr>
        <p:spPr>
          <a:xfrm>
            <a:off x="1259632" y="1556792"/>
            <a:ext cx="7056784" cy="1938992"/>
          </a:xfrm>
          <a:prstGeom prst="rect">
            <a:avLst/>
          </a:prstGeom>
          <a:ln>
            <a:solidFill>
              <a:srgbClr val="00B050"/>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z-Latn-AZ" dirty="0" smtClean="0"/>
              <a:t>	</a:t>
            </a:r>
            <a:r>
              <a:rPr lang="az-Latn-AZ" sz="2400" i="1" dirty="0" smtClean="0">
                <a:solidFill>
                  <a:srgbClr val="C00000"/>
                </a:solidFill>
              </a:rPr>
              <a:t>Bu metodun aşağıdakı formaları vardır:</a:t>
            </a:r>
          </a:p>
          <a:p>
            <a:pPr marL="342900" indent="-342900">
              <a:buFont typeface="+mj-lt"/>
              <a:buAutoNum type="arabicParenR"/>
            </a:pPr>
            <a:r>
              <a:rPr lang="az-Latn-AZ" sz="2400" i="1" dirty="0" smtClean="0">
                <a:solidFill>
                  <a:srgbClr val="7030A0"/>
                </a:solidFill>
              </a:rPr>
              <a:t>Son hədd qiymətqoymq metodu</a:t>
            </a:r>
          </a:p>
          <a:p>
            <a:pPr marL="342900" indent="-342900">
              <a:buFont typeface="+mj-lt"/>
              <a:buAutoNum type="arabicParenR"/>
            </a:pPr>
            <a:r>
              <a:rPr lang="az-Latn-AZ" sz="2400" i="1" dirty="0" smtClean="0">
                <a:solidFill>
                  <a:srgbClr val="7030A0"/>
                </a:solidFill>
              </a:rPr>
              <a:t>Zərərsiz çevik qiymətqoyma metodu</a:t>
            </a:r>
          </a:p>
          <a:p>
            <a:pPr marL="342900" indent="-342900">
              <a:buFont typeface="+mj-lt"/>
              <a:buAutoNum type="arabicParenR"/>
            </a:pPr>
            <a:r>
              <a:rPr lang="az-Latn-AZ" sz="2400" i="1" dirty="0" smtClean="0">
                <a:solidFill>
                  <a:srgbClr val="7030A0"/>
                </a:solidFill>
              </a:rPr>
              <a:t>Tələbin həcmi əsasında qiymətqoyma metodu</a:t>
            </a:r>
          </a:p>
          <a:p>
            <a:pPr marL="342900" indent="-342900">
              <a:buFont typeface="+mj-lt"/>
              <a:buAutoNum type="arabicParenR"/>
            </a:pPr>
            <a:r>
              <a:rPr lang="az-Latn-AZ" sz="2400" i="1" dirty="0" smtClean="0">
                <a:solidFill>
                  <a:srgbClr val="7030A0"/>
                </a:solidFill>
              </a:rPr>
              <a:t>Mövsümiliyə görə qiymətqoyma metodu</a:t>
            </a:r>
            <a:endParaRPr lang="ru-RU" sz="2400" i="1" dirty="0">
              <a:solidFill>
                <a:srgbClr val="7030A0"/>
              </a:solidFill>
            </a:endParaRPr>
          </a:p>
        </p:txBody>
      </p:sp>
    </p:spTree>
    <p:extLst>
      <p:ext uri="{BB962C8B-B14F-4D97-AF65-F5344CB8AC3E}">
        <p14:creationId xmlns:p14="http://schemas.microsoft.com/office/powerpoint/2010/main" val="18202612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188640"/>
            <a:ext cx="7772400" cy="631811"/>
          </a:xfrm>
        </p:spPr>
        <p:style>
          <a:lnRef idx="2">
            <a:schemeClr val="accent2"/>
          </a:lnRef>
          <a:fillRef idx="1">
            <a:schemeClr val="lt1"/>
          </a:fillRef>
          <a:effectRef idx="0">
            <a:schemeClr val="accent2"/>
          </a:effectRef>
          <a:fontRef idx="minor">
            <a:schemeClr val="dk1"/>
          </a:fontRef>
        </p:style>
        <p:txBody>
          <a:bodyPr>
            <a:normAutofit/>
          </a:bodyPr>
          <a:lstStyle/>
          <a:p>
            <a:r>
              <a:rPr lang="az-Latn-AZ" sz="2800" i="1" dirty="0" smtClean="0">
                <a:solidFill>
                  <a:srgbClr val="FFC000"/>
                </a:solidFill>
                <a:latin typeface="+mn-lt"/>
              </a:rPr>
              <a:t>Marketinqə əsaslanan qiymətqoyma metodu</a:t>
            </a:r>
            <a:endParaRPr lang="ru-RU" sz="2800" i="1" dirty="0">
              <a:solidFill>
                <a:srgbClr val="FFC000"/>
              </a:solidFill>
              <a:latin typeface="+mn-lt"/>
            </a:endParaRPr>
          </a:p>
        </p:txBody>
      </p:sp>
      <p:sp>
        <p:nvSpPr>
          <p:cNvPr id="3" name="Подзаголовок 2"/>
          <p:cNvSpPr>
            <a:spLocks noGrp="1"/>
          </p:cNvSpPr>
          <p:nvPr>
            <p:ph type="subTitle" idx="1"/>
          </p:nvPr>
        </p:nvSpPr>
        <p:spPr>
          <a:xfrm>
            <a:off x="611560" y="1052736"/>
            <a:ext cx="7920880" cy="4896544"/>
          </a:xfrm>
        </p:spPr>
        <p:style>
          <a:lnRef idx="1">
            <a:schemeClr val="accent4"/>
          </a:lnRef>
          <a:fillRef idx="2">
            <a:schemeClr val="accent4"/>
          </a:fillRef>
          <a:effectRef idx="1">
            <a:schemeClr val="accent4"/>
          </a:effectRef>
          <a:fontRef idx="minor">
            <a:schemeClr val="dk1"/>
          </a:fontRef>
        </p:style>
        <p:txBody>
          <a:bodyPr>
            <a:noAutofit/>
          </a:bodyPr>
          <a:lstStyle/>
          <a:p>
            <a:pPr algn="l"/>
            <a:r>
              <a:rPr lang="az-Latn-AZ" sz="2400" dirty="0" smtClean="0"/>
              <a:t>	</a:t>
            </a:r>
            <a:r>
              <a:rPr lang="az-Latn-AZ" sz="2400" i="1" dirty="0" smtClean="0">
                <a:solidFill>
                  <a:srgbClr val="C00000"/>
                </a:solidFill>
              </a:rPr>
              <a:t>Bu metodun aşağıdakı formaları vardır:</a:t>
            </a:r>
          </a:p>
          <a:p>
            <a:pPr marL="457200" indent="-457200" algn="l">
              <a:buFont typeface="+mj-lt"/>
              <a:buAutoNum type="arabicParenR"/>
            </a:pPr>
            <a:r>
              <a:rPr lang="az-Latn-AZ" sz="2400" i="1" dirty="0" smtClean="0">
                <a:solidFill>
                  <a:srgbClr val="7030A0"/>
                </a:solidFill>
              </a:rPr>
              <a:t>Marketinq strategiyasına əsaslanan qiymətqoyma metodu</a:t>
            </a:r>
          </a:p>
          <a:p>
            <a:pPr marL="457200" indent="-457200" algn="l">
              <a:buFont typeface="+mj-lt"/>
              <a:buAutoNum type="arabicParenR"/>
            </a:pPr>
            <a:r>
              <a:rPr lang="az-Latn-AZ" sz="2400" i="1" dirty="0" smtClean="0">
                <a:solidFill>
                  <a:srgbClr val="7030A0"/>
                </a:solidFill>
              </a:rPr>
              <a:t>Məhsulun istehlakçı üçün faydalılığına görə qiymətqoyma metodu;</a:t>
            </a:r>
          </a:p>
          <a:p>
            <a:pPr marL="457200" indent="-457200" algn="l">
              <a:buFont typeface="+mj-lt"/>
              <a:buAutoNum type="arabicParenR"/>
            </a:pPr>
            <a:r>
              <a:rPr lang="az-Latn-AZ" sz="2400" i="1" dirty="0" smtClean="0">
                <a:solidFill>
                  <a:srgbClr val="7030A0"/>
                </a:solidFill>
              </a:rPr>
              <a:t>Alıcı reaksiyasına görə qiymətqoyma metodu;</a:t>
            </a:r>
          </a:p>
          <a:p>
            <a:pPr marL="457200" indent="-457200" algn="l">
              <a:buFont typeface="+mj-lt"/>
              <a:buAutoNum type="arabicParenR"/>
            </a:pPr>
            <a:r>
              <a:rPr lang="az-Latn-AZ" sz="2400" i="1" dirty="0" smtClean="0">
                <a:solidFill>
                  <a:srgbClr val="7030A0"/>
                </a:solidFill>
              </a:rPr>
              <a:t>Kompromis təhlil əsasında qiymətqoyma metodu;</a:t>
            </a:r>
          </a:p>
          <a:p>
            <a:pPr marL="457200" indent="-457200" algn="l">
              <a:buFont typeface="+mj-lt"/>
              <a:buAutoNum type="arabicParenR"/>
            </a:pPr>
            <a:r>
              <a:rPr lang="az-Latn-AZ" sz="2400" i="1" dirty="0" smtClean="0">
                <a:solidFill>
                  <a:srgbClr val="7030A0"/>
                </a:solidFill>
              </a:rPr>
              <a:t>Eksperiment əsasında qiymətqoyma metodu;</a:t>
            </a:r>
          </a:p>
          <a:p>
            <a:pPr marL="457200" indent="-457200" algn="l">
              <a:buFont typeface="+mj-lt"/>
              <a:buAutoNum type="arabicParenR"/>
            </a:pPr>
            <a:r>
              <a:rPr lang="az-Latn-AZ" sz="2400" i="1" dirty="0" smtClean="0">
                <a:solidFill>
                  <a:srgbClr val="7030A0"/>
                </a:solidFill>
              </a:rPr>
              <a:t>Məhsulun istehlakçı üçün iqtisadi faydalılığına görə qiymətqoyma metodu;</a:t>
            </a:r>
          </a:p>
          <a:p>
            <a:pPr marL="457200" indent="-457200" algn="l">
              <a:buFont typeface="+mj-lt"/>
              <a:buAutoNum type="arabicParenR"/>
            </a:pPr>
            <a:r>
              <a:rPr lang="az-Latn-AZ" sz="2400" i="1" dirty="0" smtClean="0">
                <a:solidFill>
                  <a:srgbClr val="7030A0"/>
                </a:solidFill>
              </a:rPr>
              <a:t>Məhsulun keyfiyyətinə görə qiymətqoyma metodu;</a:t>
            </a:r>
          </a:p>
          <a:p>
            <a:pPr marL="457200" indent="-457200" algn="l">
              <a:buFont typeface="+mj-lt"/>
              <a:buAutoNum type="arabicParenR"/>
            </a:pPr>
            <a:r>
              <a:rPr lang="az-Latn-AZ" sz="2400" i="1" dirty="0" smtClean="0">
                <a:solidFill>
                  <a:srgbClr val="7030A0"/>
                </a:solidFill>
              </a:rPr>
              <a:t>Məhsul çeşidi qrupuna görə qiymətqoyma metodu</a:t>
            </a:r>
            <a:r>
              <a:rPr lang="az-Latn-AZ" sz="2400" i="1" dirty="0" smtClean="0"/>
              <a:t>. </a:t>
            </a:r>
            <a:endParaRPr lang="ru-RU" sz="2400" i="1" dirty="0"/>
          </a:p>
        </p:txBody>
      </p:sp>
      <p:sp>
        <p:nvSpPr>
          <p:cNvPr id="4" name="TextBox 3"/>
          <p:cNvSpPr txBox="1"/>
          <p:nvPr/>
        </p:nvSpPr>
        <p:spPr>
          <a:xfrm>
            <a:off x="395536" y="6165304"/>
            <a:ext cx="828092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az-Latn-AZ" sz="2400" i="1" dirty="0" smtClean="0"/>
              <a:t>Fənn müəllimi: i.e.n., dos. İ.M.Xeyirxəbərov</a:t>
            </a:r>
            <a:endParaRPr lang="ru-RU" sz="2400" i="1" dirty="0"/>
          </a:p>
        </p:txBody>
      </p:sp>
    </p:spTree>
    <p:extLst>
      <p:ext uri="{BB962C8B-B14F-4D97-AF65-F5344CB8AC3E}">
        <p14:creationId xmlns:p14="http://schemas.microsoft.com/office/powerpoint/2010/main" val="456663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548680"/>
            <a:ext cx="7558608" cy="864096"/>
          </a:xfrm>
          <a:ln/>
        </p:spPr>
        <p:style>
          <a:lnRef idx="1">
            <a:schemeClr val="accent4"/>
          </a:lnRef>
          <a:fillRef idx="2">
            <a:schemeClr val="accent4"/>
          </a:fillRef>
          <a:effectRef idx="1">
            <a:schemeClr val="accent4"/>
          </a:effectRef>
          <a:fontRef idx="minor">
            <a:schemeClr val="dk1"/>
          </a:fontRef>
        </p:style>
        <p:txBody>
          <a:bodyPr>
            <a:normAutofit/>
          </a:bodyPr>
          <a:lstStyle/>
          <a:p>
            <a:r>
              <a:rPr lang="az-Latn-AZ" sz="2800" b="1" i="1" dirty="0" smtClean="0">
                <a:solidFill>
                  <a:srgbClr val="C00000"/>
                </a:solidFill>
                <a:latin typeface="Times New Roman" pitchFamily="18" charset="0"/>
                <a:cs typeface="Times New Roman" pitchFamily="18" charset="0"/>
              </a:rPr>
              <a:t>1- ci sual. Qiymət və ona təsir edən amillər</a:t>
            </a:r>
            <a:endParaRPr lang="ru-RU" sz="2800" b="1" i="1" dirty="0">
              <a:solidFill>
                <a:srgbClr val="C0000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403648" y="1916832"/>
            <a:ext cx="6400800" cy="1752600"/>
          </a:xfrm>
        </p:spPr>
        <p:txBody>
          <a:bodyPr>
            <a:normAutofit lnSpcReduction="10000"/>
          </a:bodyPr>
          <a:lstStyle/>
          <a:p>
            <a:pPr algn="just"/>
            <a:r>
              <a:rPr lang="en-US" sz="2400" i="1" dirty="0" smtClean="0">
                <a:solidFill>
                  <a:srgbClr val="0070C0"/>
                </a:solidFill>
              </a:rPr>
              <a:t>      </a:t>
            </a:r>
            <a:r>
              <a:rPr lang="az-Latn-AZ" sz="2400" i="1" dirty="0" smtClean="0">
                <a:solidFill>
                  <a:srgbClr val="00B050"/>
                </a:solidFill>
              </a:rPr>
              <a:t>Məhsulun qiyməti istehlakçının və yaxud alıcının ondan aldığı və yaxud alınmasını nəzərdə tutduğu faydanın müqabilində ödəməyə hazır olduğu vəsaitin məbləğidir və yaxud bir məhsulun digər məhsula nisbətini müəyyən edən meyardır.</a:t>
            </a:r>
            <a:endParaRPr lang="ru-RU" sz="2400" i="1" dirty="0">
              <a:solidFill>
                <a:srgbClr val="00B050"/>
              </a:solidFill>
            </a:endParaRPr>
          </a:p>
        </p:txBody>
      </p:sp>
    </p:spTree>
    <p:extLst>
      <p:ext uri="{BB962C8B-B14F-4D97-AF65-F5344CB8AC3E}">
        <p14:creationId xmlns:p14="http://schemas.microsoft.com/office/powerpoint/2010/main" val="1269148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15616" y="404664"/>
            <a:ext cx="7270576" cy="747514"/>
          </a:xfrm>
          <a:solidFill>
            <a:schemeClr val="accent3">
              <a:lumMod val="20000"/>
              <a:lumOff val="80000"/>
            </a:schemeClr>
          </a:solidFill>
        </p:spPr>
        <p:style>
          <a:lnRef idx="2">
            <a:schemeClr val="accent2"/>
          </a:lnRef>
          <a:fillRef idx="1">
            <a:schemeClr val="lt1"/>
          </a:fillRef>
          <a:effectRef idx="0">
            <a:schemeClr val="accent2"/>
          </a:effectRef>
          <a:fontRef idx="minor">
            <a:schemeClr val="dk1"/>
          </a:fontRef>
        </p:style>
        <p:txBody>
          <a:bodyPr>
            <a:normAutofit/>
          </a:bodyPr>
          <a:lstStyle/>
          <a:p>
            <a:r>
              <a:rPr lang="az-Latn-AZ" sz="2800" b="1" i="1" dirty="0" smtClean="0">
                <a:solidFill>
                  <a:srgbClr val="C00000"/>
                </a:solidFill>
                <a:latin typeface="+mn-lt"/>
              </a:rPr>
              <a:t>Qiymətin funksiyaları</a:t>
            </a:r>
            <a:endParaRPr lang="ru-RU" sz="2800" b="1" i="1" dirty="0">
              <a:solidFill>
                <a:srgbClr val="C00000"/>
              </a:solidFill>
              <a:latin typeface="+mn-lt"/>
            </a:endParaRPr>
          </a:p>
        </p:txBody>
      </p:sp>
      <p:graphicFrame>
        <p:nvGraphicFramePr>
          <p:cNvPr id="7" name="Схема 6"/>
          <p:cNvGraphicFramePr/>
          <p:nvPr>
            <p:extLst>
              <p:ext uri="{D42A27DB-BD31-4B8C-83A1-F6EECF244321}">
                <p14:modId xmlns:p14="http://schemas.microsoft.com/office/powerpoint/2010/main" val="993111970"/>
              </p:ext>
            </p:extLst>
          </p:nvPr>
        </p:nvGraphicFramePr>
        <p:xfrm>
          <a:off x="1619672" y="1556792"/>
          <a:ext cx="6400800" cy="34563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65859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43608" y="260648"/>
            <a:ext cx="7198568" cy="819522"/>
          </a:xfrm>
          <a:solidFill>
            <a:schemeClr val="accent2">
              <a:lumMod val="20000"/>
              <a:lumOff val="80000"/>
            </a:schemeClr>
          </a:solidFill>
        </p:spPr>
        <p:style>
          <a:lnRef idx="2">
            <a:schemeClr val="accent4"/>
          </a:lnRef>
          <a:fillRef idx="1">
            <a:schemeClr val="lt1"/>
          </a:fillRef>
          <a:effectRef idx="0">
            <a:schemeClr val="accent4"/>
          </a:effectRef>
          <a:fontRef idx="minor">
            <a:schemeClr val="dk1"/>
          </a:fontRef>
        </p:style>
        <p:txBody>
          <a:bodyPr>
            <a:normAutofit/>
          </a:bodyPr>
          <a:lstStyle/>
          <a:p>
            <a:r>
              <a:rPr lang="az-Latn-AZ" sz="2800" i="1" dirty="0" smtClean="0">
                <a:solidFill>
                  <a:srgbClr val="C00000"/>
                </a:solidFill>
                <a:latin typeface="+mn-lt"/>
              </a:rPr>
              <a:t>Qiymətə təsir edən amillər</a:t>
            </a:r>
            <a:endParaRPr lang="ru-RU" sz="2800" i="1" dirty="0">
              <a:solidFill>
                <a:srgbClr val="C00000"/>
              </a:solidFill>
              <a:latin typeface="+mn-lt"/>
            </a:endParaRPr>
          </a:p>
        </p:txBody>
      </p:sp>
      <p:sp>
        <p:nvSpPr>
          <p:cNvPr id="3" name="Подзаголовок 2"/>
          <p:cNvSpPr>
            <a:spLocks noGrp="1"/>
          </p:cNvSpPr>
          <p:nvPr>
            <p:ph type="subTitle" idx="1"/>
          </p:nvPr>
        </p:nvSpPr>
        <p:spPr>
          <a:xfrm>
            <a:off x="971600" y="1484864"/>
            <a:ext cx="7848872" cy="5375448"/>
          </a:xfrm>
          <a:solidFill>
            <a:schemeClr val="accent1">
              <a:lumMod val="20000"/>
              <a:lumOff val="80000"/>
            </a:schemeClr>
          </a:solidFill>
        </p:spPr>
        <p:txBody>
          <a:bodyPr>
            <a:noAutofit/>
          </a:bodyPr>
          <a:lstStyle/>
          <a:p>
            <a:pPr algn="l"/>
            <a:r>
              <a:rPr lang="az-Latn-AZ" sz="2400" i="1" dirty="0" smtClean="0"/>
              <a:t>    </a:t>
            </a:r>
            <a:r>
              <a:rPr lang="az-Latn-AZ" sz="2400" i="1" dirty="0" smtClean="0">
                <a:solidFill>
                  <a:srgbClr val="7030A0"/>
                </a:solidFill>
              </a:rPr>
              <a:t>Məhsulun qiymətinə çoxsaylı amillər təsir göstərir. Onlara aşağıdakılar aiddir:</a:t>
            </a:r>
          </a:p>
          <a:p>
            <a:pPr marL="342900" indent="-342900" algn="l">
              <a:buFont typeface="Wingdings" pitchFamily="2" charset="2"/>
              <a:buChar char="Ø"/>
            </a:pPr>
            <a:r>
              <a:rPr lang="az-Latn-AZ" sz="2400" i="1" dirty="0" smtClean="0">
                <a:solidFill>
                  <a:schemeClr val="accent6"/>
                </a:solidFill>
              </a:rPr>
              <a:t>Müəssisənin məqsədi;</a:t>
            </a:r>
          </a:p>
          <a:p>
            <a:pPr marL="342900" indent="-342900" algn="l">
              <a:buFont typeface="Wingdings" pitchFamily="2" charset="2"/>
              <a:buChar char="Ø"/>
            </a:pPr>
            <a:r>
              <a:rPr lang="az-Latn-AZ" sz="2400" i="1" dirty="0" smtClean="0">
                <a:solidFill>
                  <a:schemeClr val="accent6"/>
                </a:solidFill>
              </a:rPr>
              <a:t>Dövlətin qiymət siyasəti;</a:t>
            </a:r>
          </a:p>
          <a:p>
            <a:pPr marL="342900" indent="-342900" algn="l">
              <a:buFont typeface="Wingdings" pitchFamily="2" charset="2"/>
              <a:buChar char="Ø"/>
            </a:pPr>
            <a:r>
              <a:rPr lang="az-Latn-AZ" sz="2400" i="1" dirty="0" smtClean="0">
                <a:solidFill>
                  <a:schemeClr val="accent6"/>
                </a:solidFill>
              </a:rPr>
              <a:t>İstehlakçıların tipləri;</a:t>
            </a:r>
          </a:p>
          <a:p>
            <a:pPr marL="342900" indent="-342900" algn="l">
              <a:buFont typeface="Wingdings" pitchFamily="2" charset="2"/>
              <a:buChar char="Ø"/>
            </a:pPr>
            <a:r>
              <a:rPr lang="az-Latn-AZ" sz="2400" i="1" dirty="0" smtClean="0">
                <a:solidFill>
                  <a:schemeClr val="accent6"/>
                </a:solidFill>
              </a:rPr>
              <a:t>Məhsulun istehsalı və satışına çəkilən xərclərin məbləği;</a:t>
            </a:r>
          </a:p>
          <a:p>
            <a:pPr marL="342900" indent="-342900" algn="l">
              <a:buFont typeface="Wingdings" pitchFamily="2" charset="2"/>
              <a:buChar char="Ø"/>
            </a:pPr>
            <a:r>
              <a:rPr lang="az-Latn-AZ" sz="2400" i="1" dirty="0" smtClean="0">
                <a:solidFill>
                  <a:schemeClr val="accent6"/>
                </a:solidFill>
              </a:rPr>
              <a:t>Rəqiblər;</a:t>
            </a:r>
          </a:p>
          <a:p>
            <a:pPr marL="342900" indent="-342900" algn="l">
              <a:buFont typeface="Wingdings" pitchFamily="2" charset="2"/>
              <a:buChar char="Ø"/>
            </a:pPr>
            <a:r>
              <a:rPr lang="az-Latn-AZ" sz="2400" i="1" dirty="0" smtClean="0">
                <a:solidFill>
                  <a:schemeClr val="accent6"/>
                </a:solidFill>
              </a:rPr>
              <a:t>Bölüşdürmə kanallarının iştirakçıları;</a:t>
            </a:r>
          </a:p>
          <a:p>
            <a:pPr marL="342900" indent="-342900" algn="l">
              <a:buFont typeface="Wingdings" pitchFamily="2" charset="2"/>
              <a:buChar char="Ø"/>
            </a:pPr>
            <a:r>
              <a:rPr lang="az-Latn-AZ" sz="2400" i="1" dirty="0" smtClean="0">
                <a:solidFill>
                  <a:schemeClr val="accent6"/>
                </a:solidFill>
              </a:rPr>
              <a:t>Rəqabətin forması;</a:t>
            </a:r>
          </a:p>
          <a:p>
            <a:pPr marL="342900" indent="-342900" algn="l">
              <a:buFont typeface="Wingdings" pitchFamily="2" charset="2"/>
              <a:buChar char="Ø"/>
            </a:pPr>
            <a:r>
              <a:rPr lang="az-Latn-AZ" sz="2400" i="1" dirty="0" smtClean="0">
                <a:solidFill>
                  <a:schemeClr val="accent6"/>
                </a:solidFill>
              </a:rPr>
              <a:t>Məhsulun həyat dövranının mərhələləri;</a:t>
            </a:r>
          </a:p>
          <a:p>
            <a:pPr marL="342900" indent="-342900" algn="l">
              <a:buFont typeface="Wingdings" pitchFamily="2" charset="2"/>
              <a:buChar char="Ø"/>
            </a:pPr>
            <a:r>
              <a:rPr lang="az-Latn-AZ" sz="2400" i="1" dirty="0" smtClean="0">
                <a:solidFill>
                  <a:schemeClr val="accent6"/>
                </a:solidFill>
              </a:rPr>
              <a:t>Psixoloji amillər və s.</a:t>
            </a:r>
          </a:p>
          <a:p>
            <a:pPr marL="342900" indent="-342900" algn="l">
              <a:buFont typeface="Wingdings" pitchFamily="2" charset="2"/>
              <a:buChar char="Ø"/>
            </a:pPr>
            <a:endParaRPr lang="ru-RU" sz="2400" i="1" dirty="0"/>
          </a:p>
        </p:txBody>
      </p:sp>
    </p:spTree>
    <p:extLst>
      <p:ext uri="{BB962C8B-B14F-4D97-AF65-F5344CB8AC3E}">
        <p14:creationId xmlns:p14="http://schemas.microsoft.com/office/powerpoint/2010/main" val="1330693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15616" y="548680"/>
            <a:ext cx="7270576" cy="747514"/>
          </a:xfrm>
        </p:spPr>
        <p:style>
          <a:lnRef idx="1">
            <a:schemeClr val="accent4"/>
          </a:lnRef>
          <a:fillRef idx="2">
            <a:schemeClr val="accent4"/>
          </a:fillRef>
          <a:effectRef idx="1">
            <a:schemeClr val="accent4"/>
          </a:effectRef>
          <a:fontRef idx="minor">
            <a:schemeClr val="dk1"/>
          </a:fontRef>
        </p:style>
        <p:txBody>
          <a:bodyPr>
            <a:normAutofit/>
          </a:bodyPr>
          <a:lstStyle/>
          <a:p>
            <a:r>
              <a:rPr lang="az-Latn-AZ" sz="2800" b="1" i="1" dirty="0" smtClean="0">
                <a:solidFill>
                  <a:srgbClr val="C00000"/>
                </a:solidFill>
                <a:latin typeface="+mn-lt"/>
              </a:rPr>
              <a:t>2- ci sual. Qiymətin növləri</a:t>
            </a:r>
            <a:endParaRPr lang="ru-RU" sz="2800" b="1" i="1" dirty="0">
              <a:solidFill>
                <a:srgbClr val="C00000"/>
              </a:solidFill>
              <a:latin typeface="+mn-lt"/>
            </a:endParaRPr>
          </a:p>
        </p:txBody>
      </p:sp>
      <p:sp>
        <p:nvSpPr>
          <p:cNvPr id="3" name="Подзаголовок 2"/>
          <p:cNvSpPr>
            <a:spLocks noGrp="1"/>
          </p:cNvSpPr>
          <p:nvPr>
            <p:ph type="subTitle" idx="1"/>
          </p:nvPr>
        </p:nvSpPr>
        <p:spPr>
          <a:xfrm>
            <a:off x="1115616" y="1556792"/>
            <a:ext cx="7416824" cy="4392488"/>
          </a:xfrm>
          <a:solidFill>
            <a:schemeClr val="bg1"/>
          </a:solidFill>
        </p:spPr>
        <p:txBody>
          <a:bodyPr>
            <a:noAutofit/>
          </a:bodyPr>
          <a:lstStyle/>
          <a:p>
            <a:pPr algn="l"/>
            <a:r>
              <a:rPr lang="az-Latn-AZ" sz="2400" dirty="0" smtClean="0"/>
              <a:t>      </a:t>
            </a:r>
            <a:r>
              <a:rPr lang="az-Latn-AZ" sz="2400" i="1" u="sng" dirty="0" smtClean="0">
                <a:solidFill>
                  <a:srgbClr val="C00000"/>
                </a:solidFill>
              </a:rPr>
              <a:t>Tətbiq edildiyi miqyasa görə qiymətlər:</a:t>
            </a:r>
          </a:p>
          <a:p>
            <a:pPr marL="342900" indent="-342900" algn="l">
              <a:buFont typeface="Wingdings" pitchFamily="2" charset="2"/>
              <a:buChar char="q"/>
            </a:pPr>
            <a:r>
              <a:rPr lang="az-Latn-AZ" sz="2400" i="1" dirty="0" smtClean="0">
                <a:solidFill>
                  <a:schemeClr val="accent6"/>
                </a:solidFill>
              </a:rPr>
              <a:t>Milli bazar qiymətlərinə;</a:t>
            </a:r>
          </a:p>
          <a:p>
            <a:pPr marL="342900" indent="-342900" algn="l">
              <a:buFont typeface="Wingdings" pitchFamily="2" charset="2"/>
              <a:buChar char="q"/>
            </a:pPr>
            <a:r>
              <a:rPr lang="az-Latn-AZ" sz="2400" i="1" dirty="0" smtClean="0">
                <a:solidFill>
                  <a:schemeClr val="accent6"/>
                </a:solidFill>
              </a:rPr>
              <a:t>Regional bazar qiymətlərinə;</a:t>
            </a:r>
          </a:p>
          <a:p>
            <a:pPr marL="342900" indent="-342900" algn="l">
              <a:buFont typeface="Wingdings" pitchFamily="2" charset="2"/>
              <a:buChar char="q"/>
            </a:pPr>
            <a:r>
              <a:rPr lang="az-Latn-AZ" sz="2400" i="1" dirty="0" smtClean="0">
                <a:solidFill>
                  <a:schemeClr val="accent6"/>
                </a:solidFill>
              </a:rPr>
              <a:t>Dünya bazar qiymətlərinə bölünür.</a:t>
            </a:r>
          </a:p>
          <a:p>
            <a:pPr algn="l"/>
            <a:r>
              <a:rPr lang="az-Latn-AZ" sz="2400" i="1" u="sng" dirty="0" smtClean="0">
                <a:solidFill>
                  <a:schemeClr val="accent6">
                    <a:lumMod val="75000"/>
                  </a:schemeClr>
                </a:solidFill>
              </a:rPr>
              <a:t>Bölüşdürmə kanallarının xarakterinə görə qiymətlər:</a:t>
            </a:r>
          </a:p>
          <a:p>
            <a:pPr marL="342900" indent="-342900" algn="l">
              <a:buFont typeface="Wingdings" pitchFamily="2" charset="2"/>
              <a:buChar char="q"/>
            </a:pPr>
            <a:r>
              <a:rPr lang="az-Latn-AZ" sz="2400" i="1" dirty="0" smtClean="0">
                <a:solidFill>
                  <a:srgbClr val="7030A0"/>
                </a:solidFill>
              </a:rPr>
              <a:t>İstehsalçı müəssisənin topdansatış – buraxılış qiymətlərinə;</a:t>
            </a:r>
          </a:p>
          <a:p>
            <a:pPr marL="342900" indent="-342900" algn="l">
              <a:buFont typeface="Wingdings" pitchFamily="2" charset="2"/>
              <a:buChar char="q"/>
            </a:pPr>
            <a:r>
              <a:rPr lang="az-Latn-AZ" sz="2400" i="1" dirty="0" smtClean="0">
                <a:solidFill>
                  <a:srgbClr val="7030A0"/>
                </a:solidFill>
              </a:rPr>
              <a:t>Topdansatış qiymətlərinə;</a:t>
            </a:r>
          </a:p>
          <a:p>
            <a:pPr marL="342900" indent="-342900" algn="l">
              <a:buFont typeface="Wingdings" pitchFamily="2" charset="2"/>
              <a:buChar char="q"/>
            </a:pPr>
            <a:r>
              <a:rPr lang="az-Latn-AZ" sz="2400" i="1" dirty="0" smtClean="0">
                <a:solidFill>
                  <a:srgbClr val="7030A0"/>
                </a:solidFill>
              </a:rPr>
              <a:t>Pərakəndəsatış qiymətlərinə bölünür.</a:t>
            </a:r>
          </a:p>
          <a:p>
            <a:pPr algn="l"/>
            <a:r>
              <a:rPr lang="az-Latn-AZ" sz="2400" i="1" dirty="0">
                <a:solidFill>
                  <a:srgbClr val="7030A0"/>
                </a:solidFill>
              </a:rPr>
              <a:t> </a:t>
            </a:r>
            <a:r>
              <a:rPr lang="az-Latn-AZ" sz="2400" i="1" dirty="0" smtClean="0">
                <a:solidFill>
                  <a:srgbClr val="7030A0"/>
                </a:solidFill>
              </a:rPr>
              <a:t> </a:t>
            </a:r>
            <a:endParaRPr lang="ru-RU" sz="2400" i="1" dirty="0">
              <a:solidFill>
                <a:schemeClr val="tx1"/>
              </a:solidFill>
            </a:endParaRPr>
          </a:p>
        </p:txBody>
      </p:sp>
    </p:spTree>
    <p:extLst>
      <p:ext uri="{BB962C8B-B14F-4D97-AF65-F5344CB8AC3E}">
        <p14:creationId xmlns:p14="http://schemas.microsoft.com/office/powerpoint/2010/main" val="3885057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1997839"/>
            <a:ext cx="7704856" cy="3785652"/>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az-Latn-AZ" sz="2400" i="1" u="sng" dirty="0">
                <a:solidFill>
                  <a:srgbClr val="002060"/>
                </a:solidFill>
              </a:rPr>
              <a:t>Qiymətin dünya bazarı qiyməti kimi qəbul edilməsi üçün aşağıdakı şərtlər ödənilməlidir:</a:t>
            </a:r>
          </a:p>
          <a:p>
            <a:pPr marL="342900" indent="-342900">
              <a:buFont typeface="Wingdings" pitchFamily="2" charset="2"/>
              <a:buChar char="q"/>
            </a:pPr>
            <a:r>
              <a:rPr lang="az-Latn-AZ" sz="2400" i="1" dirty="0">
                <a:solidFill>
                  <a:srgbClr val="FF0000"/>
                </a:solidFill>
              </a:rPr>
              <a:t>İdxal – ixrac əməliyyatları müntəzəm xarakter daşımalıdır;</a:t>
            </a:r>
          </a:p>
          <a:p>
            <a:pPr marL="342900" indent="-342900">
              <a:buFont typeface="Wingdings" pitchFamily="2" charset="2"/>
              <a:buChar char="q"/>
            </a:pPr>
            <a:r>
              <a:rPr lang="az-Latn-AZ" sz="2400" i="1" dirty="0">
                <a:solidFill>
                  <a:srgbClr val="FF0000"/>
                </a:solidFill>
              </a:rPr>
              <a:t>İdxal – ixrac əməliyyatları kommersiya xarakteri daşımalıdır;</a:t>
            </a:r>
          </a:p>
          <a:p>
            <a:pPr marL="342900" indent="-342900">
              <a:buFont typeface="Wingdings" pitchFamily="2" charset="2"/>
              <a:buChar char="q"/>
            </a:pPr>
            <a:r>
              <a:rPr lang="az-Latn-AZ" sz="2400" i="1" dirty="0">
                <a:solidFill>
                  <a:srgbClr val="FF0000"/>
                </a:solidFill>
              </a:rPr>
              <a:t>İdxal – ixrac əmliyyatları azad ticarət və siyasi rejimdə həyata keçirilkməlidir;</a:t>
            </a:r>
          </a:p>
          <a:p>
            <a:pPr marL="342900" indent="-342900">
              <a:buFont typeface="Wingdings" pitchFamily="2" charset="2"/>
              <a:buChar char="q"/>
            </a:pPr>
            <a:r>
              <a:rPr lang="az-Latn-AZ" sz="2400" i="1" dirty="0">
                <a:solidFill>
                  <a:srgbClr val="FF0000"/>
                </a:solidFill>
              </a:rPr>
              <a:t>İdxal – ixrac əməliyyatları dönərli valyuta ilə həyata keçirilməlidir.</a:t>
            </a:r>
          </a:p>
        </p:txBody>
      </p:sp>
      <p:sp>
        <p:nvSpPr>
          <p:cNvPr id="3" name="TextBox 2"/>
          <p:cNvSpPr txBox="1"/>
          <p:nvPr/>
        </p:nvSpPr>
        <p:spPr>
          <a:xfrm>
            <a:off x="1187624" y="404664"/>
            <a:ext cx="6696744"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az-Latn-AZ" sz="2400" i="1" dirty="0" smtClean="0">
                <a:solidFill>
                  <a:srgbClr val="002060"/>
                </a:solidFill>
              </a:rPr>
              <a:t>Qiymətin növləri(2)</a:t>
            </a:r>
            <a:endParaRPr lang="ru-RU" sz="2400" i="1" dirty="0">
              <a:solidFill>
                <a:srgbClr val="002060"/>
              </a:solidFill>
            </a:endParaRPr>
          </a:p>
        </p:txBody>
      </p:sp>
    </p:spTree>
    <p:extLst>
      <p:ext uri="{BB962C8B-B14F-4D97-AF65-F5344CB8AC3E}">
        <p14:creationId xmlns:p14="http://schemas.microsoft.com/office/powerpoint/2010/main" val="3407143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91843" y="1484784"/>
            <a:ext cx="7200800" cy="5170646"/>
          </a:xfrm>
          <a:prstGeom prst="rect">
            <a:avLst/>
          </a:prstGeom>
        </p:spPr>
        <p:txBody>
          <a:bodyPr wrap="square">
            <a:spAutoFit/>
          </a:bodyPr>
          <a:lstStyle/>
          <a:p>
            <a:r>
              <a:rPr lang="az-Latn-AZ" i="1" dirty="0">
                <a:solidFill>
                  <a:srgbClr val="7030A0"/>
                </a:solidFill>
              </a:rPr>
              <a:t> </a:t>
            </a:r>
            <a:r>
              <a:rPr lang="az-Latn-AZ" sz="2400" i="1" u="sng" dirty="0">
                <a:solidFill>
                  <a:srgbClr val="C00000"/>
                </a:solidFill>
              </a:rPr>
              <a:t>Dövlətin qiymətə təsir səviyyəsinə görə qiymətlər: </a:t>
            </a:r>
          </a:p>
          <a:p>
            <a:pPr marL="342900" indent="-342900">
              <a:buFont typeface="Wingdings" pitchFamily="2" charset="2"/>
              <a:buChar char="q"/>
            </a:pPr>
            <a:r>
              <a:rPr lang="az-Latn-AZ" sz="2400" i="1" dirty="0">
                <a:solidFill>
                  <a:schemeClr val="accent6"/>
                </a:solidFill>
              </a:rPr>
              <a:t>Ciddi müəyyən edilən qiymətlərə;</a:t>
            </a:r>
          </a:p>
          <a:p>
            <a:pPr marL="342900" indent="-342900">
              <a:buFont typeface="Wingdings" pitchFamily="2" charset="2"/>
              <a:buChar char="q"/>
            </a:pPr>
            <a:r>
              <a:rPr lang="az-Latn-AZ" sz="2400" i="1" dirty="0">
                <a:solidFill>
                  <a:schemeClr val="accent6"/>
                </a:solidFill>
              </a:rPr>
              <a:t>Tənzimlənən qiymətlərə;</a:t>
            </a:r>
          </a:p>
          <a:p>
            <a:pPr marL="342900" indent="-342900">
              <a:buFont typeface="Wingdings" pitchFamily="2" charset="2"/>
              <a:buChar char="q"/>
            </a:pPr>
            <a:r>
              <a:rPr lang="az-Latn-AZ" sz="2400" i="1" dirty="0">
                <a:solidFill>
                  <a:schemeClr val="accent6"/>
                </a:solidFill>
              </a:rPr>
              <a:t>Liberal (azad) qiymətlərə bölünür.</a:t>
            </a:r>
          </a:p>
          <a:p>
            <a:r>
              <a:rPr lang="az-Latn-AZ" sz="2400" i="1" dirty="0">
                <a:solidFill>
                  <a:schemeClr val="accent6"/>
                </a:solidFill>
              </a:rPr>
              <a:t>    </a:t>
            </a:r>
            <a:r>
              <a:rPr lang="az-Latn-AZ" sz="2400" i="1" u="sng" dirty="0">
                <a:solidFill>
                  <a:srgbClr val="0070C0"/>
                </a:solidFill>
              </a:rPr>
              <a:t>Kommersiya kontraktının xarakterinə görə qiymətlər:</a:t>
            </a:r>
          </a:p>
          <a:p>
            <a:pPr marL="342900" indent="-342900">
              <a:buFont typeface="Wingdings" pitchFamily="2" charset="2"/>
              <a:buChar char="q"/>
            </a:pPr>
            <a:r>
              <a:rPr lang="az-Latn-AZ" sz="2400" i="1" dirty="0">
                <a:solidFill>
                  <a:schemeClr val="accent2">
                    <a:lumMod val="75000"/>
                  </a:schemeClr>
                </a:solidFill>
              </a:rPr>
              <a:t>Transfert qiymətlərinə;</a:t>
            </a:r>
          </a:p>
          <a:p>
            <a:pPr marL="342900" indent="-342900">
              <a:buFont typeface="Wingdings" pitchFamily="2" charset="2"/>
              <a:buChar char="q"/>
            </a:pPr>
            <a:r>
              <a:rPr lang="az-Latn-AZ" sz="2400" i="1" dirty="0">
                <a:solidFill>
                  <a:schemeClr val="accent2">
                    <a:lumMod val="75000"/>
                  </a:schemeClr>
                </a:solidFill>
              </a:rPr>
              <a:t>Fiksə edilmiş(sabit) qiymətlərə;</a:t>
            </a:r>
          </a:p>
          <a:p>
            <a:pPr marL="342900" indent="-342900">
              <a:buFont typeface="Wingdings" pitchFamily="2" charset="2"/>
              <a:buChar char="q"/>
            </a:pPr>
            <a:r>
              <a:rPr lang="az-Latn-AZ" sz="2400" i="1" dirty="0">
                <a:solidFill>
                  <a:schemeClr val="accent2">
                    <a:lumMod val="75000"/>
                  </a:schemeClr>
                </a:solidFill>
              </a:rPr>
              <a:t>Mütəhərrik (dəyişkən) qiymətlərə;</a:t>
            </a:r>
          </a:p>
          <a:p>
            <a:pPr marL="342900" indent="-342900">
              <a:buFont typeface="Wingdings" pitchFamily="2" charset="2"/>
              <a:buChar char="q"/>
            </a:pPr>
            <a:r>
              <a:rPr lang="az-Latn-AZ" sz="2400" i="1" dirty="0">
                <a:solidFill>
                  <a:schemeClr val="accent2">
                    <a:lumMod val="75000"/>
                  </a:schemeClr>
                </a:solidFill>
              </a:rPr>
              <a:t>Sürüşkən qiymətlərə bölünür.</a:t>
            </a:r>
          </a:p>
          <a:p>
            <a:r>
              <a:rPr lang="az-Latn-AZ" sz="2400" i="1" u="sng" dirty="0">
                <a:solidFill>
                  <a:srgbClr val="002060"/>
                </a:solidFill>
              </a:rPr>
              <a:t>Çap edilib – edilməməsinə görə qiymətlər:</a:t>
            </a:r>
          </a:p>
          <a:p>
            <a:pPr marL="342900" indent="-342900">
              <a:buFont typeface="Wingdings" pitchFamily="2" charset="2"/>
              <a:buChar char="q"/>
            </a:pPr>
            <a:r>
              <a:rPr lang="az-Latn-AZ" sz="2400" i="1" dirty="0">
                <a:solidFill>
                  <a:schemeClr val="accent3">
                    <a:lumMod val="75000"/>
                  </a:schemeClr>
                </a:solidFill>
              </a:rPr>
              <a:t>Çap edilən qiymətlərə;</a:t>
            </a:r>
          </a:p>
          <a:p>
            <a:pPr marL="342900" indent="-342900">
              <a:buFont typeface="Wingdings" pitchFamily="2" charset="2"/>
              <a:buChar char="q"/>
            </a:pPr>
            <a:r>
              <a:rPr lang="az-Latn-AZ" sz="2400" i="1" dirty="0">
                <a:solidFill>
                  <a:schemeClr val="accent3">
                    <a:lumMod val="75000"/>
                  </a:schemeClr>
                </a:solidFill>
              </a:rPr>
              <a:t>Hesablanan qiymətlərə bölünür.</a:t>
            </a:r>
          </a:p>
          <a:p>
            <a:endParaRPr lang="az-Latn-AZ" sz="2400" i="1" dirty="0">
              <a:solidFill>
                <a:srgbClr val="0070C0"/>
              </a:solidFill>
            </a:endParaRPr>
          </a:p>
          <a:p>
            <a:pPr marL="342900" indent="-342900">
              <a:buFont typeface="Wingdings" pitchFamily="2" charset="2"/>
              <a:buChar char="q"/>
            </a:pPr>
            <a:endParaRPr lang="az-Latn-AZ" i="1" dirty="0">
              <a:solidFill>
                <a:schemeClr val="accent6"/>
              </a:solidFill>
            </a:endParaRPr>
          </a:p>
        </p:txBody>
      </p:sp>
      <p:sp>
        <p:nvSpPr>
          <p:cNvPr id="3" name="TextBox 2"/>
          <p:cNvSpPr txBox="1"/>
          <p:nvPr/>
        </p:nvSpPr>
        <p:spPr>
          <a:xfrm>
            <a:off x="971600" y="476672"/>
            <a:ext cx="7421043"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az-Latn-AZ" sz="2800" i="1" dirty="0" smtClean="0">
                <a:solidFill>
                  <a:srgbClr val="FFC000"/>
                </a:solidFill>
              </a:rPr>
              <a:t>Qiymətin növləri(3)</a:t>
            </a:r>
            <a:endParaRPr lang="ru-RU" sz="2800" i="1" dirty="0">
              <a:solidFill>
                <a:srgbClr val="FFC000"/>
              </a:solidFill>
            </a:endParaRPr>
          </a:p>
        </p:txBody>
      </p:sp>
    </p:spTree>
    <p:extLst>
      <p:ext uri="{BB962C8B-B14F-4D97-AF65-F5344CB8AC3E}">
        <p14:creationId xmlns:p14="http://schemas.microsoft.com/office/powerpoint/2010/main" val="2251497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404664"/>
            <a:ext cx="7126560" cy="675506"/>
          </a:xfrm>
        </p:spPr>
        <p:style>
          <a:lnRef idx="1">
            <a:schemeClr val="accent5"/>
          </a:lnRef>
          <a:fillRef idx="2">
            <a:schemeClr val="accent5"/>
          </a:fillRef>
          <a:effectRef idx="1">
            <a:schemeClr val="accent5"/>
          </a:effectRef>
          <a:fontRef idx="minor">
            <a:schemeClr val="dk1"/>
          </a:fontRef>
        </p:style>
        <p:txBody>
          <a:bodyPr>
            <a:normAutofit/>
          </a:bodyPr>
          <a:lstStyle/>
          <a:p>
            <a:r>
              <a:rPr lang="az-Latn-AZ" sz="2400" b="1" i="1" dirty="0" smtClean="0">
                <a:latin typeface="+mn-lt"/>
              </a:rPr>
              <a:t>3 –cü sual. Qiymətqoyma prosesi</a:t>
            </a:r>
            <a:endParaRPr lang="ru-RU" sz="2400" b="1" i="1" dirty="0">
              <a:latin typeface="+mn-lt"/>
            </a:endParaRPr>
          </a:p>
        </p:txBody>
      </p:sp>
      <p:sp>
        <p:nvSpPr>
          <p:cNvPr id="3" name="Подзаголовок 2"/>
          <p:cNvSpPr>
            <a:spLocks noGrp="1"/>
          </p:cNvSpPr>
          <p:nvPr>
            <p:ph type="subTitle" idx="1"/>
          </p:nvPr>
        </p:nvSpPr>
        <p:spPr>
          <a:xfrm>
            <a:off x="827584" y="1484784"/>
            <a:ext cx="7632848" cy="4727376"/>
          </a:xfrm>
        </p:spPr>
        <p:style>
          <a:lnRef idx="1">
            <a:schemeClr val="accent4"/>
          </a:lnRef>
          <a:fillRef idx="2">
            <a:schemeClr val="accent4"/>
          </a:fillRef>
          <a:effectRef idx="1">
            <a:schemeClr val="accent4"/>
          </a:effectRef>
          <a:fontRef idx="minor">
            <a:schemeClr val="dk1"/>
          </a:fontRef>
        </p:style>
        <p:txBody>
          <a:bodyPr>
            <a:normAutofit/>
          </a:bodyPr>
          <a:lstStyle/>
          <a:p>
            <a:pPr algn="l"/>
            <a:r>
              <a:rPr lang="az-Latn-AZ" sz="2400" i="1" dirty="0" smtClean="0"/>
              <a:t>     </a:t>
            </a:r>
            <a:r>
              <a:rPr lang="az-Latn-AZ" sz="2400" i="1" dirty="0" smtClean="0">
                <a:solidFill>
                  <a:srgbClr val="C00000"/>
                </a:solidFill>
              </a:rPr>
              <a:t>Qiymətqoyma müəyyən ardıcıl mərhələlər üzrə müəyyən edilir. Bu mərhələlərin ardıcıllığı aşağıdakı kimidir:</a:t>
            </a:r>
          </a:p>
          <a:p>
            <a:pPr marL="457200" indent="-457200" algn="l">
              <a:buFont typeface="+mj-lt"/>
              <a:buAutoNum type="arabicPeriod"/>
            </a:pPr>
            <a:r>
              <a:rPr lang="az-Latn-AZ" sz="2400" i="1" dirty="0" smtClean="0">
                <a:solidFill>
                  <a:srgbClr val="7030A0"/>
                </a:solidFill>
              </a:rPr>
              <a:t>Məsələnin qoyuluşu;</a:t>
            </a:r>
          </a:p>
          <a:p>
            <a:pPr marL="457200" indent="-457200" algn="l">
              <a:buFont typeface="+mj-lt"/>
              <a:buAutoNum type="arabicPeriod"/>
            </a:pPr>
            <a:r>
              <a:rPr lang="az-Latn-AZ" sz="2400" i="1" dirty="0" smtClean="0">
                <a:solidFill>
                  <a:srgbClr val="7030A0"/>
                </a:solidFill>
              </a:rPr>
              <a:t>Məqsədin müəyyənləşdirilməsi;</a:t>
            </a:r>
          </a:p>
          <a:p>
            <a:pPr marL="457200" indent="-457200" algn="l">
              <a:buFont typeface="+mj-lt"/>
              <a:buAutoNum type="arabicPeriod"/>
            </a:pPr>
            <a:r>
              <a:rPr lang="az-Latn-AZ" sz="2400" i="1" dirty="0" smtClean="0">
                <a:solidFill>
                  <a:srgbClr val="7030A0"/>
                </a:solidFill>
              </a:rPr>
              <a:t>Qiymət amillərinin təhlili;</a:t>
            </a:r>
          </a:p>
          <a:p>
            <a:pPr marL="457200" indent="-457200" algn="l">
              <a:buFont typeface="+mj-lt"/>
              <a:buAutoNum type="arabicPeriod"/>
            </a:pPr>
            <a:r>
              <a:rPr lang="az-Latn-AZ" sz="2400" i="1" dirty="0" smtClean="0">
                <a:solidFill>
                  <a:srgbClr val="7030A0"/>
                </a:solidFill>
              </a:rPr>
              <a:t>Qiymət strategiyasının hazırlanması;</a:t>
            </a:r>
          </a:p>
          <a:p>
            <a:pPr marL="457200" indent="-457200" algn="l">
              <a:buFont typeface="+mj-lt"/>
              <a:buAutoNum type="arabicPeriod"/>
            </a:pPr>
            <a:r>
              <a:rPr lang="az-Latn-AZ" sz="2400" i="1" dirty="0" smtClean="0">
                <a:solidFill>
                  <a:srgbClr val="7030A0"/>
                </a:solidFill>
              </a:rPr>
              <a:t>İlkin qiymətin müəyyənləşdirilməsi;</a:t>
            </a:r>
          </a:p>
          <a:p>
            <a:pPr marL="457200" indent="-457200" algn="l">
              <a:buFont typeface="+mj-lt"/>
              <a:buAutoNum type="arabicPeriod"/>
            </a:pPr>
            <a:r>
              <a:rPr lang="az-Latn-AZ" sz="2400" i="1" dirty="0" smtClean="0">
                <a:solidFill>
                  <a:srgbClr val="7030A0"/>
                </a:solidFill>
              </a:rPr>
              <a:t>Qiymət güzəştlərinin müəyyənləşdirilməsi;</a:t>
            </a:r>
          </a:p>
          <a:p>
            <a:pPr marL="457200" indent="-457200" algn="l">
              <a:buFont typeface="+mj-lt"/>
              <a:buAutoNum type="arabicPeriod"/>
            </a:pPr>
            <a:r>
              <a:rPr lang="az-Latn-AZ" sz="2400" i="1" dirty="0" smtClean="0">
                <a:solidFill>
                  <a:srgbClr val="7030A0"/>
                </a:solidFill>
              </a:rPr>
              <a:t>Son qiymətin müəyyənləşdirilməsi;</a:t>
            </a:r>
          </a:p>
          <a:p>
            <a:pPr marL="457200" indent="-457200" algn="l">
              <a:buFont typeface="+mj-lt"/>
              <a:buAutoNum type="arabicPeriod"/>
            </a:pPr>
            <a:r>
              <a:rPr lang="az-Latn-AZ" sz="2400" i="1" dirty="0" smtClean="0">
                <a:solidFill>
                  <a:srgbClr val="7030A0"/>
                </a:solidFill>
              </a:rPr>
              <a:t>Fəaliyyətin qiymətləndirilməsi.</a:t>
            </a:r>
          </a:p>
          <a:p>
            <a:pPr marL="457200" indent="-457200" algn="l">
              <a:buFont typeface="+mj-lt"/>
              <a:buAutoNum type="arabicPeriod"/>
            </a:pPr>
            <a:endParaRPr lang="az-Latn-AZ" sz="2400" i="1" dirty="0" smtClean="0"/>
          </a:p>
          <a:p>
            <a:pPr marL="457200" indent="-457200" algn="l">
              <a:buFont typeface="+mj-lt"/>
              <a:buAutoNum type="arabicPeriod"/>
            </a:pPr>
            <a:endParaRPr lang="ru-RU" sz="2400" i="1" dirty="0"/>
          </a:p>
        </p:txBody>
      </p:sp>
    </p:spTree>
    <p:extLst>
      <p:ext uri="{BB962C8B-B14F-4D97-AF65-F5344CB8AC3E}">
        <p14:creationId xmlns:p14="http://schemas.microsoft.com/office/powerpoint/2010/main" val="996993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87624" y="404664"/>
            <a:ext cx="7198568" cy="891530"/>
          </a:xfrm>
          <a:solidFill>
            <a:schemeClr val="accent3">
              <a:lumMod val="40000"/>
              <a:lumOff val="60000"/>
            </a:schemeClr>
          </a:solidFill>
        </p:spPr>
        <p:style>
          <a:lnRef idx="2">
            <a:schemeClr val="accent5"/>
          </a:lnRef>
          <a:fillRef idx="1">
            <a:schemeClr val="lt1"/>
          </a:fillRef>
          <a:effectRef idx="0">
            <a:schemeClr val="accent5"/>
          </a:effectRef>
          <a:fontRef idx="minor">
            <a:schemeClr val="dk1"/>
          </a:fontRef>
        </p:style>
        <p:txBody>
          <a:bodyPr>
            <a:normAutofit fontScale="90000"/>
          </a:bodyPr>
          <a:lstStyle/>
          <a:p>
            <a:r>
              <a:rPr lang="en-US" sz="2800" b="1" i="1" dirty="0" smtClean="0">
                <a:latin typeface="+mn-lt"/>
              </a:rPr>
              <a:t>4 c</a:t>
            </a:r>
            <a:r>
              <a:rPr lang="az-Latn-AZ" sz="2800" b="1" i="1" dirty="0" smtClean="0">
                <a:latin typeface="+mn-lt"/>
              </a:rPr>
              <a:t>ü suyal. Qiymətin müəyyən edilməsi metodları</a:t>
            </a:r>
            <a:endParaRPr lang="ru-RU" sz="2800" b="1" i="1" dirty="0">
              <a:latin typeface="+mn-lt"/>
            </a:endParaRPr>
          </a:p>
        </p:txBody>
      </p:sp>
      <p:graphicFrame>
        <p:nvGraphicFramePr>
          <p:cNvPr id="4" name="Схема 3"/>
          <p:cNvGraphicFramePr/>
          <p:nvPr>
            <p:extLst>
              <p:ext uri="{D42A27DB-BD31-4B8C-83A1-F6EECF244321}">
                <p14:modId xmlns:p14="http://schemas.microsoft.com/office/powerpoint/2010/main" val="452759695"/>
              </p:ext>
            </p:extLst>
          </p:nvPr>
        </p:nvGraphicFramePr>
        <p:xfrm>
          <a:off x="1547664" y="1844824"/>
          <a:ext cx="6400800" cy="4439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8249567"/>
      </p:ext>
    </p:extLst>
  </p:cSld>
  <p:clrMapOvr>
    <a:masterClrMapping/>
  </p:clrMapOvr>
</p:sld>
</file>

<file path=ppt/theme/theme1.xml><?xml version="1.0" encoding="utf-8"?>
<a:theme xmlns:a="http://schemas.openxmlformats.org/drawingml/2006/main" name="Тема Office">
  <a:themeElements>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Классическая">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TotalTime>
  <Words>972</Words>
  <Application>Microsoft Office PowerPoint</Application>
  <PresentationFormat>Экран (4:3)</PresentationFormat>
  <Paragraphs>147</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Mövzu: Marketinq sistemində qiymətqoyma siyasəti</vt:lpstr>
      <vt:lpstr>1- ci sual. Qiymət və ona təsir edən amillər</vt:lpstr>
      <vt:lpstr>Qiymətin funksiyaları</vt:lpstr>
      <vt:lpstr>Qiymətə təsir edən amillər</vt:lpstr>
      <vt:lpstr>2- ci sual. Qiymətin növləri</vt:lpstr>
      <vt:lpstr>Презентация PowerPoint</vt:lpstr>
      <vt:lpstr>Презентация PowerPoint</vt:lpstr>
      <vt:lpstr>3 –cü sual. Qiymətqoyma prosesi</vt:lpstr>
      <vt:lpstr>4 cü suyal. Qiymətin müəyyən edilməsi metodları</vt:lpstr>
      <vt:lpstr>Xərclərə əsaslanam qiymətqoyma metodları</vt:lpstr>
      <vt:lpstr>Презентация PowerPoint</vt:lpstr>
      <vt:lpstr>Презентация PowerPoint</vt:lpstr>
      <vt:lpstr>Презентация PowerPoint</vt:lpstr>
      <vt:lpstr>Презентация PowerPoint</vt:lpstr>
      <vt:lpstr>Rəqabətə əsaslanan qiymətqoyma metodu</vt:lpstr>
      <vt:lpstr>Презентация PowerPoint</vt:lpstr>
      <vt:lpstr>Marketinqə əsaslanan qiymətqoyma metodu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Mövzu: Marketinq sistemində qiymətqoyma siyasəti</dc:title>
  <dc:creator>User</dc:creator>
  <cp:lastModifiedBy>User</cp:lastModifiedBy>
  <cp:revision>47</cp:revision>
  <dcterms:created xsi:type="dcterms:W3CDTF">2013-11-02T05:57:02Z</dcterms:created>
  <dcterms:modified xsi:type="dcterms:W3CDTF">2015-10-16T13:03:52Z</dcterms:modified>
</cp:coreProperties>
</file>