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9" r:id="rId32"/>
    <p:sldId id="286" r:id="rId33"/>
    <p:sldId id="287" r:id="rId34"/>
    <p:sldId id="288"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8B3C2B11-12D8-4298-906E-C3987D3EF59F}" type="datetimeFigureOut">
              <a:rPr lang="ru-RU" smtClean="0"/>
              <a:pPr/>
              <a:t>16.10.2015</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5ECAB612-3A51-4580-845D-04BE2E376A9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B3C2B11-12D8-4298-906E-C3987D3EF59F}" type="datetimeFigureOut">
              <a:rPr lang="ru-RU" smtClean="0"/>
              <a:pPr/>
              <a:t>16.10.2015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ECAB612-3A51-4580-845D-04BE2E376A9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B3C2B11-12D8-4298-906E-C3987D3EF59F}" type="datetimeFigureOut">
              <a:rPr lang="ru-RU" smtClean="0"/>
              <a:pPr/>
              <a:t>16.10.2015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ECAB612-3A51-4580-845D-04BE2E376A9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B3C2B11-12D8-4298-906E-C3987D3EF59F}" type="datetimeFigureOut">
              <a:rPr lang="ru-RU" smtClean="0"/>
              <a:pPr/>
              <a:t>16.10.2015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ECAB612-3A51-4580-845D-04BE2E376A9B}"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B3C2B11-12D8-4298-906E-C3987D3EF59F}" type="datetimeFigureOut">
              <a:rPr lang="ru-RU" smtClean="0"/>
              <a:pPr/>
              <a:t>16.10.2015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ECAB612-3A51-4580-845D-04BE2E376A9B}"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B3C2B11-12D8-4298-906E-C3987D3EF59F}" type="datetimeFigureOut">
              <a:rPr lang="ru-RU" smtClean="0"/>
              <a:pPr/>
              <a:t>16.10.2015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ECAB612-3A51-4580-845D-04BE2E376A9B}"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B3C2B11-12D8-4298-906E-C3987D3EF59F}" type="datetimeFigureOut">
              <a:rPr lang="ru-RU" smtClean="0"/>
              <a:pPr/>
              <a:t>16.10.2015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ECAB612-3A51-4580-845D-04BE2E376A9B}"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8B3C2B11-12D8-4298-906E-C3987D3EF59F}" type="datetimeFigureOut">
              <a:rPr lang="ru-RU" smtClean="0"/>
              <a:pPr/>
              <a:t>16.10.2015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ECAB612-3A51-4580-845D-04BE2E376A9B}"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8B3C2B11-12D8-4298-906E-C3987D3EF59F}" type="datetimeFigureOut">
              <a:rPr lang="ru-RU" smtClean="0"/>
              <a:pPr/>
              <a:t>16.10.2015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ECAB612-3A51-4580-845D-04BE2E376A9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8B3C2B11-12D8-4298-906E-C3987D3EF59F}" type="datetimeFigureOut">
              <a:rPr lang="ru-RU" smtClean="0"/>
              <a:pPr/>
              <a:t>16.10.2015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ECAB612-3A51-4580-845D-04BE2E376A9B}"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8B3C2B11-12D8-4298-906E-C3987D3EF59F}" type="datetimeFigureOut">
              <a:rPr lang="ru-RU" smtClean="0"/>
              <a:pPr/>
              <a:t>16.10.2015</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5ECAB612-3A51-4580-845D-04BE2E376A9B}"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3C2B11-12D8-4298-906E-C3987D3EF59F}" type="datetimeFigureOut">
              <a:rPr lang="ru-RU" smtClean="0"/>
              <a:pPr/>
              <a:t>16.10.2015</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ECAB612-3A51-4580-845D-04BE2E376A9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500042"/>
            <a:ext cx="7715304" cy="1183552"/>
          </a:xfrm>
        </p:spPr>
        <p:txBody>
          <a:bodyPr>
            <a:normAutofit/>
          </a:bodyPr>
          <a:lstStyle/>
          <a:p>
            <a:pPr algn="ctr"/>
            <a:r>
              <a:rPr lang="ru-RU" sz="2800" dirty="0" smtClean="0">
                <a:solidFill>
                  <a:srgbClr val="FF0000"/>
                </a:solidFill>
              </a:rPr>
              <a:t>Тема 10. СКЛАДИРОВАНИЕ</a:t>
            </a:r>
            <a:r>
              <a:rPr lang="en-US" sz="2800" dirty="0">
                <a:solidFill>
                  <a:srgbClr val="FF0000"/>
                </a:solidFill>
              </a:rPr>
              <a:t> </a:t>
            </a:r>
            <a:r>
              <a:rPr lang="ru-RU" sz="2800" dirty="0" smtClean="0">
                <a:solidFill>
                  <a:srgbClr val="FF0000"/>
                </a:solidFill>
              </a:rPr>
              <a:t>ПРОДУКЦИИ  В ЛОГИСТИЧЕСКИХ СИСТЕМАХ</a:t>
            </a:r>
            <a:endParaRPr lang="ru-RU" sz="2800" dirty="0">
              <a:solidFill>
                <a:srgbClr val="FF0000"/>
              </a:solidFill>
            </a:endParaRPr>
          </a:p>
        </p:txBody>
      </p:sp>
      <p:sp>
        <p:nvSpPr>
          <p:cNvPr id="3" name="Подзаголовок 2"/>
          <p:cNvSpPr>
            <a:spLocks noGrp="1"/>
          </p:cNvSpPr>
          <p:nvPr>
            <p:ph type="subTitle" idx="1"/>
          </p:nvPr>
        </p:nvSpPr>
        <p:spPr>
          <a:xfrm>
            <a:off x="323528" y="2276872"/>
            <a:ext cx="8496944" cy="3096344"/>
          </a:xfrm>
        </p:spPr>
        <p:txBody>
          <a:bodyPr>
            <a:noAutofit/>
          </a:bodyPr>
          <a:lstStyle/>
          <a:p>
            <a:pPr marL="514350" indent="-514350" algn="l"/>
            <a:r>
              <a:rPr lang="en-US" sz="2800" dirty="0" smtClean="0"/>
              <a:t>1. </a:t>
            </a:r>
            <a:r>
              <a:rPr lang="ru-RU" sz="2800" dirty="0" smtClean="0"/>
              <a:t>СКЛАДЫ, ИХ ОПРЕДЕЛЕНИЕ И ВИДЫ</a:t>
            </a:r>
            <a:endParaRPr lang="en-US" sz="2800" dirty="0" smtClean="0"/>
          </a:p>
          <a:p>
            <a:pPr marL="514350" indent="-514350" algn="l"/>
            <a:r>
              <a:rPr lang="ru-RU" sz="2800" dirty="0" smtClean="0"/>
              <a:t>2. ФУНКЦИИ СКЛАДОВ</a:t>
            </a:r>
            <a:endParaRPr lang="en-US" sz="2800" dirty="0" smtClean="0"/>
          </a:p>
          <a:p>
            <a:pPr marL="514350" indent="-514350" algn="l"/>
            <a:r>
              <a:rPr lang="ru-RU" sz="2800" dirty="0" smtClean="0"/>
              <a:t>3. КРАТКАЯ ХАРАКТЕРИСТИКА СКЛАДСКИХ ОПЕРАЦИЙ</a:t>
            </a:r>
            <a:endParaRPr lang="en-US" sz="2800" smtClean="0"/>
          </a:p>
          <a:p>
            <a:pPr marL="514350" indent="-514350" algn="l"/>
            <a:r>
              <a:rPr lang="ru-RU" sz="2800" smtClean="0"/>
              <a:t>4</a:t>
            </a:r>
            <a:r>
              <a:rPr lang="ru-RU" sz="2800" dirty="0" smtClean="0"/>
              <a:t>. ГРУЗОВАЯ ЕДИНИЦА  -  ЭЛЕМЕНТ ЛОГИСТИКИ</a:t>
            </a:r>
          </a:p>
          <a:p>
            <a:endParaRPr lang="ru-RU" sz="2800" dirty="0"/>
          </a:p>
        </p:txBody>
      </p:sp>
    </p:spTree>
    <p:extLst>
      <p:ext uri="{BB962C8B-B14F-4D97-AF65-F5344CB8AC3E}">
        <p14:creationId xmlns:p14="http://schemas.microsoft.com/office/powerpoint/2010/main" xmlns="" val="113117525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323528" y="1052736"/>
            <a:ext cx="8686800" cy="1586806"/>
          </a:xfrm>
        </p:spPr>
        <p:txBody>
          <a:bodyPr>
            <a:normAutofit/>
          </a:bodyPr>
          <a:lstStyle/>
          <a:p>
            <a:pPr marL="0" indent="0" algn="ctr">
              <a:buNone/>
            </a:pPr>
            <a:r>
              <a:rPr lang="ru-RU" sz="2400" dirty="0"/>
              <a:t>Совокупность работ, выполняемых на различных складах, примерно одинакова. Это объясняется тем, что в разных </a:t>
            </a:r>
            <a:r>
              <a:rPr lang="ru-RU" sz="2400" dirty="0" smtClean="0"/>
              <a:t>логистических </a:t>
            </a:r>
            <a:r>
              <a:rPr lang="ru-RU" sz="2400" dirty="0"/>
              <a:t>процессах склады выполняют следующие схожие функции:</a:t>
            </a:r>
          </a:p>
        </p:txBody>
      </p:sp>
      <p:sp>
        <p:nvSpPr>
          <p:cNvPr id="4" name="Заголовок 3"/>
          <p:cNvSpPr>
            <a:spLocks noGrp="1"/>
          </p:cNvSpPr>
          <p:nvPr>
            <p:ph type="title"/>
          </p:nvPr>
        </p:nvSpPr>
        <p:spPr>
          <a:xfrm>
            <a:off x="1835696" y="188640"/>
            <a:ext cx="5808138" cy="838200"/>
          </a:xfrm>
        </p:spPr>
        <p:txBody>
          <a:bodyPr>
            <a:normAutofit fontScale="90000"/>
          </a:bodyPr>
          <a:lstStyle/>
          <a:p>
            <a:r>
              <a:rPr lang="ru-RU" dirty="0">
                <a:solidFill>
                  <a:srgbClr val="FF0000"/>
                </a:solidFill>
              </a:rPr>
              <a:t>2. ФУНКЦИИ СКЛАДОВ</a:t>
            </a:r>
          </a:p>
        </p:txBody>
      </p:sp>
      <p:sp>
        <p:nvSpPr>
          <p:cNvPr id="6" name="Прямоугольник 5"/>
          <p:cNvSpPr/>
          <p:nvPr/>
        </p:nvSpPr>
        <p:spPr>
          <a:xfrm>
            <a:off x="467544" y="2748171"/>
            <a:ext cx="8280920" cy="830997"/>
          </a:xfrm>
          <a:prstGeom prst="rect">
            <a:avLst/>
          </a:prstGeom>
          <a:ln w="38100">
            <a:solidFill>
              <a:schemeClr val="tx1"/>
            </a:solidFill>
          </a:ln>
        </p:spPr>
        <p:txBody>
          <a:bodyPr wrap="square">
            <a:spAutoFit/>
          </a:bodyPr>
          <a:lstStyle/>
          <a:p>
            <a:pPr algn="ctr"/>
            <a:r>
              <a:rPr lang="ru-RU" sz="2400" dirty="0" smtClean="0"/>
              <a:t>— временное размещение и хранение материальных запасов</a:t>
            </a:r>
            <a:endParaRPr lang="ru-RU" sz="2400" dirty="0"/>
          </a:p>
        </p:txBody>
      </p:sp>
      <p:sp>
        <p:nvSpPr>
          <p:cNvPr id="7" name="Прямоугольник 6"/>
          <p:cNvSpPr/>
          <p:nvPr/>
        </p:nvSpPr>
        <p:spPr>
          <a:xfrm>
            <a:off x="1696598" y="3789040"/>
            <a:ext cx="5822812" cy="461665"/>
          </a:xfrm>
          <a:prstGeom prst="rect">
            <a:avLst/>
          </a:prstGeom>
          <a:ln w="38100">
            <a:solidFill>
              <a:schemeClr val="tx1"/>
            </a:solidFill>
          </a:ln>
        </p:spPr>
        <p:txBody>
          <a:bodyPr wrap="none">
            <a:spAutoFit/>
          </a:bodyPr>
          <a:lstStyle/>
          <a:p>
            <a:r>
              <a:rPr lang="ru-RU" sz="2400" dirty="0" smtClean="0"/>
              <a:t>— преобразование материальных потоков</a:t>
            </a:r>
            <a:endParaRPr lang="ru-RU" sz="2400" dirty="0"/>
          </a:p>
        </p:txBody>
      </p:sp>
      <p:sp>
        <p:nvSpPr>
          <p:cNvPr id="8" name="Прямоугольник 7"/>
          <p:cNvSpPr/>
          <p:nvPr/>
        </p:nvSpPr>
        <p:spPr>
          <a:xfrm>
            <a:off x="467544" y="4509120"/>
            <a:ext cx="8280920" cy="830997"/>
          </a:xfrm>
          <a:prstGeom prst="rect">
            <a:avLst/>
          </a:prstGeom>
          <a:ln w="38100">
            <a:solidFill>
              <a:schemeClr val="tx1"/>
            </a:solidFill>
          </a:ln>
        </p:spPr>
        <p:txBody>
          <a:bodyPr wrap="square">
            <a:spAutoFit/>
          </a:bodyPr>
          <a:lstStyle/>
          <a:p>
            <a:pPr algn="ctr"/>
            <a:r>
              <a:rPr lang="ru-RU" sz="2400" dirty="0" smtClean="0"/>
              <a:t>— обеспечение логистического сервиса в системе обслуживания</a:t>
            </a:r>
            <a:endParaRPr lang="ru-RU" sz="2400" dirty="0"/>
          </a:p>
        </p:txBody>
      </p:sp>
    </p:spTree>
    <p:extLst>
      <p:ext uri="{BB962C8B-B14F-4D97-AF65-F5344CB8AC3E}">
        <p14:creationId xmlns:p14="http://schemas.microsoft.com/office/powerpoint/2010/main" xmlns="" val="350963615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1101687"/>
          </a:xfrm>
          <a:solidFill>
            <a:schemeClr val="accent6">
              <a:lumMod val="75000"/>
            </a:schemeClr>
          </a:solidFill>
        </p:spPr>
        <p:txBody>
          <a:bodyPr>
            <a:normAutofit/>
          </a:bodyPr>
          <a:lstStyle/>
          <a:p>
            <a:pPr marL="0" indent="0" algn="ctr">
              <a:buNone/>
            </a:pPr>
            <a:r>
              <a:rPr lang="ru-RU" sz="2800" dirty="0">
                <a:solidFill>
                  <a:schemeClr val="bg1"/>
                </a:solidFill>
              </a:rPr>
              <a:t>Любой склад обрабатывает, по меньшей мере,  </a:t>
            </a:r>
            <a:endParaRPr lang="en-US" sz="2800" dirty="0" smtClean="0">
              <a:solidFill>
                <a:schemeClr val="bg1"/>
              </a:solidFill>
            </a:endParaRPr>
          </a:p>
          <a:p>
            <a:pPr marL="0" indent="0" algn="ctr">
              <a:buNone/>
            </a:pPr>
            <a:r>
              <a:rPr lang="ru-RU" sz="2800" dirty="0" smtClean="0">
                <a:solidFill>
                  <a:schemeClr val="bg1"/>
                </a:solidFill>
              </a:rPr>
              <a:t>т </a:t>
            </a:r>
            <a:r>
              <a:rPr lang="ru-RU" sz="2800" dirty="0">
                <a:solidFill>
                  <a:schemeClr val="bg1"/>
                </a:solidFill>
              </a:rPr>
              <a:t>р и   в и д а  материальных потоков: </a:t>
            </a:r>
          </a:p>
        </p:txBody>
      </p:sp>
      <p:sp>
        <p:nvSpPr>
          <p:cNvPr id="4" name="Прямоугольник 3"/>
          <p:cNvSpPr/>
          <p:nvPr/>
        </p:nvSpPr>
        <p:spPr>
          <a:xfrm>
            <a:off x="1" y="1484783"/>
            <a:ext cx="1964726" cy="584775"/>
          </a:xfrm>
          <a:prstGeom prst="rect">
            <a:avLst/>
          </a:prstGeom>
          <a:solidFill>
            <a:schemeClr val="bg2">
              <a:lumMod val="50000"/>
            </a:schemeClr>
          </a:solidFill>
        </p:spPr>
        <p:txBody>
          <a:bodyPr wrap="square">
            <a:spAutoFit/>
          </a:bodyPr>
          <a:lstStyle/>
          <a:p>
            <a:r>
              <a:rPr lang="ru-RU" sz="3200" dirty="0" smtClean="0"/>
              <a:t>входной</a:t>
            </a:r>
            <a:endParaRPr lang="ru-RU" sz="3200" dirty="0"/>
          </a:p>
        </p:txBody>
      </p:sp>
      <p:sp>
        <p:nvSpPr>
          <p:cNvPr id="5" name="Прямоугольник 4"/>
          <p:cNvSpPr/>
          <p:nvPr/>
        </p:nvSpPr>
        <p:spPr>
          <a:xfrm>
            <a:off x="0" y="3789040"/>
            <a:ext cx="2267629" cy="584775"/>
          </a:xfrm>
          <a:prstGeom prst="rect">
            <a:avLst/>
          </a:prstGeom>
          <a:solidFill>
            <a:schemeClr val="bg2">
              <a:lumMod val="50000"/>
            </a:schemeClr>
          </a:solidFill>
        </p:spPr>
        <p:txBody>
          <a:bodyPr wrap="square">
            <a:spAutoFit/>
          </a:bodyPr>
          <a:lstStyle/>
          <a:p>
            <a:pPr algn="ctr"/>
            <a:r>
              <a:rPr lang="ru-RU" sz="3200" dirty="0" smtClean="0"/>
              <a:t>выходной</a:t>
            </a:r>
            <a:endParaRPr lang="ru-RU" sz="3200" dirty="0"/>
          </a:p>
        </p:txBody>
      </p:sp>
      <p:sp>
        <p:nvSpPr>
          <p:cNvPr id="6" name="Прямоугольник 5"/>
          <p:cNvSpPr/>
          <p:nvPr/>
        </p:nvSpPr>
        <p:spPr>
          <a:xfrm>
            <a:off x="0" y="5152836"/>
            <a:ext cx="2614454" cy="584775"/>
          </a:xfrm>
          <a:prstGeom prst="rect">
            <a:avLst/>
          </a:prstGeom>
          <a:solidFill>
            <a:schemeClr val="bg2">
              <a:lumMod val="50000"/>
            </a:schemeClr>
          </a:solidFill>
        </p:spPr>
        <p:txBody>
          <a:bodyPr wrap="square">
            <a:spAutoFit/>
          </a:bodyPr>
          <a:lstStyle/>
          <a:p>
            <a:r>
              <a:rPr lang="ru-RU" sz="3200" dirty="0" smtClean="0"/>
              <a:t>внутренний</a:t>
            </a:r>
            <a:endParaRPr lang="ru-RU" sz="3200" dirty="0"/>
          </a:p>
        </p:txBody>
      </p:sp>
      <p:sp>
        <p:nvSpPr>
          <p:cNvPr id="7" name="Прямоугольник 6"/>
          <p:cNvSpPr/>
          <p:nvPr/>
        </p:nvSpPr>
        <p:spPr>
          <a:xfrm>
            <a:off x="2195736" y="1484783"/>
            <a:ext cx="6120680" cy="1815882"/>
          </a:xfrm>
          <a:prstGeom prst="rect">
            <a:avLst/>
          </a:prstGeom>
          <a:ln w="38100">
            <a:solidFill>
              <a:schemeClr val="tx1"/>
            </a:solidFill>
          </a:ln>
        </p:spPr>
        <p:txBody>
          <a:bodyPr wrap="square">
            <a:spAutoFit/>
          </a:bodyPr>
          <a:lstStyle/>
          <a:p>
            <a:pPr algn="ctr"/>
            <a:r>
              <a:rPr lang="ru-RU" sz="2800" dirty="0" smtClean="0"/>
              <a:t>означает необходимость разгрузки транспорта, проверки количества и качества прибывшего груза</a:t>
            </a:r>
            <a:endParaRPr lang="ru-RU" sz="2800" dirty="0"/>
          </a:p>
        </p:txBody>
      </p:sp>
      <p:sp>
        <p:nvSpPr>
          <p:cNvPr id="8" name="Прямоугольник 7"/>
          <p:cNvSpPr/>
          <p:nvPr/>
        </p:nvSpPr>
        <p:spPr>
          <a:xfrm>
            <a:off x="2538027" y="3789039"/>
            <a:ext cx="5778389" cy="830997"/>
          </a:xfrm>
          <a:prstGeom prst="rect">
            <a:avLst/>
          </a:prstGeom>
          <a:ln w="38100">
            <a:solidFill>
              <a:schemeClr val="tx1"/>
            </a:solidFill>
          </a:ln>
        </p:spPr>
        <p:txBody>
          <a:bodyPr wrap="square">
            <a:spAutoFit/>
          </a:bodyPr>
          <a:lstStyle/>
          <a:p>
            <a:pPr algn="ctr"/>
            <a:r>
              <a:rPr lang="ru-RU" sz="2400" dirty="0" smtClean="0"/>
              <a:t>обусловливает необходимость погрузки транспорта</a:t>
            </a:r>
            <a:endParaRPr lang="ru-RU" sz="2400" dirty="0"/>
          </a:p>
        </p:txBody>
      </p:sp>
      <p:sp>
        <p:nvSpPr>
          <p:cNvPr id="9" name="Прямоугольник 8"/>
          <p:cNvSpPr/>
          <p:nvPr/>
        </p:nvSpPr>
        <p:spPr>
          <a:xfrm>
            <a:off x="2860994" y="5152836"/>
            <a:ext cx="5455422" cy="830997"/>
          </a:xfrm>
          <a:prstGeom prst="rect">
            <a:avLst/>
          </a:prstGeom>
          <a:ln w="38100">
            <a:solidFill>
              <a:schemeClr val="tx1"/>
            </a:solidFill>
          </a:ln>
        </p:spPr>
        <p:txBody>
          <a:bodyPr wrap="square">
            <a:spAutoFit/>
          </a:bodyPr>
          <a:lstStyle/>
          <a:p>
            <a:pPr algn="ctr"/>
            <a:r>
              <a:rPr lang="ru-RU" sz="2400" dirty="0" smtClean="0"/>
              <a:t>необходимость перемещения груза внутри склада</a:t>
            </a:r>
            <a:endParaRPr lang="ru-RU" sz="2400" dirty="0"/>
          </a:p>
        </p:txBody>
      </p:sp>
    </p:spTree>
    <p:extLst>
      <p:ext uri="{BB962C8B-B14F-4D97-AF65-F5344CB8AC3E}">
        <p14:creationId xmlns:p14="http://schemas.microsoft.com/office/powerpoint/2010/main" xmlns="" val="56455968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88640"/>
            <a:ext cx="9144000" cy="1938992"/>
          </a:xfrm>
          <a:prstGeom prst="rect">
            <a:avLst/>
          </a:prstGeom>
          <a:solidFill>
            <a:schemeClr val="accent4"/>
          </a:solidFill>
        </p:spPr>
        <p:txBody>
          <a:bodyPr wrap="square">
            <a:spAutoFit/>
          </a:bodyPr>
          <a:lstStyle/>
          <a:p>
            <a:pPr algn="ctr"/>
            <a:r>
              <a:rPr lang="ru-RU" sz="2400" dirty="0" smtClean="0"/>
              <a:t>Преобразование материальных потоков происходит путем расформирования одних грузовых партий или грузовых единиц и формирования других. Это означает необходимость распаковки грузов, комплектования новых грузовых единиц, их упаковку, затаривание.</a:t>
            </a:r>
            <a:endParaRPr lang="ru-RU" sz="2400" dirty="0"/>
          </a:p>
        </p:txBody>
      </p:sp>
      <p:sp>
        <p:nvSpPr>
          <p:cNvPr id="5" name="Прямоугольник 4"/>
          <p:cNvSpPr/>
          <p:nvPr/>
        </p:nvSpPr>
        <p:spPr>
          <a:xfrm>
            <a:off x="0" y="2643182"/>
            <a:ext cx="9144000" cy="1938992"/>
          </a:xfrm>
          <a:prstGeom prst="rect">
            <a:avLst/>
          </a:prstGeom>
          <a:solidFill>
            <a:schemeClr val="accent4"/>
          </a:solidFill>
        </p:spPr>
        <p:txBody>
          <a:bodyPr wrap="square">
            <a:spAutoFit/>
          </a:bodyPr>
          <a:lstStyle/>
          <a:p>
            <a:pPr algn="ctr"/>
            <a:r>
              <a:rPr lang="ru-RU" sz="2400" dirty="0" smtClean="0"/>
              <a:t>На складах готовых изделий предприятий-изготовителей осуществляется складирование, хранение, подсортировка или дополнительная обработка продукции перед ее отправкой, маркировка, подготовка к погрузке и погрузочные операции.</a:t>
            </a:r>
            <a:endParaRPr lang="ru-RU" sz="2400" dirty="0"/>
          </a:p>
        </p:txBody>
      </p:sp>
      <p:sp>
        <p:nvSpPr>
          <p:cNvPr id="6" name="Прямоугольник 5"/>
          <p:cNvSpPr/>
          <p:nvPr/>
        </p:nvSpPr>
        <p:spPr>
          <a:xfrm>
            <a:off x="0" y="4929198"/>
            <a:ext cx="9144000" cy="1569660"/>
          </a:xfrm>
          <a:prstGeom prst="rect">
            <a:avLst/>
          </a:prstGeom>
          <a:solidFill>
            <a:schemeClr val="accent4"/>
          </a:solidFill>
        </p:spPr>
        <p:txBody>
          <a:bodyPr wrap="square">
            <a:spAutoFit/>
          </a:bodyPr>
          <a:lstStyle/>
          <a:p>
            <a:pPr algn="ctr"/>
            <a:r>
              <a:rPr lang="ru-RU" sz="2400" dirty="0" smtClean="0"/>
              <a:t>Склады сырья и исходных материалов предприятий-потребителей принимают продукцию, выгружают, сортируют, хранят и подготавливают ее к производственному потреблению. </a:t>
            </a:r>
            <a:endParaRPr lang="ru-RU" sz="2400" dirty="0"/>
          </a:p>
        </p:txBody>
      </p:sp>
    </p:spTree>
    <p:extLst>
      <p:ext uri="{BB962C8B-B14F-4D97-AF65-F5344CB8AC3E}">
        <p14:creationId xmlns:p14="http://schemas.microsoft.com/office/powerpoint/2010/main" xmlns="" val="175454183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1569660"/>
          </a:xfrm>
          <a:prstGeom prst="rect">
            <a:avLst/>
          </a:prstGeom>
          <a:solidFill>
            <a:schemeClr val="accent2"/>
          </a:solidFill>
        </p:spPr>
        <p:txBody>
          <a:bodyPr wrap="square">
            <a:spAutoFit/>
          </a:bodyPr>
          <a:lstStyle/>
          <a:p>
            <a:pPr algn="ctr"/>
            <a:r>
              <a:rPr lang="ru-RU" sz="2400" dirty="0" smtClean="0">
                <a:solidFill>
                  <a:schemeClr val="bg1"/>
                </a:solidFill>
              </a:rPr>
              <a:t>Склады оптово-посреднических фирм в сфере обращения продукции производственно-технического назначения, кроме перечисленных выше, выполняют также следующие функции:</a:t>
            </a:r>
            <a:endParaRPr lang="ru-RU" sz="2400" dirty="0">
              <a:solidFill>
                <a:schemeClr val="bg1"/>
              </a:solidFill>
            </a:endParaRPr>
          </a:p>
        </p:txBody>
      </p:sp>
      <p:sp>
        <p:nvSpPr>
          <p:cNvPr id="5" name="Прямоугольник 4"/>
          <p:cNvSpPr/>
          <p:nvPr/>
        </p:nvSpPr>
        <p:spPr>
          <a:xfrm>
            <a:off x="1214414" y="1643050"/>
            <a:ext cx="6643734" cy="461665"/>
          </a:xfrm>
          <a:prstGeom prst="rect">
            <a:avLst/>
          </a:prstGeom>
          <a:ln w="38100">
            <a:solidFill>
              <a:schemeClr val="tx1"/>
            </a:solidFill>
          </a:ln>
        </p:spPr>
        <p:txBody>
          <a:bodyPr wrap="square">
            <a:spAutoFit/>
          </a:bodyPr>
          <a:lstStyle/>
          <a:p>
            <a:r>
              <a:rPr lang="ru-RU" sz="2400" dirty="0" smtClean="0"/>
              <a:t>обеспечивают концентрацию товаров</a:t>
            </a:r>
            <a:endParaRPr lang="ru-RU" sz="2400" dirty="0"/>
          </a:p>
        </p:txBody>
      </p:sp>
      <p:sp>
        <p:nvSpPr>
          <p:cNvPr id="6" name="Прямоугольник 5"/>
          <p:cNvSpPr/>
          <p:nvPr/>
        </p:nvSpPr>
        <p:spPr>
          <a:xfrm>
            <a:off x="2357422" y="2428868"/>
            <a:ext cx="5143536" cy="461665"/>
          </a:xfrm>
          <a:prstGeom prst="rect">
            <a:avLst/>
          </a:prstGeom>
          <a:ln w="38100">
            <a:solidFill>
              <a:schemeClr val="tx1"/>
            </a:solidFill>
          </a:ln>
        </p:spPr>
        <p:txBody>
          <a:bodyPr wrap="square">
            <a:spAutoFit/>
          </a:bodyPr>
          <a:lstStyle/>
          <a:p>
            <a:pPr algn="ctr"/>
            <a:r>
              <a:rPr lang="ru-RU" sz="2400" dirty="0" err="1" smtClean="0"/>
              <a:t>подкомлектовку</a:t>
            </a:r>
            <a:r>
              <a:rPr lang="ru-RU" sz="2400" dirty="0" smtClean="0"/>
              <a:t> продукции</a:t>
            </a:r>
            <a:endParaRPr lang="ru-RU" sz="2400" dirty="0"/>
          </a:p>
        </p:txBody>
      </p:sp>
      <p:sp>
        <p:nvSpPr>
          <p:cNvPr id="7" name="Прямоугольник 6"/>
          <p:cNvSpPr/>
          <p:nvPr/>
        </p:nvSpPr>
        <p:spPr>
          <a:xfrm>
            <a:off x="2000232" y="3071810"/>
            <a:ext cx="5824183" cy="461665"/>
          </a:xfrm>
          <a:prstGeom prst="rect">
            <a:avLst/>
          </a:prstGeom>
          <a:ln w="38100">
            <a:solidFill>
              <a:schemeClr val="tx1"/>
            </a:solidFill>
          </a:ln>
        </p:spPr>
        <p:txBody>
          <a:bodyPr wrap="square">
            <a:spAutoFit/>
          </a:bodyPr>
          <a:lstStyle/>
          <a:p>
            <a:pPr algn="ctr"/>
            <a:r>
              <a:rPr lang="ru-RU" sz="2400" dirty="0" smtClean="0"/>
              <a:t>подборку ее в нужном ассортименте</a:t>
            </a:r>
            <a:endParaRPr lang="ru-RU" sz="2400" dirty="0"/>
          </a:p>
        </p:txBody>
      </p:sp>
      <p:sp>
        <p:nvSpPr>
          <p:cNvPr id="8" name="Прямоугольник 7"/>
          <p:cNvSpPr/>
          <p:nvPr/>
        </p:nvSpPr>
        <p:spPr>
          <a:xfrm>
            <a:off x="1000100" y="3714752"/>
            <a:ext cx="7110035" cy="1569660"/>
          </a:xfrm>
          <a:prstGeom prst="rect">
            <a:avLst/>
          </a:prstGeom>
          <a:ln w="38100">
            <a:solidFill>
              <a:schemeClr val="tx1"/>
            </a:solidFill>
          </a:ln>
        </p:spPr>
        <p:txBody>
          <a:bodyPr wrap="square">
            <a:spAutoFit/>
          </a:bodyPr>
          <a:lstStyle/>
          <a:p>
            <a:pPr algn="ctr"/>
            <a:r>
              <a:rPr lang="ru-RU" sz="2400" dirty="0" smtClean="0"/>
              <a:t>организуют доставку товаров мелкими партиями как на предприятия-потребители, так и на склады оптовых посреднических фирм</a:t>
            </a:r>
            <a:endParaRPr lang="ru-RU" sz="2400" dirty="0"/>
          </a:p>
        </p:txBody>
      </p:sp>
      <p:sp>
        <p:nvSpPr>
          <p:cNvPr id="9" name="Прямоугольник 8"/>
          <p:cNvSpPr/>
          <p:nvPr/>
        </p:nvSpPr>
        <p:spPr>
          <a:xfrm>
            <a:off x="1643042" y="5500702"/>
            <a:ext cx="6213337" cy="830997"/>
          </a:xfrm>
          <a:prstGeom prst="rect">
            <a:avLst/>
          </a:prstGeom>
          <a:ln w="38100">
            <a:solidFill>
              <a:schemeClr val="tx1"/>
            </a:solidFill>
          </a:ln>
        </p:spPr>
        <p:txBody>
          <a:bodyPr wrap="square">
            <a:spAutoFit/>
          </a:bodyPr>
          <a:lstStyle/>
          <a:p>
            <a:pPr algn="ctr"/>
            <a:r>
              <a:rPr lang="ru-RU" sz="2400" dirty="0" smtClean="0"/>
              <a:t>осуществляют хранение резервных партий</a:t>
            </a:r>
            <a:endParaRPr lang="ru-RU" sz="2400" dirty="0"/>
          </a:p>
        </p:txBody>
      </p:sp>
    </p:spTree>
    <p:extLst>
      <p:ext uri="{BB962C8B-B14F-4D97-AF65-F5344CB8AC3E}">
        <p14:creationId xmlns:p14="http://schemas.microsoft.com/office/powerpoint/2010/main" xmlns="" val="163199899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3108543"/>
          </a:xfrm>
          <a:prstGeom prst="rect">
            <a:avLst/>
          </a:prstGeom>
          <a:solidFill>
            <a:schemeClr val="bg2">
              <a:lumMod val="50000"/>
            </a:schemeClr>
          </a:solidFill>
        </p:spPr>
        <p:txBody>
          <a:bodyPr wrap="square">
            <a:spAutoFit/>
          </a:bodyPr>
          <a:lstStyle/>
          <a:p>
            <a:pPr algn="ctr"/>
            <a:r>
              <a:rPr lang="ru-RU" sz="2800" dirty="0" smtClean="0"/>
              <a:t>Склады торговли, находящиеся в местах сосредоточения производства (выходные оптовые базы), принимают товары от производственных предприятий большими партиями, комплектуют и отправляют крупные партии товаров получателям, находящимся в местах потребления.</a:t>
            </a:r>
            <a:endParaRPr lang="ru-RU" sz="2800" dirty="0"/>
          </a:p>
        </p:txBody>
      </p:sp>
      <p:sp>
        <p:nvSpPr>
          <p:cNvPr id="5" name="Прямоугольник 4"/>
          <p:cNvSpPr/>
          <p:nvPr/>
        </p:nvSpPr>
        <p:spPr>
          <a:xfrm>
            <a:off x="25508" y="3429000"/>
            <a:ext cx="9144000" cy="2246769"/>
          </a:xfrm>
          <a:prstGeom prst="rect">
            <a:avLst/>
          </a:prstGeom>
          <a:solidFill>
            <a:schemeClr val="bg2">
              <a:lumMod val="50000"/>
            </a:schemeClr>
          </a:solidFill>
        </p:spPr>
        <p:txBody>
          <a:bodyPr wrap="square">
            <a:spAutoFit/>
          </a:bodyPr>
          <a:lstStyle/>
          <a:p>
            <a:pPr algn="ctr"/>
            <a:r>
              <a:rPr lang="ru-RU" sz="2800" dirty="0" smtClean="0"/>
              <a:t>Склады, расположенные в местах потребления (торговые оптовые базы), получают товары производственного ассортимента и, формируя широкий торговый ассортимент, снабжают ими розничные торговые предприятия.</a:t>
            </a:r>
            <a:endParaRPr lang="ru-RU" sz="2800" dirty="0"/>
          </a:p>
        </p:txBody>
      </p:sp>
    </p:spTree>
    <p:extLst>
      <p:ext uri="{BB962C8B-B14F-4D97-AF65-F5344CB8AC3E}">
        <p14:creationId xmlns:p14="http://schemas.microsoft.com/office/powerpoint/2010/main" xmlns="" val="363308839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864096"/>
          </a:xfrm>
        </p:spPr>
        <p:txBody>
          <a:bodyPr>
            <a:normAutofit/>
          </a:bodyPr>
          <a:lstStyle/>
          <a:p>
            <a:pPr algn="ctr"/>
            <a:r>
              <a:rPr lang="ru-RU" sz="2400" dirty="0">
                <a:solidFill>
                  <a:srgbClr val="FF0000"/>
                </a:solidFill>
              </a:rPr>
              <a:t>3. КРАТКАЯ ХАРАКТЕРИСТИКА СКЛАДСКИХ ОПЕРАЦИЙ</a:t>
            </a:r>
          </a:p>
        </p:txBody>
      </p:sp>
      <p:sp>
        <p:nvSpPr>
          <p:cNvPr id="4" name="Прямоугольник 3"/>
          <p:cNvSpPr/>
          <p:nvPr/>
        </p:nvSpPr>
        <p:spPr>
          <a:xfrm>
            <a:off x="251520" y="1052736"/>
            <a:ext cx="8568952" cy="830997"/>
          </a:xfrm>
          <a:prstGeom prst="rect">
            <a:avLst/>
          </a:prstGeom>
          <a:solidFill>
            <a:schemeClr val="bg2">
              <a:lumMod val="50000"/>
            </a:schemeClr>
          </a:solidFill>
          <a:ln w="38100">
            <a:solidFill>
              <a:schemeClr val="tx1"/>
            </a:solidFill>
          </a:ln>
        </p:spPr>
        <p:txBody>
          <a:bodyPr wrap="square">
            <a:spAutoFit/>
          </a:bodyPr>
          <a:lstStyle/>
          <a:p>
            <a:pPr algn="ctr"/>
            <a:r>
              <a:rPr lang="ru-RU" sz="2400" dirty="0" smtClean="0"/>
              <a:t>В целом комплекс складских операций представляет собой следующую последовательность:</a:t>
            </a:r>
            <a:endParaRPr lang="ru-RU" sz="2400" dirty="0"/>
          </a:p>
        </p:txBody>
      </p:sp>
      <p:sp>
        <p:nvSpPr>
          <p:cNvPr id="5" name="Прямоугольник 4"/>
          <p:cNvSpPr/>
          <p:nvPr/>
        </p:nvSpPr>
        <p:spPr>
          <a:xfrm>
            <a:off x="1928795" y="2071678"/>
            <a:ext cx="4714908" cy="461665"/>
          </a:xfrm>
          <a:prstGeom prst="rect">
            <a:avLst/>
          </a:prstGeom>
          <a:ln w="38100">
            <a:solidFill>
              <a:schemeClr val="tx1"/>
            </a:solidFill>
          </a:ln>
        </p:spPr>
        <p:txBody>
          <a:bodyPr wrap="square">
            <a:spAutoFit/>
          </a:bodyPr>
          <a:lstStyle/>
          <a:p>
            <a:pPr algn="ctr"/>
            <a:r>
              <a:rPr lang="ru-RU" sz="2400" dirty="0" smtClean="0"/>
              <a:t>-  разгрузка транспорта</a:t>
            </a:r>
            <a:endParaRPr lang="ru-RU" sz="2400" dirty="0"/>
          </a:p>
        </p:txBody>
      </p:sp>
      <p:sp>
        <p:nvSpPr>
          <p:cNvPr id="6" name="Прямоугольник 5"/>
          <p:cNvSpPr/>
          <p:nvPr/>
        </p:nvSpPr>
        <p:spPr>
          <a:xfrm>
            <a:off x="2428860" y="2786058"/>
            <a:ext cx="4175100" cy="461665"/>
          </a:xfrm>
          <a:prstGeom prst="rect">
            <a:avLst/>
          </a:prstGeom>
          <a:ln w="38100">
            <a:solidFill>
              <a:schemeClr val="tx1"/>
            </a:solidFill>
          </a:ln>
        </p:spPr>
        <p:txBody>
          <a:bodyPr wrap="square">
            <a:spAutoFit/>
          </a:bodyPr>
          <a:lstStyle/>
          <a:p>
            <a:pPr algn="ctr"/>
            <a:r>
              <a:rPr lang="ru-RU" sz="2400" dirty="0" smtClean="0"/>
              <a:t> - приемка товаров</a:t>
            </a:r>
            <a:endParaRPr lang="ru-RU" sz="2400" dirty="0"/>
          </a:p>
        </p:txBody>
      </p:sp>
      <p:sp>
        <p:nvSpPr>
          <p:cNvPr id="7" name="Прямоугольник 6"/>
          <p:cNvSpPr/>
          <p:nvPr/>
        </p:nvSpPr>
        <p:spPr>
          <a:xfrm>
            <a:off x="251520" y="3394364"/>
            <a:ext cx="8568952" cy="830997"/>
          </a:xfrm>
          <a:prstGeom prst="rect">
            <a:avLst/>
          </a:prstGeom>
          <a:ln w="38100">
            <a:solidFill>
              <a:schemeClr val="tx1"/>
            </a:solidFill>
          </a:ln>
        </p:spPr>
        <p:txBody>
          <a:bodyPr wrap="square">
            <a:spAutoFit/>
          </a:bodyPr>
          <a:lstStyle/>
          <a:p>
            <a:pPr algn="ctr"/>
            <a:r>
              <a:rPr lang="ru-RU" sz="2400" dirty="0" smtClean="0"/>
              <a:t> - размещение на хранение (укладка товаров в стеллажи, штабели)</a:t>
            </a:r>
            <a:endParaRPr lang="ru-RU" sz="2400" dirty="0"/>
          </a:p>
        </p:txBody>
      </p:sp>
      <p:sp>
        <p:nvSpPr>
          <p:cNvPr id="8" name="Прямоугольник 7"/>
          <p:cNvSpPr/>
          <p:nvPr/>
        </p:nvSpPr>
        <p:spPr>
          <a:xfrm>
            <a:off x="1428728" y="4357694"/>
            <a:ext cx="6429420" cy="461665"/>
          </a:xfrm>
          <a:prstGeom prst="rect">
            <a:avLst/>
          </a:prstGeom>
          <a:ln w="38100">
            <a:solidFill>
              <a:schemeClr val="tx1"/>
            </a:solidFill>
          </a:ln>
        </p:spPr>
        <p:txBody>
          <a:bodyPr wrap="square">
            <a:spAutoFit/>
          </a:bodyPr>
          <a:lstStyle/>
          <a:p>
            <a:pPr algn="ctr"/>
            <a:r>
              <a:rPr lang="ru-RU" sz="2400" dirty="0" smtClean="0"/>
              <a:t> - отборка товаров из мест хранения</a:t>
            </a:r>
            <a:endParaRPr lang="ru-RU" sz="2400" dirty="0"/>
          </a:p>
        </p:txBody>
      </p:sp>
      <p:sp>
        <p:nvSpPr>
          <p:cNvPr id="9" name="Прямоугольник 8"/>
          <p:cNvSpPr/>
          <p:nvPr/>
        </p:nvSpPr>
        <p:spPr>
          <a:xfrm>
            <a:off x="1860889" y="5000636"/>
            <a:ext cx="6283011" cy="474205"/>
          </a:xfrm>
          <a:prstGeom prst="rect">
            <a:avLst/>
          </a:prstGeom>
          <a:ln w="38100">
            <a:solidFill>
              <a:schemeClr val="tx1"/>
            </a:solidFill>
          </a:ln>
        </p:spPr>
        <p:txBody>
          <a:bodyPr wrap="square">
            <a:spAutoFit/>
          </a:bodyPr>
          <a:lstStyle/>
          <a:p>
            <a:pPr algn="ctr"/>
            <a:r>
              <a:rPr lang="ru-RU" sz="2400" dirty="0" smtClean="0"/>
              <a:t> -  комплектование и упаковка товаров</a:t>
            </a:r>
            <a:endParaRPr lang="ru-RU" sz="2400" dirty="0"/>
          </a:p>
        </p:txBody>
      </p:sp>
      <p:sp>
        <p:nvSpPr>
          <p:cNvPr id="10" name="Прямоугольник 9"/>
          <p:cNvSpPr/>
          <p:nvPr/>
        </p:nvSpPr>
        <p:spPr>
          <a:xfrm>
            <a:off x="3745650" y="5572140"/>
            <a:ext cx="2397986" cy="478765"/>
          </a:xfrm>
          <a:prstGeom prst="rect">
            <a:avLst/>
          </a:prstGeom>
          <a:ln w="38100">
            <a:solidFill>
              <a:schemeClr val="tx1"/>
            </a:solidFill>
          </a:ln>
        </p:spPr>
        <p:txBody>
          <a:bodyPr wrap="square">
            <a:spAutoFit/>
          </a:bodyPr>
          <a:lstStyle/>
          <a:p>
            <a:pPr algn="ctr"/>
            <a:r>
              <a:rPr lang="ru-RU" sz="2400" dirty="0" smtClean="0"/>
              <a:t> - погрузка</a:t>
            </a:r>
            <a:endParaRPr lang="ru-RU" sz="2400" dirty="0"/>
          </a:p>
        </p:txBody>
      </p:sp>
      <p:sp>
        <p:nvSpPr>
          <p:cNvPr id="11" name="Прямоугольник 10"/>
          <p:cNvSpPr/>
          <p:nvPr/>
        </p:nvSpPr>
        <p:spPr>
          <a:xfrm>
            <a:off x="2026013" y="6143644"/>
            <a:ext cx="7117987" cy="461665"/>
          </a:xfrm>
          <a:prstGeom prst="rect">
            <a:avLst/>
          </a:prstGeom>
          <a:ln w="38100">
            <a:solidFill>
              <a:schemeClr val="tx1"/>
            </a:solidFill>
          </a:ln>
        </p:spPr>
        <p:txBody>
          <a:bodyPr wrap="square">
            <a:spAutoFit/>
          </a:bodyPr>
          <a:lstStyle/>
          <a:p>
            <a:pPr algn="ctr"/>
            <a:r>
              <a:rPr lang="ru-RU" sz="2400" dirty="0" smtClean="0"/>
              <a:t>- </a:t>
            </a:r>
            <a:r>
              <a:rPr lang="ru-RU" sz="2400" dirty="0" err="1" smtClean="0"/>
              <a:t>внутрискладское</a:t>
            </a:r>
            <a:r>
              <a:rPr lang="ru-RU" sz="2400" dirty="0" smtClean="0"/>
              <a:t> перемещение грузов</a:t>
            </a:r>
            <a:endParaRPr lang="ru-RU" sz="2400" dirty="0"/>
          </a:p>
        </p:txBody>
      </p:sp>
    </p:spTree>
    <p:extLst>
      <p:ext uri="{BB962C8B-B14F-4D97-AF65-F5344CB8AC3E}">
        <p14:creationId xmlns:p14="http://schemas.microsoft.com/office/powerpoint/2010/main" xmlns="" val="373069429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6594"/>
            <a:ext cx="9144000" cy="3539430"/>
          </a:xfrm>
          <a:prstGeom prst="rect">
            <a:avLst/>
          </a:prstGeom>
          <a:solidFill>
            <a:schemeClr val="bg2">
              <a:lumMod val="50000"/>
            </a:schemeClr>
          </a:solidFill>
        </p:spPr>
        <p:txBody>
          <a:bodyPr wrap="square">
            <a:spAutoFit/>
          </a:bodyPr>
          <a:lstStyle/>
          <a:p>
            <a:pPr algn="ctr"/>
            <a:r>
              <a:rPr lang="ru-RU" sz="2800" dirty="0" smtClean="0"/>
              <a:t>Наиболее тесный технический и технологический контакт   склада с остальными участниками логистического процесса имеет место при осуществлении операций с входным и выходным материальными потоками, т. е. при выполнении так называемых погрузочно-разгрузочных работ. Эти операции    определяются   следующим образом.</a:t>
            </a:r>
            <a:endParaRPr lang="ru-RU" sz="2800" dirty="0"/>
          </a:p>
        </p:txBody>
      </p:sp>
      <p:sp>
        <p:nvSpPr>
          <p:cNvPr id="5" name="Прямоугольник 4"/>
          <p:cNvSpPr/>
          <p:nvPr/>
        </p:nvSpPr>
        <p:spPr>
          <a:xfrm>
            <a:off x="0" y="3857628"/>
            <a:ext cx="9144000" cy="2677656"/>
          </a:xfrm>
          <a:prstGeom prst="rect">
            <a:avLst/>
          </a:prstGeom>
          <a:solidFill>
            <a:schemeClr val="bg2">
              <a:lumMod val="50000"/>
            </a:schemeClr>
          </a:solidFill>
        </p:spPr>
        <p:txBody>
          <a:bodyPr wrap="square">
            <a:spAutoFit/>
          </a:bodyPr>
          <a:lstStyle/>
          <a:p>
            <a:pPr algn="ctr"/>
            <a:r>
              <a:rPr lang="ru-RU" sz="2800" dirty="0" smtClean="0"/>
              <a:t>Разгрузка — логистическая операция,  заключающаяся в освобождении транспортного средства от груза. Погрузка — логистическая  операция, заключающаяся в подаче, ориентировании и укладке груза в транспортное средство.</a:t>
            </a:r>
            <a:endParaRPr lang="ru-RU" sz="2800" dirty="0"/>
          </a:p>
        </p:txBody>
      </p:sp>
    </p:spTree>
    <p:extLst>
      <p:ext uri="{BB962C8B-B14F-4D97-AF65-F5344CB8AC3E}">
        <p14:creationId xmlns:p14="http://schemas.microsoft.com/office/powerpoint/2010/main" xmlns="" val="152316627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3791"/>
            <a:ext cx="9144000" cy="44233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Прямоугольник 3"/>
          <p:cNvSpPr/>
          <p:nvPr/>
        </p:nvSpPr>
        <p:spPr>
          <a:xfrm>
            <a:off x="0" y="4653136"/>
            <a:ext cx="9144000" cy="1569660"/>
          </a:xfrm>
          <a:prstGeom prst="rect">
            <a:avLst/>
          </a:prstGeom>
        </p:spPr>
        <p:txBody>
          <a:bodyPr wrap="square">
            <a:spAutoFit/>
          </a:bodyPr>
          <a:lstStyle/>
          <a:p>
            <a:pPr algn="ctr"/>
            <a:r>
              <a:rPr lang="ru-RU" sz="2400" dirty="0" smtClean="0"/>
              <a:t>Различные варианты выполнения погрузочно-разгрузочных работ с тарно-штучными грузами: а, б, в — механизированным способом;</a:t>
            </a:r>
          </a:p>
          <a:p>
            <a:pPr algn="ctr"/>
            <a:r>
              <a:rPr lang="ru-RU" sz="2400" dirty="0" smtClean="0"/>
              <a:t>г, д — с помощью средств малой механизации</a:t>
            </a:r>
            <a:endParaRPr lang="ru-RU" sz="2400" dirty="0"/>
          </a:p>
        </p:txBody>
      </p:sp>
    </p:spTree>
    <p:extLst>
      <p:ext uri="{BB962C8B-B14F-4D97-AF65-F5344CB8AC3E}">
        <p14:creationId xmlns:p14="http://schemas.microsoft.com/office/powerpoint/2010/main" xmlns="" val="204707774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294305"/>
          </a:xfrm>
          <a:prstGeom prst="rect">
            <a:avLst/>
          </a:prstGeom>
          <a:solidFill>
            <a:schemeClr val="accent4"/>
          </a:solidFill>
        </p:spPr>
        <p:txBody>
          <a:bodyPr wrap="square">
            <a:spAutoFit/>
          </a:bodyPr>
          <a:lstStyle/>
          <a:p>
            <a:pPr algn="ctr"/>
            <a:r>
              <a:rPr lang="ru-RU" sz="2600" dirty="0" smtClean="0">
                <a:solidFill>
                  <a:schemeClr val="bg1"/>
                </a:solidFill>
              </a:rPr>
              <a:t>Следующей, существенной с точки зрения совокупного логистического процесса, операцией является приемка поступивших грузов по количеству и по качеству.</a:t>
            </a:r>
          </a:p>
          <a:p>
            <a:pPr algn="ctr"/>
            <a:r>
              <a:rPr lang="ru-RU" sz="2600" dirty="0" smtClean="0">
                <a:solidFill>
                  <a:schemeClr val="bg1"/>
                </a:solidFill>
              </a:rPr>
              <a:t>Решения по управлению материальным потоком принимаются на основании обработки информационного потока, который не всегда адекватно отражает количественный и качественный состав материального потока.  В  ходе различных технологических операций в составе материального потока могут происходить несанкционированные изменения, которые носят вероятностный характер, такие, как порча и хищения грузов, сверхнормативная убыль и др. Кроме того, не исключены ошибки персонала поставщика при формировании партий отгружаемых товаров, в результате которых образуются недостачи, излишки, несоответствие ассортиментного состава.</a:t>
            </a:r>
            <a:endParaRPr lang="ru-RU" sz="2600" dirty="0">
              <a:solidFill>
                <a:schemeClr val="bg1"/>
              </a:solidFill>
            </a:endParaRPr>
          </a:p>
        </p:txBody>
      </p:sp>
    </p:spTree>
    <p:extLst>
      <p:ext uri="{BB962C8B-B14F-4D97-AF65-F5344CB8AC3E}">
        <p14:creationId xmlns:p14="http://schemas.microsoft.com/office/powerpoint/2010/main" xmlns="" val="415969827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768" y="0"/>
            <a:ext cx="9144000" cy="2246769"/>
          </a:xfrm>
          <a:prstGeom prst="rect">
            <a:avLst/>
          </a:prstGeom>
          <a:solidFill>
            <a:schemeClr val="accent4"/>
          </a:solidFill>
        </p:spPr>
        <p:txBody>
          <a:bodyPr wrap="square">
            <a:spAutoFit/>
          </a:bodyPr>
          <a:lstStyle/>
          <a:p>
            <a:pPr algn="ctr"/>
            <a:r>
              <a:rPr lang="ru-RU" sz="2800" dirty="0" smtClean="0">
                <a:solidFill>
                  <a:schemeClr val="bg1"/>
                </a:solidFill>
              </a:rPr>
              <a:t>В процессе приемки происходит сверка фактических параметров прибывшего груза с данными товарно-сопроводительных документов. Это дает возможность скорректировать информационный поток.</a:t>
            </a:r>
            <a:endParaRPr lang="ru-RU" sz="2800" dirty="0">
              <a:solidFill>
                <a:schemeClr val="bg1"/>
              </a:solidFill>
            </a:endParaRPr>
          </a:p>
        </p:txBody>
      </p:sp>
      <p:sp>
        <p:nvSpPr>
          <p:cNvPr id="5" name="Прямоугольник 4"/>
          <p:cNvSpPr/>
          <p:nvPr/>
        </p:nvSpPr>
        <p:spPr>
          <a:xfrm>
            <a:off x="0" y="3140968"/>
            <a:ext cx="9127232" cy="3145552"/>
          </a:xfrm>
          <a:prstGeom prst="rect">
            <a:avLst/>
          </a:prstGeom>
          <a:solidFill>
            <a:schemeClr val="accent4"/>
          </a:solidFill>
        </p:spPr>
        <p:txBody>
          <a:bodyPr wrap="square">
            <a:spAutoFit/>
          </a:bodyPr>
          <a:lstStyle/>
          <a:p>
            <a:pPr algn="ctr"/>
            <a:r>
              <a:rPr lang="ru-RU" sz="3200" dirty="0" smtClean="0">
                <a:solidFill>
                  <a:schemeClr val="bg1"/>
                </a:solidFill>
              </a:rPr>
              <a:t>Проведение приемки на всех этапах движения материального потока от первичного источника сырья до конечного потребителя позволяет постоянно актуализировать информацию о его количественном и качественном составе.</a:t>
            </a:r>
            <a:endParaRPr lang="ru-RU" sz="3200" dirty="0">
              <a:solidFill>
                <a:schemeClr val="bg1"/>
              </a:solidFill>
            </a:endParaRPr>
          </a:p>
        </p:txBody>
      </p:sp>
    </p:spTree>
    <p:extLst>
      <p:ext uri="{BB962C8B-B14F-4D97-AF65-F5344CB8AC3E}">
        <p14:creationId xmlns:p14="http://schemas.microsoft.com/office/powerpoint/2010/main" xmlns="" val="33905769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060848"/>
            <a:ext cx="8686800" cy="1656184"/>
          </a:xfrm>
        </p:spPr>
        <p:txBody>
          <a:bodyPr>
            <a:normAutofit fontScale="92500"/>
          </a:bodyPr>
          <a:lstStyle/>
          <a:p>
            <a:pPr marL="0" indent="0" algn="ctr">
              <a:buNone/>
            </a:pPr>
            <a:r>
              <a:rPr lang="ru-RU" sz="2400" dirty="0"/>
              <a:t> С к л а д ы     -    это здания, сооружения и разнообразные устройства, предназначенные для приемки, размещения и хранения поступивших на них товаров, подготовки их к потреблению и отпуску потребителю.</a:t>
            </a:r>
          </a:p>
        </p:txBody>
      </p:sp>
      <p:sp>
        <p:nvSpPr>
          <p:cNvPr id="2" name="Заголовок 1"/>
          <p:cNvSpPr>
            <a:spLocks noGrp="1"/>
          </p:cNvSpPr>
          <p:nvPr>
            <p:ph type="title"/>
          </p:nvPr>
        </p:nvSpPr>
        <p:spPr>
          <a:xfrm>
            <a:off x="315857" y="260648"/>
            <a:ext cx="8686800" cy="1440160"/>
          </a:xfrm>
        </p:spPr>
        <p:txBody>
          <a:bodyPr>
            <a:normAutofit fontScale="90000"/>
          </a:bodyPr>
          <a:lstStyle/>
          <a:p>
            <a:pPr algn="ctr"/>
            <a:r>
              <a:rPr lang="ru-RU" dirty="0" smtClean="0">
                <a:solidFill>
                  <a:srgbClr val="FF0000"/>
                </a:solidFill>
              </a:rPr>
              <a:t/>
            </a:r>
            <a:br>
              <a:rPr lang="ru-RU" dirty="0" smtClean="0">
                <a:solidFill>
                  <a:srgbClr val="FF0000"/>
                </a:solidFill>
              </a:rPr>
            </a:br>
            <a:r>
              <a:rPr lang="ru-RU" dirty="0" smtClean="0">
                <a:solidFill>
                  <a:srgbClr val="FF0000"/>
                </a:solidFill>
              </a:rPr>
              <a:t>1</a:t>
            </a:r>
            <a:r>
              <a:rPr lang="ru-RU" dirty="0">
                <a:solidFill>
                  <a:srgbClr val="FF0000"/>
                </a:solidFill>
              </a:rPr>
              <a:t>. СКЛАДЫ, ИХ ОПРЕДЕЛЕНИЕ И ВИДЫ</a:t>
            </a:r>
            <a:br>
              <a:rPr lang="ru-RU" dirty="0">
                <a:solidFill>
                  <a:srgbClr val="FF0000"/>
                </a:solidFill>
              </a:rPr>
            </a:br>
            <a:endParaRPr lang="ru-RU" dirty="0">
              <a:solidFill>
                <a:srgbClr val="FF0000"/>
              </a:solidFill>
            </a:endParaRPr>
          </a:p>
        </p:txBody>
      </p:sp>
      <p:sp>
        <p:nvSpPr>
          <p:cNvPr id="4" name="Прямоугольник 3"/>
          <p:cNvSpPr/>
          <p:nvPr/>
        </p:nvSpPr>
        <p:spPr>
          <a:xfrm>
            <a:off x="323528" y="3853790"/>
            <a:ext cx="8496944" cy="1569660"/>
          </a:xfrm>
          <a:prstGeom prst="rect">
            <a:avLst/>
          </a:prstGeom>
        </p:spPr>
        <p:txBody>
          <a:bodyPr wrap="square">
            <a:spAutoFit/>
          </a:bodyPr>
          <a:lstStyle/>
          <a:p>
            <a:pPr algn="ctr"/>
            <a:r>
              <a:rPr lang="ru-RU" sz="2400" dirty="0" smtClean="0"/>
              <a:t>В широком диапазоне варьируются размеры складов: от небольших помещений, общей площадью в несколько сотен квадратных метров, до складов-гигантов, покрывающих площади в сотни тысяч квадратных метров.</a:t>
            </a:r>
            <a:endParaRPr lang="ru-RU" sz="2400" dirty="0"/>
          </a:p>
        </p:txBody>
      </p:sp>
    </p:spTree>
    <p:extLst>
      <p:ext uri="{BB962C8B-B14F-4D97-AF65-F5344CB8AC3E}">
        <p14:creationId xmlns:p14="http://schemas.microsoft.com/office/powerpoint/2010/main" xmlns="" val="53248077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332656"/>
            <a:ext cx="9144000" cy="1200329"/>
          </a:xfrm>
          <a:prstGeom prst="rect">
            <a:avLst/>
          </a:prstGeom>
          <a:solidFill>
            <a:schemeClr val="accent5"/>
          </a:solidFill>
        </p:spPr>
        <p:txBody>
          <a:bodyPr wrap="square">
            <a:spAutoFit/>
          </a:bodyPr>
          <a:lstStyle/>
          <a:p>
            <a:pPr algn="ctr"/>
            <a:r>
              <a:rPr lang="ru-RU" sz="2400" dirty="0" smtClean="0">
                <a:solidFill>
                  <a:schemeClr val="bg1"/>
                </a:solidFill>
              </a:rPr>
              <a:t>На складе принятый по количеству и качеству груз перемещается в зону хранения. Тарно-штучные грузы могут храниться в стеллажах или в штабелях. </a:t>
            </a:r>
            <a:endParaRPr lang="ru-RU" sz="2400" dirty="0">
              <a:solidFill>
                <a:schemeClr val="bg1"/>
              </a:solidFill>
            </a:endParaRPr>
          </a:p>
        </p:txBody>
      </p:sp>
      <p:sp>
        <p:nvSpPr>
          <p:cNvPr id="5" name="Прямоугольник 4"/>
          <p:cNvSpPr/>
          <p:nvPr/>
        </p:nvSpPr>
        <p:spPr>
          <a:xfrm>
            <a:off x="183138" y="1844824"/>
            <a:ext cx="8712968" cy="1200329"/>
          </a:xfrm>
          <a:prstGeom prst="rect">
            <a:avLst/>
          </a:prstGeom>
        </p:spPr>
        <p:txBody>
          <a:bodyPr wrap="square">
            <a:spAutoFit/>
          </a:bodyPr>
          <a:lstStyle/>
          <a:p>
            <a:pPr algn="ctr"/>
            <a:r>
              <a:rPr lang="ru-RU" sz="2400" dirty="0" smtClean="0"/>
              <a:t>Следующая операция -  отборка товаров из мест хранения  может производиться двумя основными способами:</a:t>
            </a:r>
            <a:endParaRPr lang="ru-RU" sz="2400" dirty="0"/>
          </a:p>
        </p:txBody>
      </p:sp>
      <p:sp>
        <p:nvSpPr>
          <p:cNvPr id="6" name="Прямоугольник 5"/>
          <p:cNvSpPr/>
          <p:nvPr/>
        </p:nvSpPr>
        <p:spPr>
          <a:xfrm>
            <a:off x="183138" y="3015871"/>
            <a:ext cx="6817754" cy="1077218"/>
          </a:xfrm>
          <a:prstGeom prst="rect">
            <a:avLst/>
          </a:prstGeom>
          <a:solidFill>
            <a:schemeClr val="accent5"/>
          </a:solidFill>
        </p:spPr>
        <p:txBody>
          <a:bodyPr wrap="square">
            <a:spAutoFit/>
          </a:bodyPr>
          <a:lstStyle/>
          <a:p>
            <a:pPr algn="ctr"/>
            <a:r>
              <a:rPr lang="ru-RU" sz="3200" dirty="0" smtClean="0">
                <a:solidFill>
                  <a:schemeClr val="bg1"/>
                </a:solidFill>
              </a:rPr>
              <a:t>- отборка целого грузового пакета</a:t>
            </a:r>
            <a:endParaRPr lang="ru-RU" sz="3200" dirty="0">
              <a:solidFill>
                <a:schemeClr val="bg1"/>
              </a:solidFill>
            </a:endParaRPr>
          </a:p>
        </p:txBody>
      </p:sp>
      <p:sp>
        <p:nvSpPr>
          <p:cNvPr id="7" name="Прямоугольник 6"/>
          <p:cNvSpPr/>
          <p:nvPr/>
        </p:nvSpPr>
        <p:spPr>
          <a:xfrm>
            <a:off x="785786" y="4214818"/>
            <a:ext cx="8358214" cy="1077218"/>
          </a:xfrm>
          <a:prstGeom prst="rect">
            <a:avLst/>
          </a:prstGeom>
          <a:solidFill>
            <a:schemeClr val="accent5"/>
          </a:solidFill>
        </p:spPr>
        <p:txBody>
          <a:bodyPr wrap="square">
            <a:spAutoFit/>
          </a:bodyPr>
          <a:lstStyle/>
          <a:p>
            <a:pPr algn="ctr"/>
            <a:r>
              <a:rPr lang="ru-RU" sz="3200" dirty="0" smtClean="0">
                <a:solidFill>
                  <a:schemeClr val="bg1"/>
                </a:solidFill>
              </a:rPr>
              <a:t>- отборка части пакета без снятия поддона</a:t>
            </a:r>
            <a:endParaRPr lang="ru-RU" sz="3200" dirty="0">
              <a:solidFill>
                <a:schemeClr val="bg1"/>
              </a:solidFill>
            </a:endParaRPr>
          </a:p>
        </p:txBody>
      </p:sp>
      <p:sp>
        <p:nvSpPr>
          <p:cNvPr id="8" name="Прямоугольник 7"/>
          <p:cNvSpPr/>
          <p:nvPr/>
        </p:nvSpPr>
        <p:spPr>
          <a:xfrm>
            <a:off x="2428860" y="5572140"/>
            <a:ext cx="6364659" cy="830997"/>
          </a:xfrm>
          <a:prstGeom prst="rect">
            <a:avLst/>
          </a:prstGeom>
        </p:spPr>
        <p:txBody>
          <a:bodyPr wrap="square">
            <a:spAutoFit/>
          </a:bodyPr>
          <a:lstStyle/>
          <a:p>
            <a:pPr algn="ctr"/>
            <a:r>
              <a:rPr lang="ru-RU" sz="2400" dirty="0" smtClean="0"/>
              <a:t>Эта операция может выполняться с разной степенью механизации</a:t>
            </a:r>
            <a:endParaRPr lang="ru-RU" sz="2400" dirty="0"/>
          </a:p>
        </p:txBody>
      </p:sp>
    </p:spTree>
    <p:extLst>
      <p:ext uri="{BB962C8B-B14F-4D97-AF65-F5344CB8AC3E}">
        <p14:creationId xmlns:p14="http://schemas.microsoft.com/office/powerpoint/2010/main" xmlns="" val="281904291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6455"/>
            <a:ext cx="9144000" cy="2246769"/>
          </a:xfrm>
          <a:prstGeom prst="rect">
            <a:avLst/>
          </a:prstGeom>
        </p:spPr>
        <p:txBody>
          <a:bodyPr wrap="square">
            <a:spAutoFit/>
          </a:bodyPr>
          <a:lstStyle/>
          <a:p>
            <a:pPr algn="ctr"/>
            <a:r>
              <a:rPr lang="ru-RU" sz="2800" dirty="0" smtClean="0"/>
              <a:t>В высотных складах тарно-штучных грузов отборщик в специальном стеллажном подъемнике передвигается вдоль ячеек стеллажа, отбирая необходимый товар. Такие склады называют  с т </a:t>
            </a:r>
            <a:r>
              <a:rPr lang="ru-RU" sz="2800" dirty="0" err="1" smtClean="0"/>
              <a:t>ат</a:t>
            </a:r>
            <a:r>
              <a:rPr lang="ru-RU" sz="2800" dirty="0" smtClean="0"/>
              <a:t> </a:t>
            </a:r>
            <a:r>
              <a:rPr lang="ru-RU" sz="2800" dirty="0" smtClean="0"/>
              <a:t>и с т и ч е с к и м и. </a:t>
            </a:r>
            <a:endParaRPr lang="ru-RU" sz="2800" dirty="0"/>
          </a:p>
        </p:txBody>
      </p:sp>
      <p:sp>
        <p:nvSpPr>
          <p:cNvPr id="5" name="Прямоугольник 4"/>
          <p:cNvSpPr/>
          <p:nvPr/>
        </p:nvSpPr>
        <p:spPr>
          <a:xfrm>
            <a:off x="0" y="2214554"/>
            <a:ext cx="9144000" cy="3970318"/>
          </a:xfrm>
          <a:prstGeom prst="rect">
            <a:avLst/>
          </a:prstGeom>
        </p:spPr>
        <p:txBody>
          <a:bodyPr wrap="square">
            <a:spAutoFit/>
          </a:bodyPr>
          <a:lstStyle/>
          <a:p>
            <a:pPr algn="ctr"/>
            <a:r>
              <a:rPr lang="ru-RU" sz="2800" dirty="0" smtClean="0"/>
              <a:t>Другой вариант отборки реализуется в так называемых высотных динамических  складах, здесь стеллажный подъемник автоматически подается к ячейке с необходимым грузом. С помощью телескопического вилочного захвата грузовой пакет вынимается из места хранения и транспортируется к рабочему месту отборщика. Необходимое количество груза отбирается, остальное подается назад в место хранения.</a:t>
            </a:r>
          </a:p>
          <a:p>
            <a:pPr algn="ctr"/>
            <a:r>
              <a:rPr lang="ru-RU" sz="2800" dirty="0" smtClean="0"/>
              <a:t> </a:t>
            </a:r>
            <a:endParaRPr lang="ru-RU" sz="2800" dirty="0"/>
          </a:p>
        </p:txBody>
      </p:sp>
    </p:spTree>
    <p:extLst>
      <p:ext uri="{BB962C8B-B14F-4D97-AF65-F5344CB8AC3E}">
        <p14:creationId xmlns:p14="http://schemas.microsoft.com/office/powerpoint/2010/main" xmlns="" val="356645451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4824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Прямоугольник 3"/>
          <p:cNvSpPr/>
          <p:nvPr/>
        </p:nvSpPr>
        <p:spPr>
          <a:xfrm>
            <a:off x="571472" y="4857760"/>
            <a:ext cx="8286808" cy="1200329"/>
          </a:xfrm>
          <a:prstGeom prst="rect">
            <a:avLst/>
          </a:prstGeom>
        </p:spPr>
        <p:txBody>
          <a:bodyPr wrap="square">
            <a:spAutoFit/>
          </a:bodyPr>
          <a:lstStyle/>
          <a:p>
            <a:pPr algn="ctr"/>
            <a:r>
              <a:rPr lang="ru-RU" sz="2400" dirty="0" smtClean="0"/>
              <a:t>Выполнение различных операций в зоне хранения:</a:t>
            </a:r>
          </a:p>
          <a:p>
            <a:pPr algn="ctr"/>
            <a:r>
              <a:rPr lang="ru-RU" sz="2400" dirty="0" smtClean="0"/>
              <a:t>а, б, в — механизированным способом;</a:t>
            </a:r>
          </a:p>
          <a:p>
            <a:pPr algn="ctr"/>
            <a:r>
              <a:rPr lang="ru-RU" sz="2400" dirty="0" smtClean="0"/>
              <a:t>г  - с помощью средств малой механизации</a:t>
            </a:r>
            <a:endParaRPr lang="ru-RU" sz="2400" dirty="0"/>
          </a:p>
        </p:txBody>
      </p:sp>
    </p:spTree>
    <p:extLst>
      <p:ext uri="{BB962C8B-B14F-4D97-AF65-F5344CB8AC3E}">
        <p14:creationId xmlns:p14="http://schemas.microsoft.com/office/powerpoint/2010/main" xmlns="" val="403555237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rgbClr val="FF0000"/>
                </a:solidFill>
              </a:rPr>
              <a:t>4. ГРУЗОВАЯ ЕДИНИЦА  -  ЭЛЕМЕНТ ЛОГИСТИКИ</a:t>
            </a:r>
          </a:p>
        </p:txBody>
      </p:sp>
      <p:sp>
        <p:nvSpPr>
          <p:cNvPr id="4" name="Прямоугольник 3"/>
          <p:cNvSpPr/>
          <p:nvPr/>
        </p:nvSpPr>
        <p:spPr>
          <a:xfrm>
            <a:off x="251520" y="1628800"/>
            <a:ext cx="8568952" cy="1569660"/>
          </a:xfrm>
          <a:prstGeom prst="rect">
            <a:avLst/>
          </a:prstGeom>
        </p:spPr>
        <p:txBody>
          <a:bodyPr wrap="square">
            <a:spAutoFit/>
          </a:bodyPr>
          <a:lstStyle/>
          <a:p>
            <a:pPr algn="ctr"/>
            <a:r>
              <a:rPr lang="ru-RU" sz="2400" dirty="0" smtClean="0"/>
              <a:t> Одним из ключевых понятий логистики является понятие грузовой единицы.  Г р у з о в а я    е д и н и ц а - некоторое количество грузов, которые погружают, транспортируют, выгружают и хранят как единую массу.</a:t>
            </a:r>
            <a:endParaRPr lang="ru-RU" sz="2400" dirty="0"/>
          </a:p>
        </p:txBody>
      </p:sp>
      <p:sp>
        <p:nvSpPr>
          <p:cNvPr id="5" name="Прямоугольник 4"/>
          <p:cNvSpPr/>
          <p:nvPr/>
        </p:nvSpPr>
        <p:spPr>
          <a:xfrm>
            <a:off x="251520" y="3645024"/>
            <a:ext cx="8568952" cy="1938992"/>
          </a:xfrm>
          <a:prstGeom prst="rect">
            <a:avLst/>
          </a:prstGeom>
        </p:spPr>
        <p:txBody>
          <a:bodyPr wrap="square">
            <a:spAutoFit/>
          </a:bodyPr>
          <a:lstStyle/>
          <a:p>
            <a:pPr algn="ctr"/>
            <a:r>
              <a:rPr lang="ru-RU" sz="2400" dirty="0" smtClean="0"/>
              <a:t>Грузовая единица  -  это тот элемент логистики, который своими параметрами связывает технологические процессы участников логистического процесса в единое целое, формироваться грузовая единица может как на производственных участках, так и на складах.</a:t>
            </a:r>
            <a:endParaRPr lang="ru-RU" sz="2400" dirty="0"/>
          </a:p>
        </p:txBody>
      </p:sp>
    </p:spTree>
    <p:extLst>
      <p:ext uri="{BB962C8B-B14F-4D97-AF65-F5344CB8AC3E}">
        <p14:creationId xmlns:p14="http://schemas.microsoft.com/office/powerpoint/2010/main" xmlns="" val="339644082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876" y="260648"/>
            <a:ext cx="8496944" cy="1077218"/>
          </a:xfrm>
          <a:prstGeom prst="rect">
            <a:avLst/>
          </a:prstGeom>
        </p:spPr>
        <p:txBody>
          <a:bodyPr wrap="square">
            <a:spAutoFit/>
          </a:bodyPr>
          <a:lstStyle/>
          <a:p>
            <a:pPr algn="ctr"/>
            <a:r>
              <a:rPr lang="ru-RU" sz="3200" dirty="0" smtClean="0"/>
              <a:t>Существенными характеристиками грузовой единицы являются следующие:</a:t>
            </a:r>
            <a:endParaRPr lang="ru-RU" sz="3200" dirty="0"/>
          </a:p>
        </p:txBody>
      </p:sp>
      <p:sp>
        <p:nvSpPr>
          <p:cNvPr id="5" name="Прямоугольник 4"/>
          <p:cNvSpPr/>
          <p:nvPr/>
        </p:nvSpPr>
        <p:spPr>
          <a:xfrm>
            <a:off x="285720" y="2071678"/>
            <a:ext cx="5214974" cy="954107"/>
          </a:xfrm>
          <a:prstGeom prst="rect">
            <a:avLst/>
          </a:prstGeom>
          <a:ln w="38100">
            <a:solidFill>
              <a:schemeClr val="tx1"/>
            </a:solidFill>
          </a:ln>
        </p:spPr>
        <p:txBody>
          <a:bodyPr wrap="square">
            <a:spAutoFit/>
          </a:bodyPr>
          <a:lstStyle/>
          <a:p>
            <a:pPr algn="ctr"/>
            <a:r>
              <a:rPr lang="ru-RU" sz="2800" dirty="0" smtClean="0"/>
              <a:t>- размеры грузовой единицы</a:t>
            </a:r>
            <a:endParaRPr lang="ru-RU" sz="2800" dirty="0"/>
          </a:p>
        </p:txBody>
      </p:sp>
      <p:sp>
        <p:nvSpPr>
          <p:cNvPr id="6" name="Прямоугольник 5"/>
          <p:cNvSpPr/>
          <p:nvPr/>
        </p:nvSpPr>
        <p:spPr>
          <a:xfrm>
            <a:off x="428596" y="3357562"/>
            <a:ext cx="8467809" cy="1815882"/>
          </a:xfrm>
          <a:prstGeom prst="rect">
            <a:avLst/>
          </a:prstGeom>
          <a:ln w="38100">
            <a:solidFill>
              <a:schemeClr val="tx1"/>
            </a:solidFill>
          </a:ln>
        </p:spPr>
        <p:txBody>
          <a:bodyPr wrap="square">
            <a:spAutoFit/>
          </a:bodyPr>
          <a:lstStyle/>
          <a:p>
            <a:pPr algn="ctr"/>
            <a:r>
              <a:rPr lang="ru-RU" sz="2800" dirty="0" smtClean="0"/>
              <a:t> - способность к сохранению целостности, а также первоначальной геометрической формы в процессе разнообразных логистических операций</a:t>
            </a:r>
            <a:endParaRPr lang="ru-RU" sz="2800" dirty="0"/>
          </a:p>
        </p:txBody>
      </p:sp>
    </p:spTree>
    <p:extLst>
      <p:ext uri="{BB962C8B-B14F-4D97-AF65-F5344CB8AC3E}">
        <p14:creationId xmlns:p14="http://schemas.microsoft.com/office/powerpoint/2010/main" xmlns="" val="73664875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876" y="332656"/>
            <a:ext cx="8568952" cy="2308324"/>
          </a:xfrm>
          <a:prstGeom prst="rect">
            <a:avLst/>
          </a:prstGeom>
          <a:ln w="38100">
            <a:solidFill>
              <a:schemeClr val="bg1"/>
            </a:solidFill>
          </a:ln>
        </p:spPr>
        <p:txBody>
          <a:bodyPr wrap="square">
            <a:spAutoFit/>
          </a:bodyPr>
          <a:lstStyle/>
          <a:p>
            <a:pPr algn="ctr"/>
            <a:r>
              <a:rPr lang="ru-RU" sz="2400" dirty="0" smtClean="0"/>
              <a:t>Размеры грузовых единиц, а также оборудования для их погрузки, транспортировки, разгрузки и хранения должны быть согласованы между собой. Это позволяет эффективно использовать материально-техническую базу участников логистического процесса на всех этапах движения материального потока.</a:t>
            </a:r>
            <a:endParaRPr lang="ru-RU" sz="2400" dirty="0"/>
          </a:p>
        </p:txBody>
      </p:sp>
      <p:sp>
        <p:nvSpPr>
          <p:cNvPr id="5" name="Прямоугольник 4"/>
          <p:cNvSpPr/>
          <p:nvPr/>
        </p:nvSpPr>
        <p:spPr>
          <a:xfrm>
            <a:off x="251876" y="3140968"/>
            <a:ext cx="8568952" cy="2308324"/>
          </a:xfrm>
          <a:prstGeom prst="rect">
            <a:avLst/>
          </a:prstGeom>
          <a:ln w="38100">
            <a:solidFill>
              <a:schemeClr val="bg1"/>
            </a:solidFill>
          </a:ln>
        </p:spPr>
        <p:txBody>
          <a:bodyPr wrap="square">
            <a:spAutoFit/>
          </a:bodyPr>
          <a:lstStyle/>
          <a:p>
            <a:pPr algn="ctr"/>
            <a:r>
              <a:rPr lang="ru-RU" sz="2400" dirty="0" smtClean="0"/>
              <a:t>В качестве основания, платформы для формирования грузовой единицы используются стандартные поддоны размером 1200х800 и 1200х1000 мм. Любой груз, упакованный в стандартную транспортную тару, можно рационально уложить на этих поддонах. Это достигается унификацией размеров транспортной тары.</a:t>
            </a:r>
            <a:endParaRPr lang="ru-RU" sz="2400" dirty="0"/>
          </a:p>
        </p:txBody>
      </p:sp>
    </p:spTree>
    <p:extLst>
      <p:ext uri="{BB962C8B-B14F-4D97-AF65-F5344CB8AC3E}">
        <p14:creationId xmlns:p14="http://schemas.microsoft.com/office/powerpoint/2010/main" xmlns="" val="371290063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93799"/>
            <a:ext cx="8796808" cy="3046988"/>
          </a:xfrm>
          <a:prstGeom prst="rect">
            <a:avLst/>
          </a:prstGeom>
        </p:spPr>
        <p:txBody>
          <a:bodyPr wrap="square">
            <a:spAutoFit/>
          </a:bodyPr>
          <a:lstStyle/>
          <a:p>
            <a:pPr algn="ctr"/>
            <a:r>
              <a:rPr lang="ru-RU" sz="2400" dirty="0" smtClean="0"/>
              <a:t>В логистике применяется разнообразная материально-техническая база. Для того чтобы она была соизмерима, используют некоторую условную единицу площади, так называемый базовый модуль. Этот модуль представляет собой прямоугольник со сторонами 600х400 мм, который должен укладываться кратное число раз на площади грузовой платформы транспортного средства, на рабочей поверхности складского оборудования и т. п.</a:t>
            </a:r>
            <a:endParaRPr lang="ru-RU" sz="2400" dirty="0"/>
          </a:p>
        </p:txBody>
      </p:sp>
      <p:sp>
        <p:nvSpPr>
          <p:cNvPr id="5" name="Прямоугольник 4"/>
          <p:cNvSpPr/>
          <p:nvPr/>
        </p:nvSpPr>
        <p:spPr>
          <a:xfrm>
            <a:off x="107504" y="3645024"/>
            <a:ext cx="8796808" cy="1569660"/>
          </a:xfrm>
          <a:prstGeom prst="rect">
            <a:avLst/>
          </a:prstGeom>
        </p:spPr>
        <p:txBody>
          <a:bodyPr wrap="square">
            <a:spAutoFit/>
          </a:bodyPr>
          <a:lstStyle/>
          <a:p>
            <a:pPr algn="ctr"/>
            <a:r>
              <a:rPr lang="ru-RU" sz="2400" dirty="0" smtClean="0"/>
              <a:t>Использование единого модуля позволяет привести в гармоническое соответствие размеры материально технической базы на всем пути движения материального потока, начиная от первичного источника сырья, вплоть до конечного потребителя </a:t>
            </a:r>
            <a:endParaRPr lang="ru-RU" sz="2400" dirty="0"/>
          </a:p>
        </p:txBody>
      </p:sp>
    </p:spTree>
    <p:extLst>
      <p:ext uri="{BB962C8B-B14F-4D97-AF65-F5344CB8AC3E}">
        <p14:creationId xmlns:p14="http://schemas.microsoft.com/office/powerpoint/2010/main" xmlns="" val="336829413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500042"/>
            <a:ext cx="9144000" cy="5632311"/>
          </a:xfrm>
          <a:prstGeom prst="rect">
            <a:avLst/>
          </a:prstGeom>
          <a:solidFill>
            <a:schemeClr val="accent3"/>
          </a:solidFill>
        </p:spPr>
        <p:txBody>
          <a:bodyPr wrap="square">
            <a:spAutoFit/>
          </a:bodyPr>
          <a:lstStyle/>
          <a:p>
            <a:pPr algn="ctr"/>
            <a:r>
              <a:rPr lang="ru-RU" sz="3600" dirty="0" smtClean="0">
                <a:solidFill>
                  <a:schemeClr val="bg1"/>
                </a:solidFill>
              </a:rPr>
              <a:t>На основании базового модуля разработана единая система унифицированных размеров транспортной тары. Принцип создания этой системы заключается в том, что площадь поддона разделяют на сетку кратных поддону размеров, которые определяют наружные и внутренние размеры транспортной тары.</a:t>
            </a:r>
            <a:endParaRPr lang="ru-RU" sz="3600" dirty="0">
              <a:solidFill>
                <a:schemeClr val="bg1"/>
              </a:solidFill>
            </a:endParaRPr>
          </a:p>
        </p:txBody>
      </p:sp>
    </p:spTree>
    <p:extLst>
      <p:ext uri="{BB962C8B-B14F-4D97-AF65-F5344CB8AC3E}">
        <p14:creationId xmlns:p14="http://schemas.microsoft.com/office/powerpoint/2010/main" xmlns="" val="110274189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5301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Прямоугольник 3"/>
          <p:cNvSpPr/>
          <p:nvPr/>
        </p:nvSpPr>
        <p:spPr>
          <a:xfrm>
            <a:off x="357158" y="5357826"/>
            <a:ext cx="8280920" cy="830997"/>
          </a:xfrm>
          <a:prstGeom prst="rect">
            <a:avLst/>
          </a:prstGeom>
        </p:spPr>
        <p:txBody>
          <a:bodyPr wrap="square">
            <a:spAutoFit/>
          </a:bodyPr>
          <a:lstStyle/>
          <a:p>
            <a:pPr algn="ctr"/>
            <a:r>
              <a:rPr lang="ru-RU" sz="2400" dirty="0" smtClean="0"/>
              <a:t>Принципиальная схема использования основного модуля на разных стадиях логистического процесса</a:t>
            </a:r>
            <a:endParaRPr lang="ru-RU" sz="2400" dirty="0"/>
          </a:p>
        </p:txBody>
      </p:sp>
    </p:spTree>
    <p:extLst>
      <p:ext uri="{BB962C8B-B14F-4D97-AF65-F5344CB8AC3E}">
        <p14:creationId xmlns:p14="http://schemas.microsoft.com/office/powerpoint/2010/main" xmlns="" val="46385254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4220" y="260648"/>
            <a:ext cx="8712968" cy="1938992"/>
          </a:xfrm>
          <a:prstGeom prst="rect">
            <a:avLst/>
          </a:prstGeom>
        </p:spPr>
        <p:txBody>
          <a:bodyPr wrap="square">
            <a:spAutoFit/>
          </a:bodyPr>
          <a:lstStyle/>
          <a:p>
            <a:pPr algn="ctr"/>
            <a:r>
              <a:rPr lang="ru-RU" sz="2400" dirty="0" smtClean="0"/>
              <a:t>Способность   грузовой единицы сохранять целостность в процессе выполнения логистических операций достигается пакетированием. </a:t>
            </a:r>
            <a:r>
              <a:rPr lang="ru-RU" sz="2400" i="1" dirty="0" smtClean="0"/>
              <a:t>Пакетирование -   это операция формирования на поддоне грузовой единицы и последующее связывание груза и поддона в единое целое.</a:t>
            </a:r>
            <a:endParaRPr lang="ru-RU" sz="2400" i="1" dirty="0"/>
          </a:p>
        </p:txBody>
      </p:sp>
      <p:sp>
        <p:nvSpPr>
          <p:cNvPr id="5" name="Прямоугольник 4"/>
          <p:cNvSpPr/>
          <p:nvPr/>
        </p:nvSpPr>
        <p:spPr>
          <a:xfrm>
            <a:off x="2571736" y="2643182"/>
            <a:ext cx="4286280" cy="830997"/>
          </a:xfrm>
          <a:prstGeom prst="rect">
            <a:avLst/>
          </a:prstGeom>
          <a:ln w="38100">
            <a:solidFill>
              <a:schemeClr val="tx1"/>
            </a:solidFill>
          </a:ln>
        </p:spPr>
        <p:txBody>
          <a:bodyPr wrap="square">
            <a:spAutoFit/>
          </a:bodyPr>
          <a:lstStyle/>
          <a:p>
            <a:pPr algn="ctr"/>
            <a:r>
              <a:rPr lang="ru-RU" sz="2400" dirty="0" smtClean="0"/>
              <a:t>Пакетирование обеспечивает:</a:t>
            </a:r>
            <a:endParaRPr lang="ru-RU" sz="2400" dirty="0"/>
          </a:p>
        </p:txBody>
      </p:sp>
      <p:sp>
        <p:nvSpPr>
          <p:cNvPr id="6" name="Прямоугольник 5"/>
          <p:cNvSpPr/>
          <p:nvPr/>
        </p:nvSpPr>
        <p:spPr>
          <a:xfrm>
            <a:off x="1142976" y="3571876"/>
            <a:ext cx="6912768" cy="830997"/>
          </a:xfrm>
          <a:prstGeom prst="rect">
            <a:avLst/>
          </a:prstGeom>
          <a:solidFill>
            <a:schemeClr val="accent3"/>
          </a:solidFill>
        </p:spPr>
        <p:txBody>
          <a:bodyPr wrap="square">
            <a:spAutoFit/>
          </a:bodyPr>
          <a:lstStyle/>
          <a:p>
            <a:pPr algn="ctr"/>
            <a:r>
              <a:rPr lang="ru-RU" sz="2400" dirty="0" smtClean="0">
                <a:solidFill>
                  <a:schemeClr val="bg1"/>
                </a:solidFill>
              </a:rPr>
              <a:t>-   сохранность продукта на пути движения к потребителю</a:t>
            </a:r>
            <a:endParaRPr lang="ru-RU" sz="2400" dirty="0">
              <a:solidFill>
                <a:schemeClr val="bg1"/>
              </a:solidFill>
            </a:endParaRPr>
          </a:p>
        </p:txBody>
      </p:sp>
      <p:sp>
        <p:nvSpPr>
          <p:cNvPr id="7" name="Прямоугольник 6"/>
          <p:cNvSpPr/>
          <p:nvPr/>
        </p:nvSpPr>
        <p:spPr>
          <a:xfrm>
            <a:off x="357158" y="4857760"/>
            <a:ext cx="8280920" cy="1569660"/>
          </a:xfrm>
          <a:prstGeom prst="rect">
            <a:avLst/>
          </a:prstGeom>
          <a:solidFill>
            <a:schemeClr val="accent3"/>
          </a:solidFill>
        </p:spPr>
        <p:txBody>
          <a:bodyPr wrap="square">
            <a:spAutoFit/>
          </a:bodyPr>
          <a:lstStyle/>
          <a:p>
            <a:pPr algn="ctr"/>
            <a:r>
              <a:rPr lang="ru-RU" sz="2400" dirty="0" smtClean="0">
                <a:solidFill>
                  <a:schemeClr val="bg1"/>
                </a:solidFill>
              </a:rPr>
              <a:t>- возможность достижения высоких показателей эффективности при выполнении погрузочно-разгрузочных и транспортно</a:t>
            </a:r>
            <a:r>
              <a:rPr lang="ru-RU" sz="2400" dirty="0">
                <a:solidFill>
                  <a:schemeClr val="bg1"/>
                </a:solidFill>
              </a:rPr>
              <a:t>-</a:t>
            </a:r>
            <a:r>
              <a:rPr lang="ru-RU" sz="2400" dirty="0" smtClean="0">
                <a:solidFill>
                  <a:schemeClr val="bg1"/>
                </a:solidFill>
              </a:rPr>
              <a:t>складских работ за счет их комплексной механизации и автоматизации</a:t>
            </a:r>
            <a:endParaRPr lang="ru-RU" sz="2400" dirty="0">
              <a:solidFill>
                <a:schemeClr val="bg1"/>
              </a:solidFill>
            </a:endParaRPr>
          </a:p>
        </p:txBody>
      </p:sp>
    </p:spTree>
    <p:extLst>
      <p:ext uri="{BB962C8B-B14F-4D97-AF65-F5344CB8AC3E}">
        <p14:creationId xmlns:p14="http://schemas.microsoft.com/office/powerpoint/2010/main" xmlns="" val="77041669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32" y="19650"/>
            <a:ext cx="4540308" cy="2592288"/>
          </a:xfrm>
          <a:solidFill>
            <a:schemeClr val="bg2">
              <a:lumMod val="75000"/>
            </a:schemeClr>
          </a:solidFill>
        </p:spPr>
        <p:txBody>
          <a:bodyPr>
            <a:normAutofit fontScale="92500" lnSpcReduction="20000"/>
          </a:bodyPr>
          <a:lstStyle/>
          <a:p>
            <a:pPr marL="0" indent="0" algn="ctr">
              <a:buNone/>
            </a:pPr>
            <a:r>
              <a:rPr lang="ru-RU" sz="2400" dirty="0"/>
              <a:t>Различаются склады и по высоте укладки грузов. В одних груз хранится не выше человеческого роста, в других необходимы специальные устройства, способные поднять и точно уложить груз в ячейку на высоте 21 м и более.</a:t>
            </a:r>
          </a:p>
        </p:txBody>
      </p:sp>
      <p:sp>
        <p:nvSpPr>
          <p:cNvPr id="4" name="Прямоугольник 3"/>
          <p:cNvSpPr/>
          <p:nvPr/>
        </p:nvSpPr>
        <p:spPr>
          <a:xfrm>
            <a:off x="4788024" y="0"/>
            <a:ext cx="4338672" cy="3477875"/>
          </a:xfrm>
          <a:prstGeom prst="rect">
            <a:avLst/>
          </a:prstGeom>
          <a:solidFill>
            <a:schemeClr val="bg2">
              <a:lumMod val="75000"/>
            </a:schemeClr>
          </a:solidFill>
        </p:spPr>
        <p:txBody>
          <a:bodyPr wrap="square">
            <a:spAutoFit/>
          </a:bodyPr>
          <a:lstStyle/>
          <a:p>
            <a:pPr algn="ctr"/>
            <a:r>
              <a:rPr lang="ru-RU" sz="2000" dirty="0" smtClean="0"/>
              <a:t>Склады могут иметь разные конструкции: размещаться в отдельных помещениях (закрытые), иметь только крышу или крышу и одну, две или три стены (полузакрытые). Некоторые грузы хранятся вообще вне помещений на специально оборудованных площадках, в так называемых открытых складах.</a:t>
            </a:r>
            <a:endParaRPr lang="ru-RU" sz="2000" dirty="0"/>
          </a:p>
        </p:txBody>
      </p:sp>
      <p:sp>
        <p:nvSpPr>
          <p:cNvPr id="5" name="Прямоугольник 4"/>
          <p:cNvSpPr/>
          <p:nvPr/>
        </p:nvSpPr>
        <p:spPr>
          <a:xfrm>
            <a:off x="0" y="3284984"/>
            <a:ext cx="4572000" cy="2862322"/>
          </a:xfrm>
          <a:prstGeom prst="rect">
            <a:avLst/>
          </a:prstGeom>
          <a:solidFill>
            <a:schemeClr val="bg2">
              <a:lumMod val="75000"/>
            </a:schemeClr>
          </a:solidFill>
        </p:spPr>
        <p:txBody>
          <a:bodyPr>
            <a:spAutoFit/>
          </a:bodyPr>
          <a:lstStyle/>
          <a:p>
            <a:pPr algn="ctr"/>
            <a:r>
              <a:rPr lang="ru-RU" sz="2000" dirty="0" smtClean="0"/>
              <a:t>Склад может предназначаться для хранения товаров одного предприятия (склад индивидуального пользования), а может, на условиях лизинга, сдаваться в аренду физическим или юридическим лицам (склад коллективного пользования или склад-отель).</a:t>
            </a:r>
            <a:endParaRPr lang="ru-RU" sz="2000" dirty="0"/>
          </a:p>
        </p:txBody>
      </p:sp>
      <p:sp>
        <p:nvSpPr>
          <p:cNvPr id="6" name="Прямоугольник 5"/>
          <p:cNvSpPr/>
          <p:nvPr/>
        </p:nvSpPr>
        <p:spPr>
          <a:xfrm>
            <a:off x="4919852" y="3861048"/>
            <a:ext cx="4227658" cy="2862322"/>
          </a:xfrm>
          <a:prstGeom prst="rect">
            <a:avLst/>
          </a:prstGeom>
          <a:solidFill>
            <a:schemeClr val="bg2">
              <a:lumMod val="75000"/>
            </a:schemeClr>
          </a:solidFill>
        </p:spPr>
        <p:txBody>
          <a:bodyPr wrap="square">
            <a:spAutoFit/>
          </a:bodyPr>
          <a:lstStyle/>
          <a:p>
            <a:pPr algn="ctr"/>
            <a:r>
              <a:rPr lang="ru-RU" sz="2000" dirty="0" smtClean="0"/>
              <a:t>Различаются склады и по степени механизации складских операций: немеханизированные, механизированные, комплексно</a:t>
            </a:r>
            <a:r>
              <a:rPr lang="en-US" sz="2000" dirty="0" smtClean="0"/>
              <a:t>-</a:t>
            </a:r>
            <a:r>
              <a:rPr lang="ru-RU" sz="2000" dirty="0" smtClean="0"/>
              <a:t>механизированные, автоматизированные и автоматические.</a:t>
            </a:r>
            <a:endParaRPr lang="ru-RU" sz="2000" dirty="0"/>
          </a:p>
        </p:txBody>
      </p:sp>
    </p:spTree>
    <p:extLst>
      <p:ext uri="{BB962C8B-B14F-4D97-AF65-F5344CB8AC3E}">
        <p14:creationId xmlns:p14="http://schemas.microsoft.com/office/powerpoint/2010/main" xmlns="" val="249201039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88640"/>
            <a:ext cx="9143999" cy="1384995"/>
          </a:xfrm>
          <a:prstGeom prst="rect">
            <a:avLst/>
          </a:prstGeom>
          <a:solidFill>
            <a:schemeClr val="accent3"/>
          </a:solidFill>
        </p:spPr>
        <p:txBody>
          <a:bodyPr wrap="square">
            <a:spAutoFit/>
          </a:bodyPr>
          <a:lstStyle/>
          <a:p>
            <a:pPr algn="ctr"/>
            <a:r>
              <a:rPr lang="ru-RU" sz="2800" dirty="0" smtClean="0">
                <a:solidFill>
                  <a:schemeClr val="bg1"/>
                </a:solidFill>
              </a:rPr>
              <a:t>- максимальное использование грузоподъемности и вместимости подвижного состава на всех видах транспорта</a:t>
            </a:r>
            <a:endParaRPr lang="ru-RU" sz="2800" dirty="0">
              <a:solidFill>
                <a:schemeClr val="bg1"/>
              </a:solidFill>
            </a:endParaRPr>
          </a:p>
        </p:txBody>
      </p:sp>
      <p:sp>
        <p:nvSpPr>
          <p:cNvPr id="5" name="Прямоугольник 4"/>
          <p:cNvSpPr/>
          <p:nvPr/>
        </p:nvSpPr>
        <p:spPr>
          <a:xfrm>
            <a:off x="0" y="2500306"/>
            <a:ext cx="9144000" cy="954107"/>
          </a:xfrm>
          <a:prstGeom prst="rect">
            <a:avLst/>
          </a:prstGeom>
          <a:solidFill>
            <a:schemeClr val="accent3"/>
          </a:solidFill>
        </p:spPr>
        <p:txBody>
          <a:bodyPr wrap="square">
            <a:spAutoFit/>
          </a:bodyPr>
          <a:lstStyle/>
          <a:p>
            <a:pPr algn="ctr"/>
            <a:r>
              <a:rPr lang="ru-RU" sz="2800" dirty="0" smtClean="0">
                <a:solidFill>
                  <a:schemeClr val="bg1"/>
                </a:solidFill>
              </a:rPr>
              <a:t>-  возможность перегрузки без переформирования</a:t>
            </a:r>
            <a:endParaRPr lang="ru-RU" sz="2800" dirty="0">
              <a:solidFill>
                <a:schemeClr val="bg1"/>
              </a:solidFill>
            </a:endParaRPr>
          </a:p>
        </p:txBody>
      </p:sp>
      <p:sp>
        <p:nvSpPr>
          <p:cNvPr id="6" name="Прямоугольник 5"/>
          <p:cNvSpPr/>
          <p:nvPr/>
        </p:nvSpPr>
        <p:spPr>
          <a:xfrm>
            <a:off x="0" y="4214818"/>
            <a:ext cx="9144000" cy="954107"/>
          </a:xfrm>
          <a:prstGeom prst="rect">
            <a:avLst/>
          </a:prstGeom>
          <a:solidFill>
            <a:schemeClr val="accent3"/>
          </a:solidFill>
        </p:spPr>
        <p:txBody>
          <a:bodyPr wrap="square">
            <a:spAutoFit/>
          </a:bodyPr>
          <a:lstStyle/>
          <a:p>
            <a:pPr algn="ctr"/>
            <a:r>
              <a:rPr lang="ru-RU" sz="2800" dirty="0" smtClean="0">
                <a:solidFill>
                  <a:schemeClr val="bg1"/>
                </a:solidFill>
              </a:rPr>
              <a:t>-  безопасность выполнения погрузочно-разгрузочных и транспортно-складских работ</a:t>
            </a:r>
            <a:endParaRPr lang="ru-RU" sz="2800" dirty="0">
              <a:solidFill>
                <a:schemeClr val="bg1"/>
              </a:solidFill>
            </a:endParaRPr>
          </a:p>
        </p:txBody>
      </p:sp>
    </p:spTree>
    <p:extLst>
      <p:ext uri="{BB962C8B-B14F-4D97-AF65-F5344CB8AC3E}">
        <p14:creationId xmlns:p14="http://schemas.microsoft.com/office/powerpoint/2010/main" xmlns="" val="189597160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640960" cy="1446550"/>
          </a:xfrm>
          <a:prstGeom prst="rect">
            <a:avLst/>
          </a:prstGeom>
        </p:spPr>
        <p:txBody>
          <a:bodyPr wrap="square">
            <a:spAutoFit/>
          </a:bodyPr>
          <a:lstStyle/>
          <a:p>
            <a:pPr algn="ctr"/>
            <a:r>
              <a:rPr lang="ru-RU" sz="2200" dirty="0" smtClean="0"/>
              <a:t>Одним из наиболее прогрессивных методов формирования грузовых единиц является пакетирование грузов с помощью </a:t>
            </a:r>
            <a:r>
              <a:rPr lang="ru-RU" sz="2200" dirty="0" err="1" smtClean="0"/>
              <a:t>термоусадочной</a:t>
            </a:r>
            <a:r>
              <a:rPr lang="ru-RU" sz="2200" dirty="0" smtClean="0"/>
              <a:t> пленки. Остановимся подробнее на преимуществах этого метода.</a:t>
            </a:r>
            <a:endParaRPr lang="ru-RU" sz="2200" dirty="0"/>
          </a:p>
        </p:txBody>
      </p:sp>
      <p:sp>
        <p:nvSpPr>
          <p:cNvPr id="5" name="Прямоугольник 4"/>
          <p:cNvSpPr/>
          <p:nvPr/>
        </p:nvSpPr>
        <p:spPr>
          <a:xfrm>
            <a:off x="428596" y="2143116"/>
            <a:ext cx="8208912" cy="4154984"/>
          </a:xfrm>
          <a:prstGeom prst="rect">
            <a:avLst/>
          </a:prstGeom>
          <a:ln w="38100">
            <a:solidFill>
              <a:schemeClr val="tx1"/>
            </a:solidFill>
          </a:ln>
        </p:spPr>
        <p:txBody>
          <a:bodyPr wrap="square">
            <a:spAutoFit/>
          </a:bodyPr>
          <a:lstStyle/>
          <a:p>
            <a:pPr algn="ctr"/>
            <a:r>
              <a:rPr lang="ru-RU" sz="2200" dirty="0" smtClean="0"/>
              <a:t>1. Высокая степень сохранности грузов.</a:t>
            </a:r>
          </a:p>
          <a:p>
            <a:pPr algn="ctr"/>
            <a:endParaRPr lang="ru-RU" sz="2200" dirty="0" smtClean="0"/>
          </a:p>
          <a:p>
            <a:pPr algn="ctr"/>
            <a:r>
              <a:rPr lang="ru-RU" sz="2200" dirty="0" smtClean="0"/>
              <a:t>Грузовой пакет, обандероленный </a:t>
            </a:r>
            <a:r>
              <a:rPr lang="ru-RU" sz="2200" dirty="0" err="1" smtClean="0"/>
              <a:t>термоусадочной</a:t>
            </a:r>
            <a:r>
              <a:rPr lang="ru-RU" sz="2200" dirty="0" smtClean="0"/>
              <a:t> пленкой, имеет повышенную устойчивость. Не вызывает разрушения пакета даже его наклон под углом до 35 градусов. В результате уменьшаются потери при транспортировке, увеличивается безопасность работы с грузом. Грузы в </a:t>
            </a:r>
            <a:r>
              <a:rPr lang="ru-RU" sz="2200" dirty="0" err="1" smtClean="0"/>
              <a:t>термоусадочной</a:t>
            </a:r>
            <a:r>
              <a:rPr lang="ru-RU" sz="2200" dirty="0" smtClean="0"/>
              <a:t> пленке защищены от пыли, грязи и влаги и могут противостоять атмосферным условиям до двух месяцев. Снижается возможность хищения грузов, так как любое нарушение упаковки сразу становится заметным.</a:t>
            </a:r>
            <a:endParaRPr lang="ru-RU" sz="2200" dirty="0"/>
          </a:p>
        </p:txBody>
      </p:sp>
    </p:spTree>
    <p:extLst>
      <p:ext uri="{BB962C8B-B14F-4D97-AF65-F5344CB8AC3E}">
        <p14:creationId xmlns:p14="http://schemas.microsoft.com/office/powerpoint/2010/main" xmlns="" val="417105035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512" y="188640"/>
            <a:ext cx="4566708" cy="30221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Прямоугольник 3"/>
          <p:cNvSpPr/>
          <p:nvPr/>
        </p:nvSpPr>
        <p:spPr>
          <a:xfrm>
            <a:off x="174220" y="3459171"/>
            <a:ext cx="4572000" cy="1569660"/>
          </a:xfrm>
          <a:prstGeom prst="rect">
            <a:avLst/>
          </a:prstGeom>
        </p:spPr>
        <p:txBody>
          <a:bodyPr>
            <a:spAutoFit/>
          </a:bodyPr>
          <a:lstStyle/>
          <a:p>
            <a:pPr algn="ctr"/>
            <a:r>
              <a:rPr lang="ru-RU" sz="2400" dirty="0" smtClean="0"/>
              <a:t>Повышенная устойчивость грузового пакета, обандероленного </a:t>
            </a:r>
            <a:r>
              <a:rPr lang="ru-RU" sz="2400" dirty="0" err="1" smtClean="0"/>
              <a:t>термоусадочной</a:t>
            </a:r>
            <a:r>
              <a:rPr lang="ru-RU" sz="2400" dirty="0" smtClean="0"/>
              <a:t> пленкой</a:t>
            </a:r>
            <a:endParaRPr lang="ru-RU" sz="2400" dirty="0"/>
          </a:p>
        </p:txBody>
      </p:sp>
      <p:sp>
        <p:nvSpPr>
          <p:cNvPr id="5" name="Прямоугольник 4"/>
          <p:cNvSpPr/>
          <p:nvPr/>
        </p:nvSpPr>
        <p:spPr>
          <a:xfrm>
            <a:off x="4742772" y="193192"/>
            <a:ext cx="4397780" cy="3785652"/>
          </a:xfrm>
          <a:prstGeom prst="rect">
            <a:avLst/>
          </a:prstGeom>
        </p:spPr>
        <p:txBody>
          <a:bodyPr wrap="square">
            <a:spAutoFit/>
          </a:bodyPr>
          <a:lstStyle/>
          <a:p>
            <a:pPr algn="ctr"/>
            <a:r>
              <a:rPr lang="ru-RU" sz="2400" dirty="0" smtClean="0"/>
              <a:t>2. Возможность пакетирования грузов различных размеров и формы.</a:t>
            </a:r>
          </a:p>
          <a:p>
            <a:pPr algn="ctr"/>
            <a:endParaRPr lang="ru-RU" sz="2400" dirty="0" smtClean="0"/>
          </a:p>
          <a:p>
            <a:pPr algn="ctr"/>
            <a:r>
              <a:rPr lang="ru-RU" sz="2400" dirty="0" smtClean="0"/>
              <a:t>Упаковывать в </a:t>
            </a:r>
            <a:r>
              <a:rPr lang="ru-RU" sz="2400" dirty="0" err="1" smtClean="0"/>
              <a:t>термоусадочную</a:t>
            </a:r>
            <a:r>
              <a:rPr lang="ru-RU" sz="2400" dirty="0" smtClean="0"/>
              <a:t> пленку можно кирпич, бакалейные товары, книги, металлические детали неправильной формы и многое другое.</a:t>
            </a:r>
            <a:endParaRPr lang="ru-RU" sz="2400" dirty="0"/>
          </a:p>
        </p:txBody>
      </p:sp>
    </p:spTree>
    <p:extLst>
      <p:ext uri="{BB962C8B-B14F-4D97-AF65-F5344CB8AC3E}">
        <p14:creationId xmlns:p14="http://schemas.microsoft.com/office/powerpoint/2010/main" xmlns="" val="103977226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63" y="332656"/>
            <a:ext cx="9144000" cy="5262979"/>
          </a:xfrm>
          <a:prstGeom prst="rect">
            <a:avLst/>
          </a:prstGeom>
          <a:noFill/>
        </p:spPr>
        <p:txBody>
          <a:bodyPr wrap="square">
            <a:spAutoFit/>
          </a:bodyPr>
          <a:lstStyle/>
          <a:p>
            <a:pPr algn="ctr"/>
            <a:r>
              <a:rPr lang="ru-RU" sz="2800" dirty="0" smtClean="0"/>
              <a:t>3. Сравнительно низкие затраты труда.</a:t>
            </a:r>
          </a:p>
          <a:p>
            <a:pPr algn="ctr"/>
            <a:r>
              <a:rPr lang="ru-RU" sz="2800" dirty="0" smtClean="0"/>
              <a:t>При использовании автоматического и полуавтоматического оборудования затраты труда на пакетирование в </a:t>
            </a:r>
            <a:r>
              <a:rPr lang="ru-RU" sz="2800" dirty="0" err="1" smtClean="0"/>
              <a:t>термоусадочную</a:t>
            </a:r>
            <a:r>
              <a:rPr lang="ru-RU" sz="2800" dirty="0" smtClean="0"/>
              <a:t> пленку в 3 - 4 раза меньше затрат труда на пакетирование с помощью стальной ленты.</a:t>
            </a:r>
          </a:p>
          <a:p>
            <a:pPr algn="ctr"/>
            <a:r>
              <a:rPr lang="ru-RU" sz="2800" dirty="0" smtClean="0"/>
              <a:t>Кроме того, хранящаяся в стеллаже обандероленная пленкой грузовая единица, может быть вскрыта для отборки части пакета. При этом целостность грузовой единицы не нарушается, что также дает экономию рабочего времени: не требует повторной упаковки груза.</a:t>
            </a:r>
            <a:endParaRPr lang="ru-RU" sz="2800" dirty="0"/>
          </a:p>
        </p:txBody>
      </p:sp>
    </p:spTree>
    <p:extLst>
      <p:ext uri="{BB962C8B-B14F-4D97-AF65-F5344CB8AC3E}">
        <p14:creationId xmlns:p14="http://schemas.microsoft.com/office/powerpoint/2010/main" xmlns="" val="18599429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500042"/>
            <a:ext cx="9144000" cy="6000792"/>
          </a:xfrm>
        </p:spPr>
        <p:txBody>
          <a:bodyPr>
            <a:noAutofit/>
          </a:bodyPr>
          <a:lstStyle/>
          <a:p>
            <a:pPr marL="0" indent="0" algn="ctr">
              <a:buNone/>
            </a:pPr>
            <a:r>
              <a:rPr lang="ru-RU" sz="2800" dirty="0"/>
              <a:t>Существенным признаком склада является возможность </a:t>
            </a:r>
            <a:r>
              <a:rPr lang="ru-RU" sz="2800" dirty="0" smtClean="0"/>
              <a:t>доставки </a:t>
            </a:r>
            <a:r>
              <a:rPr lang="ru-RU" sz="2800" dirty="0"/>
              <a:t>и вывоза </a:t>
            </a:r>
            <a:r>
              <a:rPr lang="ru-RU" sz="2800" dirty="0" smtClean="0"/>
              <a:t>груз</a:t>
            </a:r>
            <a:r>
              <a:rPr lang="en-US" sz="2800" dirty="0" smtClean="0"/>
              <a:t>a</a:t>
            </a:r>
            <a:r>
              <a:rPr lang="ru-RU" sz="2800" dirty="0" smtClean="0"/>
              <a:t> </a:t>
            </a:r>
            <a:r>
              <a:rPr lang="ru-RU" sz="2800" dirty="0"/>
              <a:t>с помощью железнодорожного или водного транспорта. В соответствии с этим признаком различают пристанционные или портовые склады (расположенные на </a:t>
            </a:r>
            <a:r>
              <a:rPr lang="ru-RU" sz="2800" dirty="0" smtClean="0"/>
              <a:t>территории </a:t>
            </a:r>
            <a:r>
              <a:rPr lang="ru-RU" sz="2800" dirty="0"/>
              <a:t>железнодорожной станции или порта), прирельсовые (имеющие подведенную железнодорожную ветку для подачи и уборки вагонов) и глубинные. Для того, чтобы доставить груз от станции, пристани или порта в глубинный склад, необходимо воспользоваться автомобильным или другим видом транспорта.</a:t>
            </a:r>
          </a:p>
        </p:txBody>
      </p:sp>
    </p:spTree>
    <p:extLst>
      <p:ext uri="{BB962C8B-B14F-4D97-AF65-F5344CB8AC3E}">
        <p14:creationId xmlns:p14="http://schemas.microsoft.com/office/powerpoint/2010/main" xmlns="" val="1512860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686800" cy="866726"/>
          </a:xfrm>
        </p:spPr>
        <p:txBody>
          <a:bodyPr>
            <a:normAutofit/>
          </a:bodyPr>
          <a:lstStyle/>
          <a:p>
            <a:pPr marL="0" indent="0" algn="ctr">
              <a:buNone/>
            </a:pPr>
            <a:r>
              <a:rPr lang="ru-RU" sz="2400" dirty="0"/>
              <a:t>В зависимости от широты ассортимента хранимого груза </a:t>
            </a:r>
            <a:r>
              <a:rPr lang="ru-RU" sz="2400" dirty="0" smtClean="0"/>
              <a:t>выделяют: </a:t>
            </a:r>
            <a:endParaRPr lang="ru-RU" sz="2400" dirty="0"/>
          </a:p>
        </p:txBody>
      </p:sp>
      <p:sp>
        <p:nvSpPr>
          <p:cNvPr id="4" name="Овал 3"/>
          <p:cNvSpPr/>
          <p:nvPr/>
        </p:nvSpPr>
        <p:spPr>
          <a:xfrm>
            <a:off x="323528" y="1124744"/>
            <a:ext cx="3891282" cy="136815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специализированные склады</a:t>
            </a:r>
            <a:endParaRPr lang="ru-RU" dirty="0"/>
          </a:p>
        </p:txBody>
      </p:sp>
      <p:sp>
        <p:nvSpPr>
          <p:cNvPr id="5" name="Овал 4"/>
          <p:cNvSpPr/>
          <p:nvPr/>
        </p:nvSpPr>
        <p:spPr>
          <a:xfrm>
            <a:off x="4788024" y="1124744"/>
            <a:ext cx="3744416" cy="1368152"/>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склады со смешанным или с универсальным ассортиментом</a:t>
            </a:r>
            <a:endParaRPr lang="ru-RU" dirty="0"/>
          </a:p>
        </p:txBody>
      </p:sp>
      <p:sp>
        <p:nvSpPr>
          <p:cNvPr id="6" name="Прямоугольник 5"/>
          <p:cNvSpPr/>
          <p:nvPr/>
        </p:nvSpPr>
        <p:spPr>
          <a:xfrm>
            <a:off x="323528" y="2967335"/>
            <a:ext cx="8424936" cy="830997"/>
          </a:xfrm>
          <a:prstGeom prst="rect">
            <a:avLst/>
          </a:prstGeom>
        </p:spPr>
        <p:txBody>
          <a:bodyPr wrap="square">
            <a:spAutoFit/>
          </a:bodyPr>
          <a:lstStyle/>
          <a:p>
            <a:pPr algn="ctr"/>
            <a:r>
              <a:rPr lang="ru-RU" sz="2400" dirty="0" smtClean="0"/>
              <a:t>По  признаку места склады можно разделить на две   </a:t>
            </a:r>
          </a:p>
          <a:p>
            <a:pPr algn="ctr"/>
            <a:r>
              <a:rPr lang="ru-RU" sz="2400" dirty="0" smtClean="0"/>
              <a:t>основные    группы:</a:t>
            </a:r>
            <a:endParaRPr lang="ru-RU" sz="2400" dirty="0"/>
          </a:p>
        </p:txBody>
      </p:sp>
      <p:sp>
        <p:nvSpPr>
          <p:cNvPr id="7" name="Овал 6"/>
          <p:cNvSpPr/>
          <p:nvPr/>
        </p:nvSpPr>
        <p:spPr>
          <a:xfrm>
            <a:off x="323528" y="4077072"/>
            <a:ext cx="4896544" cy="1209316"/>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1. Склады на участке движения продукции производственно-технического назначения.</a:t>
            </a:r>
            <a:endParaRPr lang="ru-RU" dirty="0"/>
          </a:p>
        </p:txBody>
      </p:sp>
      <p:sp>
        <p:nvSpPr>
          <p:cNvPr id="8" name="Овал 7"/>
          <p:cNvSpPr/>
          <p:nvPr/>
        </p:nvSpPr>
        <p:spPr>
          <a:xfrm>
            <a:off x="3857620" y="5286388"/>
            <a:ext cx="4896544" cy="1152128"/>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2. Склады на участке движения товаров народного потребления.</a:t>
            </a:r>
            <a:endParaRPr lang="ru-RU" dirty="0"/>
          </a:p>
        </p:txBody>
      </p:sp>
    </p:spTree>
    <p:extLst>
      <p:ext uri="{BB962C8B-B14F-4D97-AF65-F5344CB8AC3E}">
        <p14:creationId xmlns:p14="http://schemas.microsoft.com/office/powerpoint/2010/main" xmlns="" val="106606807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686800" cy="578694"/>
          </a:xfrm>
          <a:ln w="38100">
            <a:solidFill>
              <a:schemeClr val="tx1"/>
            </a:solidFill>
          </a:ln>
        </p:spPr>
        <p:txBody>
          <a:bodyPr>
            <a:normAutofit fontScale="92500"/>
          </a:bodyPr>
          <a:lstStyle/>
          <a:p>
            <a:pPr marL="0" indent="0" algn="ctr">
              <a:buNone/>
            </a:pPr>
            <a:r>
              <a:rPr lang="ru-RU" sz="2400" dirty="0"/>
              <a:t>В свою очередь, первая группа складов </a:t>
            </a:r>
            <a:r>
              <a:rPr lang="ru-RU" sz="2400" dirty="0" smtClean="0"/>
              <a:t>подразделяется на: </a:t>
            </a:r>
            <a:endParaRPr lang="ru-RU" sz="2400" dirty="0"/>
          </a:p>
        </p:txBody>
      </p:sp>
      <p:sp>
        <p:nvSpPr>
          <p:cNvPr id="4" name="Прямоугольник 3"/>
          <p:cNvSpPr/>
          <p:nvPr/>
        </p:nvSpPr>
        <p:spPr>
          <a:xfrm>
            <a:off x="251520" y="1412776"/>
            <a:ext cx="4572000" cy="1200329"/>
          </a:xfrm>
          <a:prstGeom prst="rect">
            <a:avLst/>
          </a:prstGeom>
          <a:solidFill>
            <a:schemeClr val="accent6">
              <a:lumMod val="60000"/>
              <a:lumOff val="40000"/>
            </a:schemeClr>
          </a:solidFill>
        </p:spPr>
        <p:txBody>
          <a:bodyPr wrap="square">
            <a:spAutoFit/>
          </a:bodyPr>
          <a:lstStyle/>
          <a:p>
            <a:pPr algn="ctr"/>
            <a:r>
              <a:rPr lang="ru-RU" sz="2400" dirty="0" smtClean="0"/>
              <a:t>1) склады готовой продукции предприятий-изготовителей</a:t>
            </a:r>
            <a:endParaRPr lang="ru-RU" sz="2400" dirty="0"/>
          </a:p>
        </p:txBody>
      </p:sp>
      <p:sp>
        <p:nvSpPr>
          <p:cNvPr id="5" name="Прямоугольник 4"/>
          <p:cNvSpPr/>
          <p:nvPr/>
        </p:nvSpPr>
        <p:spPr>
          <a:xfrm>
            <a:off x="2000232" y="2714620"/>
            <a:ext cx="4572000" cy="2308324"/>
          </a:xfrm>
          <a:prstGeom prst="rect">
            <a:avLst/>
          </a:prstGeom>
          <a:solidFill>
            <a:schemeClr val="accent6">
              <a:lumMod val="60000"/>
              <a:lumOff val="40000"/>
            </a:schemeClr>
          </a:solidFill>
        </p:spPr>
        <p:txBody>
          <a:bodyPr wrap="square">
            <a:spAutoFit/>
          </a:bodyPr>
          <a:lstStyle/>
          <a:p>
            <a:pPr algn="ctr"/>
            <a:r>
              <a:rPr lang="ru-RU" sz="2400" dirty="0" smtClean="0"/>
              <a:t>2) склады   сырья и исходных материалов предприятий-потребителей продукции производственно-технического назначения </a:t>
            </a:r>
            <a:endParaRPr lang="ru-RU" sz="2400" dirty="0"/>
          </a:p>
        </p:txBody>
      </p:sp>
      <p:sp>
        <p:nvSpPr>
          <p:cNvPr id="6" name="Прямоугольник 5"/>
          <p:cNvSpPr/>
          <p:nvPr/>
        </p:nvSpPr>
        <p:spPr>
          <a:xfrm>
            <a:off x="4000496" y="5214950"/>
            <a:ext cx="4860032" cy="1200329"/>
          </a:xfrm>
          <a:prstGeom prst="rect">
            <a:avLst/>
          </a:prstGeom>
          <a:solidFill>
            <a:schemeClr val="accent6">
              <a:lumMod val="60000"/>
              <a:lumOff val="40000"/>
            </a:schemeClr>
          </a:solidFill>
        </p:spPr>
        <p:txBody>
          <a:bodyPr wrap="square">
            <a:spAutoFit/>
          </a:bodyPr>
          <a:lstStyle/>
          <a:p>
            <a:pPr algn="ctr"/>
            <a:r>
              <a:rPr lang="ru-RU" sz="2400" dirty="0" smtClean="0"/>
              <a:t>3) склады сферы обращения продукции производственно-технического назначения.</a:t>
            </a:r>
            <a:endParaRPr lang="ru-RU" sz="2400" dirty="0"/>
          </a:p>
        </p:txBody>
      </p:sp>
    </p:spTree>
    <p:extLst>
      <p:ext uri="{BB962C8B-B14F-4D97-AF65-F5344CB8AC3E}">
        <p14:creationId xmlns:p14="http://schemas.microsoft.com/office/powerpoint/2010/main" xmlns="" val="423927633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6043" y="0"/>
            <a:ext cx="9117957" cy="48691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Прямоугольник 3"/>
          <p:cNvSpPr/>
          <p:nvPr/>
        </p:nvSpPr>
        <p:spPr>
          <a:xfrm>
            <a:off x="285720" y="4929198"/>
            <a:ext cx="8568952" cy="1628800"/>
          </a:xfrm>
          <a:prstGeom prst="rect">
            <a:avLst/>
          </a:prstGeom>
        </p:spPr>
        <p:txBody>
          <a:bodyPr wrap="square">
            <a:spAutoFit/>
          </a:bodyPr>
          <a:lstStyle/>
          <a:p>
            <a:pPr algn="ctr"/>
            <a:r>
              <a:rPr lang="ru-RU" sz="2400" dirty="0" smtClean="0"/>
              <a:t>Классификация складов по признаку места в общем процессе движения материального потока от первичного источника сырья до конечного потребителя готовой продукции</a:t>
            </a:r>
            <a:endParaRPr lang="ru-RU" sz="2400" dirty="0"/>
          </a:p>
        </p:txBody>
      </p:sp>
    </p:spTree>
    <p:extLst>
      <p:ext uri="{BB962C8B-B14F-4D97-AF65-F5344CB8AC3E}">
        <p14:creationId xmlns:p14="http://schemas.microsoft.com/office/powerpoint/2010/main" xmlns="" val="416782204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188640"/>
            <a:ext cx="6859488" cy="650702"/>
          </a:xfrm>
        </p:spPr>
        <p:txBody>
          <a:bodyPr>
            <a:normAutofit fontScale="85000" lnSpcReduction="10000"/>
          </a:bodyPr>
          <a:lstStyle/>
          <a:p>
            <a:pPr marL="0" indent="0">
              <a:buNone/>
            </a:pPr>
            <a:r>
              <a:rPr lang="ru-RU" sz="2800" dirty="0"/>
              <a:t>Склады второй группы подразделяются </a:t>
            </a:r>
            <a:r>
              <a:rPr lang="ru-RU" sz="2800" dirty="0" smtClean="0"/>
              <a:t>на:</a:t>
            </a:r>
            <a:endParaRPr lang="ru-RU" sz="2800" dirty="0"/>
          </a:p>
        </p:txBody>
      </p:sp>
      <p:sp>
        <p:nvSpPr>
          <p:cNvPr id="4" name="Овал 3"/>
          <p:cNvSpPr/>
          <p:nvPr/>
        </p:nvSpPr>
        <p:spPr>
          <a:xfrm>
            <a:off x="179512" y="1196752"/>
            <a:ext cx="5400600" cy="1944216"/>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склады предприятий оптовой торговли товарами народного потребления , находящиеся в местах производства, этих изделий</a:t>
            </a:r>
            <a:endParaRPr lang="ru-RU" dirty="0"/>
          </a:p>
        </p:txBody>
      </p:sp>
      <p:sp>
        <p:nvSpPr>
          <p:cNvPr id="5" name="Овал 4"/>
          <p:cNvSpPr/>
          <p:nvPr/>
        </p:nvSpPr>
        <p:spPr>
          <a:xfrm>
            <a:off x="4427984" y="3356992"/>
            <a:ext cx="4203460" cy="936104"/>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склады, находящиеся в местах их потребления</a:t>
            </a:r>
            <a:endParaRPr lang="ru-RU" dirty="0"/>
          </a:p>
        </p:txBody>
      </p:sp>
      <p:sp>
        <p:nvSpPr>
          <p:cNvPr id="6" name="Прямоугольник 5"/>
          <p:cNvSpPr/>
          <p:nvPr/>
        </p:nvSpPr>
        <p:spPr>
          <a:xfrm>
            <a:off x="899592" y="4653135"/>
            <a:ext cx="7488832" cy="1200329"/>
          </a:xfrm>
          <a:prstGeom prst="rect">
            <a:avLst/>
          </a:prstGeom>
        </p:spPr>
        <p:txBody>
          <a:bodyPr wrap="square">
            <a:spAutoFit/>
          </a:bodyPr>
          <a:lstStyle/>
          <a:p>
            <a:pPr algn="ctr"/>
            <a:r>
              <a:rPr lang="ru-RU" sz="2400" dirty="0" smtClean="0"/>
              <a:t>Склады торговли в местах производства принадлежат так называемым выходным оптовым базам. Склады в местах потребления   -   торговым оптовым базам.</a:t>
            </a:r>
            <a:endParaRPr lang="ru-RU" sz="2400" dirty="0"/>
          </a:p>
        </p:txBody>
      </p:sp>
    </p:spTree>
    <p:extLst>
      <p:ext uri="{BB962C8B-B14F-4D97-AF65-F5344CB8AC3E}">
        <p14:creationId xmlns:p14="http://schemas.microsoft.com/office/powerpoint/2010/main" xmlns="" val="265548137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41490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Прямоугольник 3"/>
          <p:cNvSpPr/>
          <p:nvPr/>
        </p:nvSpPr>
        <p:spPr>
          <a:xfrm>
            <a:off x="539552" y="4725144"/>
            <a:ext cx="7776864" cy="1200329"/>
          </a:xfrm>
          <a:prstGeom prst="rect">
            <a:avLst/>
          </a:prstGeom>
        </p:spPr>
        <p:txBody>
          <a:bodyPr wrap="square">
            <a:spAutoFit/>
          </a:bodyPr>
          <a:lstStyle/>
          <a:p>
            <a:pPr algn="ctr"/>
            <a:r>
              <a:rPr lang="ru-RU" sz="2400" dirty="0" smtClean="0"/>
              <a:t>Принципиальная схема цепи складов на пути материального потока от первичного источника сырья до конечного потребителя</a:t>
            </a:r>
            <a:endParaRPr lang="ru-RU" sz="2400" dirty="0"/>
          </a:p>
        </p:txBody>
      </p:sp>
    </p:spTree>
    <p:extLst>
      <p:ext uri="{BB962C8B-B14F-4D97-AF65-F5344CB8AC3E}">
        <p14:creationId xmlns:p14="http://schemas.microsoft.com/office/powerpoint/2010/main" xmlns="" val="35078014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286</TotalTime>
  <Words>1864</Words>
  <Application>Microsoft Office PowerPoint</Application>
  <PresentationFormat>Экран (4:3)</PresentationFormat>
  <Paragraphs>112</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Открытая</vt:lpstr>
      <vt:lpstr>Тема 10. СКЛАДИРОВАНИЕ ПРОДУКЦИИ  В ЛОГИСТИЧЕСКИХ СИСТЕМАХ</vt:lpstr>
      <vt:lpstr> 1. СКЛАДЫ, ИХ ОПРЕДЕЛЕНИЕ И ВИДЫ </vt:lpstr>
      <vt:lpstr>Слайд 3</vt:lpstr>
      <vt:lpstr>Слайд 4</vt:lpstr>
      <vt:lpstr>Слайд 5</vt:lpstr>
      <vt:lpstr>Слайд 6</vt:lpstr>
      <vt:lpstr>Слайд 7</vt:lpstr>
      <vt:lpstr>Слайд 8</vt:lpstr>
      <vt:lpstr>Слайд 9</vt:lpstr>
      <vt:lpstr>2. ФУНКЦИИ СКЛАДОВ</vt:lpstr>
      <vt:lpstr>Слайд 11</vt:lpstr>
      <vt:lpstr>Слайд 12</vt:lpstr>
      <vt:lpstr>Слайд 13</vt:lpstr>
      <vt:lpstr>Слайд 14</vt:lpstr>
      <vt:lpstr>3. КРАТКАЯ ХАРАКТЕРИСТИКА СКЛАДСКИХ ОПЕРАЦИЙ</vt:lpstr>
      <vt:lpstr>Слайд 16</vt:lpstr>
      <vt:lpstr>Слайд 17</vt:lpstr>
      <vt:lpstr>Слайд 18</vt:lpstr>
      <vt:lpstr>Слайд 19</vt:lpstr>
      <vt:lpstr>Слайд 20</vt:lpstr>
      <vt:lpstr>Слайд 21</vt:lpstr>
      <vt:lpstr>Слайд 22</vt:lpstr>
      <vt:lpstr>4. ГРУЗОВАЯ ЕДИНИЦА  -  ЭЛЕМЕНТ ЛОГИСТИКИ</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10. СКЛАДИРОВАНИЕ ПРОДУКЦИИ  В ЛОГИСТИЧЕСКИХ СИСТЕМАХ</dc:title>
  <dc:creator>Natella</dc:creator>
  <cp:lastModifiedBy>USER</cp:lastModifiedBy>
  <cp:revision>24</cp:revision>
  <dcterms:created xsi:type="dcterms:W3CDTF">2013-10-21T14:15:03Z</dcterms:created>
  <dcterms:modified xsi:type="dcterms:W3CDTF">2015-10-16T11:40:42Z</dcterms:modified>
</cp:coreProperties>
</file>