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7"/>
  </p:notesMasterIdLst>
  <p:sldIdLst>
    <p:sldId id="259" r:id="rId3"/>
    <p:sldId id="257" r:id="rId4"/>
    <p:sldId id="29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0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8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E78"/>
    <a:srgbClr val="F61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37150-3424-4B7A-9045-B9105F982B76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F43E-9A93-4D7A-BDBD-63105FED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F43E-9A93-4D7A-BDBD-63105FEDE1D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5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944B060F-341E-45E4-BAB5-3D4DF4B155AC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268760"/>
            <a:ext cx="6143668" cy="1714512"/>
          </a:xfrm>
        </p:spPr>
        <p:txBody>
          <a:bodyPr/>
          <a:lstStyle/>
          <a:p>
            <a:r>
              <a:rPr lang="ru-RU" dirty="0"/>
              <a:t>ТРАНСПОРТНАЯ ЛОГИСТИКА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01E78"/>
                </a:solidFill>
              </a:rPr>
              <a:t>Сеидзаде</a:t>
            </a:r>
            <a:r>
              <a:rPr lang="ru-RU" sz="3200" b="1" dirty="0" smtClean="0">
                <a:solidFill>
                  <a:srgbClr val="F01E78"/>
                </a:solidFill>
              </a:rPr>
              <a:t> </a:t>
            </a:r>
            <a:r>
              <a:rPr lang="ru-RU" sz="3200" b="1" dirty="0" err="1" smtClean="0">
                <a:solidFill>
                  <a:srgbClr val="F01E78"/>
                </a:solidFill>
              </a:rPr>
              <a:t>Бахар</a:t>
            </a:r>
            <a:endParaRPr lang="ru-RU" sz="3200" b="1" dirty="0" smtClean="0">
              <a:solidFill>
                <a:srgbClr val="F01E78"/>
              </a:solidFill>
            </a:endParaRPr>
          </a:p>
          <a:p>
            <a:r>
              <a:rPr lang="ru-RU" sz="3200" b="1" dirty="0" smtClean="0">
                <a:solidFill>
                  <a:srgbClr val="F01E78"/>
                </a:solidFill>
              </a:rPr>
              <a:t>905 </a:t>
            </a:r>
            <a:r>
              <a:rPr lang="ru-RU" sz="3200" b="1" dirty="0" smtClean="0">
                <a:solidFill>
                  <a:srgbClr val="F01E78"/>
                </a:solidFill>
              </a:rPr>
              <a:t>гр.</a:t>
            </a:r>
            <a:endParaRPr lang="ru-RU" sz="3200" b="1" dirty="0">
              <a:solidFill>
                <a:srgbClr val="F01E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том случае, когда объемы транспортной работы выделяются в большой самостоятельный массив (например, при функционировании транспорта общего пользования, а также в ряде случаев транспорта необщего пользования*),   возникает ряд специфических задач, которые относят к задачам транспортной логистики.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3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852936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Транспортный коридор - это часть национальной или международ­ной транспортной системы, которая обеспечивает значительные грузовые перевозки между отдельными географическими районами.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13690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07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/>
              <a:t>Включает в себя:</a:t>
            </a:r>
            <a:endParaRPr lang="ru-RU" dirty="0"/>
          </a:p>
          <a:p>
            <a:r>
              <a:rPr lang="ru-RU" i="1" dirty="0"/>
              <a:t>подвижные транспортные средства и стационарные устройства всех видов транспорта, работающих на данном направлении, а также совокупность пра­вовых условий осуществления этих перевозок.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1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Транспортная цепь -  этапы перевозок груза на определенные рассто­яния, в течение определенного периода времени, с использованием транспортных средств одного</a:t>
            </a:r>
            <a:r>
              <a:rPr lang="ru-RU" b="1" i="1" dirty="0"/>
              <a:t> </a:t>
            </a:r>
            <a:r>
              <a:rPr lang="ru-RU" i="1" dirty="0"/>
              <a:t>или нескольких видов транспорта. Все это вре­мя грузы остаются в неизменном виде (например, грузовой пакет или контейнер).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2. ВЫБОР ВИДА ТРАНСПОРТНОГО СРЕДСТВА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8112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877024"/>
            <a:ext cx="2785492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48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29618" cy="452596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Задача выбора вида транспорта решается во взаимной связи с другими задачами логистики, такими, как создание и поддер­жание оптимального уровня запасов, выбор вида упаковки и др. </a:t>
            </a:r>
            <a:r>
              <a:rPr lang="ru-RU" b="1" i="1" dirty="0"/>
              <a:t>Основой выбора вида транспорта,</a:t>
            </a:r>
            <a:r>
              <a:rPr lang="ru-RU" b="1" dirty="0"/>
              <a:t> оптимального для конкрет­ной перевозки, </a:t>
            </a:r>
            <a:r>
              <a:rPr lang="ru-RU" b="1" i="1" dirty="0"/>
              <a:t>служит информация о характерных особенно­стях различных видов транспорта.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6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Автомобильный транспорт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563148"/>
            <a:ext cx="6696744" cy="3281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0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Одно из основных преиму­ществ -  </a:t>
            </a:r>
            <a:r>
              <a:rPr lang="ru-RU" b="1" i="1" dirty="0"/>
              <a:t>высокая маневренность. С</a:t>
            </a:r>
            <a:r>
              <a:rPr lang="ru-RU" b="1" dirty="0"/>
              <a:t> помощью автомобильного транспорта груз может доставляться «от дверей до дверей» с необходимой степенью срочности. Этот вид транспорта обеспе­чивает регулярность поставки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4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Основным недостатком автомобильного транспорта являет­ся </a:t>
            </a:r>
            <a:r>
              <a:rPr lang="ru-RU" b="1" i="1" dirty="0"/>
              <a:t>сравнительно высокая себестоимость перевозок,</a:t>
            </a:r>
            <a:r>
              <a:rPr lang="ru-RU" b="1" dirty="0"/>
              <a:t> плата за которые обычно взимается по максимальной грузоподъемности автомобиля.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0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 другим недостаткам этого вида транспорта от­носят также срочность разгрузки, возможность хищения гру­за и угона автотранспорта, сравнительно малую грузоподъем­ность.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5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СУЩНОСТЬ И ЗАДАЧИ ТРАНСПОРТНОЙ ЛОГИСТИКИ</a:t>
            </a:r>
          </a:p>
          <a:p>
            <a:r>
              <a:rPr lang="ru-RU" b="1" dirty="0" smtClean="0"/>
              <a:t> </a:t>
            </a:r>
            <a:r>
              <a:rPr lang="ru-RU" b="1" dirty="0"/>
              <a:t>ВЫБОР ВИДА ТРАНСПОРТНОГО СРЕДСТВА</a:t>
            </a:r>
          </a:p>
          <a:p>
            <a:r>
              <a:rPr lang="ru-RU" b="1" dirty="0" smtClean="0"/>
              <a:t>ТРАНСПОРТНЫЕ </a:t>
            </a:r>
            <a:r>
              <a:rPr lang="ru-RU" b="1" dirty="0"/>
              <a:t>ТАРИФЫ И ПРАВИЛА ИХ ПРИМЕНЕНИЯ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Железнодорожный транспорт.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282" y="443711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15703"/>
            <a:ext cx="3006630" cy="242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3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16832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вид транспорта хоро­шо приспособлен для перевозки различных партий грузов при любых погодных условиях. Железнодорожный транспорт обес­печивает возможность доставки груза на большие расстоя­ния, регулярность перевозок. Здесь можно эффективно органи­зовать выполнение погрузочно-разгрузочных работ.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Существенным преимуществом железнодорожного транспор­та является </a:t>
            </a:r>
            <a:r>
              <a:rPr lang="ru-RU" b="1" i="1" dirty="0"/>
              <a:t>сравнительно невысокая себестоимость перевозки грузов.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39" y="4653136"/>
            <a:ext cx="7776864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75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Морской транспорт.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252144"/>
            <a:ext cx="381000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14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Является самым крупным перевоз­чиком в международных перевозках. Его основные преимуще­ства   </a:t>
            </a:r>
            <a:r>
              <a:rPr lang="ru-RU" b="1" i="1" dirty="0"/>
              <a:t>низкие грузовые тарифы и высокая провозная способ­ность.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К недостаткам морского транспорта относят его </a:t>
            </a:r>
            <a:r>
              <a:rPr lang="ru-RU" b="1" i="1" dirty="0"/>
              <a:t>низкую  ско­рость,  </a:t>
            </a:r>
            <a:r>
              <a:rPr lang="ru-RU" b="1" dirty="0"/>
              <a:t> жесткие требования к упаковке и креплению грузов, ма­лую частоту отправок.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5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Внутренний водный транспорт.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861048"/>
            <a:ext cx="398752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86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Здесь низкие грузовые та­рифы. При перевозках грузов весом более 100 тонн на рас</a:t>
            </a:r>
            <a:r>
              <a:rPr lang="ru-RU" b="1" i="1" dirty="0"/>
              <a:t>стояние более 250 км  </a:t>
            </a:r>
            <a:r>
              <a:rPr lang="ru-RU" b="1" dirty="0"/>
              <a:t>э т о т    в и д    т р а н с п о р т а     с а м ы й    де ш е ­ в ы й . </a:t>
            </a:r>
            <a:endParaRPr lang="ru-RU" dirty="0"/>
          </a:p>
          <a:p>
            <a:r>
              <a:rPr lang="ru-RU" b="1" dirty="0"/>
              <a:t>К недостаткам внутреннего водного транспорта, кроме </a:t>
            </a:r>
            <a:r>
              <a:rPr lang="ru-RU" b="1" i="1" dirty="0"/>
              <a:t>ма­лой скорости</a:t>
            </a:r>
            <a:r>
              <a:rPr lang="ru-RU" b="1" dirty="0"/>
              <a:t> доставки, относят также </a:t>
            </a:r>
            <a:r>
              <a:rPr lang="ru-RU" b="1" i="1" dirty="0"/>
              <a:t>низкую доступность</a:t>
            </a:r>
            <a:r>
              <a:rPr lang="ru-RU" b="1" dirty="0"/>
              <a:t> в географическом плане. Это обусловлено ограничениями, кото­рые накладывает конфигурация водных путей.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9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Воздушный транспорт.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58" y="2924944"/>
            <a:ext cx="4286250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44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Основные преимущества - </a:t>
            </a:r>
            <a:r>
              <a:rPr lang="ru-RU" b="1" i="1" dirty="0"/>
              <a:t>ско­рость и возможность достижения отдаленных </a:t>
            </a:r>
            <a:r>
              <a:rPr lang="ru-RU" b="1" i="1" dirty="0" smtClean="0"/>
              <a:t>районов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.</a:t>
            </a:r>
            <a:r>
              <a:rPr lang="ru-RU" b="1" dirty="0"/>
              <a:t> К не­достаткам относят </a:t>
            </a:r>
            <a:r>
              <a:rPr lang="ru-RU" b="1" i="1" dirty="0"/>
              <a:t>высокие грузовые тарифы и зависимость от метеоусловий,</a:t>
            </a:r>
            <a:r>
              <a:rPr lang="ru-RU" b="1" dirty="0"/>
              <a:t> которая снижает надежность соблюдения графика поставки.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0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7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84984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Выделяют шесть основных факторов, влияющих на выбор вида транспорта. В табл. 9 дается оценка различных видов транспорта общего пользования по каждому из этих факторов. Единице соответствует наилучшее значение.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0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916832"/>
            <a:ext cx="7929618" cy="420933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Экспертная оценка значимости различных факторов показы­вает, что при выборе транспорта, в первую очередь, принимают во внимание следующие: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149080"/>
            <a:ext cx="3968080" cy="2074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72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- надежность соблюдения графика доставки;</a:t>
            </a:r>
            <a:endParaRPr lang="ru-RU" dirty="0"/>
          </a:p>
          <a:p>
            <a:r>
              <a:rPr lang="ru-RU" b="1" dirty="0"/>
              <a:t>- время доставки:</a:t>
            </a:r>
            <a:endParaRPr lang="ru-RU" dirty="0"/>
          </a:p>
          <a:p>
            <a:r>
              <a:rPr lang="ru-RU" b="1" dirty="0"/>
              <a:t>-  стоимость перевозки.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8064" y="4221088"/>
            <a:ext cx="3295253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56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3. ТРАНСПОРТНЫЕ ТАРИФЫ И ПРАВИЛА ИХ ПРИМЕНЕНИЯ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25144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08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Расчеты за услуги, оказываемые транспортными организа­циями, осуществляются с помощью транспортных тарифов.   Тарифы  включают в себя:</a:t>
            </a:r>
            <a:endParaRPr lang="ru-RU" dirty="0"/>
          </a:p>
          <a:p>
            <a:r>
              <a:rPr lang="ru-RU" b="1" dirty="0"/>
              <a:t>- платы, взыскиваемые за перевозку грузов;</a:t>
            </a:r>
            <a:endParaRPr lang="ru-RU" dirty="0"/>
          </a:p>
          <a:p>
            <a:r>
              <a:rPr lang="ru-RU" b="1" dirty="0"/>
              <a:t>- сборы за дополнительные операции, связанные с перевоз­кой грузов;</a:t>
            </a:r>
            <a:endParaRPr lang="ru-RU" dirty="0"/>
          </a:p>
          <a:p>
            <a:r>
              <a:rPr lang="ru-RU" b="1" dirty="0"/>
              <a:t>- правила исчисления плат и сборов.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один из существенный    факторов, влияющий    на выбор перевозчика, является сто­имость перевозки.</a:t>
            </a:r>
            <a:r>
              <a:rPr lang="ru-RU" b="1" dirty="0"/>
              <a:t> Борьба за клиентов, неизбежная в условиях конкуренции, также может вносить коррективы в транспорт­ные тарифы.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21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На железнодорожном транспорте</a:t>
            </a:r>
            <a:r>
              <a:rPr lang="ru-RU" b="1" dirty="0"/>
              <a:t> для определения стои­мости перевозки грузов </a:t>
            </a:r>
            <a:r>
              <a:rPr lang="ru-RU" b="1" i="1" dirty="0"/>
              <a:t>используют общие, исключительные. льготные и местные тарифы.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3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 б щ и е    т а р и ф  ы  -  это основной вид тарифов. С их помощью определяется стоимость перевозки основной массы грузов.</a:t>
            </a:r>
          </a:p>
        </p:txBody>
      </p:sp>
    </p:spTree>
    <p:extLst>
      <p:ext uri="{BB962C8B-B14F-4D97-AF65-F5344CB8AC3E}">
        <p14:creationId xmlns:p14="http://schemas.microsoft.com/office/powerpoint/2010/main" val="34124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866" y="2492896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 с к л ю ч и т  е л ь н ы  м и      т а р и ф а м и     называются тарифы, которые устанавливаются с отклонением от общих тарифов в ви­де специальных надбавок или скидок. </a:t>
            </a:r>
          </a:p>
        </p:txBody>
      </p:sp>
    </p:spTree>
    <p:extLst>
      <p:ext uri="{BB962C8B-B14F-4D97-AF65-F5344CB8AC3E}">
        <p14:creationId xmlns:p14="http://schemas.microsoft.com/office/powerpoint/2010/main" val="22381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СУЩНОСТЬ И ЗАДАЧИ ТРАНСПОРТНОЙ ЛОГИСТИКИ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96952"/>
            <a:ext cx="746908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59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 Л ь г о т н ы е       т  а р и ф ы     применяются при перевозке грузов для определенных целей, а также грузов для самих железных дорог.</a:t>
            </a:r>
            <a:endParaRPr lang="ru-RU" dirty="0"/>
          </a:p>
          <a:p>
            <a:r>
              <a:rPr lang="ru-RU" b="1" dirty="0"/>
              <a:t> М е с т н ы е    т а р и ф ы    устанавливают начальники отдель­ных железных дорог.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Перечислим  о с н о в н ы е    ф а к т о р ы,  от которых зависит размер платы при перевозке грузов по железной дороге.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7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Вид отправки.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i="1" dirty="0" smtClean="0"/>
              <a:t>Скорость </a:t>
            </a:r>
            <a:r>
              <a:rPr lang="ru-RU" b="1" i="1" dirty="0"/>
              <a:t>перевозки.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i="1" dirty="0" smtClean="0"/>
              <a:t>Расстояние </a:t>
            </a:r>
            <a:r>
              <a:rPr lang="ru-RU" b="1" i="1" dirty="0"/>
              <a:t>перевозки</a:t>
            </a:r>
            <a:r>
              <a:rPr lang="ru-RU" b="1" i="1" dirty="0" smtClean="0"/>
              <a:t>.</a:t>
            </a:r>
            <a:endParaRPr lang="ru-RU" dirty="0"/>
          </a:p>
          <a:p>
            <a:r>
              <a:rPr lang="ru-RU" b="1" i="1" dirty="0"/>
              <a:t>Тип вагона,</a:t>
            </a:r>
            <a:r>
              <a:rPr lang="ru-RU" b="1" dirty="0"/>
              <a:t> в котором осуществляется перевозка груза. </a:t>
            </a:r>
            <a:endParaRPr lang="ru-RU" b="1" dirty="0" smtClean="0"/>
          </a:p>
          <a:p>
            <a:r>
              <a:rPr lang="ru-RU" b="1" i="1" dirty="0" smtClean="0"/>
              <a:t>Принадлежность </a:t>
            </a:r>
            <a:r>
              <a:rPr lang="ru-RU" b="1" i="1" dirty="0"/>
              <a:t>вагона или контейнера.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i="1" dirty="0" smtClean="0"/>
              <a:t>Количество перевозимого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2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980728"/>
            <a:ext cx="7929618" cy="514543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На размер тарифной платы оказывают влияние следующие факторы:</a:t>
            </a:r>
            <a:endParaRPr lang="ru-RU" dirty="0"/>
          </a:p>
          <a:p>
            <a:r>
              <a:rPr lang="ru-RU" b="1" dirty="0"/>
              <a:t> - расстояние перевозки;</a:t>
            </a:r>
            <a:endParaRPr lang="ru-RU" dirty="0"/>
          </a:p>
          <a:p>
            <a:r>
              <a:rPr lang="ru-RU" b="1" dirty="0"/>
              <a:t> - масса груза;</a:t>
            </a:r>
            <a:endParaRPr lang="ru-RU" dirty="0"/>
          </a:p>
          <a:p>
            <a:r>
              <a:rPr lang="ru-RU" b="1" dirty="0"/>
              <a:t>- объемный вес груза, характеризующий возможность ис­пользования грузоподъемности автомобиля. По этому показателю все перевозимые автомобильным транспортом грузы подразделяют на четыре класса;</a:t>
            </a:r>
            <a:endParaRPr lang="ru-RU" dirty="0"/>
          </a:p>
          <a:p>
            <a:r>
              <a:rPr lang="ru-RU" b="1" dirty="0"/>
              <a:t>- грузоподъемность автомобиля;</a:t>
            </a:r>
            <a:endParaRPr lang="ru-RU" dirty="0"/>
          </a:p>
          <a:p>
            <a:r>
              <a:rPr lang="ru-RU" b="1" dirty="0"/>
              <a:t>- общий пробег;</a:t>
            </a:r>
            <a:endParaRPr lang="ru-RU" dirty="0"/>
          </a:p>
          <a:p>
            <a:r>
              <a:rPr lang="ru-RU" b="1" dirty="0"/>
              <a:t>- время использования автомобиля;</a:t>
            </a:r>
            <a:endParaRPr lang="ru-RU" dirty="0"/>
          </a:p>
          <a:p>
            <a:r>
              <a:rPr lang="ru-RU" b="1" dirty="0"/>
              <a:t>- тип автомобиля;</a:t>
            </a:r>
            <a:endParaRPr lang="ru-RU" dirty="0"/>
          </a:p>
          <a:p>
            <a:r>
              <a:rPr lang="ru-RU" b="1" dirty="0"/>
              <a:t>- район, в котором осуществляется перевозка, а также ряд других факторов.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Транспорт   </a:t>
            </a:r>
            <a:r>
              <a:rPr lang="ru-RU" b="1" cap="small" dirty="0"/>
              <a:t>- это о</a:t>
            </a:r>
            <a:r>
              <a:rPr lang="ru-RU" b="1" dirty="0"/>
              <a:t>трасль материального производства, осу­ществляющая перевозки людей и грузов. В структуре обще­ственного производства, транспорт относится к сфере производства материальных услуг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8" y="5184576"/>
            <a:ext cx="3067050" cy="17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49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Значительная часть логистических операций на пути движе­ния материального потока от первичного источника сырья до ко­нечного потребления осуществляется с применением различных транспортных средств. Затраты на выполнение этих операций составляют до 50% от суммы общих затрат на логистику.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2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 назначению выделяют  </a:t>
            </a:r>
            <a:r>
              <a:rPr lang="ru-RU" dirty="0" smtClean="0"/>
              <a:t>две    основные   </a:t>
            </a:r>
            <a:r>
              <a:rPr lang="ru-RU" dirty="0"/>
              <a:t>группы транс­порта: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005064"/>
            <a:ext cx="375315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89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/>
              <a:t>Транспорт общего пользования -</a:t>
            </a:r>
            <a:r>
              <a:rPr lang="ru-RU" b="1" dirty="0"/>
              <a:t> отрасль народного хо­зяйства, которая удовлетворяет потребности всех отраслей народного хозяйства и населения в перевозках грузов и пассажи­ров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/>
              <a:t>Транспорт необщего пользования</a:t>
            </a:r>
            <a:r>
              <a:rPr lang="ru-RU" b="1" dirty="0"/>
              <a:t>  -   </a:t>
            </a:r>
            <a:r>
              <a:rPr lang="ru-RU" b="1" dirty="0" err="1"/>
              <a:t>впутрипроизводственный</a:t>
            </a:r>
            <a:r>
              <a:rPr lang="ru-RU" b="1" dirty="0"/>
              <a:t> транспорт, а также транспортные средства всех видов, принадлежащие нетранспортным предприятиям, является, как правило, составной частью каких-либо производственных систем и должен быть органично в них вписан.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4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YellowBackgroun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цветами Летнее настроение</Template>
  <TotalTime>120</TotalTime>
  <Words>1045</Words>
  <Application>Microsoft Office PowerPoint</Application>
  <PresentationFormat>Экран (4:3)</PresentationFormat>
  <Paragraphs>69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FlowersYellowBackground</vt:lpstr>
      <vt:lpstr>ТРАНСПОРТНАЯ ЛОГИСТИКА</vt:lpstr>
      <vt:lpstr>План</vt:lpstr>
      <vt:lpstr>Презентация PowerPoint</vt:lpstr>
      <vt:lpstr>СУЩНОСТЬ И ЗАДАЧИ ТРАНСПОРТНОЙ ЛОГИСТИКИ </vt:lpstr>
      <vt:lpstr>Презентация PowerPoint</vt:lpstr>
      <vt:lpstr>Презентация PowerPoint</vt:lpstr>
      <vt:lpstr>Презентация PowerPoint</vt:lpstr>
      <vt:lpstr>По назначению выделяют  две    основные   группы транс­порта: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ВЫБОР ВИДА ТРАНСПОРТНОГО СРЕДСТВА</vt:lpstr>
      <vt:lpstr>Презентация PowerPoint</vt:lpstr>
      <vt:lpstr>Автомобильный транспорт</vt:lpstr>
      <vt:lpstr>Презентация PowerPoint</vt:lpstr>
      <vt:lpstr>Презентация PowerPoint</vt:lpstr>
      <vt:lpstr>Презентация PowerPoint</vt:lpstr>
      <vt:lpstr>Железнодорожный транспорт. </vt:lpstr>
      <vt:lpstr>Презентация PowerPoint</vt:lpstr>
      <vt:lpstr>Презентация PowerPoint</vt:lpstr>
      <vt:lpstr>Морской транспорт. </vt:lpstr>
      <vt:lpstr>Презентация PowerPoint</vt:lpstr>
      <vt:lpstr>Презентация PowerPoint</vt:lpstr>
      <vt:lpstr>Внутренний водный транспорт. </vt:lpstr>
      <vt:lpstr>Презентация PowerPoint</vt:lpstr>
      <vt:lpstr>Воздушный транспорт. </vt:lpstr>
      <vt:lpstr>Презентация PowerPoint</vt:lpstr>
      <vt:lpstr>Выделяют шесть основных факторов, влияющих на выбор вида транспорта. В табл. 9 дается оценка различных видов транспорта общего пользования по каждому из этих факторов. Единице соответствует наилучшее значение. </vt:lpstr>
      <vt:lpstr>Презентация PowerPoint</vt:lpstr>
      <vt:lpstr>Презентация PowerPoint</vt:lpstr>
      <vt:lpstr>Презентация PowerPoint</vt:lpstr>
      <vt:lpstr>3. ТРАНСПОРТНЫЕ ТАРИФЫ И ПРАВИЛА ИХ ПРИМЕНЕНИЯ </vt:lpstr>
      <vt:lpstr>Презентация PowerPoint</vt:lpstr>
      <vt:lpstr>Презентация PowerPoint</vt:lpstr>
      <vt:lpstr>Презентация PowerPoint</vt:lpstr>
      <vt:lpstr>О б щ и е    т а р и ф  ы  -  это основной вид тарифов. С их помощью определяется стоимость перевозки основной массы грузов.</vt:lpstr>
      <vt:lpstr>И с к л ю ч и т  е л ь н ы  м и      т а р и ф а м и     называются тарифы, которые устанавливаются с отклонением от общих тарифов в ви­де специальных надбавок или скидок. </vt:lpstr>
      <vt:lpstr>Презентация PowerPoint</vt:lpstr>
      <vt:lpstr>Перечислим  о с н о в н ы е    ф а к т о р ы,  от которых зависит размер платы при перевозке грузов по железной дороге. 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keywords/>
  <cp:lastModifiedBy>admin</cp:lastModifiedBy>
  <cp:revision>10</cp:revision>
  <dcterms:created xsi:type="dcterms:W3CDTF">2013-11-28T16:09:03Z</dcterms:created>
  <dcterms:modified xsi:type="dcterms:W3CDTF">2013-12-03T20:40:09Z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TC019441559991</vt:lpwstr>
  </property>
</Properties>
</file>