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2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24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767BC-4CFE-4FF8-AADF-8E8162E6DB1F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F7BC4-52EA-4098-A2EB-A558AE3C24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284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F7BC4-52EA-4098-A2EB-A558AE3C2422}" type="slidenum">
              <a:rPr lang="ru-RU" smtClean="0"/>
              <a:pPr/>
              <a:t>49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5747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42C4-741C-4E90-9A98-EF02967851FE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0D8039-6B4E-4715-BA5A-CB5EF05148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42C4-741C-4E90-9A98-EF02967851FE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039-6B4E-4715-BA5A-CB5EF0514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42C4-741C-4E90-9A98-EF02967851FE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039-6B4E-4715-BA5A-CB5EF0514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42C4-741C-4E90-9A98-EF02967851FE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039-6B4E-4715-BA5A-CB5EF0514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42C4-741C-4E90-9A98-EF02967851FE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039-6B4E-4715-BA5A-CB5EF0514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42C4-741C-4E90-9A98-EF02967851FE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039-6B4E-4715-BA5A-CB5EF05148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42C4-741C-4E90-9A98-EF02967851FE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039-6B4E-4715-BA5A-CB5EF05148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42C4-741C-4E90-9A98-EF02967851FE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039-6B4E-4715-BA5A-CB5EF0514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42C4-741C-4E90-9A98-EF02967851FE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039-6B4E-4715-BA5A-CB5EF0514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42C4-741C-4E90-9A98-EF02967851FE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039-6B4E-4715-BA5A-CB5EF0514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42C4-741C-4E90-9A98-EF02967851FE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8039-6B4E-4715-BA5A-CB5EF0514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D5F42C4-741C-4E90-9A98-EF02967851FE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E0D8039-6B4E-4715-BA5A-CB5EF05148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132856"/>
            <a:ext cx="6915544" cy="2219672"/>
          </a:xfrm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Тема 12. ИНФОРМАЦИОННАЯ ЛОГИСТИКА</a:t>
            </a:r>
          </a:p>
        </p:txBody>
      </p:sp>
    </p:spTree>
    <p:extLst>
      <p:ext uri="{BB962C8B-B14F-4D97-AF65-F5344CB8AC3E}">
        <p14:creationId xmlns="" xmlns:p14="http://schemas.microsoft.com/office/powerpoint/2010/main" val="28676856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54097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2. ИНФОРМАЦИОННЫЕ СИСТЕМЫ В ЛОГИСТИКЕ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104456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b="1" dirty="0"/>
              <a:t>Значимым элементом любой логистической системы является подсистема, обеспечивающая прохождение и обработку информации, которая при ближайшем рассмотрении сама разворачивается в сложную информационную систему, состоящую из различных подсистем.</a:t>
            </a:r>
          </a:p>
        </p:txBody>
      </p:sp>
    </p:spTree>
    <p:extLst>
      <p:ext uri="{BB962C8B-B14F-4D97-AF65-F5344CB8AC3E}">
        <p14:creationId xmlns="" xmlns:p14="http://schemas.microsoft.com/office/powerpoint/2010/main" val="16228425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95947"/>
            <a:ext cx="9144000" cy="483209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Так же как и любая другая система, </a:t>
            </a:r>
            <a:r>
              <a:rPr lang="ru-RU" sz="2800" b="1" i="1" dirty="0" smtClean="0"/>
              <a:t>информационная система должна состоять из упорядоченно взаимосвязанных элементов и обладать некоторой совокупностью интегративных  качеств. </a:t>
            </a:r>
          </a:p>
          <a:p>
            <a:pPr algn="ctr"/>
            <a:r>
              <a:rPr lang="ru-RU" sz="2800" b="1" i="1" dirty="0" smtClean="0"/>
              <a:t>Декомпозицию информационных систем на составляющие элементы можно осуществлять по - разному. Наиболее часто информационные системы подразделяют на две подсистемы: функциональную и обеспечивающую </a:t>
            </a:r>
            <a:endParaRPr lang="ru-RU" sz="28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224374"/>
            <a:ext cx="9144000" cy="138499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Функциональная подсистема </a:t>
            </a:r>
            <a:r>
              <a:rPr lang="ru-RU" sz="2800" b="1" dirty="0" smtClean="0"/>
              <a:t>состоит из совокупности решаемых задач,   сгруппированных по признаку общности цели. 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216853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680"/>
            <a:ext cx="9144000" cy="830997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Обеспечивающая подсистема</a:t>
            </a:r>
            <a:r>
              <a:rPr lang="ru-RU" sz="2400" b="1" dirty="0" smtClean="0"/>
              <a:t>, в свою очередь, включает в себя следующие элементы: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556792"/>
            <a:ext cx="8208912" cy="181588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- 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техническое обеспечение</a:t>
            </a:r>
            <a:r>
              <a:rPr lang="ru-RU" sz="2800" dirty="0" smtClean="0"/>
              <a:t>, т. е. совокупность технических средств, обеспечивающих обработку и передачу информационных потоков;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3573016"/>
            <a:ext cx="4572000" cy="304698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- информационное обеспечение</a:t>
            </a:r>
            <a:r>
              <a:rPr lang="ru-RU" sz="2400" dirty="0" smtClean="0"/>
              <a:t>, которое включает в себя различные справочники, классификаторы, кодификаторы, средства формализованного описания данных;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0216" y="4005064"/>
            <a:ext cx="3679660" cy="193899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- математическое обеспечение</a:t>
            </a:r>
            <a:r>
              <a:rPr lang="ru-RU" sz="2400" dirty="0" smtClean="0"/>
              <a:t>, т. е. совокупность методов решения функциональных задач.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2419135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43841"/>
            <a:ext cx="9144000" cy="44012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Логистические информационные системы, как правило, представляют собой автоматизированные системы управления логистическими процессами. Поэтому математическое обеспечение в логистических информационных системах - это комплекс программ и совокупность средств программирования, обеспечивающих решение задач управления материальными потоками, обработку текстов, получение справочных данных и функционирование технических средств.</a:t>
            </a:r>
            <a:endParaRPr lang="ru-RU" sz="2800" dirty="0"/>
          </a:p>
        </p:txBody>
      </p:sp>
      <p:sp>
        <p:nvSpPr>
          <p:cNvPr id="2" name="Стрелка вниз 1"/>
          <p:cNvSpPr/>
          <p:nvPr/>
        </p:nvSpPr>
        <p:spPr>
          <a:xfrm>
            <a:off x="3491880" y="260648"/>
            <a:ext cx="2664296" cy="432048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81391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826108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0585"/>
            <a:ext cx="9144000" cy="6740307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Определение информационной системы можно сформулировать следующим образом: информационная система — это определенным образом организованная совокупность взаимосвязанных средств вычислительной техники, различных справочников и необходимых средств программирование, обеспечивающая решение тех или иных функциональных задач (в логистике — задач по управлению материальными потоками).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6185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2792"/>
            <a:ext cx="9144000" cy="115409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dirty="0"/>
              <a:t>3. ВИДЫ ИНФОРМАЦИОННЫХ СИСТЕМ В ЛОГИСТИКЕ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24847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600" dirty="0"/>
              <a:t>Информационные системы в логистике могут создаваться с целью управления материальными потоками на уровне отдельного </a:t>
            </a:r>
            <a:r>
              <a:rPr lang="ru-RU" sz="3600" dirty="0" smtClean="0"/>
              <a:t>предприятия. Они могут </a:t>
            </a:r>
            <a:r>
              <a:rPr lang="ru-RU" sz="3600" dirty="0"/>
              <a:t>способствовать организации </a:t>
            </a:r>
            <a:r>
              <a:rPr lang="ru-RU" sz="3600" dirty="0" smtClean="0"/>
              <a:t>логистических </a:t>
            </a:r>
            <a:r>
              <a:rPr lang="ru-RU" sz="3600" dirty="0"/>
              <a:t>процессов на территории регионов, стран и даже группы </a:t>
            </a:r>
            <a:r>
              <a:rPr lang="ru-RU" sz="3600" dirty="0" smtClean="0"/>
              <a:t>стран. 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0065378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0648"/>
            <a:ext cx="42672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 flipH="1">
            <a:off x="3292802" y="1196752"/>
            <a:ext cx="952783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283968" y="1196752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3290397" cy="112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800"/>
            <a:ext cx="4032448" cy="112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48000"/>
            <a:ext cx="1440160" cy="52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61048"/>
            <a:ext cx="208823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896512"/>
            <a:ext cx="1850237" cy="76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Прямая со стрелкой 13"/>
          <p:cNvCxnSpPr>
            <a:endCxn id="3077" idx="0"/>
          </p:cNvCxnSpPr>
          <p:nvPr/>
        </p:nvCxnSpPr>
        <p:spPr>
          <a:xfrm>
            <a:off x="1043608" y="2755032"/>
            <a:ext cx="0" cy="2929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123728" y="2901516"/>
            <a:ext cx="0" cy="815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131840" y="2901516"/>
            <a:ext cx="0" cy="1895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245584" y="2972851"/>
            <a:ext cx="4898415" cy="156966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На уровне отдельного предприятия информационные системы, в свою очередь, подразделяют на три   группы: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83968" y="5078825"/>
            <a:ext cx="1593706" cy="40011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2000" dirty="0" smtClean="0"/>
              <a:t>• плановые;</a:t>
            </a:r>
            <a:endParaRPr lang="ru-RU" sz="2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389475" y="5076455"/>
            <a:ext cx="2733417" cy="70788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• диспозитивные (или диспетчерские);</a:t>
            </a:r>
            <a:endParaRPr lang="ru-RU" sz="2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45585" y="5949280"/>
            <a:ext cx="2460015" cy="64633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• исполнительные (или оперативные).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669829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6632"/>
            <a:ext cx="9144000" cy="193899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Плановые информационные системы.</a:t>
            </a:r>
          </a:p>
          <a:p>
            <a:pPr algn="ctr"/>
            <a:r>
              <a:rPr lang="ru-RU" sz="2400" b="1" dirty="0" smtClean="0"/>
              <a:t> Эти системы создаются на административном уровне управления и служат для принятия долгосрочных решений стратегического характера.</a:t>
            </a:r>
          </a:p>
          <a:p>
            <a:pPr algn="ctr"/>
            <a:r>
              <a:rPr lang="ru-RU" sz="2400" b="1" dirty="0" smtClean="0"/>
              <a:t> Среди решаемых задач могут быть следующие: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8686" y="2503166"/>
            <a:ext cx="8089096" cy="4616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- создание и оптимизация звеньев логистической цепи;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8686" y="3238055"/>
            <a:ext cx="8089096" cy="83099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- управление условно-постоянными, т. е. </a:t>
            </a:r>
            <a:r>
              <a:rPr lang="ru-RU" sz="2400" dirty="0" err="1" smtClean="0"/>
              <a:t>малоизменяющимися</a:t>
            </a:r>
            <a:r>
              <a:rPr lang="ru-RU" sz="2400" dirty="0" smtClean="0"/>
              <a:t>, данными;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32163" y="4326705"/>
            <a:ext cx="4542141" cy="4616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- планирование производства;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97603" y="4985540"/>
            <a:ext cx="4611262" cy="4616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- общее управление запасами;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47775" y="5614319"/>
            <a:ext cx="6310917" cy="4616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- управление резервами и другие задачи.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0313345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1"/>
            <a:ext cx="9144000" cy="193899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Диспозитивные информационные системы. Эти системы создаются на уровне управления складом или цехом и служат для обеспечения отлаженной работы логистических систем. Здесь могут решаться следующие задачи: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26" y="2852936"/>
            <a:ext cx="8964488" cy="4616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- детальное управление запасами (местами складирования);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344" y="3835460"/>
            <a:ext cx="8964488" cy="83099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- распоряжение </a:t>
            </a:r>
            <a:r>
              <a:rPr lang="ru-RU" sz="2400" dirty="0" err="1" smtClean="0"/>
              <a:t>внутрискладским</a:t>
            </a:r>
            <a:r>
              <a:rPr lang="ru-RU" sz="2400" dirty="0" smtClean="0"/>
              <a:t> (или внутризаводским) транспортом;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6257" y="5229200"/>
            <a:ext cx="8961575" cy="83099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- отбор грузов по заказам и их комплектование, учет отправляемых грузов и другие задачи.</a:t>
            </a:r>
            <a:endParaRPr lang="ru-RU" sz="2400" dirty="0"/>
          </a:p>
        </p:txBody>
      </p:sp>
      <p:sp>
        <p:nvSpPr>
          <p:cNvPr id="2" name="Стрелка вниз 1"/>
          <p:cNvSpPr/>
          <p:nvPr/>
        </p:nvSpPr>
        <p:spPr>
          <a:xfrm>
            <a:off x="3995936" y="2060848"/>
            <a:ext cx="1008112" cy="64807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16096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16632"/>
            <a:ext cx="3240360" cy="722344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План: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C000"/>
                </a:solidFill>
              </a:rPr>
              <a:t>1. ИНФОРМАЦИОННЫЕ ПОТОКИ В ЛОГИСТИКЕ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FFC000"/>
                </a:solidFill>
              </a:rPr>
              <a:t>2. ИНФОРМАЦИОННЫЕ СИСТЕМЫ В ЛОГИСТИКЕ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FFC000"/>
                </a:solidFill>
              </a:rPr>
              <a:t>3. ВИДЫ ИНФОРМАЦИОННЫХ СИСТЕМ В ЛОГИСТИКЕ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FFC000"/>
                </a:solidFill>
              </a:rPr>
              <a:t>4. ПРИНЦИПЫ ПОСТРОЕНИЯ ИНФОРМАЦИОННЫХ СИСТЕМ В ЛОГИСТИКЕ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FFC000"/>
                </a:solidFill>
              </a:rPr>
              <a:t>5. ИНФОРМАЦИОННЫЕ ТЕХНОЛОГИИ В ЛОГИСТИКЕ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FFC000"/>
                </a:solidFill>
              </a:rPr>
              <a:t>6. ИСПОЛЬЗОВАНИЕ В ЛОГИСТИКЕ ТЕХНОЛОГИИ АВТОМАТИЗИРОВАННОЙ ИДЕНТИФИКАЦИИ ШТРИХОВЫХ КОДОВ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FFC000"/>
                </a:solidFill>
              </a:rPr>
              <a:t>7. МАРКИРОВКА ГРУЗОВОГО ПАКЕТА МАШИНОЧИТАЕМЫМ КОДОМ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32009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4" y="692696"/>
            <a:ext cx="9144000" cy="415498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Исполнительные информационные системы создаются на уровне административного или оперативного управления. </a:t>
            </a:r>
            <a:endParaRPr lang="en-US" sz="2400" b="1" dirty="0" smtClean="0"/>
          </a:p>
          <a:p>
            <a:pPr algn="ctr"/>
            <a:r>
              <a:rPr lang="ru-RU" sz="2400" b="1" dirty="0" smtClean="0"/>
              <a:t>Обработка информации в этих системах производится в темпе, определяемом скоростью ее поступления в ЭВМ. Это так называемый режим работы в реальном масштабе времени, который позволяет получать необходимую информацию о движении грузов в текущий момент времени и своевременно выдавать соответствующие административные и управляющие воздействия на объект управления.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14" y="5085184"/>
            <a:ext cx="9144000" cy="156966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Этими системами могут решаться разнообразные задачи, связанные с контролем материальных потоков, оперативным управлением обслуживания производства, управлением перемещениями и т. п.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20149927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209" y="188640"/>
            <a:ext cx="8784976" cy="6555641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Создание многоуровневых автоматизированных систем управления материальными потоками связано со значительными затратами, в основном в области разработки программного обеспечения, которое, с одной стороны, должно обеспечить многофункциональность системы, а с другой - высокую степень ее интеграции. В связи с этим при создании автоматизированных   систем управления в сфере логистики должна исследоваться возможность использования сравнительно недорогого стандартного программного обеспечения, с его адаптацией к местным условиям. 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37194984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04664"/>
            <a:ext cx="7848872" cy="267765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В настоящее время создаются достаточно совершенные пакеты программ. Однако применимы они не во всех видах информационных систем. Это зависит от уровня стандартизации решаемых при управлении материальными потоками задач.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770071"/>
            <a:ext cx="7848872" cy="224676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Наиболее высок уровень стандартизации при решении задач в плановых информационных системах, что позволяет с наименьшими трудностями адаптировать здесь стандартное программное обеспечение.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1482477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 w="57150"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В диспозитивных информационных системах возможность приспособить стандартный пакет программ ниже. Это вызвано рядом причин, например: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3508" y="1490007"/>
            <a:ext cx="4212468" cy="2677656"/>
          </a:xfrm>
          <a:prstGeom prst="rect">
            <a:avLst/>
          </a:prstGeom>
          <a:solidFill>
            <a:schemeClr val="tx2">
              <a:lumMod val="50000"/>
            </a:schemeClr>
          </a:solidFill>
          <a:ln w="57150"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- производственный процесс на предприятиях складывается исторически и трудно поддается существенным изменениям во имя стандартизации;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916832"/>
            <a:ext cx="4355976" cy="1569660"/>
          </a:xfrm>
          <a:prstGeom prst="rect">
            <a:avLst/>
          </a:prstGeom>
          <a:solidFill>
            <a:schemeClr val="tx2">
              <a:lumMod val="50000"/>
            </a:schemeClr>
          </a:solidFill>
          <a:ln w="57150"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- структура обрабатываемых данных существенно различается у разных пользователей.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4437112"/>
            <a:ext cx="6120680" cy="1938992"/>
          </a:xfrm>
          <a:prstGeom prst="rect">
            <a:avLst/>
          </a:prstGeom>
          <a:solidFill>
            <a:schemeClr val="tx2">
              <a:lumMod val="50000"/>
            </a:schemeClr>
          </a:solidFill>
          <a:ln w="57150"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В исполнительных информационных системах на оперативном уровне управления применяют, как правило, индивидуальное программное обеспечение.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38989459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4097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4. ПРИНЦИПЫ ПОСТРОЕНИЯ ИНФОРМАЦИОННЫХ СИСТЕМ В ЛОГИСТИКЕ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7"/>
            <a:ext cx="9144000" cy="1008112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/>
              <a:t>С позиций системного подхода в процессах логистики </a:t>
            </a:r>
            <a:r>
              <a:rPr lang="ru-RU" sz="2800" b="1" dirty="0" smtClean="0"/>
              <a:t>выделяют  три уровня: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492896"/>
            <a:ext cx="9144000" cy="132343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Первый уровень - рабочее место, на котором осуществляется логистическая операция с материальным потоком, т. е. передвигается, разгружается, упаковывается грузовая единица, деталь или любой другой элемент материального потока.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9681" y="4029165"/>
            <a:ext cx="9144000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Второй  уровень – участок, цех, склад, где происходят процессы транспортировки грузов, размещаются рабочие места.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8740" y="5153294"/>
            <a:ext cx="9144000" cy="132343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Третий уровень — система транспортирования и перемещения в целом, охватывающая цепь событий, за начало которой можно принять момент отгрузки сырья поставщиком. Оканчивается эта цепь при поступлении готовых изделий в конечное потребление.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38907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869976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В соответствии с концепцией логистики информационные системы, относящиеся к различным группам, интегрируются в единую информационную систему. Различают вертикальную и горизонтальную интеграцию.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569660"/>
            <a:ext cx="9144000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Вертикальной интеграцией считается связь между плановой, диспозитивной и исполнительной системами посредством вертикальных информационных потоков. </a:t>
            </a:r>
            <a:endParaRPr lang="ru-RU" sz="2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9144000" cy="3933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238476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1"/>
            <a:ext cx="9144000" cy="15696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Горизонтальной интеграцией считается связь между отдельными комплексами задач в диспозитивных и исполнительных системах посредством горизонтальных информационных потоков.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1737770"/>
              </p:ext>
            </p:extLst>
          </p:nvPr>
        </p:nvGraphicFramePr>
        <p:xfrm>
          <a:off x="0" y="1844824"/>
          <a:ext cx="9144000" cy="38255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 целом преимущества интегрированных информационных систем заключаются в следующем:</a:t>
                      </a:r>
                      <a:endParaRPr lang="ru-RU" sz="2400" dirty="0"/>
                    </a:p>
                  </a:txBody>
                  <a:tcPr/>
                </a:tc>
              </a:tr>
              <a:tr h="89951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— возрастает скорость обмена информацией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— уменьшается количество ошибок в учете;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—  уменьшается объем непроизводительной, «бумажной» работы;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—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совмещаются ранее разрозненные информационные блоки.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Стрелка вниз 1"/>
          <p:cNvSpPr/>
          <p:nvPr/>
        </p:nvSpPr>
        <p:spPr>
          <a:xfrm>
            <a:off x="3912642" y="5733256"/>
            <a:ext cx="1163414" cy="762384"/>
          </a:xfrm>
          <a:prstGeom prst="downArrow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28384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При построении логистических информационных систем на базе современных ЭВМ необходимо соблюдать определенные принципы.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4936" y="1200329"/>
            <a:ext cx="9144000" cy="8309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1. Принцип использования аппаратных и программных модулей.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0407" y="2061589"/>
            <a:ext cx="9139064" cy="101566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Под аппаратным модулем понимается унифицированный функциональный узел радиоэлектронной аппаратуры, выполненный в виде самостоятельного изделия. 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077252"/>
            <a:ext cx="9128657" cy="707886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Соблюдение принципа использования программных и аппаратных модулей позволит: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079980"/>
            <a:ext cx="3600400" cy="193899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— обеспечить совместимость вычислительной техники и программного обеспечения на разных уровнях управления;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3987646"/>
            <a:ext cx="3779912" cy="163121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— повысить эффективность функционирования логистических информационных систем;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6165304"/>
            <a:ext cx="3600400" cy="40011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— снизить их стоимость;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5618862"/>
            <a:ext cx="3773551" cy="40011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—  ускорить их построение.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4811095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3" y="2417"/>
            <a:ext cx="9144000" cy="46166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2. Принцип возможности поэтапного создания системы. 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13" y="751344"/>
            <a:ext cx="9141087" cy="489364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Логистические информационные системы, построенные на базе ЭВМ, как и другие автоматизированные системы управления, являются постоянно развиваемыми системами. Это означает, что при их проектировании необходимо предусмотреть возможность постоянного увеличения числа объектов автоматизации, расширения состава реализуемых информационной системой функций и количества решаемых задач. При этом следует иметь в виду, что определение этапов создания системы, т.е. выбор первоочередных задач, оказывает большое влияние на последующее развитие логистической информационной системы и на эффективность ее функционирования.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30893384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6064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1</a:t>
            </a:r>
            <a:r>
              <a:rPr lang="ru-RU" sz="2800" dirty="0"/>
              <a:t>. ИНФОРМАЦИОННЫЕ ПОТОКИ В </a:t>
            </a:r>
            <a:r>
              <a:rPr lang="ru-RU" sz="2800" dirty="0" smtClean="0"/>
              <a:t>ЛОГИСТИКЕ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201622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/>
              <a:t>В основе процесса управления материальными потоками </a:t>
            </a:r>
            <a:r>
              <a:rPr lang="ru-RU" sz="2400" b="1" dirty="0" smtClean="0"/>
              <a:t>лежит </a:t>
            </a:r>
            <a:r>
              <a:rPr lang="ru-RU" sz="2400" b="1" dirty="0"/>
              <a:t>обработка информации</a:t>
            </a:r>
            <a:r>
              <a:rPr lang="ru-RU" sz="2400" b="1" dirty="0" smtClean="0"/>
              <a:t>, </a:t>
            </a:r>
            <a:r>
              <a:rPr lang="ru-RU" sz="2400" b="1" dirty="0"/>
              <a:t>циркулирующей в логистических системах. В связи с этим одним из ключевых понятий логистики является понятие информационного потока.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636912"/>
            <a:ext cx="4751512" cy="4093428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Информация (экономическая) — совокупность функционирующих в экономических объектах различных сведений (об общественных процессах производства, распределения, обмена и потребления материальных благ и услуг), которые можно фиксировать, передавать, преобразовывать и использовать для осуществления таких функций управления, как планирование, учет, экономический анализ, регулирование и др.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2636912"/>
            <a:ext cx="4139952" cy="347787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Информационный поток — это совокупность циркулирующих в логистической системе, между логистической системой и внешней средой сообщений, необходимых для управления и контроля логистических операций. Информационный поток может существовать в виде бумажных и электронных документов.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47238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20688"/>
            <a:ext cx="9144000" cy="26776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3. Принцип четкого установления мест стыка.</a:t>
            </a:r>
            <a:endParaRPr lang="en-US" sz="2400" dirty="0" smtClean="0"/>
          </a:p>
          <a:p>
            <a:pPr algn="ctr"/>
            <a:r>
              <a:rPr lang="ru-RU" sz="2400" dirty="0" smtClean="0"/>
              <a:t> «В местах стыка материальный и информационный поток переходит через границы правомочия и ответственности отдельных подразделений предприятия или через границы самостоятельных организаций. Обеспечение плавного </a:t>
            </a:r>
            <a:r>
              <a:rPr lang="ru-RU" sz="2400" dirty="0" err="1" smtClean="0"/>
              <a:t>преодолевания</a:t>
            </a:r>
            <a:r>
              <a:rPr lang="ru-RU" sz="2400" dirty="0" smtClean="0"/>
              <a:t> мест стыка является одной из важных задач логистики»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30311" y="3861048"/>
            <a:ext cx="9144000" cy="8309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4. Принцип гибкости системы с точки зрения специфических требований конкретного применения.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21571" y="4941168"/>
            <a:ext cx="9135260" cy="83099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5. Принцип приемлемости системы для пользователя диалога «человек-машина».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751351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4097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5. ИНФОРМАЦИОННЫЕ ТЕХНОЛОГИИ В ЛОГИСТИКЕ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628800"/>
            <a:ext cx="7315200" cy="3539527"/>
          </a:xfrm>
          <a:solidFill>
            <a:schemeClr val="tx2">
              <a:lumMod val="5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ru-RU" sz="2800" b="1" dirty="0"/>
              <a:t>Если в информационной системе осуществляется автоматизированная обработка информации, то техническое обеспечение включает в себя электронную вычислительную технику и средства связи ее между собой. </a:t>
            </a:r>
            <a:endParaRPr lang="az-Latn-AZ" sz="2800" b="1" dirty="0" smtClean="0"/>
          </a:p>
          <a:p>
            <a:pPr marL="45720" indent="0" algn="ctr">
              <a:buNone/>
            </a:pPr>
            <a:r>
              <a:rPr lang="ru-RU" sz="2800" b="1" dirty="0" smtClean="0"/>
              <a:t>Основной </a:t>
            </a:r>
            <a:r>
              <a:rPr lang="ru-RU" sz="2800" b="1"/>
              <a:t>частью </a:t>
            </a:r>
            <a:r>
              <a:rPr lang="ru-RU" sz="2800" b="1" smtClean="0"/>
              <a:t>технического </a:t>
            </a:r>
            <a:r>
              <a:rPr lang="ru-RU" sz="2800" b="1" dirty="0" smtClean="0"/>
              <a:t>обеспечения </a:t>
            </a:r>
            <a:r>
              <a:rPr lang="ru-RU" sz="2800" b="1" dirty="0"/>
              <a:t>в этом случае является ЭВМ.</a:t>
            </a:r>
          </a:p>
        </p:txBody>
      </p:sp>
    </p:spTree>
    <p:extLst>
      <p:ext uri="{BB962C8B-B14F-4D97-AF65-F5344CB8AC3E}">
        <p14:creationId xmlns="" xmlns:p14="http://schemas.microsoft.com/office/powerpoint/2010/main" val="15746525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Одним из основных блоков современной электронной вычислительной машины является процессор - устройство, осуществляющее запрограммированную обработку данных.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473572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Развитие электроники позволило производить процессоры очень небольших размеров, обладающие значительным быстродействием и объемом памяти. ЭВМ, выполненную на базе микропроцессоров, относят к микро-ЭВМ. Те из них, которые обладают развитым сервисом обращения с неквалифицированным пользователем, в научно-популярной и научной (преимущественно в англоязычной) литературе называются компьютерами.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8799618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Совершенствование количественных показателей микропроцессорной техники, таких, как быстродействие процессора. объем памяти, простота общения с компьютером, стоимость вычислительной техники и другие, обеспечило качественную возможность интеграции различных участников в единую систему. При этом следует иметь в виду, что каждый из этих участников оперирует большими объемами информации.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740" y="2348880"/>
            <a:ext cx="9144000" cy="163121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В плановых и, частично, в диспозитивных информационных системах обработка логистической информации осуществляется   в вычислительных центрах или в отделах на рабочих местах специалистов. Совокупность решаемых здесь задач зависит от роли участника в общем логистическом процессе.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28065" y="4303455"/>
            <a:ext cx="9135260" cy="255454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В исполнительных информационных системах осуществляется оперативное управление материальными потоками. Для этих систем особенно важно фиксировать и обрабатывать информацию в темпе прохождения материального потока. Решение возникающих при этом задач зачастую возможно лишь при   условии применения современной техники и технологии сбора, обработки и передачи информации в режиме реального масштаба времени.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3249128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" y="0"/>
            <a:ext cx="9144000" cy="1286036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6. ИСПОЛЬЗОВАНИЕ В ЛОГИСТИКЕ ТЕХНОЛОГИИ АВТОМАТИЗИРОВАННОЙ ИДЕНТИФИКАЦИИ ШТРИХОВЫХ КОДОВ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60851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dirty="0"/>
              <a:t>Через каждое звено логистической цепи проходит большое количество единиц товаров. При этом внутри каждого звена </a:t>
            </a:r>
            <a:r>
              <a:rPr lang="ru-RU" sz="2800" dirty="0" smtClean="0"/>
              <a:t>товары </a:t>
            </a:r>
            <a:r>
              <a:rPr lang="ru-RU" sz="2800" dirty="0"/>
              <a:t>неоднократно перемещаются по местам хранения и </a:t>
            </a:r>
            <a:r>
              <a:rPr lang="ru-RU" sz="2800" dirty="0" smtClean="0"/>
              <a:t>обработки</a:t>
            </a:r>
            <a:r>
              <a:rPr lang="ru-RU" sz="2800" dirty="0"/>
              <a:t>. «Вся система движения товаров — это непрерывно </a:t>
            </a:r>
            <a:r>
              <a:rPr lang="ru-RU" sz="2800" dirty="0" smtClean="0"/>
              <a:t>пульсирующие </a:t>
            </a:r>
            <a:r>
              <a:rPr lang="ru-RU" sz="2800" dirty="0"/>
              <a:t>дискретные потоки, скорость которых зависит как от потенциала, (мощности) производства, ритмичности поставок, размеров имеющихся запасов, так и от скорости реализации и потребления». </a:t>
            </a:r>
          </a:p>
        </p:txBody>
      </p:sp>
    </p:spTree>
    <p:extLst>
      <p:ext uri="{BB962C8B-B14F-4D97-AF65-F5344CB8AC3E}">
        <p14:creationId xmlns="" xmlns:p14="http://schemas.microsoft.com/office/powerpoint/2010/main" val="33077846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36104"/>
            <a:ext cx="9144000" cy="193899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 Для того, чтобы иметь возможность эффективно управлять этой динамичной, логистической системой, необходимо в любой момент иметь информацию в детальном ассортименте о входящих и выходящих из нее материальных потоках, а также о материальных потоках, циркулирующих внутри нее.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17032"/>
            <a:ext cx="9144000" cy="267765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Как свидетельствует зарубежный и отечественный опыт, данная проблема решается путем использования при осуществлении логистических операций с материальным потоком микропроцессорной техники, способной идентифицировать (опознать) отдельную грузовую единицу. Речь идет об оборудовании, способном сканировать (считывать) разнообразные штриховые коды.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1468177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Это оборудование позволяет получать информацию о логистической операции в момент и в месте ее совершения — на складах промышленных предприятий, оптовых баз, магазинов, на транспорте. Полученная информация обрабатывается в режиме реального масштаба времени, что позволяет управляющей системе реагировать на нее в оптимальные сроки.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0407" y="1954303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Автоматизированный сбор информации основан на использовании штриховых кодов разных видов, каждый из которых имеет свои технологические преимущества. Например, код с прямоугольным контуром  - код ITF -  14 печатается намного легче остальных кодов, что позволяет применять его на гофрированных упаковках. Используется для кодирования товарных партий.</a:t>
            </a:r>
            <a:endParaRPr lang="ru-RU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07" y="3938694"/>
            <a:ext cx="393433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3938694"/>
            <a:ext cx="4201553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797152"/>
            <a:ext cx="9144000" cy="2059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738377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92696"/>
            <a:ext cx="9144000" cy="267765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Имеется алфавит кода EAN, в котором каждой цифре соответствует определенный набор штрихов и пробелов. На этапе запуска товара в производство ему присваивается </a:t>
            </a:r>
            <a:r>
              <a:rPr lang="ru-RU" sz="2400" dirty="0" err="1" smtClean="0"/>
              <a:t>тринадцатизначный</a:t>
            </a:r>
            <a:r>
              <a:rPr lang="ru-RU" sz="2400" dirty="0" smtClean="0"/>
              <a:t> цифровой код, который впоследствии в виде штрихов и пробелов будет нанесен на этот товар. Первые две или три цифры обозначают код страны, который присвоен ей ассоциацией EAN в установленном порядке.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31335" y="4182472"/>
            <a:ext cx="9130324" cy="1938992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Следующие четыре цифры — индекс изготовителя товара. Совокупность кода страны и кода изготовителя является уникальной комбинацией цифр, которая однозначно идентифицирует предприятие, производящее маркируемый товар.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0902409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7175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Оставшиеся цифры кода предоставляются изготовителю для кодирования своей продукции по собственному усмотрению.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711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Последняя, тринадцатая цифра кода является контрольной. Она рассчитывается по специальному алгоритму на основе двенадцати предшествующих цифр. Неправильная расшифровка одной или нескольких цифр штрихового кода приведет к тому, что ЭВМ, рассчитав по двенадцати цифрам контрольную, обнаружит ее несоответствие контрольной цифре, нанесенной на товаре.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" y="4221088"/>
            <a:ext cx="91168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Прием сканирования не подтвердится и считывание кода придется повторить. Таким образом, контрольная цифра обеспечивает надежное действие штрихового кода, является гарантией устойчивости и надежности всей системы.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814693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28" y="476672"/>
            <a:ext cx="9144000" cy="2677656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В основе технологии штрихового кодирования и автоматизированного сбора данных лежат простые физические законы. Штриховой код представляет собой чередование темных и светлых полос разной ширины, построенных в соответствии с определенными правилами. Изображение штрихового кода наносится на предмет, который является объектом управления в системе.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17032"/>
            <a:ext cx="9144000" cy="2677656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Для регистрации этого предмета проводят операцию сканирования. При этом небольшое светящееся пятно или луч лазера от сканирующего устройства движется по штриховому коду, пересекая попеременно темные и светлые полосы. Отраженный от светлых полос световой луч улавливается светочувствительным устройством и преобразуется в дискретный электрический сигнал.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8536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В логистике выделяют следующие виды информационных потоков 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0329"/>
            <a:ext cx="9143999" cy="5657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44327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3676" y="16547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 области внешней торговли наличие штрихового кода на товаре является обязательным требованием при поставке товаров на экспорт. Отсутствие кода в значительной степени влияет на конкурентоспособность продукции, а порой делает ее реализацию невозможной.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238" y="2132856"/>
            <a:ext cx="91303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Широкое применение открытые системы автоматизированного управления товародвижением с применением штриховою кодирования получили во многих странах Западной Европы, в США, Японии, в ряде стран Восточной Европы.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238" y="4293096"/>
            <a:ext cx="91080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Использование в логистике технологии автоматизированной идентификации штриховых кодов позволяет существенно улучшить управление материальными потоками на всех этапах логистического процесса. Отметим ее основные преимущества.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2839640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8728" y="0"/>
            <a:ext cx="3224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 На производстве: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740" y="523220"/>
            <a:ext cx="9144000" cy="2308324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— создание единой системы учета и контроля за движением изделий и комплектующих его частей на каждом участке, а также за состоянием логистического процесса на предприятии в целом;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— сокращение численности вспомогательного персонала и отчетной документации, исключение ошибок.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5184" y="2831544"/>
            <a:ext cx="41336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В складском хозяйстве: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740" y="3398598"/>
            <a:ext cx="9135260" cy="2308324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— автоматизация учета и контроля за движением материального потока;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— автоматизация процесса инвентаризации материальных запасов;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— сокращение времени на логистические операции с материальным и информационным потоком.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15759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8612" y="188640"/>
            <a:ext cx="2643417" cy="646331"/>
          </a:xfrm>
          <a:prstGeom prst="rect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3600" dirty="0" smtClean="0"/>
              <a:t>В торговле: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700808"/>
            <a:ext cx="9144000" cy="3416320"/>
          </a:xfrm>
          <a:prstGeom prst="rect">
            <a:avLst/>
          </a:prstGeom>
          <a:solidFill>
            <a:schemeClr val="accent2"/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- создание единой системы учета материального потока;</a:t>
            </a:r>
          </a:p>
          <a:p>
            <a:pPr algn="ctr"/>
            <a:r>
              <a:rPr lang="ru-RU" sz="3600" b="1" dirty="0" smtClean="0"/>
              <a:t>- автоматизация заказа и инвентаризации товаров;</a:t>
            </a:r>
          </a:p>
          <a:p>
            <a:pPr algn="ctr"/>
            <a:r>
              <a:rPr lang="ru-RU" sz="3600" b="1" dirty="0" smtClean="0"/>
              <a:t>- сокращение времени обслуживания покупателей.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10389794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4097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7. МАРКИРОВКА ГРУЗОВОГО ПАКЕТА МАШИНОЧИТАЕМЫМ КОДОМ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-4936" y="1340768"/>
            <a:ext cx="9144000" cy="511256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dirty="0"/>
              <a:t>В логистических процессах объектом управления является и отдельная товарная единица и грузовой пакет, включающий в себя десятки, а то и тысячи отдельных единиц товара. При этом отдельная единица товара, преимущества кодирования и автоматизированной идентификации которой рассмотрены выше, является основным предметом труда лишь на завершающей стадии товародвижения, то есть в магазине. </a:t>
            </a:r>
          </a:p>
        </p:txBody>
      </p:sp>
    </p:spTree>
    <p:extLst>
      <p:ext uri="{BB962C8B-B14F-4D97-AF65-F5344CB8AC3E}">
        <p14:creationId xmlns="" xmlns:p14="http://schemas.microsoft.com/office/powerpoint/2010/main" val="27953551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На более ранних стадиях товар движется большей частью в форме грузовых пакетов. Отсутствие единообразия и согласованности у участников логистических процессов в вопросах кодирования, маркировки и идентификации этих пакетов существенно замедляет движения материального потока, затрудняет управление им на всех этапах продвижения от поставщика к потребителю.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44020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 условиях, когда в опте сосредоточиваются грузы от многих поставщиков, применяющих разные, зачастую несовместимые системы идентификации грузовых пакетов, эффективная организация управления материальными потоками затруднена.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944839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547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У производителей потери эффективности возникают на стадии распределения. Транспортники «недобирают» эффект в процессе перевозки. Оптовики теряют в процессе хранения и сортировки грузов, розничная торговля - при выполнении закупочных операций.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01360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 одной стороны, перечисленные потери, с другой - высокий уровень развития компьютерной техники и информационной технологии позволили Международной ассоциации EAN разработать единый стандарт на маркировку грузовых пакетов.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29309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Как в свое время введение стандарта на поддоны, так и введение единого стандарта на маркировку грузовых пакетов в состоянии коренным образом изменить системы </a:t>
            </a:r>
            <a:r>
              <a:rPr lang="ru-RU" sz="2400" dirty="0" err="1" smtClean="0"/>
              <a:t>грузопереработки</a:t>
            </a:r>
            <a:r>
              <a:rPr lang="ru-RU" sz="2400" dirty="0" smtClean="0"/>
              <a:t>, резко повысить эффективность логистических процессов.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4837073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0623" y="0"/>
            <a:ext cx="9144000" cy="2308324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Предложенный ассоциацией EAN стандарт предусматривает маркировку грузового пакета специальной этикеткой (рис. 55).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Этикетка EAN для грузового пакета может содержать различную информацию. Однако ее основное назначение   - нести на себе машиночитаемый код, позволяющий идентифицировать данную грузовую единицу.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8324"/>
            <a:ext cx="9113377" cy="4538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649927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Этот штриховой код располагают в части А. Формируется код в соответствии с символикой UCC/EAN-128. Этот тип кода позволяет объединить в одном штриховом коде информацию о товаре (то есть код EAN-13 содержащегося в грузовом пакете товара), информацию о сроках хранения, а также информацию, позволяющую однозначно идентифицировать данную грузовую единицу.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21297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 этикетки размещают данные о грузе в форме цифр и букв, которые могут быть введены в компьютер вручную.</a:t>
            </a:r>
          </a:p>
          <a:p>
            <a:pPr algn="ctr"/>
            <a:r>
              <a:rPr lang="ru-RU" sz="2400" dirty="0" smtClean="0"/>
              <a:t>Информация, располагаемая в зоне С, определяется по усмотрению грузоотправителя. Здесь, например, может размещаться полное или сокращенное название фирмы или другие данные в виде цифр, рисунка или текста.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547048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784"/>
            <a:ext cx="9144000" cy="267765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Для того, чтобы в процессе </a:t>
            </a:r>
            <a:r>
              <a:rPr lang="ru-RU" sz="2400" b="1" dirty="0" err="1" smtClean="0"/>
              <a:t>грузопсреработки</a:t>
            </a:r>
            <a:r>
              <a:rPr lang="ru-RU" sz="2400" b="1" dirty="0" smtClean="0"/>
              <a:t> этикетка была постоянно видна оператору, ее наносят на все четыре боковые стороны пакета.</a:t>
            </a:r>
            <a:endParaRPr lang="az-Latn-AZ" sz="2400" b="1" dirty="0"/>
          </a:p>
          <a:p>
            <a:pPr algn="ctr"/>
            <a:r>
              <a:rPr lang="ru-RU" sz="2400" b="1" dirty="0" smtClean="0"/>
              <a:t> При этом середина кода грузового пакета (основная часть кода) должна находиться на расстоянии 450 мм (±50 мм) от несущей поверхности, на которой уложен грузовой пакет, например, от поверхности полки стеллажа.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3000" y="2911272"/>
            <a:ext cx="6858000" cy="46166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Преимущества применения этикетки </a:t>
            </a:r>
            <a:r>
              <a:rPr lang="en-US" sz="2400" b="1" dirty="0" smtClean="0"/>
              <a:t>EAN: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789040"/>
            <a:ext cx="9144000" cy="230832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• обеспечивается однозначная и простая идентификация поддона, во многом схожая с идентификацией потребительской упаковки кодом EAN-13.</a:t>
            </a:r>
            <a:endParaRPr lang="az-Latn-AZ" sz="2400" b="1" dirty="0" smtClean="0"/>
          </a:p>
          <a:p>
            <a:pPr algn="ctr"/>
            <a:r>
              <a:rPr lang="ru-RU" sz="2400" b="1" dirty="0" smtClean="0"/>
              <a:t> Серийный код транспортной упаковки (UCC/EAN-128) является своеобразным ключом, обеспечивающим доступ к информации, хранящейся в компьютере;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16703041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8384" y="404664"/>
            <a:ext cx="9144000" cy="1815882"/>
          </a:xfrm>
          <a:prstGeom prst="rect">
            <a:avLst/>
          </a:prstGeom>
          <a:solidFill>
            <a:schemeClr val="accent2"/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• этикетка, нанесенная первоначально поставщиком поддона, может использоваться всеми без исключения участниками цепи «производитель — потребитель»;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245" y="2564904"/>
            <a:ext cx="9135616" cy="954107"/>
          </a:xfrm>
          <a:prstGeom prst="rect">
            <a:avLst/>
          </a:prstGeom>
          <a:solidFill>
            <a:schemeClr val="accent2"/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• значительно облегчается процесс коммуникации между партнерами;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852" y="3762037"/>
            <a:ext cx="9144000" cy="954107"/>
          </a:xfrm>
          <a:prstGeom prst="rect">
            <a:avLst/>
          </a:prstGeom>
          <a:solidFill>
            <a:schemeClr val="accent2"/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• сканирование штриховых кодов обеспечивает быстрый и правильный ввод информации;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75668"/>
            <a:ext cx="9144000" cy="954107"/>
          </a:xfrm>
          <a:prstGeom prst="rect">
            <a:avLst/>
          </a:prstGeom>
          <a:solidFill>
            <a:schemeClr val="accent2"/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• неоднократно снижается время обработки грузов на всех этапах.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15348253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05" y="225222"/>
            <a:ext cx="9144000" cy="193899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Информационный поток может опережать материальный, следовать одновременно с ним или после него. </a:t>
            </a:r>
          </a:p>
          <a:p>
            <a:pPr algn="ctr"/>
            <a:r>
              <a:rPr lang="ru-RU" sz="2400" b="1" dirty="0" smtClean="0"/>
              <a:t>При этом информационный поток может быть направлен как в одну сторону с материальным, так и в противоположную: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30283" y="2348880"/>
            <a:ext cx="4283968" cy="230832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- опережающий информационный поток во встречном направлении содержит, как правило, сведения о заказе;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96836" y="2164214"/>
            <a:ext cx="4427984" cy="2677656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- одновременно с материальным потоком идет информация в прямом направлении о количественных и качественных параметрах материального потока;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5517" y="5157192"/>
            <a:ext cx="8784975" cy="156966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- вслед за материальным потоком во встречном направлении может проходить информация о результатах приемки груза по количеству или по качеству, разнообразные претензии, подтверждения.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29765519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4" y="2708920"/>
            <a:ext cx="9144000" cy="1154097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Спасибо за внимание!</a:t>
            </a:r>
            <a:endParaRPr lang="ru-RU" sz="7200" b="1" dirty="0"/>
          </a:p>
        </p:txBody>
      </p:sp>
    </p:spTree>
    <p:extLst>
      <p:ext uri="{BB962C8B-B14F-4D97-AF65-F5344CB8AC3E}">
        <p14:creationId xmlns="" xmlns:p14="http://schemas.microsoft.com/office/powerpoint/2010/main" val="249328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7779195"/>
              </p:ext>
            </p:extLst>
          </p:nvPr>
        </p:nvGraphicFramePr>
        <p:xfrm>
          <a:off x="35496" y="27321"/>
          <a:ext cx="9073008" cy="68306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73008"/>
              </a:tblGrid>
              <a:tr h="2761338"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Информационный поток характеризуется следующими показателями:</a:t>
                      </a:r>
                      <a:endParaRPr lang="ru-RU" sz="3600" dirty="0"/>
                    </a:p>
                  </a:txBody>
                  <a:tcPr/>
                </a:tc>
              </a:tr>
              <a:tr h="1017335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 источник возникновения;</a:t>
                      </a:r>
                      <a:endParaRPr lang="ru-RU" sz="3600" dirty="0"/>
                    </a:p>
                  </a:txBody>
                  <a:tcPr/>
                </a:tc>
              </a:tr>
              <a:tr h="1017335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 направление движения потока;</a:t>
                      </a:r>
                      <a:endParaRPr lang="ru-RU" sz="3600" dirty="0"/>
                    </a:p>
                  </a:txBody>
                  <a:tcPr/>
                </a:tc>
              </a:tr>
              <a:tr h="1017335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 скорость передачи и приема;</a:t>
                      </a:r>
                      <a:endParaRPr lang="ru-RU" sz="3600" dirty="0"/>
                    </a:p>
                  </a:txBody>
                  <a:tcPr/>
                </a:tc>
              </a:tr>
              <a:tr h="1017335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 интенсивность потока и др.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655839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2656"/>
            <a:ext cx="9144000" cy="1077218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Управлять информационным потоком можно следующим образом: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276872"/>
            <a:ext cx="5745484" cy="523220"/>
          </a:xfrm>
          <a:prstGeom prst="rect">
            <a:avLst/>
          </a:prstGeom>
          <a:solidFill>
            <a:schemeClr val="tx2"/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/>
              <a:t>- изменяя направление потока;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3212976"/>
            <a:ext cx="6534472" cy="1384995"/>
          </a:xfrm>
          <a:prstGeom prst="rect">
            <a:avLst/>
          </a:prstGeom>
          <a:solidFill>
            <a:schemeClr val="tx2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- ограничивая скорость передачи до соответствующей скорости приема;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5088532"/>
            <a:ext cx="6534472" cy="1200329"/>
          </a:xfrm>
          <a:prstGeom prst="rect">
            <a:avLst/>
          </a:prstGeom>
          <a:solidFill>
            <a:schemeClr val="tx2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-  ограничивая объем потока до величины пропускной  способности отдельного узла или участка пути.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42664074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632" y="245457"/>
            <a:ext cx="7458952" cy="115416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/>
              <a:t>Измеряется информационный поток количеством обрабатываемой или передаваемой информации за единицу времени.</a:t>
            </a:r>
            <a:endParaRPr lang="ru-RU" sz="23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19429" y="1628800"/>
            <a:ext cx="6324571" cy="2923877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/>
              <a:t>Способы измерения количества информации, содержащейся в каком-либо сообщении, изучаются в раздело кибернетики, который называется теорией информации. Согласно этой теории за единицу количества информации принята так называемая двоичная единица - бит. </a:t>
            </a:r>
            <a:endParaRPr lang="ru-RU" sz="23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" y="4749043"/>
            <a:ext cx="9144001" cy="1862048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/>
              <a:t>При использовании электронно-вычислительной техники информация измеряется байтами. </a:t>
            </a:r>
          </a:p>
          <a:p>
            <a:pPr algn="ctr"/>
            <a:r>
              <a:rPr lang="ru-RU" sz="2300" b="1" dirty="0" smtClean="0"/>
              <a:t>Байт - это часть машинного слова, состоящая обычно из 8 бит и используемая как одно целое при обработке информации в ЭВМ.</a:t>
            </a:r>
            <a:endParaRPr lang="ru-RU" sz="23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18648"/>
            <a:ext cx="2466975" cy="2544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091850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88640"/>
            <a:ext cx="7650088" cy="156966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Применяются также производные единицы количества информации: килобайт и мегабайт.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40998" y="2060848"/>
            <a:ext cx="9144000" cy="107721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В практике хозяйственной деятельности информация может измеряться также: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31487" y="3849434"/>
            <a:ext cx="4371853" cy="2062103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- количеством обрабатываемых или передаваемых документов;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178" y="3356992"/>
            <a:ext cx="4572000" cy="304698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- суммарным количеством </a:t>
            </a:r>
            <a:r>
              <a:rPr lang="ru-RU" sz="3200" b="1" dirty="0" err="1" smtClean="0"/>
              <a:t>документострок</a:t>
            </a:r>
            <a:r>
              <a:rPr lang="ru-RU" sz="3200" b="1" dirty="0" smtClean="0"/>
              <a:t> в обрабатываемых или передаваемых документах.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16307951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234</TotalTime>
  <Words>3149</Words>
  <Application>Microsoft Office PowerPoint</Application>
  <PresentationFormat>Экран (4:3)</PresentationFormat>
  <Paragraphs>161</Paragraphs>
  <Slides>50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Перспектива</vt:lpstr>
      <vt:lpstr>Тема 12. ИНФОРМАЦИОННАЯ ЛОГИСТИКА</vt:lpstr>
      <vt:lpstr>План:</vt:lpstr>
      <vt:lpstr>     1. ИНФОРМАЦИОННЫЕ ПОТОКИ В ЛОГИСТИКЕ</vt:lpstr>
      <vt:lpstr>Слайд 4</vt:lpstr>
      <vt:lpstr>Слайд 5</vt:lpstr>
      <vt:lpstr>Слайд 6</vt:lpstr>
      <vt:lpstr>Слайд 7</vt:lpstr>
      <vt:lpstr>Слайд 8</vt:lpstr>
      <vt:lpstr>Слайд 9</vt:lpstr>
      <vt:lpstr>2. ИНФОРМАЦИОННЫЕ СИСТЕМЫ В ЛОГИСТИКЕ</vt:lpstr>
      <vt:lpstr>Слайд 11</vt:lpstr>
      <vt:lpstr>Слайд 12</vt:lpstr>
      <vt:lpstr>Слайд 13</vt:lpstr>
      <vt:lpstr>Слайд 14</vt:lpstr>
      <vt:lpstr>Слайд 15</vt:lpstr>
      <vt:lpstr>3. ВИДЫ ИНФОРМАЦИОННЫХ СИСТЕМ В ЛОГИСТИКЕ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4. ПРИНЦИПЫ ПОСТРОЕНИЯ ИНФОРМАЦИОННЫХ СИСТЕМ В ЛОГИСТИКЕ</vt:lpstr>
      <vt:lpstr>Слайд 25</vt:lpstr>
      <vt:lpstr>Слайд 26</vt:lpstr>
      <vt:lpstr>Слайд 27</vt:lpstr>
      <vt:lpstr>Слайд 28</vt:lpstr>
      <vt:lpstr>Слайд 29</vt:lpstr>
      <vt:lpstr>Слайд 30</vt:lpstr>
      <vt:lpstr>5. ИНФОРМАЦИОННЫЕ ТЕХНОЛОГИИ В ЛОГИСТИКЕ</vt:lpstr>
      <vt:lpstr>Слайд 32</vt:lpstr>
      <vt:lpstr>Слайд 33</vt:lpstr>
      <vt:lpstr>6. ИСПОЛЬЗОВАНИЕ В ЛОГИСТИКЕ ТЕХНОЛОГИИ АВТОМАТИЗИРОВАННОЙ ИДЕНТИФИКАЦИИ ШТРИХОВЫХ КОДОВ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7. МАРКИРОВКА ГРУЗОВОГО ПАКЕТА МАШИНОЧИТАЕМЫМ КОДОМ</vt:lpstr>
      <vt:lpstr>Слайд 44</vt:lpstr>
      <vt:lpstr>Слайд 45</vt:lpstr>
      <vt:lpstr>Слайд 46</vt:lpstr>
      <vt:lpstr>Слайд 47</vt:lpstr>
      <vt:lpstr>Слайд 48</vt:lpstr>
      <vt:lpstr>Слайд 49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12. ИНФОРМАЦИОННАЯ ЛОГИСТИКА</dc:title>
  <dc:creator>Natella</dc:creator>
  <cp:lastModifiedBy>USER</cp:lastModifiedBy>
  <cp:revision>21</cp:revision>
  <dcterms:created xsi:type="dcterms:W3CDTF">2013-10-28T14:02:50Z</dcterms:created>
  <dcterms:modified xsi:type="dcterms:W3CDTF">2013-12-03T10:34:34Z</dcterms:modified>
</cp:coreProperties>
</file>