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22" r:id="rId62"/>
    <p:sldId id="316" r:id="rId63"/>
    <p:sldId id="317" r:id="rId64"/>
    <p:sldId id="318" r:id="rId65"/>
    <p:sldId id="319" r:id="rId66"/>
    <p:sldId id="320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21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0033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2721" autoAdjust="0"/>
    <p:restoredTop sz="94660"/>
  </p:normalViewPr>
  <p:slideViewPr>
    <p:cSldViewPr>
      <p:cViewPr>
        <p:scale>
          <a:sx n="76" d="100"/>
          <a:sy n="76" d="100"/>
        </p:scale>
        <p:origin x="-184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467E05-B9D1-42AC-BFFE-A30BFD80E92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187D030-8EE6-4FC2-B9C7-F53FAE489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6336704" cy="59345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Глобальная логистика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36904" cy="43924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1.	Роль глобализации экономики в развитии логистических систем.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2.	Посредники в глобальной логистике.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3.	Глобальные логистические системы Америки, Европы, Азии.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4.   Таможенная логистика.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5.  Основные положения «</a:t>
            </a:r>
            <a:r>
              <a:rPr lang="ru-RU" sz="2800" b="1" dirty="0" smtClean="0">
                <a:solidFill>
                  <a:schemeClr val="bg1"/>
                </a:solidFill>
              </a:rPr>
              <a:t>Инкотермс-2000»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906813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План: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70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19268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Важную роль в глобальной логистике играет фактор регионализации. Региональные аспекты логистики можно </a:t>
            </a:r>
            <a:r>
              <a:rPr lang="ru-RU" sz="2400" dirty="0" smtClean="0">
                <a:solidFill>
                  <a:schemeClr val="bg1"/>
                </a:solidFill>
              </a:rPr>
              <a:t>рассматривать </a:t>
            </a:r>
            <a:r>
              <a:rPr lang="ru-RU" sz="2400" dirty="0">
                <a:solidFill>
                  <a:schemeClr val="bg1"/>
                </a:solidFill>
              </a:rPr>
              <a:t>как на уровне одной страны, так и на уровне нескольких стран, расположенных в непосредственной близости друг к </a:t>
            </a:r>
            <a:r>
              <a:rPr lang="ru-RU" sz="2400" dirty="0" smtClean="0">
                <a:solidFill>
                  <a:schemeClr val="bg1"/>
                </a:solidFill>
              </a:rPr>
              <a:t>другу</a:t>
            </a:r>
            <a:r>
              <a:rPr lang="ru-RU" sz="2400" dirty="0">
                <a:solidFill>
                  <a:schemeClr val="bg1"/>
                </a:solidFill>
              </a:rPr>
              <a:t>, как правило, имеющих общие границы в определенной </a:t>
            </a:r>
            <a:r>
              <a:rPr lang="ru-RU" sz="2400" dirty="0" smtClean="0">
                <a:solidFill>
                  <a:schemeClr val="bg1"/>
                </a:solidFill>
              </a:rPr>
              <a:t>географической </a:t>
            </a:r>
            <a:r>
              <a:rPr lang="ru-RU" sz="2400" dirty="0">
                <a:solidFill>
                  <a:schemeClr val="bg1"/>
                </a:solidFill>
              </a:rPr>
              <a:t>зоне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Образование в ряде регионов земного шара интеграционных группировок, состоящих из государств </a:t>
            </a:r>
            <a:r>
              <a:rPr lang="ru-RU" sz="2400" dirty="0" smtClean="0">
                <a:solidFill>
                  <a:schemeClr val="bg1"/>
                </a:solidFill>
              </a:rPr>
              <a:t>данного </a:t>
            </a:r>
            <a:r>
              <a:rPr lang="ru-RU" sz="2400" dirty="0">
                <a:solidFill>
                  <a:schemeClr val="bg1"/>
                </a:solidFill>
              </a:rPr>
              <a:t>региона, есть не что иное, как объективно обусловленный </a:t>
            </a:r>
            <a:r>
              <a:rPr lang="ru-RU" sz="2400" dirty="0" smtClean="0">
                <a:solidFill>
                  <a:schemeClr val="bg1"/>
                </a:solidFill>
              </a:rPr>
              <a:t>процесс</a:t>
            </a:r>
            <a:r>
              <a:rPr lang="ru-RU" sz="2400" dirty="0">
                <a:solidFill>
                  <a:schemeClr val="bg1"/>
                </a:solidFill>
              </a:rPr>
              <a:t>, отражающий закономерности мирового развития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Целью интеграции государств в различных регионах является </a:t>
            </a:r>
            <a:r>
              <a:rPr lang="ru-RU" sz="2400" dirty="0" smtClean="0">
                <a:solidFill>
                  <a:schemeClr val="bg1"/>
                </a:solidFill>
              </a:rPr>
              <a:t>объединение </a:t>
            </a:r>
            <a:r>
              <a:rPr lang="ru-RU" sz="2400" dirty="0">
                <a:solidFill>
                  <a:schemeClr val="bg1"/>
                </a:solidFill>
              </a:rPr>
              <a:t>усилий для создания оптимальной структуры </a:t>
            </a:r>
            <a:r>
              <a:rPr lang="ru-RU" sz="2400" dirty="0" smtClean="0">
                <a:solidFill>
                  <a:schemeClr val="bg1"/>
                </a:solidFill>
              </a:rPr>
              <a:t>производства</a:t>
            </a:r>
            <a:r>
              <a:rPr lang="ru-RU" sz="2400" dirty="0">
                <a:solidFill>
                  <a:schemeClr val="bg1"/>
                </a:solidFill>
              </a:rPr>
              <a:t>, стимулирования его обновления на базе новейших </a:t>
            </a:r>
            <a:r>
              <a:rPr lang="ru-RU" sz="2400" dirty="0" smtClean="0">
                <a:solidFill>
                  <a:schemeClr val="bg1"/>
                </a:solidFill>
              </a:rPr>
              <a:t>достижений </a:t>
            </a:r>
            <a:r>
              <a:rPr lang="ru-RU" sz="2400" dirty="0">
                <a:solidFill>
                  <a:schemeClr val="bg1"/>
                </a:solidFill>
              </a:rPr>
              <a:t>науки и техники, повышения конкурентоспособности продукции, обеспечения ее сбыта и обновления экономики в духе </a:t>
            </a:r>
            <a:r>
              <a:rPr lang="ru-RU" sz="2400" dirty="0" err="1">
                <a:solidFill>
                  <a:schemeClr val="bg1"/>
                </a:solidFill>
              </a:rPr>
              <a:t>логистизации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851920" y="6525344"/>
            <a:ext cx="1440160" cy="21602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57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121"/>
            <a:ext cx="9144000" cy="534809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Известны многочисленные примеры успешных </a:t>
            </a:r>
            <a:r>
              <a:rPr lang="ru-RU" sz="2000" dirty="0" err="1">
                <a:solidFill>
                  <a:schemeClr val="bg1"/>
                </a:solidFill>
              </a:rPr>
              <a:t>макрологистических</a:t>
            </a:r>
            <a:r>
              <a:rPr lang="ru-RU" sz="2000" dirty="0">
                <a:solidFill>
                  <a:schemeClr val="bg1"/>
                </a:solidFill>
              </a:rPr>
              <a:t> региональных структур и систем, например, для стран Бенилюкса (экономический союз Бельгии, Нидерландов и </a:t>
            </a:r>
            <a:r>
              <a:rPr lang="ru-RU" sz="2000" dirty="0" smtClean="0">
                <a:solidFill>
                  <a:schemeClr val="bg1"/>
                </a:solidFill>
              </a:rPr>
              <a:t>Люксембурга</a:t>
            </a:r>
            <a:r>
              <a:rPr lang="ru-RU" sz="2000" dirty="0">
                <a:solidFill>
                  <a:schemeClr val="bg1"/>
                </a:solidFill>
              </a:rPr>
              <a:t>), ЕС, США и Канады, Юго-Восточной Азии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Региональный </a:t>
            </a:r>
            <a:r>
              <a:rPr lang="ru-RU" sz="2000" dirty="0">
                <a:solidFill>
                  <a:schemeClr val="bg1"/>
                </a:solidFill>
              </a:rPr>
              <a:t>фактор усиливает тенденцию глобализации за счет таких аспектов, как сходство политических систем и экономического уровня стран, входящих в регион; близость социального уклада жизни, традиций, исторических корней; миграция населения;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единые источники энергии, сырьевые ресурсы; единая </a:t>
            </a:r>
            <a:r>
              <a:rPr lang="ru-RU" sz="2000" dirty="0" smtClean="0">
                <a:solidFill>
                  <a:schemeClr val="bg1"/>
                </a:solidFill>
              </a:rPr>
              <a:t>транспортная </a:t>
            </a:r>
            <a:r>
              <a:rPr lang="ru-RU" sz="2000" dirty="0">
                <a:solidFill>
                  <a:schemeClr val="bg1"/>
                </a:solidFill>
              </a:rPr>
              <a:t>система и дорожная инфраструктура; единые </a:t>
            </a:r>
            <a:r>
              <a:rPr lang="ru-RU" sz="2000" dirty="0" smtClean="0">
                <a:solidFill>
                  <a:schemeClr val="bg1"/>
                </a:solidFill>
              </a:rPr>
              <a:t>телекоммуникации</a:t>
            </a:r>
            <a:r>
              <a:rPr lang="ru-RU" sz="2000" dirty="0">
                <a:solidFill>
                  <a:schemeClr val="bg1"/>
                </a:solidFill>
              </a:rPr>
              <a:t>; отсутствие таможенных и торговых барьеров и т.д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Зона </a:t>
            </a:r>
            <a:r>
              <a:rPr lang="ru-RU" sz="2000" dirty="0">
                <a:solidFill>
                  <a:schemeClr val="bg1"/>
                </a:solidFill>
              </a:rPr>
              <a:t>свободной торговли состоит из группы стран, в рамках которой торговля </a:t>
            </a:r>
            <a:r>
              <a:rPr lang="ru-RU" sz="2000" dirty="0" err="1">
                <a:solidFill>
                  <a:schemeClr val="bg1"/>
                </a:solidFill>
              </a:rPr>
              <a:t>беспошлинна</a:t>
            </a:r>
            <a:r>
              <a:rPr lang="ru-RU" sz="2000" dirty="0">
                <a:solidFill>
                  <a:schemeClr val="bg1"/>
                </a:solidFill>
              </a:rPr>
              <a:t> и не имеет каких-либо </a:t>
            </a:r>
            <a:r>
              <a:rPr lang="ru-RU" sz="2000" dirty="0" smtClean="0">
                <a:solidFill>
                  <a:schemeClr val="bg1"/>
                </a:solidFill>
              </a:rPr>
              <a:t>количественных </a:t>
            </a:r>
            <a:r>
              <a:rPr lang="ru-RU" sz="2000" dirty="0">
                <a:solidFill>
                  <a:schemeClr val="bg1"/>
                </a:solidFill>
              </a:rPr>
              <a:t>ограничений. За странами—участницами зоны свободной торговли сохраняется право самостоятельно решать вопрос о применении торговых ограничений к странам, не входящим в зону свободной торговли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48628"/>
            <a:ext cx="1428750" cy="17907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87355"/>
            <a:ext cx="3105150" cy="1476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14287"/>
            <a:ext cx="1842145" cy="12805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3140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0700170"/>
              </p:ext>
            </p:extLst>
          </p:nvPr>
        </p:nvGraphicFramePr>
        <p:xfrm>
          <a:off x="0" y="1268760"/>
          <a:ext cx="9144000" cy="55892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  <a:gridCol w="1356320"/>
                <a:gridCol w="1691680"/>
              </a:tblGrid>
              <a:tr h="15506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Объединение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Отсутствие торговых ограничений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Общие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внешнеторговые тарифы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Свободное передвижение факторов производства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Общая валюта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Общая экономическая политика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1617">
                <a:tc>
                  <a:txBody>
                    <a:bodyPr/>
                    <a:lstStyle/>
                    <a:p>
                      <a:r>
                        <a:rPr lang="ru-RU" dirty="0" smtClean="0"/>
                        <a:t>Зона свободной торговли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659347">
                <a:tc>
                  <a:txBody>
                    <a:bodyPr/>
                    <a:lstStyle/>
                    <a:p>
                      <a:r>
                        <a:rPr lang="ru-RU" dirty="0" smtClean="0"/>
                        <a:t>Таможенный союз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821617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Общий рынок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821617">
                <a:tc>
                  <a:txBody>
                    <a:bodyPr/>
                    <a:lstStyle/>
                    <a:p>
                      <a:r>
                        <a:rPr lang="ru-RU" dirty="0" smtClean="0"/>
                        <a:t>Монетарный союз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821617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Экономический союз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65311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Формы интеграционных объединений и их черты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29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 таможенном союзе страны обязаны воздерживаться от применения видимых торговых ограничений по отношению друг к другу.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Кроме </a:t>
            </a:r>
            <a:r>
              <a:rPr lang="ru-RU" sz="2400" dirty="0">
                <a:solidFill>
                  <a:schemeClr val="bg1"/>
                </a:solidFill>
              </a:rPr>
              <a:t>того, участники таможенного союза должны </a:t>
            </a:r>
            <a:r>
              <a:rPr lang="ru-RU" sz="2400" dirty="0" smtClean="0">
                <a:solidFill>
                  <a:schemeClr val="bg1"/>
                </a:solidFill>
              </a:rPr>
              <a:t>поддерживать </a:t>
            </a:r>
            <a:r>
              <a:rPr lang="ru-RU" sz="2400" dirty="0">
                <a:solidFill>
                  <a:schemeClr val="bg1"/>
                </a:solidFill>
              </a:rPr>
              <a:t>общие внешнеторговые тарифы для тех стран, </a:t>
            </a:r>
            <a:r>
              <a:rPr lang="ru-RU" sz="2400" dirty="0" smtClean="0">
                <a:solidFill>
                  <a:schemeClr val="bg1"/>
                </a:solidFill>
              </a:rPr>
              <a:t>которые </a:t>
            </a:r>
            <a:r>
              <a:rPr lang="ru-RU" sz="2400" dirty="0">
                <a:solidFill>
                  <a:schemeClr val="bg1"/>
                </a:solidFill>
              </a:rPr>
              <a:t>не входят в таможенный союз. В качестве примера </a:t>
            </a:r>
            <a:r>
              <a:rPr lang="ru-RU" sz="2400" dirty="0" smtClean="0">
                <a:solidFill>
                  <a:schemeClr val="bg1"/>
                </a:solidFill>
              </a:rPr>
              <a:t>таможенного </a:t>
            </a:r>
            <a:r>
              <a:rPr lang="ru-RU" sz="2400" dirty="0">
                <a:solidFill>
                  <a:schemeClr val="bg1"/>
                </a:solidFill>
              </a:rPr>
              <a:t>союза можно рассматривать таможенный союз «</a:t>
            </a:r>
            <a:r>
              <a:rPr lang="ru-RU" sz="2400" dirty="0" smtClean="0">
                <a:solidFill>
                  <a:schemeClr val="bg1"/>
                </a:solidFill>
              </a:rPr>
              <a:t>четверки</a:t>
            </a:r>
            <a:r>
              <a:rPr lang="ru-RU" sz="2400" dirty="0">
                <a:solidFill>
                  <a:schemeClr val="bg1"/>
                </a:solidFill>
              </a:rPr>
              <a:t>» — России, Казахстана, Беларуси, Кыргызстана.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По степени интеграции общий рынок продвинут дальше </a:t>
            </a:r>
            <a:r>
              <a:rPr lang="ru-RU" sz="2400" dirty="0" smtClean="0">
                <a:solidFill>
                  <a:schemeClr val="bg1"/>
                </a:solidFill>
              </a:rPr>
              <a:t>таможенного </a:t>
            </a:r>
            <a:r>
              <a:rPr lang="ru-RU" sz="2400" dirty="0">
                <a:solidFill>
                  <a:schemeClr val="bg1"/>
                </a:solidFill>
              </a:rPr>
              <a:t>союза, поскольку помимо свободы торговли в нем появляется свободное передвижение таких факторов </a:t>
            </a:r>
            <a:r>
              <a:rPr lang="ru-RU" sz="2400" dirty="0" smtClean="0">
                <a:solidFill>
                  <a:schemeClr val="bg1"/>
                </a:solidFill>
              </a:rPr>
              <a:t>производства</a:t>
            </a:r>
            <a:r>
              <a:rPr lang="ru-RU" sz="2400" dirty="0">
                <a:solidFill>
                  <a:schemeClr val="bg1"/>
                </a:solidFill>
              </a:rPr>
              <a:t>, как труд и капитал.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Например</a:t>
            </a:r>
            <a:r>
              <a:rPr lang="ru-RU" sz="2400" dirty="0">
                <a:solidFill>
                  <a:schemeClr val="bg1"/>
                </a:solidFill>
              </a:rPr>
              <a:t>, для граждан ЕС упразднен паспортный контроль в границах Сообщества, отменяются </a:t>
            </a:r>
            <a:r>
              <a:rPr lang="ru-RU" sz="2400" dirty="0" smtClean="0">
                <a:solidFill>
                  <a:schemeClr val="bg1"/>
                </a:solidFill>
              </a:rPr>
              <a:t>ограничения </a:t>
            </a:r>
            <a:r>
              <a:rPr lang="ru-RU" sz="2400" dirty="0">
                <a:solidFill>
                  <a:schemeClr val="bg1"/>
                </a:solidFill>
              </a:rPr>
              <a:t>при приеме на работу и учебу, обеспечивается </a:t>
            </a:r>
            <a:r>
              <a:rPr lang="ru-RU" sz="2400" dirty="0" smtClean="0">
                <a:solidFill>
                  <a:schemeClr val="bg1"/>
                </a:solidFill>
              </a:rPr>
              <a:t>равноправное </a:t>
            </a:r>
            <a:r>
              <a:rPr lang="ru-RU" sz="2400" dirty="0">
                <a:solidFill>
                  <a:schemeClr val="bg1"/>
                </a:solidFill>
              </a:rPr>
              <a:t>участие компаний из всех стран-участниц в торгах на получение правительственных заказов в любом государстве — члене ЕС.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067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585" y="13645"/>
            <a:ext cx="9144000" cy="665571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Монетарный союз является еще более высокой ступенью интеграции: кроме того, что у него есть все черты, присущие </a:t>
            </a:r>
            <a:r>
              <a:rPr lang="ru-RU" sz="2400" dirty="0" smtClean="0">
                <a:solidFill>
                  <a:schemeClr val="bg1"/>
                </a:solidFill>
              </a:rPr>
              <a:t>общему </a:t>
            </a:r>
            <a:r>
              <a:rPr lang="ru-RU" sz="2400" dirty="0">
                <a:solidFill>
                  <a:schemeClr val="bg1"/>
                </a:solidFill>
              </a:rPr>
              <a:t>рынку, денежная система стран монетарного союза </a:t>
            </a:r>
            <a:r>
              <a:rPr lang="ru-RU" sz="2400" dirty="0" smtClean="0">
                <a:solidFill>
                  <a:schemeClr val="bg1"/>
                </a:solidFill>
              </a:rPr>
              <a:t>основана </a:t>
            </a:r>
            <a:r>
              <a:rPr lang="ru-RU" sz="2400" dirty="0">
                <a:solidFill>
                  <a:schemeClr val="bg1"/>
                </a:solidFill>
              </a:rPr>
              <a:t>на общей валюте. Поскольку все экономические сделки внутри союза оплачиваются в одной валюте, страны—члены </a:t>
            </a:r>
            <a:r>
              <a:rPr lang="ru-RU" sz="2400" dirty="0" smtClean="0">
                <a:solidFill>
                  <a:schemeClr val="bg1"/>
                </a:solidFill>
              </a:rPr>
              <a:t>монетарного </a:t>
            </a:r>
            <a:r>
              <a:rPr lang="ru-RU" sz="2400" dirty="0">
                <a:solidFill>
                  <a:schemeClr val="bg1"/>
                </a:solidFill>
              </a:rPr>
              <a:t>союза не испытывают неопределенности, связанной с обменными курсами.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Экономический союз можно определить как монетарный союз, в котором широко координируется экономическая </a:t>
            </a:r>
            <a:r>
              <a:rPr lang="ru-RU" sz="2400" dirty="0" smtClean="0">
                <a:solidFill>
                  <a:schemeClr val="bg1"/>
                </a:solidFill>
              </a:rPr>
              <a:t>политика </a:t>
            </a:r>
            <a:r>
              <a:rPr lang="ru-RU" sz="2400" dirty="0">
                <a:solidFill>
                  <a:schemeClr val="bg1"/>
                </a:solidFill>
              </a:rPr>
              <a:t>— в первую очередь фискальная политика и политика в </a:t>
            </a:r>
            <a:r>
              <a:rPr lang="ru-RU" sz="2400" dirty="0" smtClean="0">
                <a:solidFill>
                  <a:schemeClr val="bg1"/>
                </a:solidFill>
              </a:rPr>
              <a:t>отношении </a:t>
            </a:r>
            <a:r>
              <a:rPr lang="ru-RU" sz="2400" dirty="0">
                <a:solidFill>
                  <a:schemeClr val="bg1"/>
                </a:solidFill>
              </a:rPr>
              <a:t>отдельных секторов экономики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 частности, </a:t>
            </a:r>
            <a:r>
              <a:rPr lang="ru-RU" sz="2400" dirty="0" smtClean="0">
                <a:solidFill>
                  <a:schemeClr val="bg1"/>
                </a:solidFill>
              </a:rPr>
              <a:t>экономический </a:t>
            </a:r>
            <a:r>
              <a:rPr lang="ru-RU" sz="2400" dirty="0">
                <a:solidFill>
                  <a:schemeClr val="bg1"/>
                </a:solidFill>
              </a:rPr>
              <a:t>союз предполагает унификацию всех правил, связанных с налоговой системой, и норм, регулирующих переводные </a:t>
            </a:r>
            <a:r>
              <a:rPr lang="ru-RU" sz="2400" dirty="0" smtClean="0">
                <a:solidFill>
                  <a:schemeClr val="bg1"/>
                </a:solidFill>
              </a:rPr>
              <a:t>платежи</a:t>
            </a:r>
            <a:r>
              <a:rPr lang="ru-RU" sz="2400" dirty="0">
                <a:solidFill>
                  <a:schemeClr val="bg1"/>
                </a:solidFill>
              </a:rPr>
              <a:t>. А координация политики в конкретных секторах </a:t>
            </a:r>
            <a:r>
              <a:rPr lang="ru-RU" sz="2400" dirty="0" smtClean="0">
                <a:solidFill>
                  <a:schemeClr val="bg1"/>
                </a:solidFill>
              </a:rPr>
              <a:t>экономики </a:t>
            </a:r>
            <a:r>
              <a:rPr lang="ru-RU" sz="2400" dirty="0">
                <a:solidFill>
                  <a:schemeClr val="bg1"/>
                </a:solidFill>
              </a:rPr>
              <a:t>ведет к тому, что, например, условия промышленности и </a:t>
            </a:r>
            <a:r>
              <a:rPr lang="ru-RU" sz="2400" dirty="0" smtClean="0">
                <a:solidFill>
                  <a:schemeClr val="bg1"/>
                </a:solidFill>
              </a:rPr>
              <a:t>сельского </a:t>
            </a:r>
            <a:r>
              <a:rPr lang="ru-RU" sz="2400" dirty="0">
                <a:solidFill>
                  <a:schemeClr val="bg1"/>
                </a:solidFill>
              </a:rPr>
              <a:t>хозяйства становятся одинаковыми во всех странах </a:t>
            </a:r>
            <a:r>
              <a:rPr lang="ru-RU" sz="2400" dirty="0" smtClean="0">
                <a:solidFill>
                  <a:schemeClr val="bg1"/>
                </a:solidFill>
              </a:rPr>
              <a:t>экономического </a:t>
            </a:r>
            <a:r>
              <a:rPr lang="ru-RU" sz="2400" dirty="0">
                <a:solidFill>
                  <a:schemeClr val="bg1"/>
                </a:solidFill>
              </a:rPr>
              <a:t>союза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37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26"/>
            <a:ext cx="9144000" cy="6855474"/>
          </a:xfr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Существует связь между степенью достигнутой интеграции и взаимозависимостью государств. С одной стороны, </a:t>
            </a:r>
            <a:r>
              <a:rPr lang="ru-RU" sz="2200" dirty="0" smtClean="0">
                <a:solidFill>
                  <a:schemeClr val="bg1"/>
                </a:solidFill>
              </a:rPr>
              <a:t>взаимозависимость </a:t>
            </a:r>
            <a:r>
              <a:rPr lang="ru-RU" sz="2200" dirty="0">
                <a:solidFill>
                  <a:schemeClr val="bg1"/>
                </a:solidFill>
              </a:rPr>
              <a:t>государств растет вместе с интеграцией. Так, связь между спросом в одной стране и предложением в другой </a:t>
            </a:r>
            <a:r>
              <a:rPr lang="ru-RU" sz="2200" dirty="0" smtClean="0">
                <a:solidFill>
                  <a:schemeClr val="bg1"/>
                </a:solidFill>
              </a:rPr>
              <a:t>устанавливается </a:t>
            </a:r>
            <a:r>
              <a:rPr lang="ru-RU" sz="2200" dirty="0">
                <a:solidFill>
                  <a:schemeClr val="bg1"/>
                </a:solidFill>
              </a:rPr>
              <a:t>в зоне свободной торговли только через торговлю, а при общем рынке — через </a:t>
            </a:r>
            <a:r>
              <a:rPr lang="ru-RU" sz="2200" dirty="0" err="1">
                <a:solidFill>
                  <a:schemeClr val="bg1"/>
                </a:solidFill>
              </a:rPr>
              <a:t>межстрановые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перетоки</a:t>
            </a:r>
            <a:r>
              <a:rPr lang="ru-RU" sz="2200" dirty="0">
                <a:solidFill>
                  <a:schemeClr val="bg1"/>
                </a:solidFill>
              </a:rPr>
              <a:t> товаров, </a:t>
            </a:r>
            <a:r>
              <a:rPr lang="ru-RU" sz="2200" dirty="0" smtClean="0">
                <a:solidFill>
                  <a:schemeClr val="bg1"/>
                </a:solidFill>
              </a:rPr>
              <a:t>услуг </a:t>
            </a:r>
            <a:r>
              <a:rPr lang="ru-RU" sz="2200" dirty="0">
                <a:solidFill>
                  <a:schemeClr val="bg1"/>
                </a:solidFill>
              </a:rPr>
              <a:t>и факторов производства, что делает саму зависимость более тесной. С другой стороны, динамика интеграции </a:t>
            </a:r>
            <a:r>
              <a:rPr lang="ru-RU" sz="2200" dirty="0" smtClean="0">
                <a:solidFill>
                  <a:schemeClr val="bg1"/>
                </a:solidFill>
              </a:rPr>
              <a:t>обеспечивается </a:t>
            </a:r>
            <a:r>
              <a:rPr lang="ru-RU" sz="2200" dirty="0">
                <a:solidFill>
                  <a:schemeClr val="bg1"/>
                </a:solidFill>
              </a:rPr>
              <a:t>как раз растущей открытостью, политической и </a:t>
            </a:r>
            <a:r>
              <a:rPr lang="ru-RU" sz="2200" dirty="0" smtClean="0">
                <a:solidFill>
                  <a:schemeClr val="bg1"/>
                </a:solidFill>
              </a:rPr>
              <a:t>экономической </a:t>
            </a:r>
            <a:r>
              <a:rPr lang="ru-RU" sz="2200" dirty="0">
                <a:solidFill>
                  <a:schemeClr val="bg1"/>
                </a:solidFill>
              </a:rPr>
              <a:t>взаимозависимостью стран-участниц.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Движущая сила технологий проявляется в глобализации </a:t>
            </a:r>
            <a:r>
              <a:rPr lang="ru-RU" sz="2200" dirty="0" smtClean="0">
                <a:solidFill>
                  <a:schemeClr val="bg1"/>
                </a:solidFill>
              </a:rPr>
              <a:t>логистической </a:t>
            </a:r>
            <a:r>
              <a:rPr lang="ru-RU" sz="2200" dirty="0">
                <a:solidFill>
                  <a:schemeClr val="bg1"/>
                </a:solidFill>
              </a:rPr>
              <a:t>системы путем взаимного быстрого проникновения в экономику большинства развитых стран современных </a:t>
            </a:r>
            <a:r>
              <a:rPr lang="ru-RU" sz="2200" dirty="0" smtClean="0">
                <a:solidFill>
                  <a:schemeClr val="bg1"/>
                </a:solidFill>
              </a:rPr>
              <a:t>технологических </a:t>
            </a:r>
            <a:r>
              <a:rPr lang="ru-RU" sz="2200" dirty="0">
                <a:solidFill>
                  <a:schemeClr val="bg1"/>
                </a:solidFill>
              </a:rPr>
              <a:t>решений, ноу-хау, проектов, научных исследований. Практически ни одна страна не может получить долговременную выгоду за счет использования новых технологий, так как они быстро становятся достоянием других стран (компаний), минуя национальные границы в сильно интегрированном мировом </a:t>
            </a:r>
            <a:r>
              <a:rPr lang="ru-RU" sz="2200" dirty="0" smtClean="0">
                <a:solidFill>
                  <a:schemeClr val="bg1"/>
                </a:solidFill>
              </a:rPr>
              <a:t>экономическом </a:t>
            </a:r>
            <a:r>
              <a:rPr lang="ru-RU" sz="2200" dirty="0">
                <a:solidFill>
                  <a:schemeClr val="bg1"/>
                </a:solidFill>
              </a:rPr>
              <a:t>и информационном пространстве.</a:t>
            </a:r>
          </a:p>
          <a:p>
            <a:pPr algn="ctr"/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63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  <a:solidFill>
            <a:srgbClr val="990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Наконец, существенное значение для продвижения </a:t>
            </a:r>
            <a:r>
              <a:rPr lang="ru-RU" sz="2400" dirty="0" smtClean="0">
                <a:solidFill>
                  <a:schemeClr val="bg1"/>
                </a:solidFill>
              </a:rPr>
              <a:t>глобальной </a:t>
            </a:r>
            <a:r>
              <a:rPr lang="ru-RU" sz="2400" dirty="0">
                <a:solidFill>
                  <a:schemeClr val="bg1"/>
                </a:solidFill>
              </a:rPr>
              <a:t>логистики имеют процедуры </a:t>
            </a:r>
            <a:r>
              <a:rPr lang="ru-RU" sz="2400" dirty="0" err="1">
                <a:solidFill>
                  <a:schemeClr val="bg1"/>
                </a:solidFill>
              </a:rPr>
              <a:t>дерегулирования</a:t>
            </a:r>
            <a:r>
              <a:rPr lang="ru-RU" sz="2400" dirty="0">
                <a:solidFill>
                  <a:schemeClr val="bg1"/>
                </a:solidFill>
              </a:rPr>
              <a:t>, проводимые многими странами, в частности ЕС, США и Канадой, в части </a:t>
            </a:r>
            <a:r>
              <a:rPr lang="ru-RU" sz="2400" dirty="0" smtClean="0">
                <a:solidFill>
                  <a:schemeClr val="bg1"/>
                </a:solidFill>
              </a:rPr>
              <a:t>снятия </a:t>
            </a:r>
            <a:r>
              <a:rPr lang="ru-RU" sz="2400" dirty="0">
                <a:solidFill>
                  <a:schemeClr val="bg1"/>
                </a:solidFill>
              </a:rPr>
              <a:t>торговых, таможенных, транспортных и финансовых </a:t>
            </a:r>
            <a:r>
              <a:rPr lang="ru-RU" sz="2400" dirty="0" smtClean="0">
                <a:solidFill>
                  <a:schemeClr val="bg1"/>
                </a:solidFill>
              </a:rPr>
              <a:t>барьеров </a:t>
            </a:r>
            <a:r>
              <a:rPr lang="ru-RU" sz="2400" dirty="0">
                <a:solidFill>
                  <a:schemeClr val="bg1"/>
                </a:solidFill>
              </a:rPr>
              <a:t>на пути развития международных торговых, </a:t>
            </a:r>
            <a:r>
              <a:rPr lang="ru-RU" sz="2400" dirty="0" smtClean="0">
                <a:solidFill>
                  <a:schemeClr val="bg1"/>
                </a:solidFill>
              </a:rPr>
              <a:t>социально-политических </a:t>
            </a:r>
            <a:r>
              <a:rPr lang="ru-RU" sz="2400" dirty="0">
                <a:solidFill>
                  <a:schemeClr val="bg1"/>
                </a:solidFill>
              </a:rPr>
              <a:t>и экономических взаимоотношений. Эти процедуры облегчают обмен и движение капитала, товаров, людей, </a:t>
            </a:r>
            <a:r>
              <a:rPr lang="ru-RU" sz="2400" dirty="0" smtClean="0">
                <a:solidFill>
                  <a:schemeClr val="bg1"/>
                </a:solidFill>
              </a:rPr>
              <a:t>информации </a:t>
            </a:r>
            <a:r>
              <a:rPr lang="ru-RU" sz="2400" dirty="0">
                <a:solidFill>
                  <a:schemeClr val="bg1"/>
                </a:solidFill>
              </a:rPr>
              <a:t>через национальные границы.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В то же время нельзя говорить о том, что все барьеры на пути развития международной логистики сейчас сняты. Существует </a:t>
            </a:r>
            <a:r>
              <a:rPr lang="ru-RU" sz="2400" dirty="0" smtClean="0">
                <a:solidFill>
                  <a:schemeClr val="bg1"/>
                </a:solidFill>
              </a:rPr>
              <a:t>достаточно </a:t>
            </a:r>
            <a:r>
              <a:rPr lang="ru-RU" sz="2400" dirty="0">
                <a:solidFill>
                  <a:schemeClr val="bg1"/>
                </a:solidFill>
              </a:rPr>
              <a:t>много ограничений, торговых, финансовых, таможенных и других барьеров, обусловленных разными причинами, в том </a:t>
            </a:r>
            <a:r>
              <a:rPr lang="ru-RU" sz="2400" dirty="0" smtClean="0">
                <a:solidFill>
                  <a:schemeClr val="bg1"/>
                </a:solidFill>
              </a:rPr>
              <a:t>числе </a:t>
            </a:r>
            <a:r>
              <a:rPr lang="ru-RU" sz="2400" dirty="0">
                <a:solidFill>
                  <a:schemeClr val="bg1"/>
                </a:solidFill>
              </a:rPr>
              <a:t>различиями политических систем, экономического и </a:t>
            </a:r>
            <a:r>
              <a:rPr lang="ru-RU" sz="2400" dirty="0" smtClean="0">
                <a:solidFill>
                  <a:schemeClr val="bg1"/>
                </a:solidFill>
              </a:rPr>
              <a:t>социального </a:t>
            </a:r>
            <a:r>
              <a:rPr lang="ru-RU" sz="2400" dirty="0">
                <a:solidFill>
                  <a:schemeClr val="bg1"/>
                </a:solidFill>
              </a:rPr>
              <a:t>уровня развития стран, жизненного уровня и т.д. Подобные барьеры существуют, например, между странами ЕС и Восточной Европы, ЕС и Россией, ЕС и Казахстаном, США и ЕС, США и </a:t>
            </a:r>
            <a:r>
              <a:rPr lang="ru-RU" sz="2400" dirty="0" smtClean="0">
                <a:solidFill>
                  <a:schemeClr val="bg1"/>
                </a:solidFill>
              </a:rPr>
              <a:t>Мексикой</a:t>
            </a:r>
            <a:r>
              <a:rPr lang="ru-RU" sz="2400" dirty="0">
                <a:solidFill>
                  <a:schemeClr val="bg1"/>
                </a:solidFill>
              </a:rPr>
              <a:t>, странами ЕС и Центральной Азии, США и Японией и т.д.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76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6" y="0"/>
            <a:ext cx="9144000" cy="1680300"/>
          </a:xfr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/>
              <a:t>Кроме того, в глобальной логистике необходимо учитывать международную конкуренцию, ограничения на дистрибутивные сети транснациональных корпораций и т.п. Менеджмент в </a:t>
            </a:r>
            <a:r>
              <a:rPr lang="ru-RU" sz="2000" dirty="0" smtClean="0"/>
              <a:t>глобальных </a:t>
            </a:r>
            <a:r>
              <a:rPr lang="ru-RU" sz="2000" dirty="0"/>
              <a:t>макро- и </a:t>
            </a:r>
            <a:r>
              <a:rPr lang="ru-RU" sz="2000" dirty="0" err="1"/>
              <a:t>микрологистических</a:t>
            </a:r>
            <a:r>
              <a:rPr lang="ru-RU" sz="2000" dirty="0"/>
              <a:t> системах должен </a:t>
            </a:r>
            <a:r>
              <a:rPr lang="ru-RU" sz="2000" dirty="0" smtClean="0"/>
              <a:t>учитывать </a:t>
            </a:r>
            <a:r>
              <a:rPr lang="ru-RU" sz="2000" dirty="0"/>
              <a:t>эти факторы для успешного продвижения международной логистики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364"/>
            <a:ext cx="91440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1700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33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</a:rPr>
              <a:t>На схеме указаны три группы барьеров в развитии </a:t>
            </a:r>
            <a:r>
              <a:rPr lang="ru-RU" sz="2700" dirty="0" smtClean="0">
                <a:solidFill>
                  <a:schemeClr val="bg1"/>
                </a:solidFill>
              </a:rPr>
              <a:t>глобальной </a:t>
            </a:r>
            <a:r>
              <a:rPr lang="ru-RU" sz="2700" dirty="0">
                <a:solidFill>
                  <a:schemeClr val="bg1"/>
                </a:solidFill>
              </a:rPr>
              <a:t>логистики. Рыночные барьеры отражают конкурентную борьбу за источники дешевых сырьевых ресурсов, энергии, </a:t>
            </a:r>
            <a:r>
              <a:rPr lang="ru-RU" sz="2700" dirty="0" smtClean="0">
                <a:solidFill>
                  <a:schemeClr val="bg1"/>
                </a:solidFill>
              </a:rPr>
              <a:t>рабочей </a:t>
            </a:r>
            <a:r>
              <a:rPr lang="ru-RU" sz="2700" dirty="0">
                <a:solidFill>
                  <a:schemeClr val="bg1"/>
                </a:solidFill>
              </a:rPr>
              <a:t>силы, а также за рынки сбыта товаров</a:t>
            </a:r>
            <a:r>
              <a:rPr lang="ru-RU" sz="2700" dirty="0" smtClean="0">
                <a:solidFill>
                  <a:schemeClr val="bg1"/>
                </a:solidFill>
              </a:rPr>
              <a:t>. </a:t>
            </a:r>
            <a:r>
              <a:rPr lang="ru-RU" sz="2700" dirty="0">
                <a:solidFill>
                  <a:schemeClr val="bg1"/>
                </a:solidFill>
              </a:rPr>
              <a:t>Эти барьеры </a:t>
            </a:r>
            <a:r>
              <a:rPr lang="ru-RU" sz="2700" dirty="0" smtClean="0">
                <a:solidFill>
                  <a:schemeClr val="bg1"/>
                </a:solidFill>
              </a:rPr>
              <a:t>устанавливаются </a:t>
            </a:r>
            <a:r>
              <a:rPr lang="ru-RU" sz="2700" dirty="0">
                <a:solidFill>
                  <a:schemeClr val="bg1"/>
                </a:solidFill>
              </a:rPr>
              <a:t>и поддерживаются как крупными компаниями за счет ценовой политики, информационных барьеров и т.п., так и за счет протекционистской государственной политики и </a:t>
            </a:r>
            <a:r>
              <a:rPr lang="ru-RU" sz="2700" dirty="0" smtClean="0">
                <a:solidFill>
                  <a:schemeClr val="bg1"/>
                </a:solidFill>
              </a:rPr>
              <a:t>законодательства</a:t>
            </a:r>
            <a:r>
              <a:rPr lang="ru-RU" sz="27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700" dirty="0">
                <a:solidFill>
                  <a:schemeClr val="bg1"/>
                </a:solidFill>
              </a:rPr>
              <a:t>Финансовые барьеры связаны с налоговой, таможенной, </a:t>
            </a:r>
            <a:r>
              <a:rPr lang="ru-RU" sz="2700" dirty="0" smtClean="0">
                <a:solidFill>
                  <a:schemeClr val="bg1"/>
                </a:solidFill>
              </a:rPr>
              <a:t>торговой </a:t>
            </a:r>
            <a:r>
              <a:rPr lang="ru-RU" sz="2700" dirty="0">
                <a:solidFill>
                  <a:schemeClr val="bg1"/>
                </a:solidFill>
              </a:rPr>
              <a:t>политикой государства, с ограничениями ввоза капитала, с нормой банковского процента и т.п. Близкими к ним являются барьеры в распределении товаров фирм-конкурентов из других стран, из которых наиболее важными являются транспортные, таможенные и торговые.</a:t>
            </a:r>
          </a:p>
          <a:p>
            <a:pPr algn="ctr"/>
            <a:endParaRPr lang="ru-RU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99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421448" cy="548640"/>
          </a:xfr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2. Посредники в глобальной логистике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0261828"/>
              </p:ext>
            </p:extLst>
          </p:nvPr>
        </p:nvGraphicFramePr>
        <p:xfrm>
          <a:off x="0" y="1397000"/>
          <a:ext cx="9144000" cy="546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3652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Большое значение для развития глобальной логистики имеют так называемые международные канальные посредники, к которым обычно относятся: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25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• международные экспедиторы</a:t>
                      </a:r>
                      <a:endParaRPr lang="ru-RU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25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• транспортные компании</a:t>
                      </a:r>
                      <a:endParaRPr lang="ru-RU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25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• компании по управлению экспортными операциями</a:t>
                      </a:r>
                      <a:endParaRPr lang="ru-RU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25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• внешнеторговые компании и представительства</a:t>
                      </a:r>
                      <a:endParaRPr lang="ru-RU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25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• брокерские и агентские фирмы</a:t>
                      </a:r>
                      <a:endParaRPr lang="ru-RU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9451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• компании по упаковке товаров в экспортно-импортных операциях</a:t>
                      </a:r>
                      <a:endParaRPr lang="ru-RU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25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• порты и </a:t>
                      </a:r>
                      <a:r>
                        <a:rPr lang="ru-RU" sz="2400" dirty="0" err="1" smtClean="0"/>
                        <a:t>др</a:t>
                      </a:r>
                      <a:r>
                        <a:rPr lang="en-US" sz="2400" dirty="0" smtClean="0"/>
                        <a:t>.</a:t>
                      </a:r>
                      <a:endParaRPr lang="ru-RU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9530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8640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1.Роль глобализации экономики в развитии логистических систем.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575737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Одной из основных тенденций развития </a:t>
            </a:r>
            <a:r>
              <a:rPr lang="ru-RU" sz="2800" dirty="0" err="1">
                <a:solidFill>
                  <a:schemeClr val="bg1"/>
                </a:solidFill>
              </a:rPr>
              <a:t>макрологистических</a:t>
            </a:r>
            <a:r>
              <a:rPr lang="ru-RU" sz="2800" dirty="0">
                <a:solidFill>
                  <a:schemeClr val="bg1"/>
                </a:solidFill>
              </a:rPr>
              <a:t> систем в мире является глобализация.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Эта </a:t>
            </a:r>
            <a:r>
              <a:rPr lang="ru-RU" sz="2800" dirty="0">
                <a:solidFill>
                  <a:schemeClr val="bg1"/>
                </a:solidFill>
              </a:rPr>
              <a:t>тенденция </a:t>
            </a:r>
            <a:r>
              <a:rPr lang="ru-RU" sz="2800" dirty="0" smtClean="0">
                <a:solidFill>
                  <a:schemeClr val="bg1"/>
                </a:solidFill>
              </a:rPr>
              <a:t>отражает</a:t>
            </a:r>
            <a:r>
              <a:rPr lang="ru-RU" sz="2800" dirty="0">
                <a:solidFill>
                  <a:schemeClr val="bg1"/>
                </a:solidFill>
              </a:rPr>
              <a:t>, с одной стороны, глобализацию рынков сбыта </a:t>
            </a:r>
            <a:r>
              <a:rPr lang="ru-RU" sz="2800" dirty="0" smtClean="0">
                <a:solidFill>
                  <a:schemeClr val="bg1"/>
                </a:solidFill>
              </a:rPr>
              <a:t>готовой </a:t>
            </a:r>
            <a:r>
              <a:rPr lang="ru-RU" sz="2800" dirty="0">
                <a:solidFill>
                  <a:schemeClr val="bg1"/>
                </a:solidFill>
              </a:rPr>
              <a:t>продукции, производства, снабжения материальными ресурсами, рабочей силы, капитала, которые характерны для крупных транснациональных корпораций, с другой — создание и </a:t>
            </a:r>
            <a:r>
              <a:rPr lang="ru-RU" sz="2800" dirty="0" smtClean="0">
                <a:solidFill>
                  <a:schemeClr val="bg1"/>
                </a:solidFill>
              </a:rPr>
              <a:t>развитие </a:t>
            </a:r>
            <a:r>
              <a:rPr lang="ru-RU" sz="2800" dirty="0">
                <a:solidFill>
                  <a:schemeClr val="bg1"/>
                </a:solidFill>
              </a:rPr>
              <a:t>глобальных межгосударственных транспортно-логистических, телекоммуникационных, дистрибутивных и других </a:t>
            </a:r>
            <a:r>
              <a:rPr lang="ru-RU" sz="2800" dirty="0" err="1" smtClean="0">
                <a:solidFill>
                  <a:schemeClr val="bg1"/>
                </a:solidFill>
              </a:rPr>
              <a:t>макрологистических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систем.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25797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585" y="-27919"/>
            <a:ext cx="9144000" cy="1296679"/>
          </a:xfrm>
          <a:solidFill>
            <a:srgbClr val="990000"/>
          </a:solidFill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Особая роль среди канальных посредников в глобальных </a:t>
            </a:r>
            <a:r>
              <a:rPr lang="ru-RU" sz="1800" dirty="0" smtClean="0">
                <a:solidFill>
                  <a:schemeClr val="bg1"/>
                </a:solidFill>
              </a:rPr>
              <a:t>логистических </a:t>
            </a:r>
            <a:r>
              <a:rPr lang="ru-RU" sz="1800" dirty="0">
                <a:solidFill>
                  <a:schemeClr val="bg1"/>
                </a:solidFill>
              </a:rPr>
              <a:t>системах принадлежит, как уже указывалось ранее, </a:t>
            </a:r>
            <a:r>
              <a:rPr lang="ru-RU" sz="1800" dirty="0" smtClean="0">
                <a:solidFill>
                  <a:schemeClr val="bg1"/>
                </a:solidFill>
              </a:rPr>
              <a:t>международным </a:t>
            </a:r>
            <a:r>
              <a:rPr lang="ru-RU" sz="1800" dirty="0">
                <a:solidFill>
                  <a:schemeClr val="bg1"/>
                </a:solidFill>
              </a:rPr>
              <a:t>транспортно-логистическим фирмам. Обычно они выполняют большое количество логистических функций в </a:t>
            </a:r>
            <a:r>
              <a:rPr lang="ru-RU" sz="1800" dirty="0" smtClean="0">
                <a:solidFill>
                  <a:schemeClr val="bg1"/>
                </a:solidFill>
              </a:rPr>
              <a:t>глобальных </a:t>
            </a:r>
            <a:r>
              <a:rPr lang="ru-RU" sz="1800" dirty="0">
                <a:solidFill>
                  <a:schemeClr val="bg1"/>
                </a:solidFill>
              </a:rPr>
              <a:t>каналах и системах, к основным их которых относятся: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96" y="134076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• квотирование грузовых отправок в международных перевозках;</a:t>
            </a:r>
          </a:p>
          <a:p>
            <a:pPr algn="ctr"/>
            <a:r>
              <a:rPr lang="ru-RU" sz="2000" b="1" dirty="0" smtClean="0"/>
              <a:t>• букование1 грузовых мест и грузовместимости транспортных средств;</a:t>
            </a:r>
          </a:p>
          <a:p>
            <a:pPr algn="ctr"/>
            <a:r>
              <a:rPr lang="ru-RU" sz="2000" b="1" dirty="0" smtClean="0"/>
              <a:t>• подготовка коммерческих и таможенных документов;</a:t>
            </a:r>
          </a:p>
          <a:p>
            <a:pPr algn="ctr"/>
            <a:r>
              <a:rPr lang="ru-RU" sz="2000" b="1" dirty="0" smtClean="0"/>
              <a:t>• получение экспортных лицензий;</a:t>
            </a:r>
          </a:p>
          <a:p>
            <a:pPr algn="ctr"/>
            <a:r>
              <a:rPr lang="ru-RU" sz="2000" b="1" dirty="0" smtClean="0"/>
              <a:t>• осуществление экспортного декларирования для грузоотправителей;</a:t>
            </a:r>
          </a:p>
          <a:p>
            <a:pPr algn="ctr"/>
            <a:r>
              <a:rPr lang="ru-RU" sz="2000" b="1" dirty="0" smtClean="0"/>
              <a:t>• подготовка сертификатов, ветеринарных и других свидетельств;</a:t>
            </a:r>
          </a:p>
          <a:p>
            <a:pPr algn="ctr"/>
            <a:r>
              <a:rPr lang="ru-RU" sz="2000" b="1" dirty="0" smtClean="0"/>
              <a:t>• подготовка и получение консульских инвойсов;</a:t>
            </a:r>
          </a:p>
          <a:p>
            <a:pPr algn="ctr"/>
            <a:r>
              <a:rPr lang="ru-RU" sz="2000" b="1" dirty="0" smtClean="0"/>
              <a:t>• подготовка товарно-транспортных документов, погрузка, разгрузка, проверка отгрузочных документов, взвешивание, упаковка и другие операции;</a:t>
            </a:r>
          </a:p>
          <a:p>
            <a:pPr algn="ctr"/>
            <a:r>
              <a:rPr lang="ru-RU" sz="2000" b="1" dirty="0" smtClean="0"/>
              <a:t>• страхование;</a:t>
            </a:r>
          </a:p>
          <a:p>
            <a:pPr algn="ctr"/>
            <a:r>
              <a:rPr lang="ru-RU" sz="2000" b="1" dirty="0" smtClean="0"/>
              <a:t>• оплата за перевозки, расчеты с клиентами;</a:t>
            </a:r>
          </a:p>
          <a:p>
            <a:pPr algn="ctr"/>
            <a:r>
              <a:rPr lang="ru-RU" sz="2000" b="1" dirty="0" smtClean="0"/>
              <a:t>• получение приходных документов;</a:t>
            </a:r>
          </a:p>
          <a:p>
            <a:pPr algn="ctr"/>
            <a:r>
              <a:rPr lang="ru-RU" sz="2000" b="1" dirty="0" smtClean="0"/>
              <a:t>• представление документов в банк или экспедирование их в заданный пункт назначения;</a:t>
            </a:r>
          </a:p>
          <a:p>
            <a:pPr algn="ctr"/>
            <a:r>
              <a:rPr lang="ru-RU" sz="2000" b="1" dirty="0" smtClean="0"/>
              <a:t>• предоставление складских услуг (</a:t>
            </a:r>
            <a:r>
              <a:rPr lang="ru-RU" sz="2000" b="1" dirty="0" err="1" smtClean="0"/>
              <a:t>букование</a:t>
            </a:r>
            <a:r>
              <a:rPr lang="ru-RU" sz="2000" b="1" dirty="0" smtClean="0"/>
              <a:t>) в порту, грузовом терминале;</a:t>
            </a:r>
          </a:p>
          <a:p>
            <a:pPr algn="ctr"/>
            <a:r>
              <a:rPr lang="ru-RU" sz="2000" b="1" dirty="0" smtClean="0"/>
              <a:t>• осуществление </a:t>
            </a:r>
            <a:r>
              <a:rPr lang="ru-RU" sz="2000" b="1" dirty="0" err="1" smtClean="0"/>
              <a:t>интермодальных</a:t>
            </a:r>
            <a:r>
              <a:rPr lang="ru-RU" sz="2000" b="1" dirty="0" smtClean="0"/>
              <a:t> перевозок;</a:t>
            </a:r>
          </a:p>
          <a:p>
            <a:pPr algn="ctr"/>
            <a:r>
              <a:rPr lang="ru-RU" sz="2000" b="1" dirty="0" smtClean="0"/>
              <a:t>• предоставление собственных транспортных средств, трейлеров, контейнеров и др.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0935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Большинство крупных международных транспортно-экспедиторских фирм (</a:t>
            </a:r>
            <a:r>
              <a:rPr lang="ru-RU" sz="2400" dirty="0" err="1">
                <a:solidFill>
                  <a:srgbClr val="002060"/>
                </a:solidFill>
              </a:rPr>
              <a:t>Shenker</a:t>
            </a:r>
            <a:r>
              <a:rPr lang="ru-RU" sz="2400" dirty="0">
                <a:solidFill>
                  <a:srgbClr val="002060"/>
                </a:solidFill>
              </a:rPr>
              <a:t>, TNT EW, ASG AB, BTL, </a:t>
            </a:r>
            <a:r>
              <a:rPr lang="ru-RU" sz="2400" dirty="0" err="1">
                <a:solidFill>
                  <a:srgbClr val="002060"/>
                </a:solidFill>
              </a:rPr>
              <a:t>Federal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Express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Scansped</a:t>
            </a:r>
            <a:r>
              <a:rPr lang="ru-RU" sz="2400" dirty="0">
                <a:solidFill>
                  <a:srgbClr val="002060"/>
                </a:solidFill>
              </a:rPr>
              <a:t> и др.) сертифицировано стандартами ISO-9002, что говорит о высоком уровне качества оказываемых ими логистических услуг.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Экспортно-импортные операции в глобальных </a:t>
            </a:r>
            <a:r>
              <a:rPr lang="ru-RU" sz="2400" dirty="0" smtClean="0">
                <a:solidFill>
                  <a:srgbClr val="002060"/>
                </a:solidFill>
              </a:rPr>
              <a:t>логистических </a:t>
            </a:r>
            <a:r>
              <a:rPr lang="ru-RU" sz="2400" dirty="0">
                <a:solidFill>
                  <a:srgbClr val="002060"/>
                </a:solidFill>
              </a:rPr>
              <a:t>системах, как правило, связаны с большим, чем в обычном логистическом менеджменте, объемом информации, более </a:t>
            </a:r>
            <a:r>
              <a:rPr lang="ru-RU" sz="2400" dirty="0" smtClean="0">
                <a:solidFill>
                  <a:srgbClr val="002060"/>
                </a:solidFill>
              </a:rPr>
              <a:t>сложным </a:t>
            </a:r>
            <a:r>
              <a:rPr lang="ru-RU" sz="2400" dirty="0">
                <a:solidFill>
                  <a:srgbClr val="002060"/>
                </a:solidFill>
              </a:rPr>
              <a:t>документооборотом и требуют правительственного </a:t>
            </a:r>
            <a:r>
              <a:rPr lang="ru-RU" sz="2400" dirty="0" smtClean="0">
                <a:solidFill>
                  <a:srgbClr val="002060"/>
                </a:solidFill>
              </a:rPr>
              <a:t>регулирования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Роль </a:t>
            </a:r>
            <a:r>
              <a:rPr lang="ru-RU" sz="2400" dirty="0">
                <a:solidFill>
                  <a:srgbClr val="002060"/>
                </a:solidFill>
              </a:rPr>
              <a:t>правительственных организаций в этой сфере (в </a:t>
            </a:r>
            <a:r>
              <a:rPr lang="ru-RU" sz="2400" dirty="0" smtClean="0">
                <a:solidFill>
                  <a:srgbClr val="002060"/>
                </a:solidFill>
              </a:rPr>
              <a:t>частности </a:t>
            </a:r>
            <a:r>
              <a:rPr lang="ru-RU" sz="2400" dirty="0">
                <a:solidFill>
                  <a:srgbClr val="002060"/>
                </a:solidFill>
              </a:rPr>
              <a:t>таможни) сводится к упорядочению и регулированию </a:t>
            </a:r>
            <a:r>
              <a:rPr lang="ru-RU" sz="2400" dirty="0" smtClean="0">
                <a:solidFill>
                  <a:srgbClr val="002060"/>
                </a:solidFill>
              </a:rPr>
              <a:t>потоков </a:t>
            </a:r>
            <a:r>
              <a:rPr lang="ru-RU" sz="2400" dirty="0">
                <a:solidFill>
                  <a:srgbClr val="002060"/>
                </a:solidFill>
              </a:rPr>
              <a:t>экспортно-импортных грузов, защите потребителей, </a:t>
            </a:r>
            <a:r>
              <a:rPr lang="ru-RU" sz="2400" dirty="0" smtClean="0">
                <a:solidFill>
                  <a:srgbClr val="002060"/>
                </a:solidFill>
              </a:rPr>
              <a:t>предотвращению </a:t>
            </a:r>
            <a:r>
              <a:rPr lang="ru-RU" sz="2400" dirty="0">
                <a:solidFill>
                  <a:srgbClr val="002060"/>
                </a:solidFill>
              </a:rPr>
              <a:t>контрабанды запрещенных к ввозу-вывозу </a:t>
            </a:r>
            <a:r>
              <a:rPr lang="ru-RU" sz="2400" dirty="0" smtClean="0">
                <a:solidFill>
                  <a:srgbClr val="002060"/>
                </a:solidFill>
              </a:rPr>
              <a:t>товаров </a:t>
            </a:r>
            <a:r>
              <a:rPr lang="ru-RU" sz="2400" dirty="0">
                <a:solidFill>
                  <a:srgbClr val="002060"/>
                </a:solidFill>
              </a:rPr>
              <a:t>и протекционистской политике в отношении своих производителей, транспортных, экспедиторских и других компаний, участвующих в глобальных логистических цепях.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66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936" y="2526"/>
            <a:ext cx="9144000" cy="1680300"/>
          </a:xfr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3300"/>
                </a:solidFill>
              </a:rPr>
              <a:t>Важное место в структуре глобальных логистических систем занимают зоны свободной торговли (свободные экономические зоны, СЭЗ). СЭЗ играют роль катализаторов развития </a:t>
            </a:r>
            <a:r>
              <a:rPr lang="ru-RU" sz="2000" dirty="0" smtClean="0">
                <a:solidFill>
                  <a:srgbClr val="003300"/>
                </a:solidFill>
              </a:rPr>
              <a:t>глобальной </a:t>
            </a:r>
            <a:r>
              <a:rPr lang="ru-RU" sz="2000" dirty="0">
                <a:solidFill>
                  <a:srgbClr val="003300"/>
                </a:solidFill>
              </a:rPr>
              <a:t>логистики, примером чему являются Гонконг, Сингапур и др. Основными преимуществами СЭЗ для глобального </a:t>
            </a:r>
            <a:r>
              <a:rPr lang="ru-RU" sz="2000" dirty="0" smtClean="0">
                <a:solidFill>
                  <a:srgbClr val="003300"/>
                </a:solidFill>
              </a:rPr>
              <a:t>логистического </a:t>
            </a:r>
            <a:r>
              <a:rPr lang="ru-RU" sz="2000" dirty="0">
                <a:solidFill>
                  <a:srgbClr val="003300"/>
                </a:solidFill>
              </a:rPr>
              <a:t>менеджмента являются: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12" y="1964353"/>
            <a:ext cx="914400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 хранение товаров и операции </a:t>
            </a:r>
            <a:r>
              <a:rPr lang="ru-RU" sz="2400" b="1" dirty="0" err="1" smtClean="0">
                <a:solidFill>
                  <a:srgbClr val="C00000"/>
                </a:solidFill>
              </a:rPr>
              <a:t>грузопереработки</a:t>
            </a:r>
            <a:r>
              <a:rPr lang="ru-RU" sz="2400" b="1" dirty="0" smtClean="0">
                <a:solidFill>
                  <a:srgbClr val="C00000"/>
                </a:solidFill>
              </a:rPr>
              <a:t> без таможенных формальностей;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 свобода выполнения функций логистическими посредниками;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 возможность консолидации/разукрупнения партий грузов перед импортом;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 сокращение логистических издержек;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 возможность </a:t>
            </a:r>
            <a:r>
              <a:rPr lang="ru-RU" sz="2400" b="1" dirty="0" err="1" smtClean="0">
                <a:solidFill>
                  <a:srgbClr val="C00000"/>
                </a:solidFill>
              </a:rPr>
              <a:t>перемаркировки</a:t>
            </a:r>
            <a:r>
              <a:rPr lang="ru-RU" sz="2400" b="1" dirty="0" smtClean="0">
                <a:solidFill>
                  <a:srgbClr val="C00000"/>
                </a:solidFill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</a:rPr>
              <a:t>перезатаривания</a:t>
            </a:r>
            <a:r>
              <a:rPr lang="ru-RU" sz="2400" b="1" dirty="0" smtClean="0">
                <a:solidFill>
                  <a:srgbClr val="C00000"/>
                </a:solidFill>
              </a:rPr>
              <a:t> перед импортными операциями;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 поддержание необходимых логистическому менеджменту квот готовой продукции;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 тестирование товара потребителями перед импортом;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 реэкспорт товаров без уплаты пошлин и налогов;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• хранение товаров в зоне без обязательной идентификации.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59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300" dirty="0"/>
              <a:t>Примером глобального логистического международного </a:t>
            </a:r>
            <a:r>
              <a:rPr lang="ru-RU" sz="2300" dirty="0" smtClean="0"/>
              <a:t>посредника </a:t>
            </a:r>
            <a:r>
              <a:rPr lang="ru-RU" sz="2300" dirty="0"/>
              <a:t>является корпорация TNT </a:t>
            </a:r>
            <a:r>
              <a:rPr lang="ru-RU" sz="2300" dirty="0" err="1"/>
              <a:t>Group</a:t>
            </a:r>
            <a:r>
              <a:rPr lang="ru-RU" sz="2300" dirty="0"/>
              <a:t>. Эта компания </a:t>
            </a:r>
            <a:r>
              <a:rPr lang="ru-RU" sz="2300" dirty="0" smtClean="0"/>
              <a:t>широко </a:t>
            </a:r>
            <a:r>
              <a:rPr lang="ru-RU" sz="2300" dirty="0"/>
              <a:t>известна во всем мире как одна из крупнейших в сфере </a:t>
            </a:r>
            <a:r>
              <a:rPr lang="ru-RU" sz="2300" dirty="0" smtClean="0"/>
              <a:t>международной </a:t>
            </a:r>
            <a:r>
              <a:rPr lang="ru-RU" sz="2300" dirty="0"/>
              <a:t>экспедиции и логистики. В настоящее время </a:t>
            </a:r>
            <a:r>
              <a:rPr lang="ru-RU" sz="2300" dirty="0" smtClean="0"/>
              <a:t>компания </a:t>
            </a:r>
            <a:r>
              <a:rPr lang="ru-RU" sz="2300" dirty="0"/>
              <a:t>принадлежит голландской почтовой и </a:t>
            </a:r>
            <a:r>
              <a:rPr lang="ru-RU" sz="2300" dirty="0" smtClean="0"/>
              <a:t>телекоммуникационной </a:t>
            </a:r>
            <a:r>
              <a:rPr lang="ru-RU" sz="2300" dirty="0"/>
              <a:t>корпорации и имеет годовой оборот около 6 млрд долларов США. Она состоит из трех компаний: TNT </a:t>
            </a:r>
            <a:r>
              <a:rPr lang="ru-RU" sz="2300" dirty="0" err="1"/>
              <a:t>Express</a:t>
            </a:r>
            <a:r>
              <a:rPr lang="ru-RU" sz="2300" dirty="0"/>
              <a:t> </a:t>
            </a:r>
            <a:r>
              <a:rPr lang="ru-RU" sz="2300" dirty="0" err="1"/>
              <a:t>Worldwide</a:t>
            </a:r>
            <a:r>
              <a:rPr lang="ru-RU" sz="2300" dirty="0"/>
              <a:t>, TNT </a:t>
            </a:r>
            <a:r>
              <a:rPr lang="ru-RU" sz="2300" dirty="0" err="1"/>
              <a:t>Logistics</a:t>
            </a:r>
            <a:r>
              <a:rPr lang="ru-RU" sz="2300" dirty="0"/>
              <a:t> и TNT </a:t>
            </a:r>
            <a:r>
              <a:rPr lang="ru-RU" sz="2300" dirty="0" err="1"/>
              <a:t>Multi</a:t>
            </a:r>
            <a:r>
              <a:rPr lang="ru-RU" sz="2300" dirty="0"/>
              <a:t> </a:t>
            </a:r>
            <a:r>
              <a:rPr lang="ru-RU" sz="2300" dirty="0" err="1"/>
              <a:t>Country</a:t>
            </a:r>
            <a:r>
              <a:rPr lang="ru-RU" sz="2300" dirty="0"/>
              <a:t> </a:t>
            </a:r>
            <a:r>
              <a:rPr lang="ru-RU" sz="2300" dirty="0" err="1"/>
              <a:t>Logistics</a:t>
            </a:r>
            <a:r>
              <a:rPr lang="ru-RU" sz="2300" dirty="0"/>
              <a:t> и предлагает своим клиентам широчайший спектр логистических услуг. TNT </a:t>
            </a:r>
            <a:r>
              <a:rPr lang="ru-RU" sz="2300" dirty="0" err="1"/>
              <a:t>Express</a:t>
            </a:r>
            <a:r>
              <a:rPr lang="ru-RU" sz="2300" dirty="0"/>
              <a:t> </a:t>
            </a:r>
            <a:r>
              <a:rPr lang="ru-RU" sz="2300" dirty="0" err="1"/>
              <a:t>Worldwide</a:t>
            </a:r>
            <a:r>
              <a:rPr lang="ru-RU" sz="2300" dirty="0"/>
              <a:t> фокусируется на международной транспортно-экспедиторской деятельности и проблемах распределения товаров для региональных рынков. TNT </a:t>
            </a:r>
            <a:r>
              <a:rPr lang="ru-RU" sz="2300" dirty="0" err="1"/>
              <a:t>Logistics</a:t>
            </a:r>
            <a:r>
              <a:rPr lang="ru-RU" sz="2300" dirty="0"/>
              <a:t> специализируется на </a:t>
            </a:r>
            <a:r>
              <a:rPr lang="ru-RU" sz="2300" dirty="0" smtClean="0"/>
              <a:t>национальной </a:t>
            </a:r>
            <a:r>
              <a:rPr lang="ru-RU" sz="2300" dirty="0"/>
              <a:t>контрактной логистике, включая вопросы </a:t>
            </a:r>
            <a:r>
              <a:rPr lang="ru-RU" sz="2300" dirty="0" smtClean="0"/>
              <a:t>совершенствования </a:t>
            </a:r>
            <a:r>
              <a:rPr lang="ru-RU" sz="2300" dirty="0"/>
              <a:t>менеджмента в полной логистической цепи товаропроизводителей — от сырья и комплектующих до готовой </a:t>
            </a:r>
            <a:r>
              <a:rPr lang="ru-RU" sz="2300" dirty="0" smtClean="0"/>
              <a:t>продукции</a:t>
            </a:r>
            <a:r>
              <a:rPr lang="ru-RU" sz="2300" dirty="0"/>
              <a:t>. TNT </a:t>
            </a:r>
            <a:r>
              <a:rPr lang="ru-RU" sz="2300" dirty="0" err="1"/>
              <a:t>Multi</a:t>
            </a:r>
            <a:r>
              <a:rPr lang="ru-RU" sz="2300" dirty="0"/>
              <a:t> </a:t>
            </a:r>
            <a:r>
              <a:rPr lang="ru-RU" sz="2300" dirty="0" err="1"/>
              <a:t>Country</a:t>
            </a:r>
            <a:r>
              <a:rPr lang="ru-RU" sz="2300" dirty="0"/>
              <a:t> </a:t>
            </a:r>
            <a:r>
              <a:rPr lang="ru-RU" sz="2300" dirty="0" err="1"/>
              <a:t>Logistics</a:t>
            </a:r>
            <a:r>
              <a:rPr lang="ru-RU" sz="2300" dirty="0"/>
              <a:t> проводит специальные </a:t>
            </a:r>
            <a:r>
              <a:rPr lang="ru-RU" sz="2300" dirty="0" smtClean="0"/>
              <a:t>экспертизы </a:t>
            </a:r>
            <a:r>
              <a:rPr lang="ru-RU" sz="2300" dirty="0"/>
              <a:t>для компаний, желающих создать глобальную </a:t>
            </a:r>
            <a:r>
              <a:rPr lang="ru-RU" sz="2300" dirty="0" smtClean="0"/>
              <a:t>логистическую </a:t>
            </a:r>
            <a:r>
              <a:rPr lang="ru-RU" sz="2300" dirty="0"/>
              <a:t>цепь продвижения своей продукции через территории </a:t>
            </a:r>
            <a:r>
              <a:rPr lang="ru-RU" sz="2300" dirty="0" smtClean="0"/>
              <a:t>нескольких </a:t>
            </a:r>
            <a:r>
              <a:rPr lang="ru-RU" sz="2300" dirty="0"/>
              <a:t>стран.</a:t>
            </a:r>
          </a:p>
        </p:txBody>
      </p:sp>
    </p:spTree>
    <p:extLst>
      <p:ext uri="{BB962C8B-B14F-4D97-AF65-F5344CB8AC3E}">
        <p14:creationId xmlns:p14="http://schemas.microsoft.com/office/powerpoint/2010/main" xmlns="" val="1963204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88821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/>
              <a:t>В перечень основных услуг корпорации TNT по глобальному логистическому менеджменту входят: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1576"/>
            <a:ext cx="9144000" cy="5693866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управление логистическими цепями товаропроизводителей;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предоставление многопользовательских складских комплексов и терминалов для хранения, сортировки и </a:t>
            </a:r>
            <a:r>
              <a:rPr lang="ru-RU" sz="2800" b="1" dirty="0" err="1" smtClean="0">
                <a:solidFill>
                  <a:schemeClr val="bg1"/>
                </a:solidFill>
              </a:rPr>
              <a:t>грузопереработки</a:t>
            </a:r>
            <a:r>
              <a:rPr lang="ru-RU" sz="2800" b="1" dirty="0" smtClean="0">
                <a:solidFill>
                  <a:schemeClr val="bg1"/>
                </a:solidFill>
              </a:rPr>
              <a:t> широкого ассортимента товаров;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услуги по распределению продукции со специализированных региональных распределительных центров;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логистические экологически чистые проекты;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возврат товаров и ремонт транспортных средств;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прямое пополнение производственных запасов предприятий к началу рабочего дня;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многопрофильное снабжение запасными частями и др.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34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930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300" dirty="0"/>
              <a:t>Около 74% бизнеса TNT сосредоточено в Европе. Чтобы </a:t>
            </a:r>
            <a:r>
              <a:rPr lang="ru-RU" sz="2300" dirty="0" smtClean="0"/>
              <a:t>обеспечить </a:t>
            </a:r>
            <a:r>
              <a:rPr lang="ru-RU" sz="2300" dirty="0"/>
              <a:t>логистическим партнерам тот тип услуг, который они </a:t>
            </a:r>
            <a:r>
              <a:rPr lang="ru-RU" sz="2300" dirty="0" smtClean="0"/>
              <a:t>требуют</a:t>
            </a:r>
            <a:r>
              <a:rPr lang="ru-RU" sz="2300" dirty="0"/>
              <a:t>, компания имеет три самых больших в Европе </a:t>
            </a:r>
            <a:r>
              <a:rPr lang="ru-RU" sz="2300" dirty="0" smtClean="0"/>
              <a:t>логистических </a:t>
            </a:r>
            <a:r>
              <a:rPr lang="ru-RU" sz="2300" dirty="0"/>
              <a:t>сети.</a:t>
            </a:r>
          </a:p>
          <a:p>
            <a:pPr algn="ctr"/>
            <a:r>
              <a:rPr lang="ru-RU" sz="2300" dirty="0"/>
              <a:t>Во-первых, европейская воздушная сеть. которая </a:t>
            </a:r>
            <a:r>
              <a:rPr lang="ru-RU" sz="2300" dirty="0" smtClean="0"/>
              <a:t>достаточна </a:t>
            </a:r>
            <a:r>
              <a:rPr lang="ru-RU" sz="2300" dirty="0"/>
              <a:t>сложна. В настоящее время компания постоянно </a:t>
            </a:r>
            <a:r>
              <a:rPr lang="ru-RU" sz="2300" dirty="0" smtClean="0"/>
              <a:t>эксплуатирует </a:t>
            </a:r>
            <a:r>
              <a:rPr lang="ru-RU" sz="2300" dirty="0"/>
              <a:t>31 самолет, в основном в ночное время, практически </a:t>
            </a:r>
            <a:r>
              <a:rPr lang="ru-RU" sz="2300" dirty="0" smtClean="0"/>
              <a:t>ежедневно</a:t>
            </a:r>
            <a:r>
              <a:rPr lang="ru-RU" sz="2300" dirty="0"/>
              <a:t>, что позволяет связать виртуально каждый одиночный </a:t>
            </a:r>
            <a:r>
              <a:rPr lang="ru-RU" sz="2300" dirty="0" smtClean="0"/>
              <a:t>город </a:t>
            </a:r>
            <a:r>
              <a:rPr lang="ru-RU" sz="2300" dirty="0"/>
              <a:t>в Европе и обеспечить восьмичасовой логистический цикл доставки продукции и необходимых материальных ресурсов </a:t>
            </a:r>
            <a:r>
              <a:rPr lang="ru-RU" sz="2300" dirty="0" smtClean="0"/>
              <a:t>производителям </a:t>
            </a:r>
            <a:r>
              <a:rPr lang="ru-RU" sz="2300" dirty="0"/>
              <a:t>к началу рабочего дня.</a:t>
            </a:r>
          </a:p>
          <a:p>
            <a:pPr algn="ctr"/>
            <a:r>
              <a:rPr lang="ru-RU" sz="2300" dirty="0"/>
              <a:t>Во-вторых, корпорация TNT охватывает всю европейскую дорожную сеть. Компания оперирует с более чем 5000 маршрутов и рейсов каждую неделю, связывая практически каждую </a:t>
            </a:r>
            <a:r>
              <a:rPr lang="ru-RU" sz="2300" dirty="0" smtClean="0"/>
              <a:t>деревню</a:t>
            </a:r>
            <a:r>
              <a:rPr lang="ru-RU" sz="2300" dirty="0"/>
              <a:t>, поселок и город в Европе. Это позволяет предложить </a:t>
            </a:r>
            <a:r>
              <a:rPr lang="ru-RU" sz="2300" dirty="0" smtClean="0"/>
              <a:t>логистическим </a:t>
            </a:r>
            <a:r>
              <a:rPr lang="ru-RU" sz="2300" dirty="0"/>
              <a:t>партнерам максимально два-три дня поставки (</a:t>
            </a:r>
            <a:r>
              <a:rPr lang="ru-RU" sz="2300" dirty="0" smtClean="0"/>
              <a:t>доставки</a:t>
            </a:r>
            <a:r>
              <a:rPr lang="ru-RU" sz="2300" dirty="0"/>
              <a:t>) для документов, почтовых и грузовых отправок.</a:t>
            </a:r>
          </a:p>
          <a:p>
            <a:pPr algn="ctr"/>
            <a:r>
              <a:rPr lang="ru-RU" sz="2300" dirty="0"/>
              <a:t>Наконец, третья сеть — международные и европейские сети передачи данных, принадлежащие компании.</a:t>
            </a:r>
          </a:p>
          <a:p>
            <a:pPr algn="ctr"/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336217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/>
              <a:t>В своей логистической стратегии корпорация TNT исходит из того, что в настоящее время заказчики не хотят работать с </a:t>
            </a:r>
            <a:r>
              <a:rPr lang="ru-RU" sz="2800" dirty="0" smtClean="0"/>
              <a:t>отдельными </a:t>
            </a:r>
            <a:r>
              <a:rPr lang="ru-RU" sz="2800" dirty="0"/>
              <a:t>локальными поставщиками, предпочитая </a:t>
            </a:r>
            <a:r>
              <a:rPr lang="ru-RU" sz="2800" dirty="0" err="1"/>
              <a:t>панрегиональное</a:t>
            </a:r>
            <a:r>
              <a:rPr lang="ru-RU" sz="2800" dirty="0"/>
              <a:t> или глобальное логистическое партнерство. От своих </a:t>
            </a:r>
            <a:r>
              <a:rPr lang="ru-RU" sz="2800" dirty="0" smtClean="0"/>
              <a:t>логистических </a:t>
            </a:r>
            <a:r>
              <a:rPr lang="ru-RU" sz="2800" dirty="0"/>
              <a:t>партнеров заказчики требуют действенной помощи и новых идей по сокращению затрат вне их каналов </a:t>
            </a:r>
            <a:r>
              <a:rPr lang="ru-RU" sz="2800" dirty="0" err="1"/>
              <a:t>дистрибьюции</a:t>
            </a:r>
            <a:r>
              <a:rPr lang="ru-RU" sz="2800" dirty="0"/>
              <a:t> или </a:t>
            </a:r>
            <a:r>
              <a:rPr lang="ru-RU" sz="2800" dirty="0" smtClean="0"/>
              <a:t>закупок </a:t>
            </a:r>
            <a:r>
              <a:rPr lang="ru-RU" sz="2800" dirty="0"/>
              <a:t>продукции, тем самым обеспечивая себе высокую </a:t>
            </a:r>
            <a:r>
              <a:rPr lang="ru-RU" sz="2800" dirty="0" smtClean="0"/>
              <a:t>конкурентоспособность </a:t>
            </a:r>
            <a:r>
              <a:rPr lang="ru-RU" sz="2800" dirty="0"/>
              <a:t>внутри конкретной отрасли промышленности. При этом заказчики, как правило, заинтересованы в интегральном </a:t>
            </a:r>
            <a:r>
              <a:rPr lang="ru-RU" sz="2800" dirty="0" smtClean="0"/>
              <a:t>характере </a:t>
            </a:r>
            <a:r>
              <a:rPr lang="ru-RU" sz="2800" dirty="0"/>
              <a:t>услуг, предлагаемых их логистическими посредниками, например, в объединении транспортировки, </a:t>
            </a:r>
            <a:r>
              <a:rPr lang="ru-RU" sz="2800" dirty="0" err="1"/>
              <a:t>грузопереработки</a:t>
            </a:r>
            <a:r>
              <a:rPr lang="ru-RU" sz="2800" dirty="0"/>
              <a:t>, сопутствующего сервиса, обеспечения запасными частями и т.п.</a:t>
            </a:r>
          </a:p>
        </p:txBody>
      </p:sp>
    </p:spTree>
    <p:extLst>
      <p:ext uri="{BB962C8B-B14F-4D97-AF65-F5344CB8AC3E}">
        <p14:creationId xmlns:p14="http://schemas.microsoft.com/office/powerpoint/2010/main" xmlns="" val="346349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3855"/>
            <a:ext cx="9144000" cy="687185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Грузоотправитель при экспортных операциях в глобальной логистической системе использует услуги экспедитора в случае, когда не обладает возможностью осуществления перевозки по причине отсутствия постоянного грузопотока или изменения условий коммерческих сделок. При этом логистический </a:t>
            </a:r>
            <a:r>
              <a:rPr lang="ru-RU" sz="2400" dirty="0" smtClean="0">
                <a:solidFill>
                  <a:schemeClr val="tx1"/>
                </a:solidFill>
              </a:rPr>
              <a:t>менеджер </a:t>
            </a:r>
            <a:r>
              <a:rPr lang="ru-RU" sz="2400" dirty="0">
                <a:solidFill>
                  <a:schemeClr val="tx1"/>
                </a:solidFill>
              </a:rPr>
              <a:t>должен сопоставить затраты, связанные с использованием услуг экспедитора, с затратами на содержание персонала для осуществления аналогичных операций.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Доход, получаемый экспедитором, образуется за счет трех источников. Первым является плата, взимаемая за подготовку экспортной документации. Ко второму относятся комиссионные, получаемые от перевозчиков; при этом размер комиссионных </a:t>
            </a:r>
            <a:r>
              <a:rPr lang="ru-RU" sz="2400" dirty="0" smtClean="0">
                <a:solidFill>
                  <a:schemeClr val="tx1"/>
                </a:solidFill>
              </a:rPr>
              <a:t>определяется </a:t>
            </a:r>
            <a:r>
              <a:rPr lang="ru-RU" sz="2400" dirty="0">
                <a:solidFill>
                  <a:schemeClr val="tx1"/>
                </a:solidFill>
              </a:rPr>
              <a:t>исходя из общей суммы доходов, получаемых пере-возчиком в результате использования услуг экспедитора. Третий источник образуется за счет разницы в тарифах на перевозку единицы груза, которые устанавливаются экспедитором для </a:t>
            </a:r>
            <a:r>
              <a:rPr lang="ru-RU" sz="2400" dirty="0" smtClean="0">
                <a:solidFill>
                  <a:schemeClr val="tx1"/>
                </a:solidFill>
              </a:rPr>
              <a:t>грузоотправителя </a:t>
            </a:r>
            <a:r>
              <a:rPr lang="ru-RU" sz="2400" dirty="0">
                <a:solidFill>
                  <a:schemeClr val="tx1"/>
                </a:solidFill>
              </a:rPr>
              <a:t>и перевозчиком для экспедитора, при отправке консолидированного груза.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26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6552728" cy="6192688"/>
          </a:xfr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/>
              <a:t>Обычными функциями транспортных агентов как </a:t>
            </a:r>
            <a:r>
              <a:rPr lang="ru-RU" sz="2800" dirty="0" smtClean="0"/>
              <a:t>посредников </a:t>
            </a:r>
            <a:r>
              <a:rPr lang="ru-RU" sz="2800" dirty="0"/>
              <a:t>в глобальных логистических системах являются </a:t>
            </a:r>
            <a:r>
              <a:rPr lang="ru-RU" sz="2800" dirty="0" smtClean="0"/>
              <a:t>консолидация </a:t>
            </a:r>
            <a:r>
              <a:rPr lang="ru-RU" sz="2800" dirty="0"/>
              <a:t>и перераспределение контейнеров в международных </a:t>
            </a:r>
            <a:r>
              <a:rPr lang="ru-RU" sz="2800" dirty="0" smtClean="0"/>
              <a:t>перевозках</a:t>
            </a:r>
            <a:r>
              <a:rPr lang="ru-RU" sz="2800" dirty="0"/>
              <a:t>, имеющих в качестве места назначения территорию </a:t>
            </a:r>
            <a:r>
              <a:rPr lang="ru-RU" sz="2800" dirty="0" smtClean="0"/>
              <a:t>одной </a:t>
            </a:r>
            <a:r>
              <a:rPr lang="ru-RU" sz="2800" dirty="0"/>
              <a:t>страны. </a:t>
            </a:r>
            <a:endParaRPr lang="en-US" sz="2800" dirty="0" smtClean="0"/>
          </a:p>
          <a:p>
            <a:pPr algn="ctr"/>
            <a:r>
              <a:rPr lang="ru-RU" sz="2800" dirty="0" smtClean="0"/>
              <a:t>Потребность </a:t>
            </a:r>
            <a:r>
              <a:rPr lang="ru-RU" sz="2800" dirty="0"/>
              <a:t>в таких услугах существует у </a:t>
            </a:r>
            <a:r>
              <a:rPr lang="ru-RU" sz="2800" dirty="0" err="1"/>
              <a:t>грузоот</a:t>
            </a:r>
            <a:r>
              <a:rPr lang="ru-RU" sz="2800" dirty="0"/>
              <a:t>-правителей, которые после разгрузки контейнера внутри другой страны сталкиваются с необходимостью обратной </a:t>
            </a:r>
            <a:r>
              <a:rPr lang="ru-RU" sz="2800" dirty="0" smtClean="0"/>
              <a:t>транспортировки </a:t>
            </a:r>
            <a:r>
              <a:rPr lang="ru-RU" sz="2800" dirty="0"/>
              <a:t>контейнера.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283968" y="0"/>
            <a:ext cx="1440160" cy="47667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7020272" y="620688"/>
            <a:ext cx="191565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10"/>
          <a:stretch/>
        </p:blipFill>
        <p:spPr bwMode="auto">
          <a:xfrm>
            <a:off x="6913387" y="2605087"/>
            <a:ext cx="205913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97152"/>
            <a:ext cx="2114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532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888212"/>
          </a:xfr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Основными движущими силами глобализации в логистике, согласно Д. </a:t>
            </a:r>
            <a:r>
              <a:rPr lang="ru-RU" sz="2400" dirty="0" err="1">
                <a:solidFill>
                  <a:schemeClr val="bg1"/>
                </a:solidFill>
              </a:rPr>
              <a:t>Бауэрсоксу</a:t>
            </a:r>
            <a:r>
              <a:rPr lang="ru-RU" sz="2400" dirty="0">
                <a:solidFill>
                  <a:schemeClr val="bg1"/>
                </a:solidFill>
              </a:rPr>
              <a:t>, являются: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80525" y="1327288"/>
            <a:ext cx="389869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экономический рост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3438" y="2054835"/>
            <a:ext cx="5832648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перспективы развития глобальных логистических цепей (каналов)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3160" y="3835516"/>
            <a:ext cx="3033203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регионализация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8786" y="4698722"/>
            <a:ext cx="389869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экспансия технологий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716" y="5459466"/>
            <a:ext cx="3199274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• </a:t>
            </a:r>
            <a:r>
              <a:rPr lang="ru-RU" sz="2800" b="1" dirty="0" err="1" smtClean="0">
                <a:solidFill>
                  <a:schemeClr val="bg1"/>
                </a:solidFill>
              </a:rPr>
              <a:t>дерегулирование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QSEBAQEBAQFBAQFQ8UEA8PDxAPEA8QFBUWFhURFBQYHCggGBolHBQUITEhJSkrLi4uFx8zODMsNygtLisBCgoKDg0OFxAQFSwcHCQsLCwsLCwsLCwsLCwsLCwsLCwsLCwsLCwsLCwsLCwsLCwsLCwsLCwsLCwsLCwsLCwsLP/AABEIAOwA1gMBEQACEQEDEQH/xAAbAAEAAgMBAQAAAAAAAAAAAAAAAQIDBAUGB//EADkQAAIBAgEJBQYGAwADAAAAAAABAgMRBAUSITFBUXGBsSIyYXKRBjNCocHREyNSsuHwgpLCBxTx/8QAGgEBAQADAQEAAAAAAAAAAAAAAAECAwQFBv/EACoRAQACAgICAQQBAwUAAAAAAAABAgMREiEEMUETUWFxgQUyQhQiobHR/9oADAMBAAIRAxEAPwD7iAAAAAAAAAAAAAAAAAAAAABzMoZap0akac79pXckrqKvZZ1tOnT6GnJnpjtFbT7YWyRWdS36FeM4qUJKUXqlFpp8zbExPcM4nbIUAAAAAAAAAAAAAAAAAAAAAAAAAAArVmoptuySbbepJa2JHznHYp1ak6r+N6E9kdUV6W+Z855GX6mSbOKZ5TMr5Kx7oVVNN5l/zIq9pRehu21rWuBs8byJxWjc9LW3CdvodOaaTTTTs01pTT2o992LAAAAAAAAAAAAAAAAAAAAAAAAAAB5/wBrsdm01ST7VXX4U13vXQvU4vOzcMeo9y1ZbajTyB4bnQwPWeyGULxdCT009NPxp7uTfo0e34OfnXhPuG7Dbri9IdzeAAAAAAAAAAAAAAAAAAAAAAAAESYHzzK2M/GrTqLu3zafkjqfPS+Z8/5eX6mSftDktPK0y1DlYgF8NiJUpwqQ70HdLVnLbF8VdczdhyzjvFoTep3D6NhMRGpCM4O8ZpNcHv8AE+jraLRuHbE7jcMxVAAAAAAAAAAAAAAAAAAAAAAAHF9qcb+HRcU+1VvBeC+J+nVHL5eX6eOfvLXltqv7eKPAcwAAhgei9kMoZsnQk9Eryp+bXKP19T1vAz7j6c/w2Ybf4vXHpukAAAAAAAAAAAAAAAAAAAAAAAeC9osb+LXlp7FO8IPUnZ9p+uj/ABR4fm5eeTUeocmS3KzlRqxbspJvXZO+j+s4+Mx3piuQa2JxLi7KKei9723/AGNlKco7kUo15zdoQnJ7oU5Ta9Lm6uCbeo2ncupg8nYu8ZRw9ROLTjKWZTs1pTtJq5ux+Jli0WiNSsVv8Q+hYeTcYuUc2TSzo3vmvar7T2I/LthlKAAAAAAAAAAAAAAAAAAAAAIaA4uUPZbD1bv8PMk/jovMd97XdfNGq+ClvcNc4qy8xlPIEcI4NVJTdTPXaio2jG27bpR5nm4a4611Py03px18tI89g52Nfb4Jff6m7H/aPWf+OoaMTLxpR9FJ/wDR6vhf2z+27D8vZ2O1vSAAAAAAAAAAAAAAAAAAAAAAAAAPH+2dS9anH9MG/wDaVv8Ag8n+pW7rDmzT3DgHmNbmYt9uXL5JI6KRqsI9z/4+pWw9SX66svSMYx6pnr+JGsbowepepOpuVlJLW/XQBSeJik25LRdu2nQuAFqVZSV4tNb07gXAAAAAAAAAAAAAAAAAAAABjlWitckuaA8N7R18/E1GtKioRT4RTfzkzw/PtvLMfZyZO7y5pxMXJnK7b3tv5nXHUEPa+y9aUMNTipWTz5aEr9qTe3ievgjWOsOrFH+2HYVRvXKT5s3wzWRkIq92Xll0YSUZC11OEP8AokkOwRQAAAAAAAAAAAQ2BiliYr4ly09AMcsdHxfBfcDHLKG6PqwMcsdLZZcm/qBjliZP4nysioxuV9bb4tsChFh5DEVM+c57JSk1wbdvlY+bz35ZLW/LjmdzMsNWVot7k2a6xuUcl6FwOpi99k6lm04Q/TGK9Ee3EaiIehWNREOhE2QSuiomp3ZcJdGElTIXeqcIdWSSHZIoAAAAKTqpa5JcWkBiljYL4r8E2E2xSyjHYpP0RdG2KWUnsiubbGjbHLGze1LgvuDbG68n8UvW3Qiqa/50hEoKm4RABsCM4q6RcxmRr46vm06ktqi7eZ6F82jXlvwpa34S9tVmXlUj5txQwY6Vo2/U7clpf0NmOO1lqYSnnVKcdjlG/C+n5HZgryyVha13aIe/oo9d3NlGyGKyAl6nwfQEqZC70/LHqSUh2iKAAOPisTLPklJpJ2SVlsLEJLXc29bk+MmyohLwAsAAAEySAEkXaUFRcA2WBEmBRzMd7ZK55BzMuVuzGH6nd8I/y16HD/UL6xxX7tGeeohxzxnO0MdO8kty+b/qN+OOtja9naOdWT2QTfN/1noeHXczb7NuCN239nsqSPQh1NhGbFZFEhjLHkLvy8q6okrDtkUAAcLFe8nxZYSWMqFwJTAkAAAEAihkgwNPKeL/AA6ba70uzDjtfJafQ5vKzfSxzPzPpL241edp1JR7s5ryzkjwq58lZ6tLl7j1LZo5UnHvdteOiXr9zrxefeP7+2yua1ffcOlh8bGfdenbF6JLkenjy0yRusuil629S5eUqudUe6NorlpfzbPI87Jyy6+3Tmyzu7WONg5NSd23vbfLZ8jqiNRpHovZijaMpfqf8Hq+NXjjj8uvDGq7ejgdMQ2SzRKxWRRKKSxZD94/I+qJJDuEUAAcHE9+fml1MoYsaAkABKYACQAAgFFWGUPN5SxP4lRtd2PZh4rbLm/kkfP+Zm+pk69Q5L25W6apyMQCrjtWhrU07NczKtprO46TSxJnc7Vgxk7Q8ZaPv8jKkbkc+EbtJa3oOvHTnaIIjc6e2yZQzYRS3I9h3enRijOEZEXYsipCy1oEsORPePyPrEkkO6RQABwK77c/NLqzJixgSBKYBgTcBcBcABDYIc7K+KzIZqfandLwj8T+dufgcfmZvp4+p7ljltquvlwEeC5WCtjFGWa07bWtNm9ljOuObRtWeE01dNNb0YTEx7FiABz8bO8rfp0c9pvxxqBsZFoZ1S9tWri/46no+HT3f+G7DXvb2NFHe6IbCMkWQF0VEx0AYsiv83/CXWIkh3SKAGB56t3peaXVmTFVBUhBMA2BDYDOAZwNFwukSl/93IxmVeZxmI/Em5bNUVuitX1fM+e8nN9XJNvj4/TjvblO2rWqZsXLdqW97Eaq15Tpi4zbbu9b0vxb1nXEeohWfD0pJ3Taf08VtPQjBXhxtG3XXHHHUw6VOr+pW8VqOHN4No3OPuP+Wq+KY7jtarO0W93XYcMVnemlyuvVnTEfEI9PkHC5sbvnxPYxU4VirtrHGundgjdCsqLKLIirICY61yKMWR/e/wCM+qEp8u8RQAwPOz70uMurMmKpAuULgGwqtybNIuTYXGxNybHNyzibR/DWuWvwh/L6M4fOzcKcY9z/ANNWW/XGHGPGc7m5QrXlmrVHX4y2+mr1OjFXUbVOTcPnzW5Hf41Nzzltw13O/s9I8nprQju06ttapg2ta5jSba1XCXVtm67RrvhpedzDCaVn3BRyYrp6dllfaSvj44ncQkYq7emwtHNikb4hsmWzFGbGZWJKQuiKkqpQRjyV77lMSO8RQAB5uT0vi+pWKChcCGwqrZjMqwYrFRgry5Ja3wNObNXHXlaWNrRWNy03laO6fpH7nP8A67F+WEZ6/aWxh8Upq6fJ609zOml63ryrPTbWYtG4ZZVbJtvQk2/BIymYiNz6XqO3BrVXOTk9b2blsR8/myzkvNpcUzudy1cVWzIt7XojxMaV5SjkJbNrOyteVoiFiN9Q9TkfB5sdWl7T1KVisREOyscY07FOJmi7hfYXQ1quCWwaUwuH7WnYIgdFIzYrASRdJTIq1wBU2x5M9+v8+jEkO+RQAB5lS2mSaLhdKk2FyDVxmLVNXelvuxWt/wAeJoz5q4q7swveKw4Vaq5ycpO7fyW5eB4eXLbJblZyTaZncqM1omjVcHdc1vR0YM847b+GVbzSdw28Xi86KUXoemXLUv7uOrzPIiaxWs++5/8AG7Nki0RFWqjzGhycbWzpaO6tEfHe/wC7kdNK8YVt5GwudLOepavqz0vGx6jlLfhp/k9VQgdTc2YoziEZEjJFkgJUQLACbEpkZAFkAAx5O9+uM+kip8vQEUAAeXjqRkoRENmI1cZi1TW+T7sd/i/A0589cVdz/DC94rDhVark3KTu36cEtiPCyZLZLcpckzMzuVJSStdpXdld2u3sRhETKJIIki7FluIumvjq2bGy1y0LwW1/TmbMddztXNpU85qK2/JHbjpztpYrynT12TsOoxSPUiNdQ7OojUOnBWLAyo2MZXQFkgJAEBDS7CCUBIVKYFMB7+Pmn+2RU+XfIoBEnoYHmIvQuQ2ismUamNxagt8nqj9X4HNnz1xRuffxDG94r+3DqTcm5Sd29p4eTJa9uVp7cczMzuWKvWUVd8ktbZK1m0kQ5dSbnK70vYlqS3I6sdPirOI+HRw1R2Slr37+PiTyPFmkc49fP4ZXxTWNs5xtR/eAWHIxFXOk3s1LyrV9+Z11rxjSutkTCfG1r1cNh6fj4+Nd/MunFXUbn5ejoROhsbCRlAyIyYroCQJAAAJuYqgCWwJCqYP38fNLpIrF6AjIArVfZfB9APMLYBqY/Fqmt83qj/0/Dqc/k+RXDH5+Gu94p+3DnNttyd29bPCveb25WntyzO53LXxFdQV3pb1R3/ZClORpzJOU5b2/RL6I7MeObTxqyrEz1Do4TBbFzZ6WPFFI1DrpSKt94S3A2KxVIWPG8vxvpzyr/bLkyY+P6aWUK1lmrXLX4R/n6M04q77YQ1sHQz5qOzW+B24MfO3fqGeOvKz1mFo2SR6bslvwRlCMsSwkrxRUWAsAAACAAIJCosBXC+/h5n0ZR6EigGPEPsT8sugHj8djlTVlZzepbEt8vttOfyPJjDH3lqvkiv7cKcm22223rb1s8K97Xndp7cvv218TiVBb5PUvq/AtKTb9K5yUpy3t629SX92HZixTedQyrWZnUOpgsFsXN7z0qUisah11rFY1Dt4fDpJGxWw6SaGhp18PstoJasWiaz6JiJjUubUyVFttym2/GKXDUc0eJjj7tUYa/dvZNyaoXa273dm+lK0jVWdaxX06lOFjZDJnijIXSKxlaIFwCYEgAAAAAIA0KYb30PMi/CvRGKgGHGP8ufln0YHhct0rSjPes18VpXyv/qeX/Usepi/8S5s0dxZxcViVBWWmT1LYvF/Y8+mObe/TVENCnTc29PjKT/vyO7Fim/UdQzrWbenYweD1JLs/NnpVrFY1EOqsRWNQ7FChbUZK2YouhkSLoVnC5dDWVLTYmhtwjYuhdIguikrJFYpTAsgJAkAAAAAAAgx0ffR88foFejIoBgx3uqnkn0YHlcdRz45rbV7O6tdNbr6DHLjrkrxswtWLRqXFlkOntdRva5TWnx0JGiPFxwxjFVelk9KyStFakborERqG2Oo1Do0qNijYjEuhdIyFkiomw2hmmLJKRSEhVisJSBZASAAATcCQAAAAAxUvew89PqiD0hGQBEopppq6ehp6mtwGpUybTfwf6tx6MDWnkKm9UprmmvmgMM8hvZUXBw+qZNDE8j1F+h8JNP5ooxvA1Frpy5Wl0YGJ02tcZLjFrqZJtCYRJiqwBFhUlWUoMEgS0BIEgAAEgSAAgCQMUfew89LrEg9IRkAAAAAAAAAMc6EXrjF8YpgYJ5Opv4LeVtdAOHlmnKnUiqSi4uKbU7t3u1oaa3FiEaX/ALs13qPNTfRx+pTZTynBtpxqRa3xi1qvsk3t3Bd7bUMTBtJSV3ZJWkm29mlBizyi1rTXFNdSbNIjIokCUwJAAAJAkAAAwr3kfNT6og9KRkAAAAAAAAAAADiZa94vKusiwktCxUaGKp9tvh0QDBr8yn56f7kB7ixiyUnQi9cYvikBhlgKb+G3BtAYpZLjslJej+gGN5Meya5xt9S7Y6YpZPnui+EvuhtdMcsNNa4S5WfQbTTG01rTXFNFEXAATcDDJ9tcYdUB6YxZAAAAAAAAAAAA4mWveLyx6yLCS0EVGrX7z5dEQUwy/Np+en+5Ah7cjIAAAAAABFgKSoReuMXxSAxSwMP024NoDFLJsdkpL0a6F2mlIZKWdeUm9Vkuzq3jZp0SKAAAAAAAAAAADg5cf5q8kf3SLCNFMqNerrfLoSRGH95S89P9yA9qRk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78" y="3836382"/>
            <a:ext cx="2038350" cy="22479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44966"/>
            <a:ext cx="2286000" cy="17145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5107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3. Глобальные логистические системы Америки, Европы, Азии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200" dirty="0"/>
              <a:t>В настоящее время экономики различных стран являются взаимозависимыми, то есть ни одно государство не может </a:t>
            </a:r>
            <a:r>
              <a:rPr lang="ru-RU" sz="2200" dirty="0" smtClean="0"/>
              <a:t>существовать </a:t>
            </a:r>
            <a:r>
              <a:rPr lang="ru-RU" sz="2200" dirty="0"/>
              <a:t>без определенной доли участия в международном разделении труда. Формируя устойчивые производственные связи друг с другом, страны осуществляют процесс </a:t>
            </a:r>
            <a:r>
              <a:rPr lang="ru-RU" sz="2200" dirty="0" smtClean="0"/>
              <a:t>интернационализации</a:t>
            </a:r>
            <a:r>
              <a:rPr lang="ru-RU" sz="2200" dirty="0"/>
              <a:t>. Как следствие, развитие торговли между </a:t>
            </a:r>
            <a:r>
              <a:rPr lang="ru-RU" sz="2200" dirty="0" smtClean="0"/>
              <a:t>государствами </a:t>
            </a:r>
            <a:r>
              <a:rPr lang="ru-RU" sz="2200" dirty="0"/>
              <a:t>набирает большие темпы, финансовые рынки </a:t>
            </a:r>
            <a:r>
              <a:rPr lang="ru-RU" sz="2200" dirty="0" smtClean="0"/>
              <a:t>расширяются</a:t>
            </a:r>
            <a:r>
              <a:rPr lang="ru-RU" sz="2200" dirty="0"/>
              <a:t>, создаются совместные предприятия, национальные </a:t>
            </a:r>
            <a:r>
              <a:rPr lang="ru-RU" sz="2200" dirty="0" smtClean="0"/>
              <a:t>компании </a:t>
            </a:r>
            <a:r>
              <a:rPr lang="ru-RU" sz="2200" dirty="0"/>
              <a:t>достигают уровня транснациональных. </a:t>
            </a:r>
            <a:endParaRPr lang="ru-RU" sz="2200" dirty="0" smtClean="0"/>
          </a:p>
          <a:p>
            <a:pPr algn="ctr"/>
            <a:r>
              <a:rPr lang="ru-RU" sz="2200" dirty="0" smtClean="0"/>
              <a:t>Логистика</a:t>
            </a:r>
            <a:r>
              <a:rPr lang="ru-RU" sz="2200" dirty="0"/>
              <a:t>, </a:t>
            </a:r>
            <a:r>
              <a:rPr lang="ru-RU" sz="2200" dirty="0" smtClean="0"/>
              <a:t>отвечающая </a:t>
            </a:r>
            <a:r>
              <a:rPr lang="ru-RU" sz="2200" dirty="0"/>
              <a:t>за движение материальных, трудовых, энергетических и информационных потоков, в данном контексте обретает </a:t>
            </a:r>
            <a:r>
              <a:rPr lang="ru-RU" sz="2200" dirty="0" smtClean="0"/>
              <a:t>особое </a:t>
            </a:r>
            <a:r>
              <a:rPr lang="ru-RU" sz="2200" dirty="0"/>
              <a:t>значение.</a:t>
            </a:r>
          </a:p>
          <a:p>
            <a:pPr algn="ctr"/>
            <a:r>
              <a:rPr lang="ru-RU" sz="2200" dirty="0"/>
              <a:t>Масштабность логистической деятельности на </a:t>
            </a:r>
            <a:r>
              <a:rPr lang="ru-RU" sz="2200" dirty="0" smtClean="0"/>
              <a:t>международном </a:t>
            </a:r>
            <a:r>
              <a:rPr lang="ru-RU" sz="2200" dirty="0"/>
              <a:t>рынке несет в себе большой объем операций, которые </a:t>
            </a:r>
            <a:r>
              <a:rPr lang="ru-RU" sz="2200" dirty="0" smtClean="0"/>
              <a:t>разнятся </a:t>
            </a:r>
            <a:r>
              <a:rPr lang="ru-RU" sz="2200" dirty="0"/>
              <a:t>друг от друга спецификой регионального сотрудничества. В данном параграфе будут затронуты особенности </a:t>
            </a:r>
            <a:r>
              <a:rPr lang="ru-RU" sz="2200" dirty="0" smtClean="0"/>
              <a:t>североамериканского</a:t>
            </a:r>
            <a:r>
              <a:rPr lang="ru-RU" sz="2200" dirty="0"/>
              <a:t>, европейского и азиатско-тихоокеанского регионов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21639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0829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/>
              <a:t>Североамериканский рынок представлен двумя </a:t>
            </a:r>
            <a:r>
              <a:rPr lang="ru-RU" sz="2400" dirty="0" smtClean="0"/>
              <a:t>высокоразвитыми </a:t>
            </a:r>
            <a:r>
              <a:rPr lang="ru-RU" sz="2400" dirty="0"/>
              <a:t>государствами — США и Канадой. Обусловлено это прежде всего их географической принадлежностью к одному континенту, а также уровнем развития.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9144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Для логистической системы данного региона характерны следующие черты: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08920"/>
            <a:ext cx="9144000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• широкий географический размах;</a:t>
            </a:r>
          </a:p>
          <a:p>
            <a:pPr algn="ctr"/>
            <a:r>
              <a:rPr lang="ru-RU" sz="3600" b="1" dirty="0" smtClean="0"/>
              <a:t>• высокая потребность в наземных средствах транспортировки;</a:t>
            </a:r>
          </a:p>
          <a:p>
            <a:pPr algn="ctr"/>
            <a:r>
              <a:rPr lang="ru-RU" sz="3600" b="1" dirty="0" smtClean="0"/>
              <a:t>•относительно небольшие объемы таможенной (межгосударственной) документации.</a:t>
            </a:r>
            <a:endParaRPr lang="ru-RU" sz="3600" b="1" dirty="0"/>
          </a:p>
        </p:txBody>
      </p:sp>
      <p:sp>
        <p:nvSpPr>
          <p:cNvPr id="2" name="Стрелка вниз 1"/>
          <p:cNvSpPr/>
          <p:nvPr/>
        </p:nvSpPr>
        <p:spPr>
          <a:xfrm>
            <a:off x="3527884" y="6231062"/>
            <a:ext cx="2088232" cy="6206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93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79" y="16380"/>
            <a:ext cx="9144000" cy="5284828"/>
          </a:xfrm>
          <a:solidFill>
            <a:srgbClr val="99000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США расположены в Западном полушарии, занимают </a:t>
            </a:r>
            <a:r>
              <a:rPr lang="ru-RU" sz="2800" dirty="0" smtClean="0">
                <a:solidFill>
                  <a:schemeClr val="bg1"/>
                </a:solidFill>
              </a:rPr>
              <a:t>свыше </a:t>
            </a:r>
            <a:r>
              <a:rPr lang="ru-RU" sz="2800" dirty="0">
                <a:solidFill>
                  <a:schemeClr val="bg1"/>
                </a:solidFill>
              </a:rPr>
              <a:t>трети континента Северная Америка (площадь около 9,4 млн кв. км). На севере США граничат с Канадой, на юге — с </a:t>
            </a:r>
            <a:r>
              <a:rPr lang="ru-RU" sz="2800" dirty="0" smtClean="0">
                <a:solidFill>
                  <a:schemeClr val="bg1"/>
                </a:solidFill>
              </a:rPr>
              <a:t>Мексикой</a:t>
            </a:r>
            <a:r>
              <a:rPr lang="ru-RU" sz="2800" dirty="0">
                <a:solidFill>
                  <a:schemeClr val="bg1"/>
                </a:solidFill>
              </a:rPr>
              <a:t>, на востоке омываются Атлантическим океаном, на юге — Мексиканским заливом, на западе —Тихим океаном. </a:t>
            </a:r>
            <a:r>
              <a:rPr lang="ru-RU" sz="2800" dirty="0" smtClean="0">
                <a:solidFill>
                  <a:schemeClr val="bg1"/>
                </a:solidFill>
              </a:rPr>
              <a:t>Территория </a:t>
            </a:r>
            <a:r>
              <a:rPr lang="ru-RU" sz="2800" dirty="0">
                <a:solidFill>
                  <a:schemeClr val="bg1"/>
                </a:solidFill>
              </a:rPr>
              <a:t>этого государства состоит из трёх несмежных частей, </a:t>
            </a:r>
            <a:r>
              <a:rPr lang="ru-RU" sz="2800" dirty="0" smtClean="0">
                <a:solidFill>
                  <a:schemeClr val="bg1"/>
                </a:solidFill>
              </a:rPr>
              <a:t>различных </a:t>
            </a:r>
            <a:r>
              <a:rPr lang="ru-RU" sz="2800" dirty="0">
                <a:solidFill>
                  <a:schemeClr val="bg1"/>
                </a:solidFill>
              </a:rPr>
              <a:t>по размерам, этнической структуре и численности </a:t>
            </a:r>
            <a:r>
              <a:rPr lang="ru-RU" sz="2800" dirty="0" smtClean="0">
                <a:solidFill>
                  <a:schemeClr val="bg1"/>
                </a:solidFill>
              </a:rPr>
              <a:t>населения</a:t>
            </a:r>
            <a:r>
              <a:rPr lang="ru-RU" sz="2800" dirty="0">
                <a:solidFill>
                  <a:schemeClr val="bg1"/>
                </a:solidFill>
              </a:rPr>
              <a:t>, природным условиям и уровню экономического </a:t>
            </a:r>
            <a:r>
              <a:rPr lang="ru-RU" sz="2800" dirty="0" smtClean="0">
                <a:solidFill>
                  <a:schemeClr val="bg1"/>
                </a:solidFill>
              </a:rPr>
              <a:t>развития: основная </a:t>
            </a:r>
            <a:r>
              <a:rPr lang="ru-RU" sz="2800" dirty="0">
                <a:solidFill>
                  <a:schemeClr val="bg1"/>
                </a:solidFill>
              </a:rPr>
              <a:t>(собственно территория США), Аляска, Гавайские </a:t>
            </a:r>
            <a:r>
              <a:rPr lang="ru-RU" sz="2800" dirty="0" smtClean="0">
                <a:solidFill>
                  <a:schemeClr val="bg1"/>
                </a:solidFill>
              </a:rPr>
              <a:t>острова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73889"/>
            <a:ext cx="2647950" cy="17240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69127"/>
            <a:ext cx="2628900" cy="17335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14925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682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89240"/>
          </a:xfr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 площади суши Канада занимает второе место в мире, ее территория составляет около 10 млн кв. км. Занимает северную часть материка Северная Америка и многочисленные </a:t>
            </a:r>
            <a:r>
              <a:rPr lang="ru-RU" sz="2400" dirty="0" smtClean="0">
                <a:solidFill>
                  <a:schemeClr val="tx1"/>
                </a:solidFill>
              </a:rPr>
              <a:t>примыкающие </a:t>
            </a:r>
            <a:r>
              <a:rPr lang="ru-RU" sz="2400" dirty="0">
                <a:solidFill>
                  <a:schemeClr val="tx1"/>
                </a:solidFill>
              </a:rPr>
              <a:t>к ней острова: вдоль западных берегов — Ванкувер, </a:t>
            </a:r>
            <a:r>
              <a:rPr lang="ru-RU" sz="2400" dirty="0" smtClean="0">
                <a:solidFill>
                  <a:schemeClr val="tx1"/>
                </a:solidFill>
              </a:rPr>
              <a:t>королевы </a:t>
            </a:r>
            <a:r>
              <a:rPr lang="ru-RU" sz="2400" dirty="0">
                <a:solidFill>
                  <a:schemeClr val="tx1"/>
                </a:solidFill>
              </a:rPr>
              <a:t>Шарлотты и др., на севере — Канадский Арктический </a:t>
            </a:r>
            <a:r>
              <a:rPr lang="ru-RU" sz="2400" dirty="0" smtClean="0">
                <a:solidFill>
                  <a:schemeClr val="tx1"/>
                </a:solidFill>
              </a:rPr>
              <a:t>архипелаг</a:t>
            </a:r>
            <a:r>
              <a:rPr lang="ru-RU" sz="2400" dirty="0">
                <a:solidFill>
                  <a:schemeClr val="tx1"/>
                </a:solidFill>
              </a:rPr>
              <a:t>, у восточных берегов — Ньюфаундленд, Кейп-</a:t>
            </a:r>
            <a:r>
              <a:rPr lang="ru-RU" sz="2400" dirty="0" err="1">
                <a:solidFill>
                  <a:schemeClr val="tx1"/>
                </a:solidFill>
              </a:rPr>
              <a:t>Бретон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Антикости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Принс</a:t>
            </a:r>
            <a:r>
              <a:rPr lang="ru-RU" sz="2400" dirty="0">
                <a:solidFill>
                  <a:schemeClr val="tx1"/>
                </a:solidFill>
              </a:rPr>
              <a:t>-Эдуард. Канада граничит на юге и на западе с США. Государственная граница очень выгодна, так как между США и Канадой существуют тесные, выгодные для Канады </a:t>
            </a:r>
            <a:r>
              <a:rPr lang="ru-RU" sz="2400" dirty="0" smtClean="0">
                <a:solidFill>
                  <a:schemeClr val="tx1"/>
                </a:solidFill>
              </a:rPr>
              <a:t>торговые </a:t>
            </a:r>
            <a:r>
              <a:rPr lang="ru-RU" sz="2400" dirty="0">
                <a:solidFill>
                  <a:schemeClr val="tx1"/>
                </a:solidFill>
              </a:rPr>
              <a:t>отношения. На севере эта страна омывается водами </a:t>
            </a:r>
            <a:r>
              <a:rPr lang="ru-RU" sz="2400" dirty="0" smtClean="0">
                <a:solidFill>
                  <a:schemeClr val="tx1"/>
                </a:solidFill>
              </a:rPr>
              <a:t>Северного </a:t>
            </a:r>
            <a:r>
              <a:rPr lang="ru-RU" sz="2400" dirty="0">
                <a:solidFill>
                  <a:schemeClr val="tx1"/>
                </a:solidFill>
              </a:rPr>
              <a:t>Ледовитого океана, на западе — Тихим океаном, на </a:t>
            </a:r>
            <a:r>
              <a:rPr lang="ru-RU" sz="2400" dirty="0" smtClean="0">
                <a:solidFill>
                  <a:schemeClr val="tx1"/>
                </a:solidFill>
              </a:rPr>
              <a:t>востоке </a:t>
            </a:r>
            <a:r>
              <a:rPr lang="ru-RU" sz="2400" dirty="0">
                <a:solidFill>
                  <a:schemeClr val="tx1"/>
                </a:solidFill>
              </a:rPr>
              <a:t>Атлантическим, то есть Канада имеет очень выгодные </a:t>
            </a:r>
            <a:r>
              <a:rPr lang="ru-RU" sz="2400" dirty="0" smtClean="0">
                <a:solidFill>
                  <a:schemeClr val="tx1"/>
                </a:solidFill>
              </a:rPr>
              <a:t>возможности </a:t>
            </a:r>
            <a:r>
              <a:rPr lang="ru-RU" sz="2400" dirty="0">
                <a:solidFill>
                  <a:schemeClr val="tx1"/>
                </a:solidFill>
              </a:rPr>
              <a:t>использования морского транспорта. Протяженность морского побережья — 243 791 км.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6" y="5229200"/>
            <a:ext cx="3028950" cy="15144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2305050" cy="164449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355976" y="5986437"/>
            <a:ext cx="936104" cy="75723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43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093296"/>
          </a:xfrm>
          <a:solidFill>
            <a:srgbClr val="990000"/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Рынки этих двух стран являются весьма емкими и </a:t>
            </a:r>
            <a:r>
              <a:rPr lang="ru-RU" sz="2400" dirty="0" smtClean="0">
                <a:solidFill>
                  <a:schemeClr val="bg1"/>
                </a:solidFill>
              </a:rPr>
              <a:t>динамично </a:t>
            </a:r>
            <a:r>
              <a:rPr lang="ru-RU" sz="2400" dirty="0">
                <a:solidFill>
                  <a:schemeClr val="bg1"/>
                </a:solidFill>
              </a:rPr>
              <a:t>развивающимися, вызывающими повышенный интерес </a:t>
            </a:r>
            <a:r>
              <a:rPr lang="ru-RU" sz="2400" dirty="0" smtClean="0">
                <a:solidFill>
                  <a:schemeClr val="bg1"/>
                </a:solidFill>
              </a:rPr>
              <a:t>иностранных </a:t>
            </a:r>
            <a:r>
              <a:rPr lang="ru-RU" sz="2400" dirty="0">
                <a:solidFill>
                  <a:schemeClr val="bg1"/>
                </a:solidFill>
              </a:rPr>
              <a:t>экспортеров. Как США, так и Канада имеют свои </a:t>
            </a:r>
            <a:r>
              <a:rPr lang="ru-RU" sz="2400" dirty="0" smtClean="0">
                <a:solidFill>
                  <a:schemeClr val="bg1"/>
                </a:solidFill>
              </a:rPr>
              <a:t>национальные </a:t>
            </a:r>
            <a:r>
              <a:rPr lang="ru-RU" sz="2400" dirty="0">
                <a:solidFill>
                  <a:schemeClr val="bg1"/>
                </a:solidFill>
              </a:rPr>
              <a:t>рынки, несколько отличающиеся друг от друга по структуре импорта, ценообразованию, системам </a:t>
            </a:r>
            <a:r>
              <a:rPr lang="ru-RU" sz="2400" dirty="0" smtClean="0">
                <a:solidFill>
                  <a:schemeClr val="bg1"/>
                </a:solidFill>
              </a:rPr>
              <a:t>налогообложения </a:t>
            </a:r>
            <a:r>
              <a:rPr lang="ru-RU" sz="2400" dirty="0">
                <a:solidFill>
                  <a:schemeClr val="bg1"/>
                </a:solidFill>
              </a:rPr>
              <a:t>и некоторым другим моментам. Однако особые отношения между этими странами, их географическая близость, </a:t>
            </a:r>
            <a:r>
              <a:rPr lang="ru-RU" sz="2400" dirty="0" smtClean="0">
                <a:solidFill>
                  <a:schemeClr val="bg1"/>
                </a:solidFill>
              </a:rPr>
              <a:t>экономические </a:t>
            </a:r>
            <a:r>
              <a:rPr lang="ru-RU" sz="2400" dirty="0">
                <a:solidFill>
                  <a:schemeClr val="bg1"/>
                </a:solidFill>
              </a:rPr>
              <a:t>структуры позволяют со многих точек зрения </a:t>
            </a:r>
            <a:r>
              <a:rPr lang="ru-RU" sz="2400" dirty="0" smtClean="0">
                <a:solidFill>
                  <a:schemeClr val="bg1"/>
                </a:solidFill>
              </a:rPr>
              <a:t>рассматривать </a:t>
            </a:r>
            <a:r>
              <a:rPr lang="ru-RU" sz="2400" dirty="0">
                <a:solidFill>
                  <a:schemeClr val="bg1"/>
                </a:solidFill>
              </a:rPr>
              <a:t>рынки этих стран как единый североамериканский </a:t>
            </a:r>
            <a:r>
              <a:rPr lang="ru-RU" sz="2400" dirty="0" smtClean="0">
                <a:solidFill>
                  <a:schemeClr val="bg1"/>
                </a:solidFill>
              </a:rPr>
              <a:t>рынок.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Одна </a:t>
            </a:r>
            <a:r>
              <a:rPr lang="ru-RU" sz="2400" dirty="0">
                <a:solidFill>
                  <a:schemeClr val="bg1"/>
                </a:solidFill>
              </a:rPr>
              <a:t>из основных особенностей этого региона — высокая степень зависимости стран от международной торговли, что </a:t>
            </a:r>
            <a:r>
              <a:rPr lang="ru-RU" sz="2400" dirty="0" smtClean="0">
                <a:solidFill>
                  <a:schemeClr val="bg1"/>
                </a:solidFill>
              </a:rPr>
              <a:t>обусловливает </a:t>
            </a:r>
            <a:r>
              <a:rPr lang="ru-RU" sz="2400" dirty="0">
                <a:solidFill>
                  <a:schemeClr val="bg1"/>
                </a:solidFill>
              </a:rPr>
              <a:t>заинтересованность правительственных органов США и Канады в либерализации международной торговли и </a:t>
            </a:r>
            <a:r>
              <a:rPr lang="ru-RU" sz="2400" dirty="0" smtClean="0">
                <a:solidFill>
                  <a:schemeClr val="bg1"/>
                </a:solidFill>
              </a:rPr>
              <a:t>формировании </a:t>
            </a:r>
            <a:r>
              <a:rPr lang="ru-RU" sz="2400" dirty="0">
                <a:solidFill>
                  <a:schemeClr val="bg1"/>
                </a:solidFill>
              </a:rPr>
              <a:t>эффективных институтов и инструментов ее </a:t>
            </a:r>
            <a:r>
              <a:rPr lang="ru-RU" sz="2400" dirty="0" smtClean="0">
                <a:solidFill>
                  <a:schemeClr val="bg1"/>
                </a:solidFill>
              </a:rPr>
              <a:t>регулирования.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067944" y="0"/>
            <a:ext cx="1296144" cy="3326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923928" y="6525344"/>
            <a:ext cx="1296144" cy="3326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35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200" dirty="0"/>
              <a:t>Важную роль в экономической и социальной жизни США играет транспортный комплекс. К транспортному комплексу США относят транспорт общего пользования — </a:t>
            </a:r>
            <a:r>
              <a:rPr lang="ru-RU" sz="2200" dirty="0" smtClean="0"/>
              <a:t>железнодорожный</a:t>
            </a:r>
            <a:r>
              <a:rPr lang="ru-RU" sz="2200" dirty="0"/>
              <a:t>, автомобильный, морской, внутренний водный, воздушный и трубопроводный. Значительную часть грузовых и </a:t>
            </a:r>
            <a:r>
              <a:rPr lang="ru-RU" sz="2200" dirty="0" smtClean="0"/>
              <a:t>пассажирских </a:t>
            </a:r>
            <a:r>
              <a:rPr lang="ru-RU" sz="2200" dirty="0"/>
              <a:t>перевозок выполняют транспорт промышленных </a:t>
            </a:r>
            <a:r>
              <a:rPr lang="ru-RU" sz="2200" dirty="0" smtClean="0"/>
              <a:t>предприятий</a:t>
            </a:r>
            <a:r>
              <a:rPr lang="ru-RU" sz="2200" dirty="0"/>
              <a:t>, индивидуальные легковые автомобили, персональные </a:t>
            </a:r>
            <a:r>
              <a:rPr lang="ru-RU" sz="2200" dirty="0" smtClean="0"/>
              <a:t>самолеты </a:t>
            </a:r>
            <a:r>
              <a:rPr lang="ru-RU" sz="2200" dirty="0"/>
              <a:t>и т.п.</a:t>
            </a:r>
          </a:p>
          <a:p>
            <a:pPr algn="ctr"/>
            <a:r>
              <a:rPr lang="ru-RU" sz="2200" dirty="0"/>
              <a:t>Материально-техническая база транспортного комплекса в основном современная, характеризуется большой мощностью и высоким качеством. Начиная с 80-х годов транспортный </a:t>
            </a:r>
            <a:r>
              <a:rPr lang="ru-RU" sz="2200" dirty="0" smtClean="0"/>
              <a:t>комплекс </a:t>
            </a:r>
            <a:r>
              <a:rPr lang="ru-RU" sz="2200" dirty="0"/>
              <a:t>США вступил в полосу качественно новых сдвигов в </a:t>
            </a:r>
            <a:r>
              <a:rPr lang="ru-RU" sz="2200" dirty="0" smtClean="0"/>
              <a:t>области </a:t>
            </a:r>
            <a:r>
              <a:rPr lang="ru-RU" sz="2200" dirty="0"/>
              <a:t>техники и технологий перевозок, прежде всего за счет </a:t>
            </a:r>
            <a:r>
              <a:rPr lang="ru-RU" sz="2200" dirty="0" smtClean="0"/>
              <a:t>широкого </a:t>
            </a:r>
            <a:r>
              <a:rPr lang="ru-RU" sz="2200" dirty="0"/>
              <a:t>внедрения автоматизированных систем управления </a:t>
            </a:r>
            <a:r>
              <a:rPr lang="ru-RU" sz="2200" dirty="0" smtClean="0"/>
              <a:t>перевозочными </a:t>
            </a:r>
            <a:r>
              <a:rPr lang="ru-RU" sz="2200" dirty="0"/>
              <a:t>процессами с использованием ЭВМ, </a:t>
            </a:r>
            <a:r>
              <a:rPr lang="ru-RU" sz="2200" dirty="0" smtClean="0"/>
              <a:t>микропроцессоров</a:t>
            </a:r>
            <a:r>
              <a:rPr lang="ru-RU" sz="2200" dirty="0"/>
              <a:t>, волоконной оптики, лазеров, искусственных спутников </a:t>
            </a:r>
            <a:r>
              <a:rPr lang="ru-RU" sz="2200" dirty="0" smtClean="0"/>
              <a:t>земли </a:t>
            </a:r>
            <a:r>
              <a:rPr lang="ru-RU" sz="2200" dirty="0"/>
              <a:t>и проч.</a:t>
            </a:r>
          </a:p>
          <a:p>
            <a:pPr algn="ctr"/>
            <a:endParaRPr lang="ru-RU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17" y="5206522"/>
            <a:ext cx="2886075" cy="15811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06521"/>
            <a:ext cx="2495550" cy="15687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06522"/>
            <a:ext cx="2466975" cy="15687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943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57150"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/>
              <a:t>Важнейшим направлением повышения качества </a:t>
            </a:r>
            <a:r>
              <a:rPr lang="ru-RU" sz="2400" dirty="0" smtClean="0"/>
              <a:t>транспортных </a:t>
            </a:r>
            <a:r>
              <a:rPr lang="ru-RU" sz="2400" dirty="0"/>
              <a:t>услуг становится внедрение системы перевозок </a:t>
            </a:r>
            <a:r>
              <a:rPr lang="ru-RU" sz="2400" dirty="0" err="1"/>
              <a:t>just-in-time</a:t>
            </a:r>
            <a:r>
              <a:rPr lang="ru-RU" sz="2400" dirty="0"/>
              <a:t> (JIT, точно в срок), с подачей грузов подвижного состава с </a:t>
            </a:r>
            <a:r>
              <a:rPr lang="ru-RU" sz="2400" dirty="0" smtClean="0"/>
              <a:t>точностью </a:t>
            </a:r>
            <a:r>
              <a:rPr lang="ru-RU" sz="2400" dirty="0"/>
              <a:t>до минуты. Это позволяет заказчику обходиться без </a:t>
            </a:r>
            <a:r>
              <a:rPr lang="ru-RU" sz="2400" dirty="0" smtClean="0"/>
              <a:t>устройства </a:t>
            </a:r>
            <a:r>
              <a:rPr lang="ru-RU" sz="2400" dirty="0"/>
              <a:t>дорогостоящих складов и сократить потребность в </a:t>
            </a:r>
            <a:r>
              <a:rPr lang="ru-RU" sz="2400" dirty="0" smtClean="0"/>
              <a:t>оборотных </a:t>
            </a:r>
            <a:r>
              <a:rPr lang="ru-RU" sz="2400" dirty="0"/>
              <a:t>средствах.</a:t>
            </a:r>
          </a:p>
          <a:p>
            <a:pPr algn="ctr"/>
            <a:r>
              <a:rPr lang="ru-RU" sz="2400" dirty="0"/>
              <a:t>На долю железных дорог приходится около 1/6 внутренних грузоперевозок США. По ним с запада на восток следуют руды металлов, лес, зерно, а в обратном направлении — машины и </a:t>
            </a:r>
            <a:r>
              <a:rPr lang="ru-RU" sz="2400" dirty="0" smtClean="0"/>
              <a:t>другие </a:t>
            </a:r>
            <a:r>
              <a:rPr lang="ru-RU" sz="2400" dirty="0"/>
              <a:t>промышленные товары. Протяженность сети железных </a:t>
            </a:r>
            <a:r>
              <a:rPr lang="ru-RU" sz="2400" dirty="0" smtClean="0"/>
              <a:t>дорог </a:t>
            </a:r>
            <a:r>
              <a:rPr lang="ru-RU" sz="2400" dirty="0"/>
              <a:t>США составляет около 265 тыс. км. Железные дороги </a:t>
            </a:r>
            <a:r>
              <a:rPr lang="ru-RU" sz="2400" dirty="0" smtClean="0"/>
              <a:t>располагают </a:t>
            </a:r>
            <a:r>
              <a:rPr lang="ru-RU" sz="2400" dirty="0"/>
              <a:t>более 21 тыс. локомотивов (почти исключительно </a:t>
            </a:r>
            <a:r>
              <a:rPr lang="ru-RU" sz="2400" dirty="0" smtClean="0"/>
              <a:t>тепловозов</a:t>
            </a:r>
            <a:r>
              <a:rPr lang="ru-RU" sz="2400" dirty="0"/>
              <a:t>) и около 800 тыс. грузовых (в основном четырехосных) </a:t>
            </a:r>
            <a:r>
              <a:rPr lang="ru-RU" sz="2400" dirty="0" smtClean="0"/>
              <a:t>вагонов </a:t>
            </a:r>
            <a:r>
              <a:rPr lang="ru-RU" sz="2400" dirty="0"/>
              <a:t>средней грузоподъемностью порядка 70 т. Парк </a:t>
            </a:r>
            <a:r>
              <a:rPr lang="ru-RU" sz="2400" dirty="0" smtClean="0"/>
              <a:t>пассажирских </a:t>
            </a:r>
            <a:r>
              <a:rPr lang="ru-RU" sz="2400" dirty="0"/>
              <a:t>вагонов незначителен (2,4 тыс. единиц).</a:t>
            </a:r>
          </a:p>
          <a:p>
            <a:pPr algn="ctr"/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04" y="5661248"/>
            <a:ext cx="1728193" cy="10784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661246"/>
            <a:ext cx="2600325" cy="10784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61247"/>
            <a:ext cx="2809875" cy="10784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811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/>
              <a:t>Хорошо развит трубопроводный транспорт. Общая длина </a:t>
            </a:r>
            <a:r>
              <a:rPr lang="ru-RU" sz="2400" dirty="0" err="1"/>
              <a:t>нефте</a:t>
            </a:r>
            <a:r>
              <a:rPr lang="ru-RU" sz="2400" dirty="0"/>
              <a:t>-, газо- и продуктопроводов превышает 600 тыс. км. </a:t>
            </a:r>
            <a:r>
              <a:rPr lang="ru-RU" sz="2400" dirty="0" smtClean="0"/>
              <a:t>Важнейшие </a:t>
            </a:r>
            <a:r>
              <a:rPr lang="ru-RU" sz="2400" dirty="0"/>
              <a:t>из них связывают юго-западные штаты с городами </a:t>
            </a:r>
            <a:r>
              <a:rPr lang="ru-RU" sz="2400" dirty="0" smtClean="0"/>
              <a:t>Севера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/>
              <a:t>Водный и воздушный транспорт. Речной транспорт </a:t>
            </a:r>
            <a:r>
              <a:rPr lang="ru-RU" sz="2400" dirty="0" smtClean="0"/>
              <a:t>сохраняется </a:t>
            </a:r>
            <a:r>
              <a:rPr lang="ru-RU" sz="2400" dirty="0"/>
              <a:t>главным образом на Миссисипи. Около 2/3  речного флота составляют танкеры и наливные баржи; толкаемые составы </a:t>
            </a:r>
            <a:r>
              <a:rPr lang="ru-RU" sz="2400" dirty="0" smtClean="0"/>
              <a:t>достигают </a:t>
            </a:r>
            <a:r>
              <a:rPr lang="ru-RU" sz="2400" dirty="0"/>
              <a:t>грузоподъемности 50 тыс. т. Флот Великих озер состоит из крупных самоходных судов, которые по грузоподъемности близки к морским. Большая часть этих судов специализирована (рудовозы, лесовозы и др.). Значение самого старого — </a:t>
            </a:r>
            <a:r>
              <a:rPr lang="ru-RU" sz="2400" dirty="0" smtClean="0"/>
              <a:t>морского </a:t>
            </a:r>
            <a:r>
              <a:rPr lang="ru-RU" sz="2400" dirty="0"/>
              <a:t>— транспорта растет с увеличением трансокеанской торговли США, но американский флот устарел и стал неэкономичным, что вместе с частными кризисными колебаниями хозяйства </a:t>
            </a:r>
            <a:r>
              <a:rPr lang="ru-RU" sz="2400" dirty="0" smtClean="0"/>
              <a:t>вынуждает </a:t>
            </a:r>
            <a:r>
              <a:rPr lang="ru-RU" sz="2400" dirty="0"/>
              <a:t>постоянно держать на приколе значительную часть судов.</a:t>
            </a:r>
          </a:p>
          <a:p>
            <a:pPr algn="ctr"/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13832"/>
            <a:ext cx="1944215" cy="15292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880" y="5600700"/>
            <a:ext cx="2202685" cy="11657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600700"/>
            <a:ext cx="3581400" cy="12573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309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585" y="16380"/>
            <a:ext cx="9144000" cy="684162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700" dirty="0"/>
              <a:t>Большое значение имеет воздушный транспорт, который осуществляет регулярные рейсы между городами США, а также в другие государства. Почти 2/3 пассажиров, прибывающих в США из-за границы и покидающих страну, пользуются </a:t>
            </a:r>
            <a:r>
              <a:rPr lang="ru-RU" sz="2700" dirty="0" smtClean="0"/>
              <a:t>самолетами</a:t>
            </a:r>
            <a:r>
              <a:rPr lang="ru-RU" sz="2700" dirty="0"/>
              <a:t>. Регулярные авиалинии составляют 600 тыс. км.</a:t>
            </a:r>
          </a:p>
          <a:p>
            <a:pPr algn="ctr"/>
            <a:r>
              <a:rPr lang="ru-RU" sz="2700" dirty="0"/>
              <a:t>Одним из решающих факторов благосостояния Канады </a:t>
            </a:r>
            <a:r>
              <a:rPr lang="ru-RU" sz="2700" dirty="0" smtClean="0"/>
              <a:t>также </a:t>
            </a:r>
            <a:r>
              <a:rPr lang="ru-RU" sz="2700" dirty="0"/>
              <a:t>является эффективная транспортная система. Вся ее южная часть объединена цепью железных дорог, шоссе и авиалиний, в северной части страны автомобильных дорог очень мало, так как большинство населения проживает в южной части. Самой </a:t>
            </a:r>
            <a:r>
              <a:rPr lang="ru-RU" sz="2700" dirty="0" smtClean="0"/>
              <a:t>длинной </a:t>
            </a:r>
            <a:r>
              <a:rPr lang="ru-RU" sz="2700" dirty="0"/>
              <a:t>магистралью, связывающей степные районы с более </a:t>
            </a:r>
            <a:r>
              <a:rPr lang="ru-RU" sz="2700" dirty="0" smtClean="0"/>
              <a:t>западными </a:t>
            </a:r>
            <a:r>
              <a:rPr lang="ru-RU" sz="2700" dirty="0"/>
              <a:t>и более восточными провинциями, служит </a:t>
            </a:r>
            <a:r>
              <a:rPr lang="ru-RU" sz="2700" dirty="0" err="1" smtClean="0"/>
              <a:t>Трансканадская</a:t>
            </a:r>
            <a:r>
              <a:rPr lang="ru-RU" sz="2700" dirty="0" smtClean="0"/>
              <a:t> </a:t>
            </a:r>
            <a:r>
              <a:rPr lang="ru-RU" sz="2700" dirty="0"/>
              <a:t>магистраль длиной 8 тыс. км, которую с полным основанием называют «главной улицей Канады».</a:t>
            </a:r>
          </a:p>
          <a:p>
            <a:pPr algn="ctr"/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373543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292" y="13645"/>
            <a:ext cx="9144000" cy="607965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Достаточно развит морской транспорт, имеется несколько крупных морских портов с большим грузооборотом, например </a:t>
            </a:r>
            <a:r>
              <a:rPr lang="ru-RU" sz="2200" dirty="0" err="1">
                <a:solidFill>
                  <a:schemeClr val="bg1"/>
                </a:solidFill>
              </a:rPr>
              <a:t>Ванкуверский</a:t>
            </a:r>
            <a:r>
              <a:rPr lang="ru-RU" sz="2200" dirty="0">
                <a:solidFill>
                  <a:schemeClr val="bg1"/>
                </a:solidFill>
              </a:rPr>
              <a:t> порт (грузооборот 40 млн т в год). В </a:t>
            </a:r>
            <a:r>
              <a:rPr lang="ru-RU" sz="2200" dirty="0" err="1">
                <a:solidFill>
                  <a:schemeClr val="bg1"/>
                </a:solidFill>
              </a:rPr>
              <a:t>Манитобе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находится </a:t>
            </a:r>
            <a:r>
              <a:rPr lang="ru-RU" sz="2200" dirty="0">
                <a:solidFill>
                  <a:schemeClr val="bg1"/>
                </a:solidFill>
              </a:rPr>
              <a:t>единственный порт в Северном Ледовитом океане, на южном берегу </a:t>
            </a:r>
            <a:r>
              <a:rPr lang="ru-RU" sz="2200" dirty="0" err="1">
                <a:solidFill>
                  <a:schemeClr val="bg1"/>
                </a:solidFill>
              </a:rPr>
              <a:t>Гудзонова</a:t>
            </a:r>
            <a:r>
              <a:rPr lang="ru-RU" sz="2200" dirty="0">
                <a:solidFill>
                  <a:schemeClr val="bg1"/>
                </a:solidFill>
              </a:rPr>
              <a:t> залива (грузооборот 1 млн т в год). </a:t>
            </a:r>
            <a:r>
              <a:rPr lang="ru-RU" sz="2200" dirty="0" smtClean="0">
                <a:solidFill>
                  <a:schemeClr val="bg1"/>
                </a:solidFill>
              </a:rPr>
              <a:t>Развит </a:t>
            </a:r>
            <a:r>
              <a:rPr lang="ru-RU" sz="2200" dirty="0">
                <a:solidFill>
                  <a:schemeClr val="bg1"/>
                </a:solidFill>
              </a:rPr>
              <a:t>речной транспорт — глубоководный путь по реке Святой Лаврентий (3370 км), крупнейшая транспортная артерия </a:t>
            </a:r>
            <a:r>
              <a:rPr lang="ru-RU" sz="2200" dirty="0" smtClean="0">
                <a:solidFill>
                  <a:schemeClr val="bg1"/>
                </a:solidFill>
              </a:rPr>
              <a:t>Канады</a:t>
            </a:r>
            <a:r>
              <a:rPr lang="ru-RU" sz="2200" dirty="0">
                <a:solidFill>
                  <a:schemeClr val="bg1"/>
                </a:solidFill>
              </a:rPr>
              <a:t>; почти все порты, расположенные на этом пути, озерные. При этом, речных портов всего два — в Квебеке и Монреале.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Крупнейшие канадские аэропорты располагаются в </a:t>
            </a:r>
            <a:r>
              <a:rPr lang="ru-RU" sz="2200" dirty="0" smtClean="0">
                <a:solidFill>
                  <a:schemeClr val="bg1"/>
                </a:solidFill>
              </a:rPr>
              <a:t>центральном </a:t>
            </a:r>
            <a:r>
              <a:rPr lang="ru-RU" sz="2200" dirty="0">
                <a:solidFill>
                  <a:schemeClr val="bg1"/>
                </a:solidFill>
              </a:rPr>
              <a:t>районе страны.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Совокупный оборот компаний Канады, занимающихся </a:t>
            </a:r>
            <a:r>
              <a:rPr lang="ru-RU" sz="2200" dirty="0" smtClean="0">
                <a:solidFill>
                  <a:schemeClr val="bg1"/>
                </a:solidFill>
              </a:rPr>
              <a:t>логистическими </a:t>
            </a:r>
            <a:r>
              <a:rPr lang="ru-RU" sz="2200" dirty="0">
                <a:solidFill>
                  <a:schemeClr val="bg1"/>
                </a:solidFill>
              </a:rPr>
              <a:t>операциями, в 2003 году составил 38 млрд USD, причем 68% этой суммы пришлось на долю автомобильных </a:t>
            </a:r>
            <a:r>
              <a:rPr lang="ru-RU" sz="2200" dirty="0" smtClean="0">
                <a:solidFill>
                  <a:schemeClr val="bg1"/>
                </a:solidFill>
              </a:rPr>
              <a:t>грузоперевозок</a:t>
            </a:r>
            <a:r>
              <a:rPr lang="ru-RU" sz="2200" dirty="0">
                <a:solidFill>
                  <a:schemeClr val="bg1"/>
                </a:solidFill>
              </a:rPr>
              <a:t>. Все больше канадских компаний переходит на </a:t>
            </a:r>
            <a:r>
              <a:rPr lang="ru-RU" sz="2200" dirty="0" smtClean="0">
                <a:solidFill>
                  <a:schemeClr val="bg1"/>
                </a:solidFill>
              </a:rPr>
              <a:t>организацию </a:t>
            </a:r>
            <a:r>
              <a:rPr lang="ru-RU" sz="2200" dirty="0">
                <a:solidFill>
                  <a:schemeClr val="bg1"/>
                </a:solidFill>
              </a:rPr>
              <a:t>бизнеса на основе индивидуальных заказов, </a:t>
            </a:r>
            <a:r>
              <a:rPr lang="ru-RU" sz="2200" dirty="0" smtClean="0">
                <a:solidFill>
                  <a:schemeClr val="bg1"/>
                </a:solidFill>
              </a:rPr>
              <a:t>минимизации </a:t>
            </a:r>
            <a:r>
              <a:rPr lang="ru-RU" sz="2200" dirty="0">
                <a:solidFill>
                  <a:schemeClr val="bg1"/>
                </a:solidFill>
              </a:rPr>
              <a:t>складских запасов и доставки грузов «точно в срок</a:t>
            </a:r>
            <a:r>
              <a:rPr lang="ru-RU" sz="2200" dirty="0" smtClean="0">
                <a:solidFill>
                  <a:schemeClr val="bg1"/>
                </a:solidFill>
              </a:rPr>
              <a:t>».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2600325" cy="109649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144"/>
          <a:stretch/>
        </p:blipFill>
        <p:spPr bwMode="auto">
          <a:xfrm>
            <a:off x="6444208" y="5733256"/>
            <a:ext cx="2463180" cy="10648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520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11" y="116632"/>
            <a:ext cx="8928991" cy="367240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Характерной особенностью современного мирового </a:t>
            </a:r>
            <a:r>
              <a:rPr lang="ru-RU" sz="2200" dirty="0" smtClean="0">
                <a:solidFill>
                  <a:schemeClr val="bg1"/>
                </a:solidFill>
              </a:rPr>
              <a:t>развития </a:t>
            </a:r>
            <a:r>
              <a:rPr lang="ru-RU" sz="2200" dirty="0">
                <a:solidFill>
                  <a:schemeClr val="bg1"/>
                </a:solidFill>
              </a:rPr>
              <a:t>является широкое распространение процессов политической, а в большей степени экономической интеграции. 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Само </a:t>
            </a:r>
            <a:r>
              <a:rPr lang="ru-RU" sz="2200" dirty="0">
                <a:solidFill>
                  <a:schemeClr val="bg1"/>
                </a:solidFill>
              </a:rPr>
              <a:t>слово «</a:t>
            </a:r>
            <a:r>
              <a:rPr lang="ru-RU" sz="2200" dirty="0" smtClean="0">
                <a:solidFill>
                  <a:schemeClr val="bg1"/>
                </a:solidFill>
              </a:rPr>
              <a:t>интеграция</a:t>
            </a:r>
            <a:r>
              <a:rPr lang="ru-RU" sz="2200" dirty="0">
                <a:solidFill>
                  <a:schemeClr val="bg1"/>
                </a:solidFill>
              </a:rPr>
              <a:t>» произошло от латинского </a:t>
            </a:r>
            <a:r>
              <a:rPr lang="ru-RU" sz="2200" dirty="0" err="1">
                <a:solidFill>
                  <a:schemeClr val="bg1"/>
                </a:solidFill>
              </a:rPr>
              <a:t>integratio</a:t>
            </a:r>
            <a:r>
              <a:rPr lang="ru-RU" sz="2200" dirty="0">
                <a:solidFill>
                  <a:schemeClr val="bg1"/>
                </a:solidFill>
              </a:rPr>
              <a:t> и означает </a:t>
            </a:r>
            <a:r>
              <a:rPr lang="ru-RU" sz="2200" dirty="0" smtClean="0">
                <a:solidFill>
                  <a:schemeClr val="bg1"/>
                </a:solidFill>
              </a:rPr>
              <a:t>буквально </a:t>
            </a:r>
            <a:r>
              <a:rPr lang="ru-RU" sz="2200" dirty="0">
                <a:solidFill>
                  <a:schemeClr val="bg1"/>
                </a:solidFill>
              </a:rPr>
              <a:t>«объединение в одно целое каких-либо частей». 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В международной </a:t>
            </a:r>
            <a:r>
              <a:rPr lang="ru-RU" sz="2200" dirty="0">
                <a:solidFill>
                  <a:schemeClr val="bg1"/>
                </a:solidFill>
              </a:rPr>
              <a:t>политической и экономической интеграции таким целым являются суверенные государства. Необходимость интеграции предопределяется объективным процессом </a:t>
            </a:r>
            <a:r>
              <a:rPr lang="ru-RU" sz="2200" dirty="0" smtClean="0">
                <a:solidFill>
                  <a:schemeClr val="bg1"/>
                </a:solidFill>
              </a:rPr>
              <a:t>интернационализации </a:t>
            </a:r>
            <a:r>
              <a:rPr lang="ru-RU" sz="2200" dirty="0">
                <a:solidFill>
                  <a:schemeClr val="bg1"/>
                </a:solidFill>
              </a:rPr>
              <a:t>хозяйственной жизни, который значительно ускорился под влиянием научно-технической революции.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07" y="3933056"/>
            <a:ext cx="9144000" cy="28007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Под интернационализацией хозяйственной жизни понимается объективный процесс расширения и углубления экономических взаимосвязей различных регионов мира. Этот процесс носит общемировой характер и свойствен всей мировой экономике. В его основе лежит исторически необходимая и экономически обоснованная растущая концентрация и специализация производства, вытекающая из развития производительных сил, совершенствования техники и технологии, расширения возможностей коммуникаций, транспорта и т.д.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75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147" y="0"/>
            <a:ext cx="9144000" cy="685800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dirty="0"/>
              <a:t>На долю грузовых автомобильных перевозок приходится 90% совокупного грузооборота транспортной системы страны, </a:t>
            </a:r>
            <a:r>
              <a:rPr lang="ru-RU" sz="2200" dirty="0" smtClean="0"/>
              <a:t>суммарные </a:t>
            </a:r>
            <a:r>
              <a:rPr lang="ru-RU" sz="2200" dirty="0"/>
              <a:t>продажи сектора в 2003 году составили 26 млрд USD. Быстроразвивающейся </a:t>
            </a:r>
            <a:r>
              <a:rPr lang="ru-RU" sz="2200" dirty="0" err="1"/>
              <a:t>подотраслью</a:t>
            </a:r>
            <a:r>
              <a:rPr lang="ru-RU" sz="2200" dirty="0"/>
              <a:t> канадской логистической индустрии является курьерская доставка с оборотом 3,5 млрд USD в 2003 году.</a:t>
            </a:r>
          </a:p>
          <a:p>
            <a:pPr algn="ctr"/>
            <a:r>
              <a:rPr lang="ru-RU" sz="2200" dirty="0"/>
              <a:t>Оборот железнодорожного транспорта в 2003 году составил 5,6 млрд USD, из них на долю двух крупнейших </a:t>
            </a:r>
            <a:r>
              <a:rPr lang="ru-RU" sz="2200" dirty="0" smtClean="0"/>
              <a:t>железнодорожных </a:t>
            </a:r>
            <a:r>
              <a:rPr lang="ru-RU" sz="2200" dirty="0"/>
              <a:t>магистралей (</a:t>
            </a:r>
            <a:r>
              <a:rPr lang="ru-RU" sz="2200" dirty="0" err="1"/>
              <a:t>Canada</a:t>
            </a:r>
            <a:r>
              <a:rPr lang="ru-RU" sz="2200" dirty="0"/>
              <a:t> </a:t>
            </a:r>
            <a:r>
              <a:rPr lang="ru-RU" sz="2200" dirty="0" err="1"/>
              <a:t>North</a:t>
            </a:r>
            <a:r>
              <a:rPr lang="ru-RU" sz="2200" dirty="0"/>
              <a:t> и </a:t>
            </a:r>
            <a:r>
              <a:rPr lang="ru-RU" sz="2200" dirty="0" err="1"/>
              <a:t>Canada</a:t>
            </a:r>
            <a:r>
              <a:rPr lang="ru-RU" sz="2200" dirty="0"/>
              <a:t> </a:t>
            </a:r>
            <a:r>
              <a:rPr lang="ru-RU" sz="2200" dirty="0" err="1"/>
              <a:t>Pacific</a:t>
            </a:r>
            <a:r>
              <a:rPr lang="ru-RU" sz="2200" dirty="0"/>
              <a:t>) пришлось </a:t>
            </a:r>
            <a:r>
              <a:rPr lang="ru-RU" sz="2200" dirty="0" smtClean="0"/>
              <a:t>около </a:t>
            </a:r>
            <a:r>
              <a:rPr lang="ru-RU" sz="2200" dirty="0"/>
              <a:t>90%. В товарной структуре перевозок лидировали уголь, </a:t>
            </a:r>
            <a:r>
              <a:rPr lang="ru-RU" sz="2200" dirty="0" smtClean="0"/>
              <a:t>железная </a:t>
            </a:r>
            <a:r>
              <a:rPr lang="ru-RU" sz="2200" dirty="0"/>
              <a:t>руда, пшеница, контейнерные грузы и калийные </a:t>
            </a:r>
            <a:r>
              <a:rPr lang="ru-RU" sz="2200" dirty="0" smtClean="0"/>
              <a:t>удобрения </a:t>
            </a:r>
            <a:r>
              <a:rPr lang="ru-RU" sz="2200" dirty="0"/>
              <a:t>(в общей сложности 48% совокупного грузооборота). Меж-региональные перевозки составили 44% оборота отрасли, </a:t>
            </a:r>
            <a:r>
              <a:rPr lang="ru-RU" sz="2200" dirty="0" smtClean="0"/>
              <a:t>международные </a:t>
            </a:r>
            <a:r>
              <a:rPr lang="ru-RU" sz="2200" dirty="0"/>
              <a:t>— 29% и </a:t>
            </a:r>
            <a:r>
              <a:rPr lang="ru-RU" sz="2200" dirty="0" err="1"/>
              <a:t>внутрирегиональные</a:t>
            </a:r>
            <a:r>
              <a:rPr lang="ru-RU" sz="2200" dirty="0"/>
              <a:t> — 26%. На долю США пришлось 32% всех </a:t>
            </a:r>
            <a:r>
              <a:rPr lang="ru-RU" sz="2200" dirty="0" err="1"/>
              <a:t>грузоотправлений</a:t>
            </a:r>
            <a:r>
              <a:rPr lang="ru-RU" sz="2200" dirty="0"/>
              <a:t> и 32% перевозок </a:t>
            </a:r>
            <a:r>
              <a:rPr lang="ru-RU" sz="2200" dirty="0" smtClean="0"/>
              <a:t>транзитных </a:t>
            </a:r>
            <a:r>
              <a:rPr lang="ru-RU" sz="2200" dirty="0"/>
              <a:t>грузов — в аэропорты и морские порты Канады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1208"/>
            <a:ext cx="2304255" cy="14740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89240"/>
            <a:ext cx="2466975" cy="11579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2466975" cy="14459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176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05264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/>
              <a:t>Авиационные грузовые перевозки (750 млн USD в 2003 году) обеспечивают 9,3% совокупного оборота логистической </a:t>
            </a:r>
            <a:r>
              <a:rPr lang="ru-RU" sz="2400" dirty="0" smtClean="0"/>
              <a:t>индустрии</a:t>
            </a:r>
            <a:r>
              <a:rPr lang="ru-RU" sz="2400" dirty="0"/>
              <a:t>. Авиаперевозчики активно сотрудничают с курьерскими компаниями; многие международные авиакомпании </a:t>
            </a:r>
            <a:r>
              <a:rPr lang="ru-RU" sz="2400" dirty="0" smtClean="0"/>
              <a:t>предоставляют </a:t>
            </a:r>
            <a:r>
              <a:rPr lang="ru-RU" sz="2400" dirty="0"/>
              <a:t>грузоотправителям интегрированные логистические </a:t>
            </a:r>
            <a:r>
              <a:rPr lang="ru-RU" sz="2400" dirty="0" smtClean="0"/>
              <a:t>услуги</a:t>
            </a:r>
            <a:r>
              <a:rPr lang="ru-RU" sz="2400" dirty="0"/>
              <a:t>, активно инвестируют средства в информационные системы и сокращают временные окна для отгрузок.</a:t>
            </a:r>
          </a:p>
          <a:p>
            <a:pPr algn="ctr"/>
            <a:r>
              <a:rPr lang="ru-RU" sz="2400" dirty="0"/>
              <a:t>В структуре грузооборота морских портов страны 85% </a:t>
            </a:r>
            <a:r>
              <a:rPr lang="ru-RU" sz="2400" dirty="0" smtClean="0"/>
              <a:t>приходится </a:t>
            </a:r>
            <a:r>
              <a:rPr lang="ru-RU" sz="2400" dirty="0"/>
              <a:t>на международные грузы. Основными экспортными </a:t>
            </a:r>
            <a:r>
              <a:rPr lang="ru-RU" sz="2400" dirty="0" smtClean="0"/>
              <a:t>грузами </a:t>
            </a:r>
            <a:r>
              <a:rPr lang="ru-RU" sz="2400" dirty="0"/>
              <a:t>являются уголь (19,5%), железная руда (17,5%) и пшеница (10,5%), а импортными — нефть (32,3%), уголь (15,5%) и железная руда (8,5%). Совокупный оборот канадских судоходных </a:t>
            </a:r>
            <a:r>
              <a:rPr lang="ru-RU" sz="2400" dirty="0" smtClean="0"/>
              <a:t>компаний </a:t>
            </a:r>
            <a:r>
              <a:rPr lang="ru-RU" sz="2400" dirty="0"/>
              <a:t>в 2003 году составил 1,6 млрд USD, из них 825 млн USD </a:t>
            </a:r>
            <a:r>
              <a:rPr lang="ru-RU" sz="2400" dirty="0" smtClean="0"/>
              <a:t>пришлось </a:t>
            </a:r>
            <a:r>
              <a:rPr lang="ru-RU" sz="2400" dirty="0"/>
              <a:t>на перевозку сырьевых товаров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279082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49280"/>
            <a:ext cx="2247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49280"/>
            <a:ext cx="2847975" cy="79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995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380"/>
            <a:ext cx="9144000" cy="6841620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dirty="0"/>
              <a:t>В Канаде насчитывается примерно 1,1 тыс. экспедиторских компаний с годовым оборотом около 1,1 млрд USD. Основную часть доходов они получают от побочных видов деятельности, в частности таможенного брокерства и складских услуг. Спрос на экспедиторские услуги стимулируется стремлением к </a:t>
            </a:r>
            <a:r>
              <a:rPr lang="ru-RU" sz="2200" dirty="0" smtClean="0"/>
              <a:t>минимизации </a:t>
            </a:r>
            <a:r>
              <a:rPr lang="ru-RU" sz="2200" dirty="0"/>
              <a:t>складских запасов, распространением практики поставок «точно в срок» и тенденцией к уменьшению единичного </a:t>
            </a:r>
            <a:r>
              <a:rPr lang="ru-RU" sz="2200" dirty="0" smtClean="0"/>
              <a:t>размера </a:t>
            </a:r>
            <a:r>
              <a:rPr lang="ru-RU" sz="2200" dirty="0"/>
              <a:t>товарных партий.</a:t>
            </a:r>
          </a:p>
          <a:p>
            <a:pPr algn="ctr"/>
            <a:r>
              <a:rPr lang="ru-RU" sz="2200" dirty="0"/>
              <a:t>По мнению канадских экспертов, в стране и в ближайшие годы спрос на логистические услуги, предоставляемые как </a:t>
            </a:r>
            <a:r>
              <a:rPr lang="ru-RU" sz="2200" dirty="0" smtClean="0"/>
              <a:t>традиционными </a:t>
            </a:r>
            <a:r>
              <a:rPr lang="ru-RU" sz="2200" dirty="0"/>
              <a:t>транспортными, складскими и экспедиторскими фирмами, так и </a:t>
            </a:r>
            <a:r>
              <a:rPr lang="ru-RU" sz="2200" dirty="0" err="1"/>
              <a:t>аутсорсинговыми</a:t>
            </a:r>
            <a:r>
              <a:rPr lang="ru-RU" sz="2200" dirty="0"/>
              <a:t> компаниями, по-прежнему будет повышаться. Основным стимулом роста будут усиление значимости управления товаропроводящей сетью в </a:t>
            </a:r>
            <a:r>
              <a:rPr lang="ru-RU" sz="2200" dirty="0" smtClean="0"/>
              <a:t>корпоративных </a:t>
            </a:r>
            <a:r>
              <a:rPr lang="ru-RU" sz="2200" dirty="0"/>
              <a:t>деловых стратегиях и дальнейшее расширение </a:t>
            </a:r>
            <a:r>
              <a:rPr lang="ru-RU" sz="2200" dirty="0" smtClean="0"/>
              <a:t>использования </a:t>
            </a:r>
            <a:r>
              <a:rPr lang="ru-RU" sz="2200" dirty="0"/>
              <a:t>практики аутсорсинга.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65" y="5013176"/>
            <a:ext cx="2857500" cy="1600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032" y="5051276"/>
            <a:ext cx="2324100" cy="152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1225" y="5067033"/>
            <a:ext cx="2838450" cy="16097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193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57" y="16380"/>
            <a:ext cx="9144000" cy="6841620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/>
              <a:t>Особенности логистической системы Европейского </a:t>
            </a:r>
            <a:r>
              <a:rPr lang="ru-RU" sz="2000" dirty="0" smtClean="0"/>
              <a:t>региона </a:t>
            </a:r>
            <a:r>
              <a:rPr lang="ru-RU" sz="2000" dirty="0"/>
              <a:t>обусловлены прежде всего спецификой взаимоотношений стран—участниц Европейского союза. С января 2007 года </a:t>
            </a:r>
            <a:r>
              <a:rPr lang="ru-RU" sz="2000" dirty="0" smtClean="0"/>
              <a:t>численность </a:t>
            </a:r>
            <a:r>
              <a:rPr lang="ru-RU" sz="2000" dirty="0"/>
              <a:t>членов этого интернационального содружества </a:t>
            </a:r>
            <a:r>
              <a:rPr lang="ru-RU" sz="2000" dirty="0" smtClean="0"/>
              <a:t>приблизилась </a:t>
            </a:r>
            <a:r>
              <a:rPr lang="ru-RU" sz="2000" dirty="0"/>
              <a:t>к 30. Такое масштабное по количеству участников </a:t>
            </a:r>
            <a:r>
              <a:rPr lang="ru-RU" sz="2000" dirty="0" smtClean="0"/>
              <a:t>объединение </a:t>
            </a:r>
            <a:r>
              <a:rPr lang="ru-RU" sz="2000" dirty="0"/>
              <a:t>отдельных государств является ярким примером </a:t>
            </a:r>
            <a:r>
              <a:rPr lang="ru-RU" sz="2000" dirty="0" smtClean="0"/>
              <a:t>интеграции</a:t>
            </a:r>
            <a:r>
              <a:rPr lang="ru-RU" sz="2000" dirty="0"/>
              <a:t>. Совместными усилиями члены ЕС решают актуальные проблемы, разрабатывают общую стратегию и тактику. Не </a:t>
            </a:r>
            <a:r>
              <a:rPr lang="ru-RU" sz="2000" dirty="0" smtClean="0"/>
              <a:t>стоит </a:t>
            </a:r>
            <a:r>
              <a:rPr lang="ru-RU" sz="2000" dirty="0"/>
              <a:t>забывать, что работа в данном направлении таит много </a:t>
            </a:r>
            <a:r>
              <a:rPr lang="ru-RU" sz="2000" dirty="0" smtClean="0"/>
              <a:t>подводных </a:t>
            </a:r>
            <a:r>
              <a:rPr lang="ru-RU" sz="2000" dirty="0"/>
              <a:t>камней, ведь это достаточно сложная задача — учесть интересы почти трех десятков государств и объединить их под одной крышей.</a:t>
            </a:r>
          </a:p>
          <a:p>
            <a:pPr algn="ctr"/>
            <a:r>
              <a:rPr lang="ru-RU" sz="2000" dirty="0"/>
              <a:t>Это касается и логистической системы содружества. По </a:t>
            </a:r>
            <a:r>
              <a:rPr lang="ru-RU" sz="2000" dirty="0" smtClean="0"/>
              <a:t>географическому </a:t>
            </a:r>
            <a:r>
              <a:rPr lang="ru-RU" sz="2000" dirty="0"/>
              <a:t>масштабу она не является столь большой, как в североамериканском регионе, но по внутрисоюзным </a:t>
            </a:r>
            <a:r>
              <a:rPr lang="ru-RU" sz="2000" dirty="0" smtClean="0"/>
              <a:t>характеристикам </a:t>
            </a:r>
            <a:r>
              <a:rPr lang="ru-RU" sz="2000" dirty="0"/>
              <a:t>— сложна и многогранна: многообразие культур, языков. политических и экономических систем, которые в целом являют собой и комплекс определенных барьеров.</a:t>
            </a:r>
          </a:p>
          <a:p>
            <a:pPr algn="ctr"/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352675" cy="19431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40014"/>
            <a:ext cx="2466975" cy="1857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11452"/>
            <a:ext cx="2476500" cy="17145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026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3" y="34513"/>
            <a:ext cx="9144000" cy="3140968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Однако в рамках ЕС создан ряд институтов, регулирующих вопросы всех сфер деятельности. С целью мониторинга </a:t>
            </a:r>
            <a:r>
              <a:rPr lang="ru-RU" sz="2400" dirty="0" smtClean="0">
                <a:solidFill>
                  <a:schemeClr val="bg1"/>
                </a:solidFill>
              </a:rPr>
              <a:t>общеевропейской </a:t>
            </a:r>
            <a:r>
              <a:rPr lang="ru-RU" sz="2400" dirty="0">
                <a:solidFill>
                  <a:schemeClr val="bg1"/>
                </a:solidFill>
              </a:rPr>
              <a:t>логистики еще в 1984 году была создана Европейская логистическая ассоциация, ЕЛА (</a:t>
            </a:r>
            <a:r>
              <a:rPr lang="ru-RU" sz="2400" dirty="0" err="1">
                <a:solidFill>
                  <a:schemeClr val="bg1"/>
                </a:solidFill>
              </a:rPr>
              <a:t>European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Logistics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Association</a:t>
            </a:r>
            <a:r>
              <a:rPr lang="ru-RU" sz="2400" dirty="0">
                <a:solidFill>
                  <a:schemeClr val="bg1"/>
                </a:solidFill>
              </a:rPr>
              <a:t>, ELA), образованная в результате объединения Европейского </a:t>
            </a:r>
            <a:r>
              <a:rPr lang="ru-RU" sz="2400" dirty="0" smtClean="0">
                <a:solidFill>
                  <a:schemeClr val="bg1"/>
                </a:solidFill>
              </a:rPr>
              <a:t>логистического </a:t>
            </a:r>
            <a:r>
              <a:rPr lang="ru-RU" sz="2400" dirty="0">
                <a:solidFill>
                  <a:schemeClr val="bg1"/>
                </a:solidFill>
              </a:rPr>
              <a:t>форума (Амстердам, Нидерланды) и группы </a:t>
            </a:r>
            <a:r>
              <a:rPr lang="ru-RU" sz="2400" dirty="0" smtClean="0">
                <a:solidFill>
                  <a:schemeClr val="bg1"/>
                </a:solidFill>
              </a:rPr>
              <a:t>логистических </a:t>
            </a:r>
            <a:r>
              <a:rPr lang="ru-RU" sz="2400" dirty="0">
                <a:solidFill>
                  <a:schemeClr val="bg1"/>
                </a:solidFill>
              </a:rPr>
              <a:t>обществ ФРГ. Штаб-квартира ЕЛА находится в </a:t>
            </a:r>
            <a:r>
              <a:rPr lang="ru-RU" sz="2400" dirty="0" smtClean="0">
                <a:solidFill>
                  <a:schemeClr val="bg1"/>
                </a:solidFill>
              </a:rPr>
              <a:t>Брюсселе </a:t>
            </a:r>
            <a:r>
              <a:rPr lang="ru-RU" sz="2400" dirty="0">
                <a:solidFill>
                  <a:schemeClr val="bg1"/>
                </a:solidFill>
              </a:rPr>
              <a:t>(Бельгия).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934" y="3284983"/>
            <a:ext cx="9137637" cy="34778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К задачам ЕЛА относят: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• создание общеевропейского банка данных по логистике;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• проведение логистических исследований и их координация;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• разработка программ подготовки и повышения квалификации специалистов в области логистики;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• подготовка рекомендаций по проблемам логистики для Европейской комиссии и для национальных правительств;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• разработка и ведение многоязычного терминологического словаря по логистике (в 1992 году опубликован двухтомник этого словаря на английском, немецком, французском, голландском и испанском языках).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03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900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Один раз в два года ЕЛА проводит международную </a:t>
            </a:r>
            <a:r>
              <a:rPr lang="ru-RU" sz="2200" dirty="0" smtClean="0">
                <a:solidFill>
                  <a:schemeClr val="bg1"/>
                </a:solidFill>
              </a:rPr>
              <a:t>конференцию </a:t>
            </a:r>
            <a:r>
              <a:rPr lang="ru-RU" sz="2200" dirty="0">
                <a:solidFill>
                  <a:schemeClr val="bg1"/>
                </a:solidFill>
              </a:rPr>
              <a:t>по логистике (с последующим изданием ее трудов). В 1996 году ЕЛА учредила Европейский аттестационный совет по логистике, присваивающий квалификации специалистам в области </a:t>
            </a:r>
            <a:r>
              <a:rPr lang="ru-RU" sz="2200" dirty="0" smtClean="0">
                <a:solidFill>
                  <a:schemeClr val="bg1"/>
                </a:solidFill>
              </a:rPr>
              <a:t>логистики</a:t>
            </a:r>
            <a:r>
              <a:rPr lang="ru-RU" sz="2200" dirty="0">
                <a:solidFill>
                  <a:schemeClr val="bg1"/>
                </a:solidFill>
              </a:rPr>
              <a:t>. Эта организация разработала и опубликовала аналитические обзоры по проблемам логистических издержек в европейских странах, снабжения, сбыта, утилизации отходов и др. ЕЛА </a:t>
            </a:r>
            <a:r>
              <a:rPr lang="ru-RU" sz="2200" dirty="0" smtClean="0">
                <a:solidFill>
                  <a:schemeClr val="bg1"/>
                </a:solidFill>
              </a:rPr>
              <a:t>выпускает </a:t>
            </a:r>
            <a:r>
              <a:rPr lang="ru-RU" sz="2200" dirty="0">
                <a:solidFill>
                  <a:schemeClr val="bg1"/>
                </a:solidFill>
              </a:rPr>
              <a:t>видеофильмы, освещающие передовой опыт логистики.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Среди европейских логистических организаций следует </a:t>
            </a:r>
            <a:r>
              <a:rPr lang="ru-RU" sz="2200" dirty="0" smtClean="0">
                <a:solidFill>
                  <a:schemeClr val="bg1"/>
                </a:solidFill>
              </a:rPr>
              <a:t>отметить </a:t>
            </a:r>
            <a:r>
              <a:rPr lang="ru-RU" sz="2200" dirty="0">
                <a:solidFill>
                  <a:schemeClr val="bg1"/>
                </a:solidFill>
              </a:rPr>
              <a:t>Союз немецкой логистики (</a:t>
            </a:r>
            <a:r>
              <a:rPr lang="ru-RU" sz="2200" dirty="0" err="1">
                <a:solidFill>
                  <a:schemeClr val="bg1"/>
                </a:solidFill>
              </a:rPr>
              <a:t>Bundesverband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Logistik</a:t>
            </a:r>
            <a:r>
              <a:rPr lang="ru-RU" sz="2200" dirty="0">
                <a:solidFill>
                  <a:schemeClr val="bg1"/>
                </a:solidFill>
              </a:rPr>
              <a:t>, BVL), который был создан в 1976 году как федеральное объединение логистических операторов. Решение о его создании было </a:t>
            </a:r>
            <a:r>
              <a:rPr lang="ru-RU" sz="2200" dirty="0" smtClean="0">
                <a:solidFill>
                  <a:schemeClr val="bg1"/>
                </a:solidFill>
              </a:rPr>
              <a:t>вызвано </a:t>
            </a:r>
            <a:r>
              <a:rPr lang="ru-RU" sz="2200" dirty="0">
                <a:solidFill>
                  <a:schemeClr val="bg1"/>
                </a:solidFill>
              </a:rPr>
              <a:t>развитием экономики и необходимостью координации </a:t>
            </a:r>
            <a:r>
              <a:rPr lang="ru-RU" sz="2200" dirty="0" smtClean="0">
                <a:solidFill>
                  <a:schemeClr val="bg1"/>
                </a:solidFill>
              </a:rPr>
              <a:t>действий </a:t>
            </a:r>
            <a:r>
              <a:rPr lang="ru-RU" sz="2200" dirty="0">
                <a:solidFill>
                  <a:schemeClr val="bg1"/>
                </a:solidFill>
              </a:rPr>
              <a:t>логистических компаний, их взаимодействия как с </a:t>
            </a:r>
            <a:r>
              <a:rPr lang="ru-RU" sz="2200" dirty="0" smtClean="0">
                <a:solidFill>
                  <a:schemeClr val="bg1"/>
                </a:solidFill>
              </a:rPr>
              <a:t>другими </a:t>
            </a:r>
            <a:r>
              <a:rPr lang="ru-RU" sz="2200" dirty="0">
                <a:solidFill>
                  <a:schemeClr val="bg1"/>
                </a:solidFill>
              </a:rPr>
              <a:t>бизнес-структурами, так и с общественными организациями для формирования у участников рынка правильного </a:t>
            </a:r>
            <a:r>
              <a:rPr lang="ru-RU" sz="2200" dirty="0" smtClean="0">
                <a:solidFill>
                  <a:schemeClr val="bg1"/>
                </a:solidFill>
              </a:rPr>
              <a:t>представления </a:t>
            </a:r>
            <a:r>
              <a:rPr lang="ru-RU" sz="2200" dirty="0">
                <a:solidFill>
                  <a:schemeClr val="bg1"/>
                </a:solidFill>
              </a:rPr>
              <a:t>о логистике и путях ее совершенствования. BVL призван служить своеобразным мостом между наукой, бизнесом и </a:t>
            </a:r>
            <a:r>
              <a:rPr lang="ru-RU" sz="2200" dirty="0" smtClean="0">
                <a:solidFill>
                  <a:schemeClr val="bg1"/>
                </a:solidFill>
              </a:rPr>
              <a:t>производством</a:t>
            </a:r>
            <a:r>
              <a:rPr lang="ru-RU" sz="2200" dirty="0">
                <a:solidFill>
                  <a:schemeClr val="bg1"/>
                </a:solidFill>
              </a:rPr>
              <a:t>. BVL играет значительную роль в ЕЛА, учитывая </a:t>
            </a:r>
            <a:r>
              <a:rPr lang="ru-RU" sz="2200" dirty="0" smtClean="0">
                <a:solidFill>
                  <a:schemeClr val="bg1"/>
                </a:solidFill>
              </a:rPr>
              <a:t>многолетний </a:t>
            </a:r>
            <a:r>
              <a:rPr lang="ru-RU" sz="2200" dirty="0">
                <a:solidFill>
                  <a:schemeClr val="bg1"/>
                </a:solidFill>
              </a:rPr>
              <a:t>опыт Германии и ее вклад в развитие </a:t>
            </a:r>
            <a:r>
              <a:rPr lang="ru-RU" sz="2200" dirty="0" smtClean="0">
                <a:solidFill>
                  <a:schemeClr val="bg1"/>
                </a:solidFill>
              </a:rPr>
              <a:t>логистических инноваций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49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" y="30235"/>
            <a:ext cx="9144000" cy="6827765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/>
              <a:t>Что касается эффективности и успешности логистической системы Европы, то необходимо отметить ее высокие </a:t>
            </a:r>
            <a:r>
              <a:rPr lang="ru-RU" sz="2000" dirty="0" smtClean="0"/>
              <a:t>показатели</a:t>
            </a:r>
            <a:r>
              <a:rPr lang="ru-RU" sz="2000" dirty="0"/>
              <a:t>. Так, к примеру, совокупный доход от предоставленных </a:t>
            </a:r>
            <a:r>
              <a:rPr lang="ru-RU" sz="2000" dirty="0" smtClean="0"/>
              <a:t>логистических </a:t>
            </a:r>
            <a:r>
              <a:rPr lang="ru-RU" sz="2000" dirty="0"/>
              <a:t>услуг за прошедший год в Евросоюзе составил 700 млрд евро, из которых на Германию приходится 170 млрд. В ФРГ </a:t>
            </a:r>
            <a:r>
              <a:rPr lang="ru-RU" sz="2000" dirty="0" smtClean="0"/>
              <a:t>сфера </a:t>
            </a:r>
            <a:r>
              <a:rPr lang="ru-RU" sz="2000" dirty="0"/>
              <a:t>логистики занимает третье место по объемам производства после торговли и автомобилестроения. В этой области занято 2,6 млн человек, в то время как только в одном Нюрнберге </a:t>
            </a:r>
            <a:r>
              <a:rPr lang="ru-RU" sz="2000" dirty="0" smtClean="0"/>
              <a:t>численность </a:t>
            </a:r>
            <a:r>
              <a:rPr lang="ru-RU" sz="2000" dirty="0"/>
              <a:t>занятых логистической деятельностью достигает 30 </a:t>
            </a:r>
            <a:r>
              <a:rPr lang="ru-RU" sz="2000" dirty="0" smtClean="0"/>
              <a:t>тыс. работников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В условиях объединенного рынка придают первостепенное значение транспортной составляющей. </a:t>
            </a:r>
            <a:endParaRPr lang="en-US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рамках транспортной политики стран Европейского экономического сообщества этот вид коммуникаций считают структурно-технологической частью экономики государств и ЕЭС в целом, а высококачественное и эффективное удовлетворение потребностей в перевозках, в </a:t>
            </a:r>
            <a:r>
              <a:rPr lang="ru-RU" sz="2000" dirty="0" smtClean="0"/>
              <a:t>частности </a:t>
            </a:r>
            <a:r>
              <a:rPr lang="ru-RU" sz="2000" dirty="0"/>
              <a:t>доставка «точно в срок», выступает на первый план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1905000" cy="15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65904"/>
            <a:ext cx="2160240" cy="16185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1524000" cy="15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119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26"/>
            <a:ext cx="9144000" cy="6855474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/>
              <a:t>Азиатско-тихоокеанский регион — формирующийся </a:t>
            </a:r>
            <a:r>
              <a:rPr lang="ru-RU" sz="2000" dirty="0" smtClean="0"/>
              <a:t>мировой </a:t>
            </a:r>
            <a:r>
              <a:rPr lang="ru-RU" sz="2000" dirty="0"/>
              <a:t>полюс экономической мощи (наряду с США и Западной </a:t>
            </a:r>
            <a:r>
              <a:rPr lang="ru-RU" sz="2000" dirty="0" smtClean="0"/>
              <a:t>Европой</a:t>
            </a:r>
            <a:r>
              <a:rPr lang="ru-RU" sz="2000" dirty="0"/>
              <a:t>). Здесь расположено большинство государств мира, </a:t>
            </a:r>
            <a:r>
              <a:rPr lang="ru-RU" sz="2000" dirty="0" smtClean="0"/>
              <a:t>наиболее </a:t>
            </a:r>
            <a:r>
              <a:rPr lang="ru-RU" sz="2000" dirty="0"/>
              <a:t>динамично развивавшихся до глобального финансового кризиса конца 90-х годов. Среди ведущих индустриально развитых стран региона выделяются Япония, Китай с Гонконгом, Южная Корея, Тайвань, Сингапур, Австралия и Новая Зеландия. Доля региона в суммарном мировом ВНП увеличилась с 4% в 1950 году до 25% в 1995 году, и, по прогнозам, к 2025 году этот </a:t>
            </a:r>
            <a:r>
              <a:rPr lang="ru-RU" sz="2000" dirty="0" smtClean="0"/>
              <a:t>показатель </a:t>
            </a:r>
            <a:r>
              <a:rPr lang="ru-RU" sz="2000" dirty="0"/>
              <a:t>может составить 40—50%. Чтобы удвоить национальный </a:t>
            </a:r>
            <a:r>
              <a:rPr lang="ru-RU" sz="2000" dirty="0" smtClean="0"/>
              <a:t>доход </a:t>
            </a:r>
            <a:r>
              <a:rPr lang="ru-RU" sz="2000" dirty="0"/>
              <a:t>на душу населения, США и Великобритании потребовалось 50—60 лет, тогда как Китаю и Южной Корее — 10.</a:t>
            </a:r>
          </a:p>
          <a:p>
            <a:pPr algn="ctr"/>
            <a:r>
              <a:rPr lang="ru-RU" sz="2000" dirty="0"/>
              <a:t>В большинстве стран Азиатско-тихоокеанского региона (АТР) экономика имеет экспортную специализацию и </a:t>
            </a:r>
            <a:r>
              <a:rPr lang="ru-RU" sz="2000" dirty="0" smtClean="0"/>
              <a:t>продуктивное </a:t>
            </a:r>
            <a:r>
              <a:rPr lang="ru-RU" sz="2000" dirty="0"/>
              <a:t>сельскохозяйственное производство. Здесь созданы </a:t>
            </a:r>
            <a:r>
              <a:rPr lang="ru-RU" sz="2000" dirty="0" smtClean="0"/>
              <a:t>исключительно </a:t>
            </a:r>
            <a:r>
              <a:rPr lang="ru-RU" sz="2000" dirty="0"/>
              <a:t>благоприятные условия для привлечения иностранных инвестиций, особенно в связи с низкой арендной платой за </a:t>
            </a:r>
            <a:r>
              <a:rPr lang="ru-RU" sz="2000" dirty="0" err="1"/>
              <a:t>зем¬лю</a:t>
            </a:r>
            <a:r>
              <a:rPr lang="ru-RU" sz="2000" dirty="0"/>
              <a:t> и дешевой рабочей силой. Ориентированная на малый и </a:t>
            </a:r>
            <a:r>
              <a:rPr lang="ru-RU" sz="2000" dirty="0" err="1"/>
              <a:t>сред¬ний</a:t>
            </a:r>
            <a:r>
              <a:rPr lang="ru-RU" sz="2000" dirty="0"/>
              <a:t> бизнес экономика наиболее приспособлена для </a:t>
            </a:r>
            <a:r>
              <a:rPr lang="ru-RU" sz="2000" dirty="0" smtClean="0"/>
              <a:t>нововведений</a:t>
            </a:r>
            <a:r>
              <a:rPr lang="ru-RU" sz="2000" dirty="0"/>
              <a:t>. В АТР сформировался один из мировых финансовых </a:t>
            </a:r>
            <a:r>
              <a:rPr lang="ru-RU" sz="2000" dirty="0" smtClean="0"/>
              <a:t>центров</a:t>
            </a:r>
            <a:r>
              <a:rPr lang="ru-RU" sz="2000" dirty="0"/>
              <a:t>, где концентрируется значительный инвестиционный и </a:t>
            </a:r>
            <a:r>
              <a:rPr lang="ru-RU" sz="2000" dirty="0" smtClean="0"/>
              <a:t>торговый </a:t>
            </a:r>
            <a:r>
              <a:rPr lang="ru-RU" sz="2000" dirty="0"/>
              <a:t>капитал. На главных перекрестках этих потоков </a:t>
            </a:r>
            <a:r>
              <a:rPr lang="ru-RU" sz="2000" dirty="0" smtClean="0"/>
              <a:t>расположены </a:t>
            </a:r>
            <a:r>
              <a:rPr lang="ru-RU" sz="2000" dirty="0"/>
              <a:t>процветающие коммуникационные полюса с </a:t>
            </a:r>
            <a:r>
              <a:rPr lang="ru-RU" sz="2000" dirty="0" smtClean="0"/>
              <a:t>преференциальным </a:t>
            </a:r>
            <a:r>
              <a:rPr lang="ru-RU" sz="2000" dirty="0"/>
              <a:t>режимом — Гонконг и Сингапур. </a:t>
            </a:r>
          </a:p>
        </p:txBody>
      </p:sp>
    </p:spTree>
    <p:extLst>
      <p:ext uri="{BB962C8B-B14F-4D97-AF65-F5344CB8AC3E}">
        <p14:creationId xmlns:p14="http://schemas.microsoft.com/office/powerpoint/2010/main" xmlns="" val="377919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292" y="0"/>
            <a:ext cx="9144000" cy="6858000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/>
              <a:t>При этом особых </a:t>
            </a:r>
            <a:r>
              <a:rPr lang="ru-RU" sz="2000" dirty="0" smtClean="0"/>
              <a:t>успехов </a:t>
            </a:r>
            <a:r>
              <a:rPr lang="ru-RU" sz="2000" dirty="0"/>
              <a:t>добились страны, оказавшиеся в политической изоляции (Тайвань), и поверженная во Второй мировой войне Япония.</a:t>
            </a:r>
          </a:p>
          <a:p>
            <a:pPr algn="ctr"/>
            <a:r>
              <a:rPr lang="ru-RU" sz="2000" dirty="0"/>
              <a:t>Близкое географическое расположение, общие нити </a:t>
            </a:r>
            <a:r>
              <a:rPr lang="ru-RU" sz="2000" dirty="0" smtClean="0"/>
              <a:t>истории</a:t>
            </a:r>
            <a:r>
              <a:rPr lang="ru-RU" sz="2000" dirty="0"/>
              <a:t>, культурный дух, тесное экономическое сотрудничество — все это объединяет АТР. Однако для каждой страны характерны свои устои, нормы и национальные особенности регулирования тех или иных вопросов. Это относится и к логистической </a:t>
            </a:r>
            <a:r>
              <a:rPr lang="ru-RU" sz="2000" dirty="0" smtClean="0"/>
              <a:t>системе</a:t>
            </a:r>
            <a:r>
              <a:rPr lang="ru-RU" sz="2000" dirty="0"/>
              <a:t>. Общим для логистики данного региона является </a:t>
            </a:r>
            <a:r>
              <a:rPr lang="ru-RU" sz="2000" dirty="0" smtClean="0"/>
              <a:t>использование </a:t>
            </a:r>
            <a:r>
              <a:rPr lang="ru-RU" sz="2000" dirty="0"/>
              <a:t>в большей мере морского и воздушного транспорта при </a:t>
            </a:r>
            <a:r>
              <a:rPr lang="ru-RU" sz="2000" dirty="0" smtClean="0"/>
              <a:t>организации </a:t>
            </a:r>
            <a:r>
              <a:rPr lang="ru-RU" sz="2000" dirty="0"/>
              <a:t>грузоперевозок. Другие элементы логистической цепи приобретают особое для определенной страны значение.</a:t>
            </a:r>
          </a:p>
          <a:p>
            <a:pPr algn="ctr"/>
            <a:r>
              <a:rPr lang="ru-RU" sz="2000" dirty="0"/>
              <a:t>Как пример рассмотрим транспортно-логистическую </a:t>
            </a:r>
            <a:r>
              <a:rPr lang="ru-RU" sz="2000" dirty="0" smtClean="0"/>
              <a:t>систему </a:t>
            </a:r>
            <a:r>
              <a:rPr lang="ru-RU" sz="2000" dirty="0"/>
              <a:t>Южной Кореи. Республика Корея является страной с </a:t>
            </a:r>
            <a:r>
              <a:rPr lang="ru-RU" sz="2000" dirty="0" smtClean="0"/>
              <a:t>высокоразвитой </a:t>
            </a:r>
            <a:r>
              <a:rPr lang="ru-RU" sz="2000" dirty="0"/>
              <a:t>экономикой. Ее транспортно-логистические </a:t>
            </a:r>
            <a:r>
              <a:rPr lang="ru-RU" sz="2000" dirty="0" smtClean="0"/>
              <a:t>затраты </a:t>
            </a:r>
            <a:r>
              <a:rPr lang="ru-RU" sz="2000" dirty="0"/>
              <a:t>весомы и составляют 12,8% в общем ВВП страны. Они выше, чем в США, на 2,7%, и на 3,2% выше, чем в Японии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340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9037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4385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/>
              <a:t>Объем перевозок вызывает повышение общей суммы транспортно-логистических расходов. Для их уменьшения </a:t>
            </a:r>
            <a:r>
              <a:rPr lang="ru-RU" sz="2000" dirty="0" smtClean="0"/>
              <a:t>правительством </a:t>
            </a:r>
            <a:r>
              <a:rPr lang="ru-RU" sz="2000" dirty="0"/>
              <a:t>Южной Кореи было принято решение реформировать </a:t>
            </a:r>
            <a:r>
              <a:rPr lang="ru-RU" sz="2000" dirty="0" smtClean="0"/>
              <a:t>существующую </a:t>
            </a:r>
            <a:r>
              <a:rPr lang="ru-RU" sz="2000" dirty="0"/>
              <a:t>систему логистики в соответствии с планом </a:t>
            </a:r>
            <a:r>
              <a:rPr lang="ru-RU" sz="2000" dirty="0" smtClean="0"/>
              <a:t>развития </a:t>
            </a:r>
            <a:r>
              <a:rPr lang="ru-RU" sz="2000" dirty="0"/>
              <a:t>транспортно-логистической структуры до 2020 года. </a:t>
            </a:r>
            <a:r>
              <a:rPr lang="ru-RU" sz="2000" dirty="0" smtClean="0"/>
              <a:t>Государством </a:t>
            </a:r>
            <a:r>
              <a:rPr lang="ru-RU" sz="2000" dirty="0"/>
              <a:t>все силы направлены на развитие эффективной </a:t>
            </a:r>
            <a:r>
              <a:rPr lang="ru-RU" sz="2000" dirty="0" smtClean="0"/>
              <a:t>логистической </a:t>
            </a:r>
            <a:r>
              <a:rPr lang="ru-RU" sz="2000" dirty="0"/>
              <a:t>сети. Согласно плану в Южной Корее </a:t>
            </a:r>
            <a:r>
              <a:rPr lang="ru-RU" sz="2000" dirty="0" smtClean="0"/>
              <a:t>предусматривается </a:t>
            </a:r>
            <a:r>
              <a:rPr lang="ru-RU" sz="2000" dirty="0"/>
              <a:t>создание пяти крупных логистических центров, которые </a:t>
            </a:r>
            <a:r>
              <a:rPr lang="ru-RU" sz="2000" dirty="0" smtClean="0"/>
              <a:t>планируется </a:t>
            </a:r>
            <a:r>
              <a:rPr lang="ru-RU" sz="2000" dirty="0"/>
              <a:t>сформировать в стратегически важных регионах </a:t>
            </a:r>
            <a:r>
              <a:rPr lang="ru-RU" sz="2000" dirty="0" smtClean="0"/>
              <a:t>страны </a:t>
            </a:r>
            <a:r>
              <a:rPr lang="ru-RU" sz="2000" dirty="0"/>
              <a:t>— </a:t>
            </a:r>
            <a:r>
              <a:rPr lang="ru-RU" sz="2000" dirty="0" err="1"/>
              <a:t>Сеульском</a:t>
            </a:r>
            <a:r>
              <a:rPr lang="ru-RU" sz="2000" dirty="0"/>
              <a:t>, Центральном, </a:t>
            </a:r>
            <a:r>
              <a:rPr lang="ru-RU" sz="2000" dirty="0" err="1"/>
              <a:t>Ёнамском</a:t>
            </a:r>
            <a:r>
              <a:rPr lang="ru-RU" sz="2000" dirty="0"/>
              <a:t>, </a:t>
            </a:r>
            <a:r>
              <a:rPr lang="ru-RU" sz="2000" dirty="0" err="1"/>
              <a:t>Хонамском</a:t>
            </a:r>
            <a:r>
              <a:rPr lang="ru-RU" sz="2000" dirty="0"/>
              <a:t> и </a:t>
            </a:r>
            <a:r>
              <a:rPr lang="ru-RU" sz="2000" dirty="0" err="1"/>
              <a:t>Пусанском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Значительные средства инвестируются из </a:t>
            </a:r>
            <a:r>
              <a:rPr lang="ru-RU" sz="2000" dirty="0" smtClean="0"/>
              <a:t>государственного </a:t>
            </a:r>
            <a:r>
              <a:rPr lang="ru-RU" sz="2000" dirty="0"/>
              <a:t>бюджета в строительство пяти новых контейнерных </a:t>
            </a:r>
            <a:r>
              <a:rPr lang="ru-RU" sz="2000" dirty="0" smtClean="0"/>
              <a:t>терминалов</a:t>
            </a:r>
            <a:r>
              <a:rPr lang="ru-RU" sz="2000" dirty="0"/>
              <a:t>, а также на расширение действующих терминалов в портах </a:t>
            </a:r>
            <a:r>
              <a:rPr lang="ru-RU" sz="2000" dirty="0" err="1"/>
              <a:t>Пусан</a:t>
            </a:r>
            <a:r>
              <a:rPr lang="ru-RU" sz="2000" dirty="0"/>
              <a:t> и </a:t>
            </a:r>
            <a:r>
              <a:rPr lang="ru-RU" sz="2000" dirty="0" err="1"/>
              <a:t>Кваньян</a:t>
            </a:r>
            <a:r>
              <a:rPr lang="ru-RU" sz="2000" dirty="0"/>
              <a:t>, реконструкцию международного аэропорта </a:t>
            </a:r>
            <a:r>
              <a:rPr lang="ru-RU" sz="2000" dirty="0" err="1"/>
              <a:t>Инчхан</a:t>
            </a:r>
            <a:r>
              <a:rPr lang="ru-RU" sz="2000" dirty="0"/>
              <a:t>, его связи с железнодорожной магистралью города Сон-</a:t>
            </a:r>
            <a:r>
              <a:rPr lang="ru-RU" sz="2000" dirty="0" err="1"/>
              <a:t>гдо</a:t>
            </a:r>
            <a:r>
              <a:rPr lang="ru-RU" sz="2000" dirty="0"/>
              <a:t>, аэропортом </a:t>
            </a:r>
            <a:r>
              <a:rPr lang="ru-RU" sz="2000" dirty="0" err="1"/>
              <a:t>Кимпо</a:t>
            </a:r>
            <a:r>
              <a:rPr lang="ru-RU" sz="2000" dirty="0"/>
              <a:t> и Сеулом. В планах правительства — со-здание экономических зон свободной торговли.</a:t>
            </a:r>
          </a:p>
          <a:p>
            <a:pPr algn="ctr"/>
            <a:r>
              <a:rPr lang="ru-RU" sz="2000" dirty="0"/>
              <a:t>В настоящее время морские порты </a:t>
            </a:r>
            <a:r>
              <a:rPr lang="ru-RU" sz="2000" dirty="0" err="1"/>
              <a:t>Пусан</a:t>
            </a:r>
            <a:r>
              <a:rPr lang="ru-RU" sz="2000" dirty="0"/>
              <a:t>, </a:t>
            </a:r>
            <a:r>
              <a:rPr lang="ru-RU" sz="2000" dirty="0" err="1"/>
              <a:t>Кваньян</a:t>
            </a:r>
            <a:r>
              <a:rPr lang="ru-RU" sz="2000" dirty="0"/>
              <a:t>, </a:t>
            </a:r>
            <a:r>
              <a:rPr lang="ru-RU" sz="2000" dirty="0" err="1"/>
              <a:t>Пёнтек</a:t>
            </a:r>
            <a:r>
              <a:rPr lang="ru-RU" sz="2000" dirty="0"/>
              <a:t> модернизируются, увеличиваются их территории и акватории.</a:t>
            </a:r>
          </a:p>
          <a:p>
            <a:pPr algn="ctr"/>
            <a:endParaRPr lang="ru-RU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2246155" cy="14127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98992"/>
            <a:ext cx="1900436" cy="14180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427984" y="5805264"/>
            <a:ext cx="936104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96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96022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Среди основных направлений интернационализации можно выделить следующие: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183" y="1124744"/>
            <a:ext cx="914400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• развитие международной торговли как наиболее традиционного направления международной экономической деятельности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8434" y="2182506"/>
            <a:ext cx="9162434" cy="156966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• развитие международных финансовых обменов (международные фондовые рынки, международные заимствования, а также электронные системы валютных обменов типа FОRЕХ и т.п.)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966052"/>
            <a:ext cx="91440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• развертывание деятельности транснациональных корпораций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8434" y="4766319"/>
            <a:ext cx="9162434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• развитие деятельности транснациональных банков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8435" y="5445224"/>
            <a:ext cx="9162435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• развитие совместных предприятий, разнообразных форм производственной и научно-технической кооперации и межфирменного сотрудничества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29975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2534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Транспортно-логистическая инфраструктура страны в </a:t>
            </a:r>
            <a:r>
              <a:rPr lang="ru-RU" sz="2200" dirty="0" smtClean="0">
                <a:solidFill>
                  <a:schemeClr val="bg1"/>
                </a:solidFill>
              </a:rPr>
              <a:t>перспективе </a:t>
            </a:r>
            <a:r>
              <a:rPr lang="ru-RU" sz="2200" dirty="0">
                <a:solidFill>
                  <a:schemeClr val="bg1"/>
                </a:solidFill>
              </a:rPr>
              <a:t>будет включать 48 крупных грузовых терминалов. </a:t>
            </a:r>
            <a:r>
              <a:rPr lang="ru-RU" sz="2200" dirty="0" smtClean="0">
                <a:solidFill>
                  <a:schemeClr val="bg1"/>
                </a:solidFill>
              </a:rPr>
              <a:t>Половина </a:t>
            </a:r>
            <a:r>
              <a:rPr lang="ru-RU" sz="2200" dirty="0">
                <a:solidFill>
                  <a:schemeClr val="bg1"/>
                </a:solidFill>
              </a:rPr>
              <a:t>из них будет находиться в районе порта </a:t>
            </a:r>
            <a:r>
              <a:rPr lang="ru-RU" sz="2200" dirty="0" err="1">
                <a:solidFill>
                  <a:schemeClr val="bg1"/>
                </a:solidFill>
              </a:rPr>
              <a:t>Пусан</a:t>
            </a:r>
            <a:r>
              <a:rPr lang="ru-RU" sz="2200" dirty="0">
                <a:solidFill>
                  <a:schemeClr val="bg1"/>
                </a:solidFill>
              </a:rPr>
              <a:t>. Этот порт играет исключительную роль во внешней торговле страны, </a:t>
            </a:r>
            <a:r>
              <a:rPr lang="ru-RU" sz="2200" dirty="0" smtClean="0">
                <a:solidFill>
                  <a:schemeClr val="bg1"/>
                </a:solidFill>
              </a:rPr>
              <a:t>через </a:t>
            </a:r>
            <a:r>
              <a:rPr lang="ru-RU" sz="2200" dirty="0">
                <a:solidFill>
                  <a:schemeClr val="bg1"/>
                </a:solidFill>
              </a:rPr>
              <a:t>него проходит 40% общего объема экспорта и более 80% кон-</a:t>
            </a:r>
            <a:r>
              <a:rPr lang="ru-RU" sz="2200" dirty="0" err="1">
                <a:solidFill>
                  <a:schemeClr val="bg1"/>
                </a:solidFill>
              </a:rPr>
              <a:t>тейнеропотоков</a:t>
            </a:r>
            <a:r>
              <a:rPr lang="ru-RU" sz="2200" dirty="0">
                <a:solidFill>
                  <a:schemeClr val="bg1"/>
                </a:solidFill>
              </a:rPr>
              <a:t>. Его причалы могут принимать почти 170 </a:t>
            </a:r>
            <a:r>
              <a:rPr lang="ru-RU" sz="2200" dirty="0" smtClean="0">
                <a:solidFill>
                  <a:schemeClr val="bg1"/>
                </a:solidFill>
              </a:rPr>
              <a:t>морских </a:t>
            </a:r>
            <a:r>
              <a:rPr lang="ru-RU" sz="2200" dirty="0">
                <a:solidFill>
                  <a:schemeClr val="bg1"/>
                </a:solidFill>
              </a:rPr>
              <a:t>судов одновременно.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Правительство поставило задачу превратить порт </a:t>
            </a:r>
            <a:r>
              <a:rPr lang="ru-RU" sz="2200" dirty="0" err="1">
                <a:solidFill>
                  <a:schemeClr val="bg1"/>
                </a:solidFill>
              </a:rPr>
              <a:t>Пусан</a:t>
            </a:r>
            <a:r>
              <a:rPr lang="ru-RU" sz="2200" dirty="0">
                <a:solidFill>
                  <a:schemeClr val="bg1"/>
                </a:solidFill>
              </a:rPr>
              <a:t> и совсем новый контейнерный порт </a:t>
            </a:r>
            <a:r>
              <a:rPr lang="ru-RU" sz="2200" dirty="0" err="1">
                <a:solidFill>
                  <a:schemeClr val="bg1"/>
                </a:solidFill>
              </a:rPr>
              <a:t>Гуаньян</a:t>
            </a:r>
            <a:r>
              <a:rPr lang="ru-RU" sz="2200" dirty="0">
                <a:solidFill>
                  <a:schemeClr val="bg1"/>
                </a:solidFill>
              </a:rPr>
              <a:t>, расположенный в 15 км западнее </a:t>
            </a:r>
            <a:r>
              <a:rPr lang="ru-RU" sz="2200" dirty="0" err="1">
                <a:solidFill>
                  <a:schemeClr val="bg1"/>
                </a:solidFill>
              </a:rPr>
              <a:t>Пусана</a:t>
            </a:r>
            <a:r>
              <a:rPr lang="ru-RU" sz="2200" dirty="0">
                <a:solidFill>
                  <a:schemeClr val="bg1"/>
                </a:solidFill>
              </a:rPr>
              <a:t>, в крупнейшие в этом регионе транзитные транспортные узлы.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Положительным фактором развития логистики Южной </a:t>
            </a:r>
            <a:r>
              <a:rPr lang="ru-RU" sz="2200" dirty="0" smtClean="0">
                <a:solidFill>
                  <a:schemeClr val="bg1"/>
                </a:solidFill>
              </a:rPr>
              <a:t>Кореи </a:t>
            </a:r>
            <a:r>
              <a:rPr lang="ru-RU" sz="2200" dirty="0">
                <a:solidFill>
                  <a:schemeClr val="bg1"/>
                </a:solidFill>
              </a:rPr>
              <a:t>остаются низкие тарифы на переработку контейнеров, </a:t>
            </a:r>
            <a:r>
              <a:rPr lang="ru-RU" sz="2200" dirty="0" smtClean="0">
                <a:solidFill>
                  <a:schemeClr val="bg1"/>
                </a:solidFill>
              </a:rPr>
              <a:t>которые </a:t>
            </a:r>
            <a:r>
              <a:rPr lang="ru-RU" sz="2200" dirty="0">
                <a:solidFill>
                  <a:schemeClr val="bg1"/>
                </a:solidFill>
              </a:rPr>
              <a:t>позволили в последние несколько лет переориентировать на </a:t>
            </a:r>
            <a:r>
              <a:rPr lang="ru-RU" sz="2200" dirty="0" err="1">
                <a:solidFill>
                  <a:schemeClr val="bg1"/>
                </a:solidFill>
              </a:rPr>
              <a:t>Пусан</a:t>
            </a:r>
            <a:r>
              <a:rPr lang="ru-RU" sz="2200" dirty="0">
                <a:solidFill>
                  <a:schemeClr val="bg1"/>
                </a:solidFill>
              </a:rPr>
              <a:t> немало грузов из портов Японии.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По исследованиям Корейского морского института </a:t>
            </a:r>
            <a:r>
              <a:rPr lang="ru-RU" sz="2200" dirty="0" err="1">
                <a:solidFill>
                  <a:schemeClr val="bg1"/>
                </a:solidFill>
              </a:rPr>
              <a:t>Containerisation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International</a:t>
            </a:r>
            <a:r>
              <a:rPr lang="ru-RU" sz="2200" dirty="0">
                <a:solidFill>
                  <a:schemeClr val="bg1"/>
                </a:solidFill>
              </a:rPr>
              <a:t>, если принять расходы на прохождение контейнера через порт </a:t>
            </a:r>
            <a:r>
              <a:rPr lang="ru-RU" sz="2200" dirty="0" err="1">
                <a:solidFill>
                  <a:schemeClr val="bg1"/>
                </a:solidFill>
              </a:rPr>
              <a:t>Пусан</a:t>
            </a:r>
            <a:r>
              <a:rPr lang="ru-RU" sz="2200" dirty="0">
                <a:solidFill>
                  <a:schemeClr val="bg1"/>
                </a:solidFill>
              </a:rPr>
              <a:t> за 100%, то в Гонконге они составят уже 322, в Шанхае — 106, </a:t>
            </a:r>
            <a:r>
              <a:rPr lang="ru-RU" sz="2200" dirty="0" err="1">
                <a:solidFill>
                  <a:schemeClr val="bg1"/>
                </a:solidFill>
              </a:rPr>
              <a:t>Каошунге</a:t>
            </a:r>
            <a:r>
              <a:rPr lang="ru-RU" sz="2200" dirty="0">
                <a:solidFill>
                  <a:schemeClr val="bg1"/>
                </a:solidFill>
              </a:rPr>
              <a:t> — 107, Кобе — 277, Иокогаме — 249%.</a:t>
            </a:r>
          </a:p>
          <a:p>
            <a:pPr algn="ctr"/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635896" y="6242892"/>
            <a:ext cx="1512168" cy="576064"/>
          </a:xfrm>
          <a:prstGeom prst="downArrow">
            <a:avLst/>
          </a:prstGeom>
          <a:solidFill>
            <a:srgbClr val="9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00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996" y="0"/>
            <a:ext cx="9144000" cy="616530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Как и в Южной Корее, правительство КНР уделяет </a:t>
            </a:r>
            <a:r>
              <a:rPr lang="ru-RU" sz="2000" dirty="0" smtClean="0">
                <a:solidFill>
                  <a:schemeClr val="bg1"/>
                </a:solidFill>
              </a:rPr>
              <a:t>огромное </a:t>
            </a:r>
            <a:r>
              <a:rPr lang="ru-RU" sz="2000" dirty="0">
                <a:solidFill>
                  <a:schemeClr val="bg1"/>
                </a:solidFill>
              </a:rPr>
              <a:t>внимание развитию национальной логистической сети. </a:t>
            </a:r>
            <a:r>
              <a:rPr lang="ru-RU" sz="2000" dirty="0" smtClean="0">
                <a:solidFill>
                  <a:schemeClr val="bg1"/>
                </a:solidFill>
              </a:rPr>
              <a:t>Такое </a:t>
            </a:r>
            <a:r>
              <a:rPr lang="ru-RU" sz="2000" dirty="0">
                <a:solidFill>
                  <a:schemeClr val="bg1"/>
                </a:solidFill>
              </a:rPr>
              <a:t>стремление государства совершенствовать данную отрасль объясняется прежде всего тем, что на китайском рынке </a:t>
            </a:r>
            <a:r>
              <a:rPr lang="ru-RU" sz="2000" dirty="0" smtClean="0">
                <a:solidFill>
                  <a:schemeClr val="bg1"/>
                </a:solidFill>
              </a:rPr>
              <a:t>наблюдается </a:t>
            </a:r>
            <a:r>
              <a:rPr lang="ru-RU" sz="2000" dirty="0">
                <a:solidFill>
                  <a:schemeClr val="bg1"/>
                </a:solidFill>
              </a:rPr>
              <a:t>повышенный спрос на перевалку грузов, </a:t>
            </a:r>
            <a:r>
              <a:rPr lang="ru-RU" sz="2000" dirty="0" smtClean="0">
                <a:solidFill>
                  <a:schemeClr val="bg1"/>
                </a:solidFill>
              </a:rPr>
              <a:t>непропорционально </a:t>
            </a:r>
            <a:r>
              <a:rPr lang="ru-RU" sz="2000" dirty="0">
                <a:solidFill>
                  <a:schemeClr val="bg1"/>
                </a:solidFill>
              </a:rPr>
              <a:t>растущий по отношению к производственным </a:t>
            </a:r>
            <a:r>
              <a:rPr lang="ru-RU" sz="2000" dirty="0" smtClean="0">
                <a:solidFill>
                  <a:schemeClr val="bg1"/>
                </a:solidFill>
              </a:rPr>
              <a:t>мощностям </a:t>
            </a:r>
            <a:r>
              <a:rPr lang="ru-RU" sz="2000" dirty="0">
                <a:solidFill>
                  <a:schemeClr val="bg1"/>
                </a:solidFill>
              </a:rPr>
              <a:t>транспортно-логистической инфраструктуры.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Согласно экспертным оценкам, доля транспортно-логистических затрат колеблется от 17 до 35% ВВП. Это свидетельствует об огромном спросе на логистические услуги. Но уровень </a:t>
            </a:r>
            <a:r>
              <a:rPr lang="ru-RU" sz="2000" dirty="0" smtClean="0">
                <a:solidFill>
                  <a:schemeClr val="bg1"/>
                </a:solidFill>
              </a:rPr>
              <a:t>транспортно-логистических </a:t>
            </a:r>
            <a:r>
              <a:rPr lang="ru-RU" sz="2000" dirty="0">
                <a:solidFill>
                  <a:schemeClr val="bg1"/>
                </a:solidFill>
              </a:rPr>
              <a:t>издержек у китайских компаний в </a:t>
            </a:r>
            <a:r>
              <a:rPr lang="ru-RU" sz="2000" dirty="0" smtClean="0">
                <a:solidFill>
                  <a:schemeClr val="bg1"/>
                </a:solidFill>
              </a:rPr>
              <a:t>структуре </a:t>
            </a:r>
            <a:r>
              <a:rPr lang="ru-RU" sz="2000" dirty="0">
                <a:solidFill>
                  <a:schemeClr val="bg1"/>
                </a:solidFill>
              </a:rPr>
              <a:t>себестоимости товара довольно низок, что обусловлено </a:t>
            </a:r>
            <a:r>
              <a:rPr lang="ru-RU" sz="2000" dirty="0" smtClean="0">
                <a:solidFill>
                  <a:schemeClr val="bg1"/>
                </a:solidFill>
              </a:rPr>
              <a:t>низким </a:t>
            </a:r>
            <a:r>
              <a:rPr lang="ru-RU" sz="2000" dirty="0">
                <a:solidFill>
                  <a:schemeClr val="bg1"/>
                </a:solidFill>
              </a:rPr>
              <a:t>уровнем развития инфраструктуры, технологий и отрасли в целом. Для сравнения: логистические затраты в США по самым максимальным оценкам не превышают 10% ВВП, в Японии объем затрат на логистику составляет 11—12% ВВП, в Европе — 9—-11%, в Индии — 20%, в Таиланде — 19%, в Сингапуре — 8—10%.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По оценке </a:t>
            </a:r>
            <a:r>
              <a:rPr lang="ru-RU" sz="2000" dirty="0" err="1">
                <a:solidFill>
                  <a:schemeClr val="bg1"/>
                </a:solidFill>
              </a:rPr>
              <a:t>Economist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Intelligence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Unit</a:t>
            </a:r>
            <a:r>
              <a:rPr lang="ru-RU" sz="2000" dirty="0">
                <a:solidFill>
                  <a:schemeClr val="bg1"/>
                </a:solidFill>
              </a:rPr>
              <a:t>, себестоимость </a:t>
            </a:r>
            <a:r>
              <a:rPr lang="ru-RU" sz="2000" dirty="0" smtClean="0">
                <a:solidFill>
                  <a:schemeClr val="bg1"/>
                </a:solidFill>
              </a:rPr>
              <a:t>производства </a:t>
            </a:r>
            <a:r>
              <a:rPr lang="ru-RU" sz="2000" dirty="0">
                <a:solidFill>
                  <a:schemeClr val="bg1"/>
                </a:solidFill>
              </a:rPr>
              <a:t>некоторых групп китайских товаров складывается на 90% из затрат на логистику при полном производственном цикле. В среднем издержки на логистику и транспорт в конечной </a:t>
            </a:r>
            <a:r>
              <a:rPr lang="ru-RU" sz="2000" dirty="0" smtClean="0">
                <a:solidFill>
                  <a:schemeClr val="bg1"/>
                </a:solidFill>
              </a:rPr>
              <a:t>себестоимости </a:t>
            </a:r>
            <a:r>
              <a:rPr lang="ru-RU" sz="2000" dirty="0">
                <a:solidFill>
                  <a:schemeClr val="bg1"/>
                </a:solidFill>
              </a:rPr>
              <a:t>товара составляют 25—30</a:t>
            </a:r>
            <a:r>
              <a:rPr lang="ru-RU" sz="2000" dirty="0" smtClean="0">
                <a:solidFill>
                  <a:schemeClr val="bg1"/>
                </a:solidFill>
              </a:rPr>
              <a:t>%.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067944" y="6237312"/>
            <a:ext cx="936104" cy="50405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41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200" dirty="0"/>
              <a:t>И все же динамика роста транспортно-логистических услуг Китая впечатляет. С приходом на китайский рынок </a:t>
            </a:r>
            <a:r>
              <a:rPr lang="ru-RU" sz="2200" dirty="0" smtClean="0"/>
              <a:t>международных </a:t>
            </a:r>
            <a:r>
              <a:rPr lang="ru-RU" sz="2200" dirty="0"/>
              <a:t>компаний вырос объем внешней торговли, растет и </a:t>
            </a:r>
            <a:r>
              <a:rPr lang="ru-RU" sz="2200" dirty="0" smtClean="0"/>
              <a:t>внутреннее </a:t>
            </a:r>
            <a:r>
              <a:rPr lang="ru-RU" sz="2200" dirty="0"/>
              <a:t>потребление, расширяется производство, и Китай </a:t>
            </a:r>
            <a:r>
              <a:rPr lang="ru-RU" sz="2200" dirty="0" smtClean="0"/>
              <a:t>превращается </a:t>
            </a:r>
            <a:r>
              <a:rPr lang="ru-RU" sz="2200" dirty="0"/>
              <a:t>в «мировую фабрику», требующую не только вывоза </a:t>
            </a:r>
            <a:r>
              <a:rPr lang="ru-RU" sz="2200" dirty="0" smtClean="0"/>
              <a:t>готовой </a:t>
            </a:r>
            <a:r>
              <a:rPr lang="ru-RU" sz="2200" dirty="0"/>
              <a:t>продукции на глобальные рынки, но и завоза сырья и </a:t>
            </a:r>
            <a:r>
              <a:rPr lang="ru-RU" sz="2200" dirty="0" smtClean="0"/>
              <a:t>развития </a:t>
            </a:r>
            <a:r>
              <a:rPr lang="ru-RU" sz="2200" dirty="0"/>
              <a:t>внутренней логистики в пределах страны.</a:t>
            </a:r>
          </a:p>
          <a:p>
            <a:pPr algn="ctr"/>
            <a:r>
              <a:rPr lang="ru-RU" sz="2200" dirty="0"/>
              <a:t>По оценкам </a:t>
            </a:r>
            <a:r>
              <a:rPr lang="ru-RU" sz="2200" dirty="0" err="1"/>
              <a:t>Morgan</a:t>
            </a:r>
            <a:r>
              <a:rPr lang="ru-RU" sz="2200" dirty="0"/>
              <a:t> </a:t>
            </a:r>
            <a:r>
              <a:rPr lang="ru-RU" sz="2200" dirty="0" err="1"/>
              <a:t>Stanley</a:t>
            </a:r>
            <a:r>
              <a:rPr lang="ru-RU" sz="2200" dirty="0"/>
              <a:t>, рынок </a:t>
            </a:r>
            <a:r>
              <a:rPr lang="ru-RU" sz="2200" dirty="0" smtClean="0"/>
              <a:t>транспортно-логистических </a:t>
            </a:r>
            <a:r>
              <a:rPr lang="ru-RU" sz="2200" dirty="0"/>
              <a:t>услуг КНР составляет не менее 20% от ВВП страны и по </a:t>
            </a:r>
            <a:r>
              <a:rPr lang="ru-RU" sz="2200" dirty="0" smtClean="0"/>
              <a:t>результатам </a:t>
            </a:r>
            <a:r>
              <a:rPr lang="ru-RU" sz="2200" dirty="0"/>
              <a:t>2004 года превысил $280 млрд. В 2005 году объем </a:t>
            </a:r>
            <a:r>
              <a:rPr lang="ru-RU" sz="2200" dirty="0" smtClean="0"/>
              <a:t>рынка </a:t>
            </a:r>
            <a:r>
              <a:rPr lang="ru-RU" sz="2200" dirty="0"/>
              <a:t>вырос на треть и достиг $360 млрд (данные </a:t>
            </a:r>
            <a:r>
              <a:rPr lang="ru-RU" sz="2200" dirty="0" err="1"/>
              <a:t>Latitude</a:t>
            </a:r>
            <a:r>
              <a:rPr lang="ru-RU" sz="2200" dirty="0"/>
              <a:t> </a:t>
            </a:r>
            <a:r>
              <a:rPr lang="ru-RU" sz="2200" dirty="0" err="1"/>
              <a:t>Capital</a:t>
            </a:r>
            <a:r>
              <a:rPr lang="ru-RU" sz="2200" dirty="0"/>
              <a:t> </a:t>
            </a:r>
            <a:r>
              <a:rPr lang="ru-RU" sz="2200" dirty="0" err="1"/>
              <a:t>Group</a:t>
            </a:r>
            <a:r>
              <a:rPr lang="ru-RU" sz="2200" dirty="0"/>
              <a:t>). Аналогичную оценку рынка дает </a:t>
            </a:r>
            <a:r>
              <a:rPr lang="ru-RU" sz="2200" dirty="0" err="1"/>
              <a:t>Transport</a:t>
            </a:r>
            <a:r>
              <a:rPr lang="ru-RU" sz="2200" dirty="0"/>
              <a:t> </a:t>
            </a:r>
            <a:r>
              <a:rPr lang="ru-RU" sz="2200" dirty="0" err="1"/>
              <a:t>Intelligence</a:t>
            </a:r>
            <a:r>
              <a:rPr lang="ru-RU" sz="2200" dirty="0"/>
              <a:t> — $330 млрд.</a:t>
            </a:r>
          </a:p>
          <a:p>
            <a:pPr algn="ctr"/>
            <a:r>
              <a:rPr lang="ru-RU" sz="2200" dirty="0"/>
              <a:t>Вступление Китая в ВТО и либерализация иностранного </a:t>
            </a:r>
            <a:r>
              <a:rPr lang="ru-RU" sz="2200" dirty="0" smtClean="0"/>
              <a:t>капитала </a:t>
            </a:r>
            <a:r>
              <a:rPr lang="ru-RU" sz="2200" dirty="0"/>
              <a:t>заметно оживили логистический рынок страны. </a:t>
            </a:r>
            <a:r>
              <a:rPr lang="ru-RU" sz="2200" dirty="0" smtClean="0"/>
              <a:t>Китайские </a:t>
            </a:r>
            <a:r>
              <a:rPr lang="ru-RU" sz="2200" dirty="0"/>
              <a:t>транспортные предприятия оказались втянутыми в процесс логистической глобализации. Практически все мировые </a:t>
            </a:r>
            <a:r>
              <a:rPr lang="ru-RU" sz="2200" dirty="0" smtClean="0"/>
              <a:t>транспортно-логистические </a:t>
            </a:r>
            <a:r>
              <a:rPr lang="ru-RU" sz="2200" dirty="0"/>
              <a:t>гиганты вошли на рынок КНР и </a:t>
            </a:r>
            <a:r>
              <a:rPr lang="ru-RU" sz="2200" dirty="0" smtClean="0"/>
              <a:t>расширяют </a:t>
            </a:r>
            <a:r>
              <a:rPr lang="ru-RU" sz="2200" dirty="0"/>
              <a:t>здесь свое влияние.</a:t>
            </a:r>
          </a:p>
          <a:p>
            <a:pPr algn="ctr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873125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235"/>
            <a:ext cx="9144000" cy="6827765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/>
              <a:t>Но не все так просто. С одной стороны, </a:t>
            </a:r>
            <a:r>
              <a:rPr lang="ru-RU" sz="2000" dirty="0" smtClean="0"/>
              <a:t>КНР </a:t>
            </a:r>
            <a:r>
              <a:rPr lang="ru-RU" sz="2000" dirty="0"/>
              <a:t>готова была </a:t>
            </a:r>
            <a:r>
              <a:rPr lang="ru-RU" sz="2000" dirty="0" smtClean="0"/>
              <a:t>полностью </a:t>
            </a:r>
            <a:r>
              <a:rPr lang="ru-RU" sz="2000" dirty="0"/>
              <a:t>открыть большую часть национального </a:t>
            </a:r>
            <a:r>
              <a:rPr lang="ru-RU" sz="2000" dirty="0" smtClean="0"/>
              <a:t>транспортно-логистического </a:t>
            </a:r>
            <a:r>
              <a:rPr lang="ru-RU" sz="2000" dirty="0"/>
              <a:t>рынка для иностранных компаний к 2005 году. Но, с другой стороны, ужесточилось нетарифное регулирование и появилась дискриминация иностранных игроков на внутреннем транспортно-логистическом рынке КНР.</a:t>
            </a:r>
          </a:p>
          <a:p>
            <a:pPr algn="ctr"/>
            <a:r>
              <a:rPr lang="ru-RU" sz="2000" dirty="0"/>
              <a:t>Государство проводит планомерную политику в сторону </a:t>
            </a:r>
            <a:r>
              <a:rPr lang="ru-RU" sz="2000" dirty="0" smtClean="0"/>
              <a:t>развития </a:t>
            </a:r>
            <a:r>
              <a:rPr lang="ru-RU" sz="2000" dirty="0"/>
              <a:t>логистической системы. Оно направляет огромные </a:t>
            </a:r>
            <a:r>
              <a:rPr lang="ru-RU" sz="2000" dirty="0" smtClean="0"/>
              <a:t>инвестиции </a:t>
            </a:r>
            <a:r>
              <a:rPr lang="ru-RU" sz="2000" dirty="0"/>
              <a:t>на развитие транспортной инфраструктуры. На период 2005—2010 годов выделено более $100 млрд капиталовложений, поэтому логистическим рынком управляют в основном </a:t>
            </a:r>
            <a:r>
              <a:rPr lang="ru-RU" sz="2000" dirty="0" smtClean="0"/>
              <a:t>государственные </a:t>
            </a:r>
            <a:r>
              <a:rPr lang="ru-RU" sz="2000" dirty="0"/>
              <a:t>транспортные холдинги.</a:t>
            </a:r>
          </a:p>
          <a:p>
            <a:pPr algn="ctr"/>
            <a:r>
              <a:rPr lang="ru-RU" sz="2000" dirty="0"/>
              <a:t>Итак, логистика достигает уровня глобальной, участвуя в международном разделении труда, интернационализируясь, </a:t>
            </a:r>
            <a:r>
              <a:rPr lang="ru-RU" sz="2000" dirty="0" err="1" smtClean="0"/>
              <a:t>интегрируясь</a:t>
            </a:r>
            <a:r>
              <a:rPr lang="ru-RU" sz="2000" dirty="0" smtClean="0"/>
              <a:t> </a:t>
            </a:r>
            <a:r>
              <a:rPr lang="ru-RU" sz="2000" dirty="0"/>
              <a:t>и ставя перед собой совершенно новые задачи, </a:t>
            </a:r>
            <a:r>
              <a:rPr lang="ru-RU" sz="2000" dirty="0" smtClean="0"/>
              <a:t>которые </a:t>
            </a:r>
            <a:r>
              <a:rPr lang="ru-RU" sz="2000" dirty="0"/>
              <a:t>зарождаются в рамках глобализации.</a:t>
            </a:r>
          </a:p>
          <a:p>
            <a:pPr algn="ctr"/>
            <a:endParaRPr lang="ru-RU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88" y="458112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0619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294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57" y="13645"/>
            <a:ext cx="9144000" cy="6844355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/>
              <a:t>Интеграция подразумевает объединение сил государств в разрешении вопросов, затрагивающих общие проблемы, и, </a:t>
            </a:r>
            <a:r>
              <a:rPr lang="ru-RU" sz="2000" dirty="0" smtClean="0"/>
              <a:t>таким </a:t>
            </a:r>
            <a:r>
              <a:rPr lang="ru-RU" sz="2000" dirty="0"/>
              <a:t>образом, рассматривается в качестве результата </a:t>
            </a:r>
            <a:r>
              <a:rPr lang="ru-RU" sz="2000" dirty="0" smtClean="0"/>
              <a:t>интернационализации</a:t>
            </a:r>
            <a:r>
              <a:rPr lang="ru-RU" sz="2000" dirty="0"/>
              <a:t>. Правительства стран всегда заинтересованы в </a:t>
            </a:r>
            <a:r>
              <a:rPr lang="ru-RU" sz="2000" dirty="0" smtClean="0"/>
              <a:t>расширении </a:t>
            </a:r>
            <a:r>
              <a:rPr lang="ru-RU" sz="2000" dirty="0"/>
              <a:t>рынков сбыта отечественной продукции, и потому </a:t>
            </a:r>
            <a:r>
              <a:rPr lang="ru-RU" sz="2000" dirty="0" smtClean="0"/>
              <a:t>развитию </a:t>
            </a:r>
            <a:r>
              <a:rPr lang="ru-RU" sz="2000" dirty="0"/>
              <a:t>логистической деятельности уделяется особое внимание. Совершенствование логистической системы в условиях </a:t>
            </a:r>
            <a:r>
              <a:rPr lang="ru-RU" sz="2000" dirty="0" smtClean="0"/>
              <a:t>глобализации </a:t>
            </a:r>
            <a:r>
              <a:rPr lang="ru-RU" sz="2000" dirty="0"/>
              <a:t>предполагает приведение ее в соответствие с </a:t>
            </a:r>
            <a:r>
              <a:rPr lang="ru-RU" sz="2000" dirty="0" smtClean="0"/>
              <a:t>современными </a:t>
            </a:r>
            <a:r>
              <a:rPr lang="ru-RU" sz="2000" dirty="0"/>
              <a:t>требованиями всемирного хозяйства. Предпринимательская деятельность субъектов мировой экономики не стоит на месте.</a:t>
            </a:r>
          </a:p>
          <a:p>
            <a:pPr algn="ctr"/>
            <a:r>
              <a:rPr lang="ru-RU" sz="2000" dirty="0"/>
              <a:t>Взаимодействие стран по различным направлениям влечет </a:t>
            </a:r>
            <a:r>
              <a:rPr lang="ru-RU" sz="2000" dirty="0" smtClean="0"/>
              <a:t>постоянные </a:t>
            </a:r>
            <a:r>
              <a:rPr lang="ru-RU" sz="2000" dirty="0"/>
              <a:t>изменения производственных ниш и финансовых рынков, что оказывает непосредственное влияние на все </a:t>
            </a:r>
            <a:r>
              <a:rPr lang="ru-RU" sz="2000" dirty="0" smtClean="0"/>
              <a:t>взаимосвязанные </a:t>
            </a:r>
            <a:r>
              <a:rPr lang="ru-RU" sz="2000" dirty="0"/>
              <a:t>области. Однако необходимо отметить, что отличительной чертой данного положения является ослабление контроля над всеми видами экономических действий. Таким образом, </a:t>
            </a:r>
            <a:r>
              <a:rPr lang="ru-RU" sz="2000" dirty="0" smtClean="0"/>
              <a:t>глобализация </a:t>
            </a:r>
            <a:r>
              <a:rPr lang="ru-RU" sz="2000" dirty="0"/>
              <a:t>диктует свои правила игры, и логистика не может </a:t>
            </a:r>
            <a:r>
              <a:rPr lang="ru-RU" sz="2000" dirty="0" smtClean="0"/>
              <a:t>противостоять </a:t>
            </a:r>
            <a:r>
              <a:rPr lang="ru-RU" sz="2000" dirty="0"/>
              <a:t>естественному процессу.</a:t>
            </a:r>
          </a:p>
          <a:p>
            <a:pPr algn="ctr"/>
            <a:endParaRPr lang="ru-RU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72970"/>
            <a:ext cx="2232248" cy="16720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971" y="5219710"/>
            <a:ext cx="2286000" cy="14097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62560"/>
            <a:ext cx="2286000" cy="15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8432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4. Таможенная логистика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2086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/>
              <a:t>Таможенное дело является одним из важнейших звеньев в системе внешнеэкономических отношений и как специфический вид деятельности включает в себя совокупность операций, так или иначе связанных с прохождением товаров и услуг через </a:t>
            </a:r>
            <a:r>
              <a:rPr lang="ru-RU" sz="2800" dirty="0" smtClean="0"/>
              <a:t>таможенную </a:t>
            </a:r>
            <a:r>
              <a:rPr lang="ru-RU" sz="2800" dirty="0"/>
              <a:t>границу.</a:t>
            </a:r>
          </a:p>
          <a:p>
            <a:pPr algn="ctr"/>
            <a:r>
              <a:rPr lang="ru-RU" sz="2800" dirty="0"/>
              <a:t>На сегодняшний день в Казахстане осуществляется единая таможенная политика, которая является составной частью </a:t>
            </a:r>
            <a:r>
              <a:rPr lang="ru-RU" sz="2800" dirty="0" smtClean="0"/>
              <a:t>внутренней </a:t>
            </a:r>
            <a:r>
              <a:rPr lang="ru-RU" sz="2800" dirty="0"/>
              <a:t>и внешней политики республики и относится к ведению центральных органов государственной власти.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4142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Целями таможенной политики </a:t>
            </a:r>
            <a:r>
              <a:rPr lang="ru-RU" sz="3200" dirty="0" smtClean="0">
                <a:solidFill>
                  <a:srgbClr val="C00000"/>
                </a:solidFill>
              </a:rPr>
              <a:t>являются</a:t>
            </a:r>
            <a:r>
              <a:rPr lang="ru-RU" sz="3200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3200" dirty="0"/>
              <a:t>• защита </a:t>
            </a:r>
            <a:r>
              <a:rPr lang="ru-RU" sz="3200" dirty="0" smtClean="0"/>
              <a:t>рынка</a:t>
            </a:r>
            <a:r>
              <a:rPr lang="ru-RU" sz="3200" dirty="0"/>
              <a:t>;</a:t>
            </a:r>
          </a:p>
          <a:p>
            <a:pPr algn="ctr"/>
            <a:r>
              <a:rPr lang="ru-RU" sz="3200" dirty="0"/>
              <a:t>• защита </a:t>
            </a:r>
            <a:r>
              <a:rPr lang="ru-RU" sz="3200" dirty="0" smtClean="0"/>
              <a:t>производителей </a:t>
            </a:r>
            <a:r>
              <a:rPr lang="ru-RU" sz="3200" dirty="0"/>
              <a:t>и потребителей;</a:t>
            </a:r>
          </a:p>
          <a:p>
            <a:pPr algn="ctr"/>
            <a:r>
              <a:rPr lang="ru-RU" sz="3200" dirty="0"/>
              <a:t>• стимулирование развития экономики;</a:t>
            </a:r>
          </a:p>
          <a:p>
            <a:pPr algn="ctr"/>
            <a:r>
              <a:rPr lang="ru-RU" sz="3200" dirty="0"/>
              <a:t>• поощрение конкуренции и противодействие монополизму;</a:t>
            </a:r>
          </a:p>
          <a:p>
            <a:pPr algn="ctr"/>
            <a:r>
              <a:rPr lang="ru-RU" sz="3200" dirty="0"/>
              <a:t>• стимулирование экспорта и поощрение </a:t>
            </a:r>
            <a:r>
              <a:rPr lang="ru-RU" sz="3200" dirty="0" smtClean="0"/>
              <a:t>импортозамещающего </a:t>
            </a:r>
            <a:r>
              <a:rPr lang="ru-RU" sz="3200" dirty="0"/>
              <a:t>производства;</a:t>
            </a:r>
          </a:p>
          <a:p>
            <a:pPr algn="ctr"/>
            <a:r>
              <a:rPr lang="ru-RU" sz="3200" dirty="0"/>
              <a:t>• решение задач торговой политики и др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1728192" cy="14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42673"/>
            <a:ext cx="1371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71236"/>
            <a:ext cx="2019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5557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Таможенное дело непосредственно осуществляют </a:t>
            </a:r>
            <a:r>
              <a:rPr lang="ru-RU" sz="3200" dirty="0" smtClean="0">
                <a:solidFill>
                  <a:srgbClr val="C00000"/>
                </a:solidFill>
              </a:rPr>
              <a:t>таможенные </a:t>
            </a:r>
            <a:r>
              <a:rPr lang="ru-RU" sz="3200" dirty="0">
                <a:solidFill>
                  <a:srgbClr val="C00000"/>
                </a:solidFill>
              </a:rPr>
              <a:t>органы республики, являющиеся правоохранительными органами и составляющие единую систему, в которую входят:</a:t>
            </a:r>
          </a:p>
          <a:p>
            <a:pPr algn="ctr"/>
            <a:r>
              <a:rPr lang="ru-RU" sz="3500" dirty="0"/>
              <a:t>• центральный таможенный орган </a:t>
            </a:r>
            <a:r>
              <a:rPr lang="ru-RU" sz="3500" dirty="0" smtClean="0"/>
              <a:t>(</a:t>
            </a:r>
            <a:r>
              <a:rPr lang="ru-RU" sz="3500" dirty="0"/>
              <a:t>Агентство </a:t>
            </a:r>
            <a:r>
              <a:rPr lang="ru-RU" sz="3500" dirty="0" smtClean="0"/>
              <a:t>таможенного);</a:t>
            </a:r>
            <a:endParaRPr lang="ru-RU" sz="3500" dirty="0"/>
          </a:p>
          <a:p>
            <a:pPr algn="ctr"/>
            <a:r>
              <a:rPr lang="ru-RU" sz="3500" dirty="0"/>
              <a:t>• таможенные управления;</a:t>
            </a:r>
          </a:p>
          <a:p>
            <a:pPr algn="ctr"/>
            <a:r>
              <a:rPr lang="ru-RU" sz="3500" dirty="0"/>
              <a:t>• таможни;</a:t>
            </a:r>
          </a:p>
          <a:p>
            <a:pPr algn="ctr"/>
            <a:r>
              <a:rPr lang="ru-RU" sz="3500" dirty="0"/>
              <a:t>• таможенные посты.</a:t>
            </a:r>
          </a:p>
          <a:p>
            <a:pPr algn="ctr"/>
            <a:endParaRPr lang="ru-RU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8023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7406"/>
            <a:ext cx="2016224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707904" y="5767248"/>
            <a:ext cx="1800200" cy="830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91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/>
              <a:t>Разнообразие потоков таможенной переработки грузов </a:t>
            </a:r>
            <a:r>
              <a:rPr lang="ru-RU" sz="2800" dirty="0" smtClean="0"/>
              <a:t>достаточно </a:t>
            </a:r>
            <a:r>
              <a:rPr lang="ru-RU" sz="2800" dirty="0"/>
              <a:t>велико и определяется совокупностью факторов, </a:t>
            </a:r>
            <a:r>
              <a:rPr lang="ru-RU" sz="2800" dirty="0" smtClean="0"/>
              <a:t>включая </a:t>
            </a:r>
            <a:r>
              <a:rPr lang="ru-RU" sz="2800" dirty="0"/>
              <a:t>характер грузов, таможенные режимы, таможенные тарифы, меры экономической политики и многое другое. </a:t>
            </a:r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 экономической </a:t>
            </a:r>
            <a:r>
              <a:rPr lang="ru-RU" sz="2800" dirty="0">
                <a:solidFill>
                  <a:srgbClr val="C00000"/>
                </a:solidFill>
              </a:rPr>
              <a:t>природе потоки таможенной переработки грузов можно классифицировать по трем группам:</a:t>
            </a:r>
          </a:p>
          <a:p>
            <a:pPr algn="ctr"/>
            <a:r>
              <a:rPr lang="ru-RU" sz="2800" dirty="0"/>
              <a:t>1) потоки физического перемещения грузов через </a:t>
            </a:r>
            <a:r>
              <a:rPr lang="ru-RU" sz="2800" dirty="0" smtClean="0"/>
              <a:t>таможенную </a:t>
            </a:r>
            <a:r>
              <a:rPr lang="ru-RU" sz="2800" dirty="0"/>
              <a:t>границу;</a:t>
            </a:r>
          </a:p>
          <a:p>
            <a:pPr algn="ctr"/>
            <a:r>
              <a:rPr lang="ru-RU" sz="2800" dirty="0"/>
              <a:t>2) информационные потоки таможенной переработки </a:t>
            </a:r>
            <a:r>
              <a:rPr lang="ru-RU" sz="2800" dirty="0" smtClean="0"/>
              <a:t>грузов</a:t>
            </a:r>
            <a:r>
              <a:rPr lang="ru-RU" sz="2800" dirty="0"/>
              <a:t>;</a:t>
            </a:r>
          </a:p>
          <a:p>
            <a:pPr algn="ctr"/>
            <a:r>
              <a:rPr lang="ru-RU" sz="2800" dirty="0"/>
              <a:t>3) финансовые потоки платежей, связанных с таможенной переработкой грузов.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90445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233" y="27500"/>
            <a:ext cx="9144000" cy="6830500"/>
          </a:xfrm>
          <a:ln w="57150">
            <a:solidFill>
              <a:srgbClr val="99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/>
              <a:t>Таможенная переработка грузов, занимающая </a:t>
            </a:r>
            <a:r>
              <a:rPr lang="ru-RU" sz="2800" dirty="0" smtClean="0"/>
              <a:t>доминирующие </a:t>
            </a:r>
            <a:r>
              <a:rPr lang="ru-RU" sz="2800" dirty="0"/>
              <a:t>позиции в деятельности таможенных органов, представляет собой комплекс операций, связанных с процессом физического перемещения груза через таможенную границу. </a:t>
            </a:r>
            <a:endParaRPr lang="ru-RU" sz="2800" dirty="0" smtClean="0"/>
          </a:p>
          <a:p>
            <a:pPr algn="ctr"/>
            <a:r>
              <a:rPr lang="ru-RU" sz="2800" dirty="0" smtClean="0"/>
              <a:t>Таможенный </a:t>
            </a:r>
            <a:r>
              <a:rPr lang="ru-RU" sz="2800" dirty="0"/>
              <a:t>кодекс </a:t>
            </a:r>
            <a:r>
              <a:rPr lang="ru-RU" sz="2800" dirty="0" smtClean="0"/>
              <a:t>квалифицирует </a:t>
            </a:r>
            <a:r>
              <a:rPr lang="ru-RU" sz="2800" dirty="0"/>
              <a:t>эти операции как </a:t>
            </a:r>
            <a:r>
              <a:rPr lang="ru-RU" sz="2800" dirty="0" smtClean="0"/>
              <a:t>таможенные </a:t>
            </a:r>
            <a:r>
              <a:rPr lang="ru-RU" sz="2800" dirty="0"/>
              <a:t>режимы.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Таможенный режим </a:t>
            </a:r>
            <a:r>
              <a:rPr lang="ru-RU" sz="2800" dirty="0"/>
              <a:t>— это строго определенный порядок и условия прохождения товаров и транспортных средств через </a:t>
            </a:r>
            <a:r>
              <a:rPr lang="ru-RU" sz="2800" dirty="0" smtClean="0"/>
              <a:t>таможенную </a:t>
            </a:r>
            <a:r>
              <a:rPr lang="ru-RU" sz="2800" dirty="0"/>
              <a:t>границу республики, к которым относятся </a:t>
            </a:r>
            <a:r>
              <a:rPr lang="ru-RU" sz="2800" dirty="0" smtClean="0"/>
              <a:t>соблюдение </a:t>
            </a:r>
            <a:r>
              <a:rPr lang="ru-RU" sz="2800" dirty="0"/>
              <a:t>последовательности выполнения необходимых </a:t>
            </a:r>
            <a:r>
              <a:rPr lang="ru-RU" sz="2800" dirty="0" smtClean="0"/>
              <a:t>формальностей </a:t>
            </a:r>
            <a:r>
              <a:rPr lang="ru-RU" sz="2800" dirty="0"/>
              <a:t>при таможенном оформлении, сбор определенных объемов таможенных платежей.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9791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1248252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/>
              <a:t>• развитие деятельности международных государственных, межгосударственных, негосударственных и общественных организаций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Указанные направления и формы интернационализации экономической деятельности реализуются во взаимосвязи и взаимообусловленности, представляя собой в целом достаточно сложную комплексную систему.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Экономический рост в индустриально развитых странах приводит к увеличению логистической производительности и эффективности, особенно для экспорта товаров.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Поиск новых резервов роста и обострение конкуренции вызывают стремление многих фирм искать новые рынки сбыта, дешевые источники сырья и трудовых ресурсов за пределами границ своих стран.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707904" y="6222496"/>
            <a:ext cx="172819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95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3300"/>
                </a:solidFill>
              </a:rPr>
              <a:t>Для более детального представления процесса перемещения товаров и транспортных средств через таможенную территорию, а также ускорения и совершенствования процедур таможенного оформления соответствующих взносов в виде таможенных </a:t>
            </a:r>
            <a:r>
              <a:rPr lang="ru-RU" sz="2400" dirty="0" smtClean="0">
                <a:solidFill>
                  <a:srgbClr val="003300"/>
                </a:solidFill>
              </a:rPr>
              <a:t>платежей </a:t>
            </a:r>
            <a:r>
              <a:rPr lang="ru-RU" sz="2400" dirty="0">
                <a:solidFill>
                  <a:srgbClr val="003300"/>
                </a:solidFill>
              </a:rPr>
              <a:t>в Таможенном кодексе выделено 17 таможенных режимов:</a:t>
            </a:r>
          </a:p>
          <a:p>
            <a:pPr algn="ctr"/>
            <a:r>
              <a:rPr lang="ru-RU" sz="2400" dirty="0"/>
              <a:t>• выпуск товаров для свободного обращения;</a:t>
            </a:r>
          </a:p>
          <a:p>
            <a:pPr algn="ctr"/>
            <a:r>
              <a:rPr lang="ru-RU" sz="2400" dirty="0"/>
              <a:t>• реимпорт товаров;</a:t>
            </a:r>
          </a:p>
          <a:p>
            <a:pPr algn="ctr"/>
            <a:r>
              <a:rPr lang="ru-RU" sz="2400" dirty="0"/>
              <a:t>• таможенный склад;</a:t>
            </a:r>
          </a:p>
          <a:p>
            <a:pPr algn="ctr"/>
            <a:r>
              <a:rPr lang="ru-RU" sz="2400" dirty="0"/>
              <a:t>• магазин беспошлинной торговли;</a:t>
            </a:r>
          </a:p>
          <a:p>
            <a:pPr algn="ctr"/>
            <a:r>
              <a:rPr lang="ru-RU" sz="2400" dirty="0"/>
              <a:t>• переработка товаров на таможенной территории;</a:t>
            </a:r>
          </a:p>
          <a:p>
            <a:pPr algn="ctr"/>
            <a:r>
              <a:rPr lang="ru-RU" sz="2400" dirty="0"/>
              <a:t>• переработка товаров для свободного обращения;</a:t>
            </a:r>
          </a:p>
          <a:p>
            <a:pPr algn="ctr"/>
            <a:r>
              <a:rPr lang="ru-RU" sz="2400" dirty="0"/>
              <a:t>• переработка товаров вне таможенной территории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16024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12084"/>
            <a:ext cx="2016224" cy="143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17232"/>
            <a:ext cx="2438400" cy="124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3966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5976664" cy="569386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• временный ввоз товаров и транспортных средств;</a:t>
            </a:r>
          </a:p>
          <a:p>
            <a:pPr algn="ctr"/>
            <a:r>
              <a:rPr lang="ru-RU" sz="2800" b="1" dirty="0"/>
              <a:t>• временный вывоз товаров и транспортных средств;</a:t>
            </a:r>
          </a:p>
          <a:p>
            <a:pPr algn="ctr"/>
            <a:r>
              <a:rPr lang="ru-RU" sz="2800" b="1" dirty="0"/>
              <a:t>• экспорт товаров;</a:t>
            </a:r>
          </a:p>
          <a:p>
            <a:pPr algn="ctr"/>
            <a:r>
              <a:rPr lang="ru-RU" sz="2800" b="1" dirty="0"/>
              <a:t>• реэкспорт товаров;</a:t>
            </a:r>
          </a:p>
          <a:p>
            <a:pPr algn="ctr"/>
            <a:r>
              <a:rPr lang="ru-RU" sz="2800" b="1" dirty="0"/>
              <a:t>• транзит товаров;</a:t>
            </a:r>
          </a:p>
          <a:p>
            <a:pPr algn="ctr"/>
            <a:r>
              <a:rPr lang="ru-RU" sz="2800" b="1" dirty="0"/>
              <a:t>• уничтожение товаров;</a:t>
            </a:r>
          </a:p>
          <a:p>
            <a:pPr algn="ctr"/>
            <a:r>
              <a:rPr lang="ru-RU" sz="2800" b="1" dirty="0"/>
              <a:t>• отказ от товара в пользу государства;</a:t>
            </a:r>
          </a:p>
          <a:p>
            <a:pPr algn="ctr"/>
            <a:r>
              <a:rPr lang="ru-RU" sz="2800" b="1" dirty="0"/>
              <a:t>• свободная таможенная зона;</a:t>
            </a:r>
          </a:p>
          <a:p>
            <a:pPr algn="ctr"/>
            <a:r>
              <a:rPr lang="ru-RU" sz="2800" b="1" dirty="0"/>
              <a:t>• свободный склад;</a:t>
            </a:r>
          </a:p>
          <a:p>
            <a:pPr algn="ctr"/>
            <a:r>
              <a:rPr lang="ru-RU" sz="2800" b="1" dirty="0"/>
              <a:t>• специальный таможенный режим.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427984" y="0"/>
            <a:ext cx="1080120" cy="4766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664296" cy="1752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179"/>
            <a:ext cx="2664296" cy="18669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664296" cy="180543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073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/>
              <a:t>1. Выпуск товаров для свободного обращения — таможенный режим, предназначенный для постоянного использования и потребления товаров, ввозимых на таможенную территорию </a:t>
            </a:r>
            <a:r>
              <a:rPr lang="ru-RU" sz="2800" dirty="0" smtClean="0"/>
              <a:t>Республики.</a:t>
            </a:r>
            <a:endParaRPr lang="ru-RU" sz="2800" dirty="0"/>
          </a:p>
          <a:p>
            <a:pPr algn="ctr"/>
            <a:r>
              <a:rPr lang="ru-RU" sz="2800" dirty="0">
                <a:solidFill>
                  <a:srgbClr val="990000"/>
                </a:solidFill>
              </a:rPr>
              <a:t>Выпуск товаров для свободного обращения осуществляется при условии:</a:t>
            </a:r>
          </a:p>
          <a:p>
            <a:pPr algn="ctr"/>
            <a:r>
              <a:rPr lang="ru-RU" sz="2800" dirty="0"/>
              <a:t>1) уплаты таможенных пошлин и налогов;</a:t>
            </a:r>
          </a:p>
          <a:p>
            <a:pPr algn="ctr"/>
            <a:r>
              <a:rPr lang="ru-RU" sz="2800" dirty="0"/>
              <a:t>2) соблюдения мер нетарифного регулирования;</a:t>
            </a:r>
          </a:p>
          <a:p>
            <a:pPr algn="ctr"/>
            <a:r>
              <a:rPr lang="ru-RU" sz="2800" dirty="0"/>
              <a:t>3) выполнения других требований, предусмотренных </a:t>
            </a:r>
            <a:r>
              <a:rPr lang="ru-RU" sz="2800" dirty="0" smtClean="0"/>
              <a:t>Таможенным </a:t>
            </a:r>
            <a:r>
              <a:rPr lang="ru-RU" sz="2800" dirty="0"/>
              <a:t>кодексом и иными законодательными актами </a:t>
            </a:r>
            <a:r>
              <a:rPr lang="ru-RU" sz="2800" dirty="0" smtClean="0"/>
              <a:t>Республики;</a:t>
            </a:r>
            <a:endParaRPr lang="ru-RU" sz="2800" dirty="0"/>
          </a:p>
          <a:p>
            <a:pPr algn="ctr"/>
            <a:r>
              <a:rPr lang="ru-RU" sz="2800" dirty="0"/>
              <a:t>4) завершения таможенного оформления.</a:t>
            </a:r>
          </a:p>
          <a:p>
            <a:pPr algn="ctr"/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713851"/>
            <a:ext cx="2520280" cy="11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5813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0888"/>
          </a:xfrm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2. </a:t>
            </a:r>
            <a:r>
              <a:rPr lang="ru-RU" sz="2400" dirty="0"/>
              <a:t>Таможенный склад — таможенный режим, </a:t>
            </a:r>
            <a:r>
              <a:rPr lang="ru-RU" sz="2400" dirty="0" smtClean="0"/>
              <a:t>предназначенный </a:t>
            </a:r>
            <a:r>
              <a:rPr lang="ru-RU" sz="2400" dirty="0"/>
              <a:t>для хранения под таможенным контролем ввезенных </a:t>
            </a:r>
            <a:r>
              <a:rPr lang="ru-RU" sz="2400" dirty="0" smtClean="0"/>
              <a:t>товаров </a:t>
            </a:r>
            <a:r>
              <a:rPr lang="ru-RU" sz="2400" dirty="0"/>
              <a:t>в специальных помещениях или местах, имеющих статус </a:t>
            </a:r>
            <a:r>
              <a:rPr lang="ru-RU" sz="2400" dirty="0" smtClean="0"/>
              <a:t>таможенного </a:t>
            </a:r>
            <a:r>
              <a:rPr lang="ru-RU" sz="2400" dirty="0"/>
              <a:t>склада, без взимания таможенных пошлин, налогов и без применения мер нетарифного регулирования, за </a:t>
            </a:r>
            <a:r>
              <a:rPr lang="ru-RU" sz="2400" dirty="0" smtClean="0"/>
              <a:t>исключением </a:t>
            </a:r>
            <a:r>
              <a:rPr lang="ru-RU" sz="2400" dirty="0"/>
              <a:t>требований по безопасности товаров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3200"/>
            <a:ext cx="1838325" cy="1371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92057"/>
            <a:ext cx="2628900" cy="17335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381" y="475791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57463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284" y="4757911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975" y="4653136"/>
            <a:ext cx="2466975" cy="18478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280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165304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Таможенные склады и их типы.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1. Таможенным складом признается специально </a:t>
            </a:r>
            <a:r>
              <a:rPr lang="ru-RU" sz="2400" dirty="0" smtClean="0">
                <a:solidFill>
                  <a:schemeClr val="bg1"/>
                </a:solidFill>
              </a:rPr>
              <a:t>определенное </a:t>
            </a:r>
            <a:r>
              <a:rPr lang="ru-RU" sz="2400" dirty="0">
                <a:solidFill>
                  <a:schemeClr val="bg1"/>
                </a:solidFill>
              </a:rPr>
              <a:t>и обустроенное помещение или место, предназначенное для хранения товаров в соответствии с таможенным режимом </a:t>
            </a:r>
            <a:r>
              <a:rPr lang="ru-RU" sz="2400" dirty="0" smtClean="0">
                <a:solidFill>
                  <a:schemeClr val="bg1"/>
                </a:solidFill>
              </a:rPr>
              <a:t>таможенного </a:t>
            </a:r>
            <a:r>
              <a:rPr lang="ru-RU" sz="2400" dirty="0">
                <a:solidFill>
                  <a:schemeClr val="bg1"/>
                </a:solidFill>
              </a:rPr>
              <a:t>склада.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2. Таможенный склад может быть открытого типа, доступным для использования лицами, обладающими полномочиями в </a:t>
            </a:r>
            <a:r>
              <a:rPr lang="ru-RU" sz="2400" dirty="0" smtClean="0">
                <a:solidFill>
                  <a:schemeClr val="bg1"/>
                </a:solidFill>
              </a:rPr>
              <a:t>отношении </a:t>
            </a:r>
            <a:r>
              <a:rPr lang="ru-RU" sz="2400" dirty="0">
                <a:solidFill>
                  <a:schemeClr val="bg1"/>
                </a:solidFill>
              </a:rPr>
              <a:t>товаров, и закрытого типа, предназначенным для хранения </a:t>
            </a:r>
            <a:r>
              <a:rPr lang="ru-RU" sz="2400" dirty="0" smtClean="0">
                <a:solidFill>
                  <a:schemeClr val="bg1"/>
                </a:solidFill>
              </a:rPr>
              <a:t>товаров </a:t>
            </a:r>
            <a:r>
              <a:rPr lang="ru-RU" sz="2400" dirty="0">
                <a:solidFill>
                  <a:schemeClr val="bg1"/>
                </a:solidFill>
              </a:rPr>
              <a:t>владельца склада или отдельных лиц, определенных </a:t>
            </a:r>
            <a:r>
              <a:rPr lang="ru-RU" sz="2400" dirty="0" smtClean="0">
                <a:solidFill>
                  <a:schemeClr val="bg1"/>
                </a:solidFill>
              </a:rPr>
              <a:t>владельцем </a:t>
            </a:r>
            <a:r>
              <a:rPr lang="ru-RU" sz="2400" dirty="0">
                <a:solidFill>
                  <a:schemeClr val="bg1"/>
                </a:solidFill>
              </a:rPr>
              <a:t>склада. Таможенный склад закрытого типа по заявлению его владельца может быть преобразован в таможенный склад </a:t>
            </a:r>
            <a:r>
              <a:rPr lang="ru-RU" sz="2400" dirty="0" smtClean="0">
                <a:solidFill>
                  <a:schemeClr val="bg1"/>
                </a:solidFill>
              </a:rPr>
              <a:t>открытого </a:t>
            </a:r>
            <a:r>
              <a:rPr lang="ru-RU" sz="2400" dirty="0">
                <a:solidFill>
                  <a:schemeClr val="bg1"/>
                </a:solidFill>
              </a:rPr>
              <a:t>типа, с внесением соответствующих изменений в лицензию.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3. Таможенные склады, учрежденные таможенными </a:t>
            </a:r>
            <a:r>
              <a:rPr lang="ru-RU" sz="2400" dirty="0" smtClean="0">
                <a:solidFill>
                  <a:schemeClr val="bg1"/>
                </a:solidFill>
              </a:rPr>
              <a:t>органами</a:t>
            </a:r>
            <a:r>
              <a:rPr lang="ru-RU" sz="2400" dirty="0">
                <a:solidFill>
                  <a:schemeClr val="bg1"/>
                </a:solidFill>
              </a:rPr>
              <a:t>, являются складами открытого типа.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211960" y="0"/>
            <a:ext cx="1296144" cy="18864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780939" y="6453336"/>
            <a:ext cx="1296144" cy="404664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255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380"/>
            <a:ext cx="9144000" cy="6841620"/>
          </a:xfrm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/>
              <a:t>1) находиться в собственности владельца таможенного </a:t>
            </a:r>
            <a:r>
              <a:rPr lang="ru-RU" sz="2400" dirty="0" smtClean="0"/>
              <a:t>склада </a:t>
            </a:r>
            <a:r>
              <a:rPr lang="ru-RU" sz="2400" dirty="0"/>
              <a:t>либо быть арендовано им на срок не менее трех лет с момента подачи заявления на выдачу лицензии;</a:t>
            </a:r>
          </a:p>
          <a:p>
            <a:pPr algn="ctr"/>
            <a:r>
              <a:rPr lang="ru-RU" sz="2400" dirty="0"/>
              <a:t>2) территория таможенного склада, включая примыкающие разгрузочные площадки (одно или несколько складских </a:t>
            </a:r>
            <a:r>
              <a:rPr lang="ru-RU" sz="2400" dirty="0" smtClean="0"/>
              <a:t>помещений </a:t>
            </a:r>
            <a:r>
              <a:rPr lang="ru-RU" sz="2400" dirty="0"/>
              <a:t>и площадок при условии их местонахождения на единой </a:t>
            </a:r>
            <a:r>
              <a:rPr lang="ru-RU" sz="2400" dirty="0" smtClean="0"/>
              <a:t>территории </a:t>
            </a:r>
            <a:r>
              <a:rPr lang="ru-RU" sz="2400" dirty="0"/>
              <a:t>по одному адресу), должна быть обозначена и </a:t>
            </a:r>
            <a:r>
              <a:rPr lang="ru-RU" sz="2400" dirty="0" smtClean="0"/>
              <a:t>огорожена </a:t>
            </a:r>
            <a:r>
              <a:rPr lang="ru-RU" sz="2400" dirty="0"/>
              <a:t>по всему периметру, иметь твердое покрытие, </a:t>
            </a:r>
            <a:r>
              <a:rPr lang="ru-RU" sz="2400" dirty="0" smtClean="0"/>
              <a:t>обеспечивающее </a:t>
            </a:r>
            <a:r>
              <a:rPr lang="ru-RU" sz="2400" dirty="0"/>
              <a:t>безопасное передвижение транспортных средств. </a:t>
            </a:r>
            <a:r>
              <a:rPr lang="ru-RU" sz="2400" dirty="0" smtClean="0"/>
              <a:t>Ограждение </a:t>
            </a:r>
            <a:r>
              <a:rPr lang="ru-RU" sz="2400" dirty="0"/>
              <a:t>территории склада должно представлять собой непрерывную конструкцию из железобетона, бетона, кирпича, </a:t>
            </a:r>
            <a:r>
              <a:rPr lang="ru-RU" sz="2400" dirty="0" smtClean="0"/>
              <a:t>металлоконструкций </a:t>
            </a:r>
            <a:r>
              <a:rPr lang="ru-RU" sz="2400" dirty="0"/>
              <a:t>либо из комбинации данных материалов и быть высотой не менее 2,2 метра, за исключением случаев расположения </a:t>
            </a:r>
            <a:r>
              <a:rPr lang="ru-RU" sz="2400" dirty="0" smtClean="0"/>
              <a:t>склада </a:t>
            </a:r>
            <a:r>
              <a:rPr lang="ru-RU" sz="2400" dirty="0"/>
              <a:t>внутри капитального здания (строения), обеспечивающего сохранность товаров;</a:t>
            </a:r>
          </a:p>
          <a:p>
            <a:pPr algn="ctr"/>
            <a:endParaRPr lang="ru-RU" sz="24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4427984" y="6093296"/>
            <a:ext cx="576064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24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/>
              <a:t>3) на территории таможенного склада не должны быть </a:t>
            </a:r>
            <a:r>
              <a:rPr lang="ru-RU" sz="2400" dirty="0" smtClean="0"/>
              <a:t>расположены </a:t>
            </a:r>
            <a:r>
              <a:rPr lang="ru-RU" sz="2400" dirty="0"/>
              <a:t>здания (строения) и сооружения, не являющиеся </a:t>
            </a:r>
            <a:r>
              <a:rPr lang="ru-RU" sz="2400" dirty="0" smtClean="0"/>
              <a:t>частью </a:t>
            </a:r>
            <a:r>
              <a:rPr lang="ru-RU" sz="2400" dirty="0"/>
              <a:t>склада;</a:t>
            </a:r>
          </a:p>
          <a:p>
            <a:pPr algn="ctr"/>
            <a:r>
              <a:rPr lang="ru-RU" sz="2400" dirty="0"/>
              <a:t>4) иметь в наличии технически исправные подъездные пути, а также крытые досмотровые площадки;</a:t>
            </a:r>
          </a:p>
          <a:p>
            <a:pPr algn="ctr"/>
            <a:r>
              <a:rPr lang="ru-RU" sz="2400" dirty="0"/>
              <a:t>5) соответствовать требованиям пожарной безопасности, санитарным и техническим нормам;</a:t>
            </a:r>
          </a:p>
          <a:p>
            <a:pPr algn="ctr"/>
            <a:r>
              <a:rPr lang="ru-RU" sz="2400" dirty="0"/>
              <a:t>6) иметь в наличии необходимую погрузочно-разгрузочную технику, соответствующую требованиям безопасности и </a:t>
            </a:r>
            <a:r>
              <a:rPr lang="ru-RU" sz="2400" dirty="0" smtClean="0"/>
              <a:t>охраны </a:t>
            </a:r>
            <a:r>
              <a:rPr lang="ru-RU" sz="2400" dirty="0"/>
              <a:t>труда;</a:t>
            </a:r>
          </a:p>
          <a:p>
            <a:pPr algn="ctr"/>
            <a:r>
              <a:rPr lang="ru-RU" sz="2400" dirty="0"/>
              <a:t>7) иметь в наличии сертифицированное весовое </a:t>
            </a:r>
            <a:r>
              <a:rPr lang="ru-RU" sz="2400" dirty="0" smtClean="0"/>
              <a:t>оборудование</a:t>
            </a:r>
            <a:r>
              <a:rPr lang="ru-RU" sz="2400" dirty="0"/>
              <a:t>, соответствующее характеру товаров и транспортных средств, помещаемых на хранение.</a:t>
            </a:r>
          </a:p>
          <a:p>
            <a:pPr algn="ctr"/>
            <a:r>
              <a:rPr lang="ru-RU" sz="2400" dirty="0"/>
              <a:t>Таможенные склады должны соответствовать </a:t>
            </a:r>
            <a:r>
              <a:rPr lang="ru-RU" sz="2400" dirty="0" smtClean="0"/>
              <a:t>установленным </a:t>
            </a:r>
            <a:r>
              <a:rPr lang="ru-RU" sz="2400" dirty="0"/>
              <a:t>квалификационным требованиям на протяжении всего </a:t>
            </a:r>
            <a:r>
              <a:rPr lang="ru-RU" sz="2400" dirty="0" smtClean="0"/>
              <a:t>срока </a:t>
            </a:r>
            <a:r>
              <a:rPr lang="ru-RU" sz="2400" dirty="0"/>
              <a:t>их функционирования.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178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38144"/>
            <a:ext cx="533120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Владелец таможенного склада обязан: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082" y="1052736"/>
            <a:ext cx="8856984" cy="52629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1) </a:t>
            </a:r>
            <a:r>
              <a:rPr lang="uk-UA" sz="2400" dirty="0" err="1"/>
              <a:t>обустроить</a:t>
            </a:r>
            <a:r>
              <a:rPr lang="uk-UA" sz="2400" dirty="0"/>
              <a:t> склад </a:t>
            </a:r>
            <a:r>
              <a:rPr lang="uk-UA" sz="2400" dirty="0" err="1"/>
              <a:t>надлежащим</a:t>
            </a:r>
            <a:r>
              <a:rPr lang="uk-UA" sz="2400" dirty="0"/>
              <a:t> образом, </a:t>
            </a:r>
            <a:r>
              <a:rPr lang="uk-UA" sz="2400" dirty="0" err="1"/>
              <a:t>необходимым</a:t>
            </a:r>
            <a:r>
              <a:rPr lang="uk-UA" sz="2400" dirty="0"/>
              <a:t> для </a:t>
            </a:r>
            <a:r>
              <a:rPr lang="uk-UA" sz="2400" dirty="0" err="1"/>
              <a:t>обеспечения</a:t>
            </a:r>
            <a:r>
              <a:rPr lang="uk-UA" sz="2400" dirty="0"/>
              <a:t> </a:t>
            </a:r>
            <a:r>
              <a:rPr lang="uk-UA" sz="2400" dirty="0" err="1"/>
              <a:t>таможенного</a:t>
            </a:r>
            <a:r>
              <a:rPr lang="uk-UA" sz="2400" dirty="0"/>
              <a:t> </a:t>
            </a:r>
            <a:r>
              <a:rPr lang="uk-UA" sz="2400" dirty="0" err="1"/>
              <a:t>контроля</a:t>
            </a:r>
            <a:r>
              <a:rPr lang="uk-UA" sz="2400" dirty="0"/>
              <a:t>, в </a:t>
            </a:r>
            <a:r>
              <a:rPr lang="uk-UA" sz="2400" dirty="0" err="1"/>
              <a:t>соответствии</a:t>
            </a:r>
            <a:r>
              <a:rPr lang="uk-UA" sz="2400" dirty="0"/>
              <a:t> с </a:t>
            </a:r>
            <a:r>
              <a:rPr lang="uk-UA" sz="2400" dirty="0" err="1"/>
              <a:t>требова­ниями</a:t>
            </a:r>
            <a:r>
              <a:rPr lang="uk-UA" sz="2400" dirty="0"/>
              <a:t>, </a:t>
            </a:r>
            <a:r>
              <a:rPr lang="uk-UA" sz="2400" dirty="0" err="1"/>
              <a:t>установленными</a:t>
            </a:r>
            <a:r>
              <a:rPr lang="uk-UA" sz="2400" dirty="0"/>
              <a:t> </a:t>
            </a:r>
            <a:r>
              <a:rPr lang="uk-UA" sz="2400" dirty="0" err="1"/>
              <a:t>таможенным</a:t>
            </a:r>
            <a:r>
              <a:rPr lang="uk-UA" sz="2400" dirty="0"/>
              <a:t> </a:t>
            </a:r>
            <a:r>
              <a:rPr lang="uk-UA" sz="2400" dirty="0" err="1"/>
              <a:t>законодательством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2) </a:t>
            </a:r>
            <a:r>
              <a:rPr lang="uk-UA" sz="2400" dirty="0" err="1"/>
              <a:t>обеспечить</a:t>
            </a:r>
            <a:r>
              <a:rPr lang="uk-UA" sz="2400" dirty="0"/>
              <a:t> </a:t>
            </a:r>
            <a:r>
              <a:rPr lang="uk-UA" sz="2400" dirty="0" err="1"/>
              <a:t>размещение</a:t>
            </a:r>
            <a:r>
              <a:rPr lang="uk-UA" sz="2400" dirty="0"/>
              <a:t> </a:t>
            </a:r>
            <a:r>
              <a:rPr lang="uk-UA" sz="2400" dirty="0" err="1"/>
              <a:t>товаров</a:t>
            </a:r>
            <a:r>
              <a:rPr lang="uk-UA" sz="2400" dirty="0"/>
              <a:t> и </a:t>
            </a:r>
            <a:r>
              <a:rPr lang="uk-UA" sz="2400" dirty="0" err="1"/>
              <a:t>транспортных</a:t>
            </a:r>
            <a:r>
              <a:rPr lang="uk-UA" sz="2400" dirty="0"/>
              <a:t> </a:t>
            </a:r>
            <a:r>
              <a:rPr lang="uk-UA" sz="2400" dirty="0" err="1"/>
              <a:t>средств</a:t>
            </a:r>
            <a:r>
              <a:rPr lang="uk-UA" sz="2400" dirty="0"/>
              <a:t>, </a:t>
            </a:r>
            <a:r>
              <a:rPr lang="uk-UA" sz="2400" dirty="0" err="1"/>
              <a:t>прибывших</a:t>
            </a:r>
            <a:r>
              <a:rPr lang="uk-UA" sz="2400" dirty="0"/>
              <a:t> </a:t>
            </a:r>
            <a:r>
              <a:rPr lang="uk-UA" sz="2400" dirty="0" err="1"/>
              <a:t>вне</a:t>
            </a:r>
            <a:r>
              <a:rPr lang="uk-UA" sz="2400" dirty="0"/>
              <a:t> </a:t>
            </a:r>
            <a:r>
              <a:rPr lang="uk-UA" sz="2400" dirty="0" err="1"/>
              <a:t>времени</a:t>
            </a:r>
            <a:r>
              <a:rPr lang="uk-UA" sz="2400" dirty="0"/>
              <a:t> </a:t>
            </a:r>
            <a:r>
              <a:rPr lang="uk-UA" sz="2400" dirty="0" err="1"/>
              <a:t>работы</a:t>
            </a:r>
            <a:r>
              <a:rPr lang="uk-UA" sz="2400" dirty="0"/>
              <a:t> </a:t>
            </a:r>
            <a:r>
              <a:rPr lang="uk-UA" sz="2400" dirty="0" err="1"/>
              <a:t>таможенного</a:t>
            </a:r>
            <a:r>
              <a:rPr lang="uk-UA" sz="2400" dirty="0"/>
              <a:t> органа, на складе </a:t>
            </a:r>
            <a:r>
              <a:rPr lang="uk-UA" sz="2400" dirty="0" err="1"/>
              <a:t>либо</a:t>
            </a:r>
            <a:r>
              <a:rPr lang="uk-UA" sz="2400" dirty="0"/>
              <a:t> </a:t>
            </a:r>
            <a:r>
              <a:rPr lang="uk-UA" sz="2400" dirty="0" err="1"/>
              <a:t>прилегающей</a:t>
            </a:r>
            <a:r>
              <a:rPr lang="uk-UA" sz="2400" dirty="0"/>
              <a:t> к складу </a:t>
            </a:r>
            <a:r>
              <a:rPr lang="uk-UA" sz="2400" dirty="0" err="1"/>
              <a:t>территории</a:t>
            </a:r>
            <a:r>
              <a:rPr lang="uk-UA" sz="2400" dirty="0"/>
              <a:t>, </a:t>
            </a:r>
            <a:r>
              <a:rPr lang="uk-UA" sz="2400" dirty="0" err="1"/>
              <a:t>являющейся</a:t>
            </a:r>
            <a:r>
              <a:rPr lang="uk-UA" sz="2400" dirty="0"/>
              <a:t> </a:t>
            </a:r>
            <a:r>
              <a:rPr lang="uk-UA" sz="2400" dirty="0" err="1"/>
              <a:t>зоной</a:t>
            </a:r>
            <a:r>
              <a:rPr lang="uk-UA" sz="2400" dirty="0"/>
              <a:t> </a:t>
            </a:r>
            <a:r>
              <a:rPr lang="uk-UA" sz="2400" dirty="0" err="1"/>
              <a:t>та­моженного</a:t>
            </a:r>
            <a:r>
              <a:rPr lang="uk-UA" sz="2400" dirty="0"/>
              <a:t> </a:t>
            </a:r>
            <a:r>
              <a:rPr lang="uk-UA" sz="2400" dirty="0" err="1"/>
              <a:t>контроля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3) </a:t>
            </a:r>
            <a:r>
              <a:rPr lang="uk-UA" sz="2400" dirty="0" err="1"/>
              <a:t>обеспечить</a:t>
            </a:r>
            <a:r>
              <a:rPr lang="uk-UA" sz="2400" dirty="0"/>
              <a:t> </a:t>
            </a:r>
            <a:r>
              <a:rPr lang="uk-UA" sz="2400" dirty="0" err="1"/>
              <a:t>сохранность</a:t>
            </a:r>
            <a:r>
              <a:rPr lang="uk-UA" sz="2400" dirty="0"/>
              <a:t> </a:t>
            </a:r>
            <a:r>
              <a:rPr lang="uk-UA" sz="2400" dirty="0" err="1"/>
              <a:t>товаров</a:t>
            </a:r>
            <a:r>
              <a:rPr lang="uk-UA" sz="2400" dirty="0"/>
              <a:t> и </a:t>
            </a:r>
            <a:r>
              <a:rPr lang="uk-UA" sz="2400" dirty="0" err="1"/>
              <a:t>транспортных</a:t>
            </a:r>
            <a:r>
              <a:rPr lang="uk-UA" sz="2400" dirty="0"/>
              <a:t> </a:t>
            </a:r>
            <a:r>
              <a:rPr lang="uk-UA" sz="2400" dirty="0" err="1"/>
              <a:t>средств</a:t>
            </a:r>
            <a:r>
              <a:rPr lang="uk-UA" sz="2400" dirty="0"/>
              <a:t>, </a:t>
            </a:r>
            <a:r>
              <a:rPr lang="uk-UA" sz="2400" dirty="0" err="1"/>
              <a:t>находящихся</a:t>
            </a:r>
            <a:r>
              <a:rPr lang="uk-UA" sz="2400" dirty="0"/>
              <a:t> на </a:t>
            </a:r>
            <a:r>
              <a:rPr lang="uk-UA" sz="2400" dirty="0" err="1"/>
              <a:t>таможенном</a:t>
            </a:r>
            <a:r>
              <a:rPr lang="uk-UA" sz="2400" dirty="0"/>
              <a:t> складе </a:t>
            </a:r>
            <a:r>
              <a:rPr lang="uk-UA" sz="2400" dirty="0" err="1"/>
              <a:t>либо</a:t>
            </a:r>
            <a:r>
              <a:rPr lang="uk-UA" sz="2400" dirty="0"/>
              <a:t> </a:t>
            </a:r>
            <a:r>
              <a:rPr lang="uk-UA" sz="2400" dirty="0" err="1"/>
              <a:t>прилегающей</a:t>
            </a:r>
            <a:r>
              <a:rPr lang="uk-UA" sz="2400" dirty="0"/>
              <a:t> к </a:t>
            </a:r>
            <a:r>
              <a:rPr lang="uk-UA" sz="2400" dirty="0" err="1"/>
              <a:t>нему</a:t>
            </a:r>
            <a:r>
              <a:rPr lang="uk-UA" sz="2400" dirty="0"/>
              <a:t> </a:t>
            </a:r>
            <a:r>
              <a:rPr lang="uk-UA" sz="2400" dirty="0" err="1"/>
              <a:t>территории</a:t>
            </a:r>
            <a:r>
              <a:rPr lang="uk-UA" sz="2400" dirty="0"/>
              <a:t>, </a:t>
            </a:r>
            <a:r>
              <a:rPr lang="uk-UA" sz="2400" dirty="0" err="1"/>
              <a:t>являющейся</a:t>
            </a:r>
            <a:r>
              <a:rPr lang="uk-UA" sz="2400" dirty="0"/>
              <a:t> </a:t>
            </a:r>
            <a:r>
              <a:rPr lang="uk-UA" sz="2400" dirty="0" err="1"/>
              <a:t>зоной</a:t>
            </a:r>
            <a:r>
              <a:rPr lang="uk-UA" sz="2400" dirty="0"/>
              <a:t> </a:t>
            </a:r>
            <a:r>
              <a:rPr lang="uk-UA" sz="2400" dirty="0" err="1"/>
              <a:t>таможенного</a:t>
            </a:r>
            <a:r>
              <a:rPr lang="uk-UA" sz="2400" dirty="0"/>
              <a:t> </a:t>
            </a:r>
            <a:r>
              <a:rPr lang="uk-UA" sz="2400" dirty="0" err="1"/>
              <a:t>контроля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4) </a:t>
            </a:r>
            <a:r>
              <a:rPr lang="uk-UA" sz="2400" dirty="0" err="1"/>
              <a:t>содействовать</a:t>
            </a:r>
            <a:r>
              <a:rPr lang="uk-UA" sz="2400" dirty="0"/>
              <a:t> </a:t>
            </a:r>
            <a:r>
              <a:rPr lang="uk-UA" sz="2400" dirty="0" err="1"/>
              <a:t>осуществлению</a:t>
            </a:r>
            <a:r>
              <a:rPr lang="uk-UA" sz="2400" dirty="0"/>
              <a:t> </a:t>
            </a:r>
            <a:r>
              <a:rPr lang="uk-UA" sz="2400" dirty="0" err="1"/>
              <a:t>таможенного</a:t>
            </a:r>
            <a:r>
              <a:rPr lang="uk-UA" sz="2400" dirty="0"/>
              <a:t> </a:t>
            </a:r>
            <a:r>
              <a:rPr lang="uk-UA" sz="2400" dirty="0" err="1"/>
              <a:t>контроля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5) вести </a:t>
            </a:r>
            <a:r>
              <a:rPr lang="uk-UA" sz="2400" dirty="0" err="1"/>
              <a:t>учет</a:t>
            </a:r>
            <a:r>
              <a:rPr lang="uk-UA" sz="2400" dirty="0"/>
              <a:t> и представлять </a:t>
            </a:r>
            <a:r>
              <a:rPr lang="uk-UA" sz="2400" dirty="0" err="1"/>
              <a:t>таможенным</a:t>
            </a:r>
            <a:r>
              <a:rPr lang="uk-UA" sz="2400" dirty="0"/>
              <a:t> органам </a:t>
            </a:r>
            <a:r>
              <a:rPr lang="uk-UA" sz="2400" dirty="0" err="1"/>
              <a:t>отчетность</a:t>
            </a:r>
            <a:r>
              <a:rPr lang="uk-UA" sz="2400" dirty="0"/>
              <a:t> о </a:t>
            </a:r>
            <a:r>
              <a:rPr lang="uk-UA" sz="2400" dirty="0" err="1"/>
              <a:t>хранящихся</a:t>
            </a:r>
            <a:r>
              <a:rPr lang="uk-UA" sz="2400" dirty="0"/>
              <a:t> товарах и </a:t>
            </a:r>
            <a:r>
              <a:rPr lang="uk-UA" sz="2400" dirty="0" err="1"/>
              <a:t>их</a:t>
            </a:r>
            <a:r>
              <a:rPr lang="uk-UA" sz="2400" dirty="0"/>
              <a:t> </a:t>
            </a:r>
            <a:r>
              <a:rPr lang="uk-UA" sz="2400" dirty="0" err="1"/>
              <a:t>обороте</a:t>
            </a:r>
            <a:r>
              <a:rPr lang="uk-UA" sz="2400" dirty="0"/>
              <a:t> в </a:t>
            </a:r>
            <a:r>
              <a:rPr lang="uk-UA" sz="2400" dirty="0" err="1"/>
              <a:t>порядке</a:t>
            </a:r>
            <a:r>
              <a:rPr lang="uk-UA" sz="2400" dirty="0"/>
              <a:t>, </a:t>
            </a:r>
            <a:r>
              <a:rPr lang="uk-UA" sz="2400" dirty="0" err="1"/>
              <a:t>установленном</a:t>
            </a:r>
            <a:r>
              <a:rPr lang="uk-UA" sz="2400" dirty="0"/>
              <a:t> </a:t>
            </a:r>
            <a:r>
              <a:rPr lang="uk-UA" sz="2400" dirty="0" err="1"/>
              <a:t>статьей</a:t>
            </a:r>
            <a:r>
              <a:rPr lang="uk-UA" sz="2400" dirty="0"/>
              <a:t> 132 </a:t>
            </a:r>
            <a:r>
              <a:rPr lang="uk-UA" sz="2400" dirty="0" err="1"/>
              <a:t>Таможенного</a:t>
            </a:r>
            <a:r>
              <a:rPr lang="uk-UA" sz="2400" dirty="0"/>
              <a:t> </a:t>
            </a:r>
            <a:r>
              <a:rPr lang="uk-UA" sz="2400" dirty="0" err="1"/>
              <a:t>кодекса</a:t>
            </a:r>
            <a:r>
              <a:rPr lang="uk-UA" sz="2400" dirty="0"/>
              <a:t>;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989506" y="6330722"/>
            <a:ext cx="1224136" cy="425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5751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636" y="11872"/>
            <a:ext cx="9094363" cy="6740307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6) </a:t>
            </a:r>
            <a:r>
              <a:rPr lang="uk-UA" sz="2400" dirty="0" err="1"/>
              <a:t>исключить</a:t>
            </a:r>
            <a:r>
              <a:rPr lang="uk-UA" sz="2400" dirty="0"/>
              <a:t> доступ </a:t>
            </a:r>
            <a:r>
              <a:rPr lang="uk-UA" sz="2400" dirty="0" err="1"/>
              <a:t>посторонних</a:t>
            </a:r>
            <a:r>
              <a:rPr lang="uk-UA" sz="2400" dirty="0"/>
              <a:t> </a:t>
            </a:r>
            <a:r>
              <a:rPr lang="uk-UA" sz="2400" dirty="0" err="1"/>
              <a:t>лиц</a:t>
            </a:r>
            <a:r>
              <a:rPr lang="uk-UA" sz="2400" dirty="0"/>
              <a:t> (не </a:t>
            </a:r>
            <a:r>
              <a:rPr lang="uk-UA" sz="2400" dirty="0" err="1"/>
              <a:t>являющихся</a:t>
            </a:r>
            <a:r>
              <a:rPr lang="uk-UA" sz="2400" dirty="0"/>
              <a:t> </a:t>
            </a:r>
            <a:r>
              <a:rPr lang="uk-UA" sz="2400" dirty="0" err="1"/>
              <a:t>ра­ботниками</a:t>
            </a:r>
            <a:r>
              <a:rPr lang="uk-UA" sz="2400" dirty="0"/>
              <a:t> </a:t>
            </a:r>
            <a:r>
              <a:rPr lang="uk-UA" sz="2400" dirty="0" err="1"/>
              <a:t>склада</a:t>
            </a:r>
            <a:r>
              <a:rPr lang="uk-UA" sz="2400" dirty="0"/>
              <a:t> и не </a:t>
            </a:r>
            <a:r>
              <a:rPr lang="uk-UA" sz="2400" dirty="0" err="1"/>
              <a:t>обладающих</a:t>
            </a:r>
            <a:r>
              <a:rPr lang="uk-UA" sz="2400" dirty="0"/>
              <a:t> </a:t>
            </a:r>
            <a:r>
              <a:rPr lang="uk-UA" sz="2400" dirty="0" err="1"/>
              <a:t>полномочиями</a:t>
            </a:r>
            <a:r>
              <a:rPr lang="uk-UA" sz="2400" dirty="0"/>
              <a:t> в </a:t>
            </a:r>
            <a:r>
              <a:rPr lang="uk-UA" sz="2400" dirty="0" err="1"/>
              <a:t>отношении</a:t>
            </a:r>
            <a:r>
              <a:rPr lang="uk-UA" sz="2400" dirty="0"/>
              <a:t> </a:t>
            </a:r>
            <a:r>
              <a:rPr lang="uk-UA" sz="2400" dirty="0" err="1"/>
              <a:t>товаров</a:t>
            </a:r>
            <a:r>
              <a:rPr lang="uk-UA" sz="2400" dirty="0"/>
              <a:t>) к </a:t>
            </a:r>
            <a:r>
              <a:rPr lang="uk-UA" sz="2400" dirty="0" err="1"/>
              <a:t>хранящимся</a:t>
            </a:r>
            <a:r>
              <a:rPr lang="uk-UA" sz="2400" dirty="0"/>
              <a:t> товарам и </a:t>
            </a:r>
            <a:r>
              <a:rPr lang="uk-UA" sz="2400" dirty="0" err="1"/>
              <a:t>транспортным</a:t>
            </a:r>
            <a:r>
              <a:rPr lang="uk-UA" sz="2400" dirty="0"/>
              <a:t> </a:t>
            </a:r>
            <a:r>
              <a:rPr lang="uk-UA" sz="2400" dirty="0" err="1"/>
              <a:t>средствам</a:t>
            </a:r>
            <a:r>
              <a:rPr lang="uk-UA" sz="2400" dirty="0"/>
              <a:t> без </a:t>
            </a:r>
            <a:r>
              <a:rPr lang="uk-UA" sz="2400" dirty="0" err="1"/>
              <a:t>разрешения</a:t>
            </a:r>
            <a:r>
              <a:rPr lang="uk-UA" sz="2400" dirty="0"/>
              <a:t> </a:t>
            </a:r>
            <a:r>
              <a:rPr lang="uk-UA" sz="2400" dirty="0" err="1"/>
              <a:t>таможенных</a:t>
            </a:r>
            <a:r>
              <a:rPr lang="uk-UA" sz="2400" dirty="0"/>
              <a:t> </a:t>
            </a:r>
            <a:r>
              <a:rPr lang="uk-UA" sz="2400" dirty="0" err="1"/>
              <a:t>органов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7) </a:t>
            </a:r>
            <a:r>
              <a:rPr lang="uk-UA" sz="2400" dirty="0" err="1"/>
              <a:t>соблюдать</a:t>
            </a:r>
            <a:r>
              <a:rPr lang="uk-UA" sz="2400" dirty="0"/>
              <a:t> </a:t>
            </a:r>
            <a:r>
              <a:rPr lang="uk-UA" sz="2400" dirty="0" err="1"/>
              <a:t>условия</a:t>
            </a:r>
            <a:r>
              <a:rPr lang="uk-UA" sz="2400" dirty="0"/>
              <a:t> </a:t>
            </a:r>
            <a:r>
              <a:rPr lang="uk-UA" sz="2400" dirty="0" err="1"/>
              <a:t>лицензии</a:t>
            </a:r>
            <a:r>
              <a:rPr lang="uk-UA" sz="2400" dirty="0"/>
              <a:t> на </a:t>
            </a:r>
            <a:r>
              <a:rPr lang="uk-UA" sz="2400" dirty="0" err="1"/>
              <a:t>учреждение</a:t>
            </a:r>
            <a:r>
              <a:rPr lang="uk-UA" sz="2400" dirty="0"/>
              <a:t> </a:t>
            </a:r>
            <a:r>
              <a:rPr lang="uk-UA" sz="2400" dirty="0" err="1"/>
              <a:t>таможенно­го</a:t>
            </a:r>
            <a:r>
              <a:rPr lang="uk-UA" sz="2400" dirty="0"/>
              <a:t> </a:t>
            </a:r>
            <a:r>
              <a:rPr lang="uk-UA" sz="2400" dirty="0" err="1"/>
              <a:t>склада</a:t>
            </a:r>
            <a:r>
              <a:rPr lang="uk-UA" sz="2400" dirty="0"/>
              <a:t> и </a:t>
            </a:r>
            <a:r>
              <a:rPr lang="uk-UA" sz="2400" dirty="0" err="1"/>
              <a:t>выполнять</a:t>
            </a:r>
            <a:r>
              <a:rPr lang="uk-UA" sz="2400" dirty="0"/>
              <a:t> </a:t>
            </a:r>
            <a:r>
              <a:rPr lang="uk-UA" sz="2400" dirty="0" err="1"/>
              <a:t>требования</a:t>
            </a:r>
            <a:r>
              <a:rPr lang="uk-UA" sz="2400" dirty="0"/>
              <a:t> </a:t>
            </a:r>
            <a:r>
              <a:rPr lang="uk-UA" sz="2400" dirty="0" err="1"/>
              <a:t>таможенных</a:t>
            </a:r>
            <a:r>
              <a:rPr lang="uk-UA" sz="2400" dirty="0"/>
              <a:t> </a:t>
            </a:r>
            <a:r>
              <a:rPr lang="uk-UA" sz="2400" dirty="0" err="1"/>
              <a:t>органов</a:t>
            </a:r>
            <a:r>
              <a:rPr lang="uk-UA" sz="2400" dirty="0"/>
              <a:t>, </a:t>
            </a:r>
            <a:r>
              <a:rPr lang="uk-UA" sz="2400" dirty="0" err="1"/>
              <a:t>вклю­чая</a:t>
            </a:r>
            <a:r>
              <a:rPr lang="uk-UA" sz="2400" dirty="0"/>
              <a:t> </a:t>
            </a:r>
            <a:r>
              <a:rPr lang="uk-UA" sz="2400" dirty="0" err="1"/>
              <a:t>обеспечение</a:t>
            </a:r>
            <a:r>
              <a:rPr lang="uk-UA" sz="2400" dirty="0"/>
              <a:t> </a:t>
            </a:r>
            <a:r>
              <a:rPr lang="uk-UA" sz="2400" dirty="0" err="1"/>
              <a:t>доступа</a:t>
            </a:r>
            <a:r>
              <a:rPr lang="uk-UA" sz="2400" dirty="0"/>
              <a:t> к </a:t>
            </a:r>
            <a:r>
              <a:rPr lang="uk-UA" sz="2400" dirty="0" err="1"/>
              <a:t>хранящимся</a:t>
            </a:r>
            <a:r>
              <a:rPr lang="uk-UA" sz="2400" dirty="0"/>
              <a:t> товарам и </a:t>
            </a:r>
            <a:r>
              <a:rPr lang="uk-UA" sz="2400" dirty="0" err="1"/>
              <a:t>транспортным</a:t>
            </a:r>
            <a:r>
              <a:rPr lang="uk-UA" sz="2400" dirty="0"/>
              <a:t> </a:t>
            </a:r>
            <a:r>
              <a:rPr lang="uk-UA" sz="2400" dirty="0" err="1"/>
              <a:t>средствам</a:t>
            </a:r>
            <a:r>
              <a:rPr lang="uk-UA" sz="2400" dirty="0"/>
              <a:t> </a:t>
            </a:r>
            <a:r>
              <a:rPr lang="uk-UA" sz="2400" dirty="0" err="1"/>
              <a:t>должностных</a:t>
            </a:r>
            <a:r>
              <a:rPr lang="uk-UA" sz="2400" dirty="0"/>
              <a:t> </a:t>
            </a:r>
            <a:r>
              <a:rPr lang="uk-UA" sz="2400" dirty="0" err="1"/>
              <a:t>лиц</a:t>
            </a:r>
            <a:r>
              <a:rPr lang="uk-UA" sz="2400" dirty="0"/>
              <a:t> </a:t>
            </a:r>
            <a:r>
              <a:rPr lang="uk-UA" sz="2400" dirty="0" err="1"/>
              <a:t>таможенных</a:t>
            </a:r>
            <a:r>
              <a:rPr lang="uk-UA" sz="2400" dirty="0"/>
              <a:t> </a:t>
            </a:r>
            <a:r>
              <a:rPr lang="uk-UA" sz="2400" dirty="0" err="1"/>
              <a:t>органов</a:t>
            </a:r>
            <a:r>
              <a:rPr lang="uk-UA" sz="2400" dirty="0"/>
              <a:t> и </a:t>
            </a:r>
            <a:r>
              <a:rPr lang="uk-UA" sz="2400" dirty="0" err="1"/>
              <a:t>предостав­ление</a:t>
            </a:r>
            <a:r>
              <a:rPr lang="uk-UA" sz="2400" dirty="0"/>
              <a:t> </a:t>
            </a:r>
            <a:r>
              <a:rPr lang="uk-UA" sz="2400" dirty="0" err="1"/>
              <a:t>этим</a:t>
            </a:r>
            <a:r>
              <a:rPr lang="uk-UA" sz="2400" dirty="0"/>
              <a:t> </a:t>
            </a:r>
            <a:r>
              <a:rPr lang="uk-UA" sz="2400" dirty="0" err="1"/>
              <a:t>лицам</a:t>
            </a:r>
            <a:r>
              <a:rPr lang="uk-UA" sz="2400" dirty="0"/>
              <a:t> в </a:t>
            </a:r>
            <a:r>
              <a:rPr lang="uk-UA" sz="2400" dirty="0" err="1"/>
              <a:t>порядке</a:t>
            </a:r>
            <a:r>
              <a:rPr lang="uk-UA" sz="2400" dirty="0"/>
              <a:t>, </a:t>
            </a:r>
            <a:r>
              <a:rPr lang="uk-UA" sz="2400" dirty="0" err="1"/>
              <a:t>установленном</a:t>
            </a:r>
            <a:r>
              <a:rPr lang="uk-UA" sz="2400" dirty="0"/>
              <a:t> </a:t>
            </a:r>
            <a:r>
              <a:rPr lang="uk-UA" sz="2400" dirty="0" err="1"/>
              <a:t>законодательством</a:t>
            </a:r>
            <a:r>
              <a:rPr lang="uk-UA" sz="2400" dirty="0"/>
              <a:t> </a:t>
            </a:r>
            <a:r>
              <a:rPr lang="uk-UA" sz="2400" dirty="0" err="1"/>
              <a:t>Республики</a:t>
            </a:r>
            <a:r>
              <a:rPr lang="uk-UA" sz="2400" dirty="0"/>
              <a:t> Казахстан, </a:t>
            </a:r>
            <a:r>
              <a:rPr lang="uk-UA" sz="2400" dirty="0" err="1"/>
              <a:t>помещений</a:t>
            </a:r>
            <a:r>
              <a:rPr lang="uk-UA" sz="2400" dirty="0"/>
              <a:t>, </a:t>
            </a:r>
            <a:r>
              <a:rPr lang="uk-UA" sz="2400" dirty="0" err="1"/>
              <a:t>оборудования</a:t>
            </a:r>
            <a:r>
              <a:rPr lang="uk-UA" sz="2400" dirty="0"/>
              <a:t> и </a:t>
            </a:r>
            <a:r>
              <a:rPr lang="uk-UA" sz="2400" dirty="0" err="1"/>
              <a:t>средств</a:t>
            </a:r>
            <a:r>
              <a:rPr lang="uk-UA" sz="2400" dirty="0"/>
              <a:t> </a:t>
            </a:r>
            <a:r>
              <a:rPr lang="uk-UA" sz="2400" dirty="0" err="1"/>
              <a:t>свя­зи</a:t>
            </a:r>
            <a:r>
              <a:rPr lang="uk-UA" sz="2400" dirty="0"/>
              <a:t> на </a:t>
            </a:r>
            <a:r>
              <a:rPr lang="uk-UA" sz="2400" dirty="0" err="1"/>
              <a:t>таможенном</a:t>
            </a:r>
            <a:r>
              <a:rPr lang="uk-UA" sz="2400" dirty="0"/>
              <a:t> складе для </a:t>
            </a:r>
            <a:r>
              <a:rPr lang="uk-UA" sz="2400" dirty="0" err="1"/>
              <a:t>осуществления</a:t>
            </a:r>
            <a:r>
              <a:rPr lang="uk-UA" sz="2400" dirty="0"/>
              <a:t> </a:t>
            </a:r>
            <a:r>
              <a:rPr lang="uk-UA" sz="2400" dirty="0" err="1"/>
              <a:t>таможенного</a:t>
            </a:r>
            <a:r>
              <a:rPr lang="uk-UA" sz="2400" dirty="0"/>
              <a:t> </a:t>
            </a:r>
            <a:r>
              <a:rPr lang="uk-UA" sz="2400" dirty="0" err="1"/>
              <a:t>конт­роля</a:t>
            </a:r>
            <a:r>
              <a:rPr lang="uk-UA" sz="2400" dirty="0"/>
              <a:t> и </a:t>
            </a:r>
            <a:r>
              <a:rPr lang="uk-UA" sz="2400" dirty="0" err="1"/>
              <a:t>таможенного</a:t>
            </a:r>
            <a:r>
              <a:rPr lang="uk-UA" sz="2400" dirty="0"/>
              <a:t> </a:t>
            </a:r>
            <a:r>
              <a:rPr lang="uk-UA" sz="2400" dirty="0" err="1"/>
              <a:t>оформления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8) в </a:t>
            </a:r>
            <a:r>
              <a:rPr lang="uk-UA" sz="2400" dirty="0" err="1"/>
              <a:t>случае</a:t>
            </a:r>
            <a:r>
              <a:rPr lang="uk-UA" sz="2400" dirty="0"/>
              <a:t> </a:t>
            </a:r>
            <a:r>
              <a:rPr lang="uk-UA" sz="2400" dirty="0" err="1"/>
              <a:t>хранения</a:t>
            </a:r>
            <a:r>
              <a:rPr lang="uk-UA" sz="2400" dirty="0"/>
              <a:t> </a:t>
            </a:r>
            <a:r>
              <a:rPr lang="uk-UA" sz="2400" dirty="0" err="1"/>
              <a:t>товаров</a:t>
            </a:r>
            <a:r>
              <a:rPr lang="uk-UA" sz="2400" dirty="0"/>
              <a:t>, </a:t>
            </a:r>
            <a:r>
              <a:rPr lang="uk-UA" sz="2400" dirty="0" err="1"/>
              <a:t>требующих</a:t>
            </a:r>
            <a:r>
              <a:rPr lang="uk-UA" sz="2400" dirty="0"/>
              <a:t> </a:t>
            </a:r>
            <a:r>
              <a:rPr lang="uk-UA" sz="2400" dirty="0" err="1"/>
              <a:t>особых</a:t>
            </a:r>
            <a:r>
              <a:rPr lang="uk-UA" sz="2400" dirty="0"/>
              <a:t> </a:t>
            </a:r>
            <a:r>
              <a:rPr lang="uk-UA" sz="2400" dirty="0" err="1"/>
              <a:t>условий</a:t>
            </a:r>
            <a:r>
              <a:rPr lang="uk-UA" sz="2400" dirty="0"/>
              <a:t> </a:t>
            </a:r>
            <a:r>
              <a:rPr lang="uk-UA" sz="2400" dirty="0" err="1"/>
              <a:t>хранения</a:t>
            </a:r>
            <a:r>
              <a:rPr lang="uk-UA" sz="2400" dirty="0"/>
              <a:t>, </a:t>
            </a:r>
            <a:r>
              <a:rPr lang="uk-UA" sz="2400" dirty="0" err="1"/>
              <a:t>обеспечить</a:t>
            </a:r>
            <a:r>
              <a:rPr lang="uk-UA" sz="2400" dirty="0"/>
              <a:t> </a:t>
            </a:r>
            <a:r>
              <a:rPr lang="uk-UA" sz="2400" dirty="0" err="1"/>
              <a:t>их</a:t>
            </a:r>
            <a:r>
              <a:rPr lang="uk-UA" sz="2400" dirty="0"/>
              <a:t> </a:t>
            </a:r>
            <a:r>
              <a:rPr lang="uk-UA" sz="2400" dirty="0" err="1"/>
              <a:t>выполнение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9) </a:t>
            </a:r>
            <a:r>
              <a:rPr lang="uk-UA" sz="2400" dirty="0" err="1"/>
              <a:t>уплачивать</a:t>
            </a:r>
            <a:r>
              <a:rPr lang="uk-UA" sz="2400" dirty="0"/>
              <a:t> </a:t>
            </a:r>
            <a:r>
              <a:rPr lang="uk-UA" sz="2400" dirty="0" err="1"/>
              <a:t>таможенные</a:t>
            </a:r>
            <a:r>
              <a:rPr lang="uk-UA" sz="2400" dirty="0"/>
              <a:t> </a:t>
            </a:r>
            <a:r>
              <a:rPr lang="uk-UA" sz="2400" dirty="0" err="1"/>
              <a:t>пошлины</a:t>
            </a:r>
            <a:r>
              <a:rPr lang="uk-UA" sz="2400" dirty="0"/>
              <a:t> и </a:t>
            </a:r>
            <a:r>
              <a:rPr lang="uk-UA" sz="2400" dirty="0" err="1"/>
              <a:t>налоги</a:t>
            </a:r>
            <a:r>
              <a:rPr lang="uk-UA" sz="2400" dirty="0"/>
              <a:t> в </a:t>
            </a:r>
            <a:r>
              <a:rPr lang="uk-UA" sz="2400" dirty="0" err="1"/>
              <a:t>случаях</a:t>
            </a:r>
            <a:r>
              <a:rPr lang="uk-UA" sz="2400" dirty="0"/>
              <a:t>, </a:t>
            </a:r>
            <a:r>
              <a:rPr lang="uk-UA" sz="2400" dirty="0" err="1"/>
              <a:t>пре­дусмотренных</a:t>
            </a:r>
            <a:r>
              <a:rPr lang="uk-UA" sz="2400" dirty="0"/>
              <a:t> </a:t>
            </a:r>
            <a:r>
              <a:rPr lang="uk-UA" sz="2400" dirty="0" err="1"/>
              <a:t>таможенным</a:t>
            </a:r>
            <a:r>
              <a:rPr lang="uk-UA" sz="2400" dirty="0"/>
              <a:t> </a:t>
            </a:r>
            <a:r>
              <a:rPr lang="uk-UA" sz="2400" dirty="0" err="1"/>
              <a:t>законодательством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10) нести все </a:t>
            </a:r>
            <a:r>
              <a:rPr lang="uk-UA" sz="2400" dirty="0" err="1"/>
              <a:t>расходы</a:t>
            </a:r>
            <a:r>
              <a:rPr lang="uk-UA" sz="2400" dirty="0"/>
              <a:t>, </a:t>
            </a:r>
            <a:r>
              <a:rPr lang="uk-UA" sz="2400" dirty="0" err="1"/>
              <a:t>связанные</a:t>
            </a:r>
            <a:r>
              <a:rPr lang="uk-UA" sz="2400" dirty="0"/>
              <a:t> с </a:t>
            </a:r>
            <a:r>
              <a:rPr lang="uk-UA" sz="2400" dirty="0" err="1"/>
              <a:t>процедурой</a:t>
            </a:r>
            <a:r>
              <a:rPr lang="uk-UA" sz="2400" dirty="0"/>
              <a:t> </a:t>
            </a:r>
            <a:r>
              <a:rPr lang="uk-UA" sz="2400" dirty="0" err="1"/>
              <a:t>прекраще­ния</a:t>
            </a:r>
            <a:r>
              <a:rPr lang="uk-UA" sz="2400" dirty="0"/>
              <a:t> </a:t>
            </a:r>
            <a:r>
              <a:rPr lang="uk-UA" sz="2400" dirty="0" err="1"/>
              <a:t>деятельности</a:t>
            </a:r>
            <a:r>
              <a:rPr lang="uk-UA" sz="2400" dirty="0"/>
              <a:t> </a:t>
            </a:r>
            <a:r>
              <a:rPr lang="uk-UA" sz="2400" dirty="0" err="1"/>
              <a:t>таможенного</a:t>
            </a:r>
            <a:r>
              <a:rPr lang="uk-UA" sz="2400" dirty="0"/>
              <a:t> </a:t>
            </a:r>
            <a:r>
              <a:rPr lang="uk-UA" sz="2400" dirty="0" err="1"/>
              <a:t>склада</a:t>
            </a:r>
            <a:r>
              <a:rPr lang="uk-UA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404452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568952" cy="569386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Товары, обращаемые через таможенный склад в </a:t>
            </a:r>
            <a:r>
              <a:rPr lang="ru-RU" sz="2800" dirty="0" smtClean="0">
                <a:solidFill>
                  <a:srgbClr val="FF0000"/>
                </a:solidFill>
              </a:rPr>
              <a:t>соответствии </a:t>
            </a:r>
            <a:r>
              <a:rPr lang="ru-RU" sz="2800" dirty="0">
                <a:solidFill>
                  <a:srgbClr val="FF0000"/>
                </a:solidFill>
              </a:rPr>
              <a:t>с таможенным режимом таможенного склада, подлежат учету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При помещении товаров на таможенный склад товары должны быть зарегистрированы владельцем склада в складских документах учета, которые должны содержать следующие </a:t>
            </a:r>
            <a:r>
              <a:rPr lang="ru-RU" sz="2800" dirty="0" smtClean="0">
                <a:solidFill>
                  <a:srgbClr val="FF0000"/>
                </a:solidFill>
              </a:rPr>
              <a:t>сведения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2800" dirty="0"/>
              <a:t>• дату помещения товара на склад;</a:t>
            </a:r>
          </a:p>
          <a:p>
            <a:pPr algn="ctr"/>
            <a:r>
              <a:rPr lang="ru-RU" sz="2800" dirty="0"/>
              <a:t>• наименование товара;</a:t>
            </a:r>
          </a:p>
          <a:p>
            <a:pPr algn="ctr"/>
            <a:r>
              <a:rPr lang="ru-RU" sz="2800" dirty="0"/>
              <a:t>• количество мест и вес брутто (кг);</a:t>
            </a:r>
          </a:p>
          <a:p>
            <a:pPr algn="ctr"/>
            <a:r>
              <a:rPr lang="ru-RU" sz="2800" dirty="0"/>
              <a:t>• номер товаросопроводительного документа;</a:t>
            </a:r>
          </a:p>
          <a:p>
            <a:pPr algn="ctr"/>
            <a:r>
              <a:rPr lang="ru-RU" sz="2800" dirty="0"/>
              <a:t>• номер грузовой таможенной декларации и дату выпуска.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49152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114" y="0"/>
            <a:ext cx="9144000" cy="6453336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/>
              <a:t>Под влиянием этого процесса все больше углубляется </a:t>
            </a:r>
            <a:r>
              <a:rPr lang="ru-RU" sz="2400" dirty="0" smtClean="0"/>
              <a:t>международное </a:t>
            </a:r>
            <a:r>
              <a:rPr lang="ru-RU" sz="2400" dirty="0"/>
              <a:t>разделение труда, оно, в свою очередь, усиливает взаимозависимость хозяйственного и политического развития отдельных стран. Их экономические системы все в большей мере начинают дополнять друг друга, что делает необходимым </a:t>
            </a:r>
            <a:r>
              <a:rPr lang="ru-RU" sz="2400" dirty="0" smtClean="0"/>
              <a:t>поддержание </a:t>
            </a:r>
            <a:r>
              <a:rPr lang="ru-RU" sz="2400" dirty="0"/>
              <a:t>соответствия между производством и потреблением </a:t>
            </a:r>
            <a:r>
              <a:rPr lang="ru-RU" sz="2400" dirty="0" smtClean="0"/>
              <a:t>многих </a:t>
            </a:r>
            <a:r>
              <a:rPr lang="ru-RU" sz="2400" dirty="0"/>
              <a:t>товаров в международном масштабе. Все больше появляется проблем, с которыми стране трудно справиться в одиночку и </a:t>
            </a:r>
            <a:r>
              <a:rPr lang="ru-RU" sz="2400" dirty="0" smtClean="0"/>
              <a:t>которые </a:t>
            </a:r>
            <a:r>
              <a:rPr lang="ru-RU" sz="2400" dirty="0"/>
              <a:t>успешно решаются объединенными усилиями нескольких стран. Возникает известная общность хозяйственной жизни </a:t>
            </a:r>
            <a:r>
              <a:rPr lang="ru-RU" sz="2400" dirty="0" smtClean="0"/>
              <a:t>определенных </a:t>
            </a:r>
            <a:r>
              <a:rPr lang="ru-RU" sz="2400" dirty="0"/>
              <a:t>стран, характеризующаяся, в частности, наличием собственно международного рынка, некоторых общих </a:t>
            </a:r>
            <a:r>
              <a:rPr lang="ru-RU" sz="2400" dirty="0" smtClean="0"/>
              <a:t>экономических </a:t>
            </a:r>
            <a:r>
              <a:rPr lang="ru-RU" sz="2400" dirty="0"/>
              <a:t>пропорций, общих задач и производственных </a:t>
            </a:r>
            <a:r>
              <a:rPr lang="ru-RU" sz="2400" dirty="0" smtClean="0"/>
              <a:t>организаций </a:t>
            </a:r>
            <a:r>
              <a:rPr lang="ru-RU" sz="2400" dirty="0"/>
              <a:t>и институтов, то есть начинает развиваться процесс, </a:t>
            </a:r>
            <a:r>
              <a:rPr lang="ru-RU" sz="2400" dirty="0" smtClean="0"/>
              <a:t>который </a:t>
            </a:r>
            <a:r>
              <a:rPr lang="ru-RU" sz="2400" dirty="0"/>
              <a:t>мы называем хозяйственной, или экономической, в том </a:t>
            </a:r>
            <a:r>
              <a:rPr lang="ru-RU" sz="2400" dirty="0" smtClean="0"/>
              <a:t>числе </a:t>
            </a:r>
            <a:r>
              <a:rPr lang="ru-RU" sz="2400" dirty="0"/>
              <a:t>и логистической, интеграцией.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91880" y="6453336"/>
            <a:ext cx="2592288" cy="40466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519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659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err="1"/>
              <a:t>Владельцами</a:t>
            </a:r>
            <a:r>
              <a:rPr lang="uk-UA" sz="2000" b="1" dirty="0"/>
              <a:t> </a:t>
            </a:r>
            <a:r>
              <a:rPr lang="uk-UA" sz="2000" b="1" dirty="0" err="1"/>
              <a:t>таможенных</a:t>
            </a:r>
            <a:r>
              <a:rPr lang="uk-UA" sz="2000" b="1" dirty="0"/>
              <a:t> </a:t>
            </a:r>
            <a:r>
              <a:rPr lang="uk-UA" sz="2000" b="1" dirty="0" err="1"/>
              <a:t>складов</a:t>
            </a:r>
            <a:r>
              <a:rPr lang="uk-UA" sz="2000" b="1" dirty="0"/>
              <a:t> </a:t>
            </a:r>
            <a:r>
              <a:rPr lang="uk-UA" sz="2000" b="1" dirty="0" err="1"/>
              <a:t>должна</a:t>
            </a:r>
            <a:r>
              <a:rPr lang="uk-UA" sz="2000" b="1" dirty="0"/>
              <a:t> представляться в </a:t>
            </a:r>
            <a:r>
              <a:rPr lang="uk-UA" sz="2000" b="1" dirty="0" err="1"/>
              <a:t>таможенные</a:t>
            </a:r>
            <a:r>
              <a:rPr lang="uk-UA" sz="2000" b="1" dirty="0"/>
              <a:t> </a:t>
            </a:r>
            <a:r>
              <a:rPr lang="uk-UA" sz="2000" b="1" dirty="0" err="1"/>
              <a:t>органы</a:t>
            </a:r>
            <a:r>
              <a:rPr lang="uk-UA" sz="2000" b="1" dirty="0"/>
              <a:t> в </a:t>
            </a:r>
            <a:r>
              <a:rPr lang="uk-UA" sz="2000" b="1" dirty="0" err="1"/>
              <a:t>форме</a:t>
            </a:r>
            <a:r>
              <a:rPr lang="uk-UA" sz="2000" b="1" dirty="0"/>
              <a:t> и </a:t>
            </a:r>
            <a:r>
              <a:rPr lang="uk-UA" sz="2000" b="1" dirty="0" err="1"/>
              <a:t>порядке</a:t>
            </a:r>
            <a:r>
              <a:rPr lang="uk-UA" sz="2000" b="1" dirty="0"/>
              <a:t>, </a:t>
            </a:r>
            <a:r>
              <a:rPr lang="uk-UA" sz="2000" b="1" dirty="0" err="1"/>
              <a:t>определяемых</a:t>
            </a:r>
            <a:r>
              <a:rPr lang="uk-UA" sz="2000" b="1" dirty="0"/>
              <a:t> </a:t>
            </a:r>
            <a:r>
              <a:rPr lang="uk-UA" sz="2000" b="1" dirty="0" err="1"/>
              <a:t>уполно­моченным</a:t>
            </a:r>
            <a:r>
              <a:rPr lang="uk-UA" sz="2000" b="1" dirty="0"/>
              <a:t> органом по </a:t>
            </a:r>
            <a:r>
              <a:rPr lang="uk-UA" sz="2000" b="1" dirty="0" err="1"/>
              <a:t>вопросам</a:t>
            </a:r>
            <a:r>
              <a:rPr lang="uk-UA" sz="2000" b="1" dirty="0"/>
              <a:t> </a:t>
            </a:r>
            <a:r>
              <a:rPr lang="uk-UA" sz="2000" b="1" dirty="0" err="1"/>
              <a:t>таможенного</a:t>
            </a:r>
            <a:r>
              <a:rPr lang="uk-UA" sz="2000" b="1" dirty="0"/>
              <a:t> </a:t>
            </a:r>
            <a:r>
              <a:rPr lang="uk-UA" sz="2000" b="1" dirty="0" err="1"/>
              <a:t>дела</a:t>
            </a:r>
            <a:r>
              <a:rPr lang="uk-UA" sz="2000" b="1" dirty="0"/>
              <a:t>, </a:t>
            </a:r>
            <a:r>
              <a:rPr lang="uk-UA" sz="2000" b="1" dirty="0" err="1"/>
              <a:t>отчетность</a:t>
            </a:r>
            <a:r>
              <a:rPr lang="uk-UA" sz="2000" b="1" dirty="0"/>
              <a:t> о товарах, </a:t>
            </a:r>
            <a:r>
              <a:rPr lang="uk-UA" sz="2000" b="1" dirty="0" err="1"/>
              <a:t>хранящихся</a:t>
            </a:r>
            <a:r>
              <a:rPr lang="uk-UA" sz="2000" b="1" dirty="0"/>
              <a:t> на </a:t>
            </a:r>
            <a:r>
              <a:rPr lang="uk-UA" sz="2000" b="1" dirty="0" err="1"/>
              <a:t>таможенном</a:t>
            </a:r>
            <a:r>
              <a:rPr lang="uk-UA" sz="2000" b="1" dirty="0"/>
              <a:t> складе. При </a:t>
            </a:r>
            <a:r>
              <a:rPr lang="uk-UA" sz="2000" b="1" dirty="0" err="1"/>
              <a:t>этом</a:t>
            </a:r>
            <a:r>
              <a:rPr lang="uk-UA" sz="2000" b="1" dirty="0"/>
              <a:t> в систему </a:t>
            </a:r>
            <a:r>
              <a:rPr lang="uk-UA" sz="2000" b="1" dirty="0" err="1"/>
              <a:t>учета</a:t>
            </a:r>
            <a:r>
              <a:rPr lang="uk-UA" sz="2000" b="1" dirty="0"/>
              <a:t> </a:t>
            </a:r>
            <a:r>
              <a:rPr lang="uk-UA" sz="2000" b="1" dirty="0" err="1"/>
              <a:t>включаются</a:t>
            </a:r>
            <a:r>
              <a:rPr lang="uk-UA" sz="2000" b="1" dirty="0"/>
              <a:t>:</a:t>
            </a:r>
            <a:endParaRPr lang="ru-RU" sz="2000" b="1" dirty="0"/>
          </a:p>
          <a:p>
            <a:pPr algn="ctr"/>
            <a:r>
              <a:rPr lang="uk-UA" sz="2000" dirty="0"/>
              <a:t>1) книга </a:t>
            </a:r>
            <a:r>
              <a:rPr lang="uk-UA" sz="2000" dirty="0" err="1"/>
              <a:t>учета</a:t>
            </a:r>
            <a:r>
              <a:rPr lang="uk-UA" sz="2000" dirty="0"/>
              <a:t>;</a:t>
            </a:r>
            <a:endParaRPr lang="ru-RU" sz="2000" dirty="0"/>
          </a:p>
          <a:p>
            <a:pPr algn="ctr"/>
            <a:r>
              <a:rPr lang="uk-UA" sz="2000" dirty="0"/>
              <a:t>2) </a:t>
            </a:r>
            <a:r>
              <a:rPr lang="uk-UA" sz="2000" dirty="0" err="1"/>
              <a:t>таможенный</a:t>
            </a:r>
            <a:r>
              <a:rPr lang="uk-UA" sz="2000" dirty="0"/>
              <a:t> документ </a:t>
            </a:r>
            <a:r>
              <a:rPr lang="uk-UA" sz="2000" dirty="0" err="1"/>
              <a:t>учета</a:t>
            </a:r>
            <a:r>
              <a:rPr lang="uk-UA" sz="2000" dirty="0"/>
              <a:t>.</a:t>
            </a:r>
            <a:endParaRPr lang="ru-RU" sz="2000" dirty="0"/>
          </a:p>
          <a:p>
            <a:pPr algn="ctr"/>
            <a:r>
              <a:rPr lang="uk-UA" sz="2000" dirty="0" err="1"/>
              <a:t>Таможенным</a:t>
            </a:r>
            <a:r>
              <a:rPr lang="uk-UA" sz="2000" dirty="0"/>
              <a:t> документом </a:t>
            </a:r>
            <a:r>
              <a:rPr lang="uk-UA" sz="2000" dirty="0" err="1"/>
              <a:t>учета</a:t>
            </a:r>
            <a:r>
              <a:rPr lang="uk-UA" sz="2000" dirty="0"/>
              <a:t> </a:t>
            </a:r>
            <a:r>
              <a:rPr lang="uk-UA" sz="2000" dirty="0" err="1"/>
              <a:t>может</a:t>
            </a:r>
            <a:r>
              <a:rPr lang="uk-UA" sz="2000" dirty="0"/>
              <a:t> являться </a:t>
            </a:r>
            <a:r>
              <a:rPr lang="uk-UA" sz="2000" dirty="0" err="1"/>
              <a:t>таможенная</a:t>
            </a:r>
            <a:r>
              <a:rPr lang="uk-UA" sz="2000" dirty="0"/>
              <a:t> </a:t>
            </a:r>
            <a:r>
              <a:rPr lang="uk-UA" sz="2000" dirty="0" err="1"/>
              <a:t>декларация</a:t>
            </a:r>
            <a:r>
              <a:rPr lang="uk-UA" sz="2000" dirty="0"/>
              <a:t>.</a:t>
            </a:r>
            <a:endParaRPr lang="ru-RU" sz="2000" dirty="0"/>
          </a:p>
          <a:p>
            <a:pPr algn="ctr"/>
            <a:r>
              <a:rPr lang="uk-UA" sz="2000" dirty="0"/>
              <a:t>Книга </a:t>
            </a:r>
            <a:r>
              <a:rPr lang="uk-UA" sz="2000" dirty="0" err="1"/>
              <a:t>учета</a:t>
            </a:r>
            <a:r>
              <a:rPr lang="uk-UA" sz="2000" dirty="0"/>
              <a:t> </a:t>
            </a:r>
            <a:r>
              <a:rPr lang="uk-UA" sz="2000" dirty="0" err="1"/>
              <a:t>ведется</a:t>
            </a:r>
            <a:r>
              <a:rPr lang="uk-UA" sz="2000" dirty="0"/>
              <a:t> в </a:t>
            </a:r>
            <a:r>
              <a:rPr lang="uk-UA" sz="2000" dirty="0" err="1"/>
              <a:t>соответствии</a:t>
            </a:r>
            <a:r>
              <a:rPr lang="uk-UA" sz="2000" dirty="0"/>
              <a:t> с </a:t>
            </a:r>
            <a:r>
              <a:rPr lang="uk-UA" sz="2000" dirty="0" err="1"/>
              <a:t>установленной</a:t>
            </a:r>
            <a:r>
              <a:rPr lang="uk-UA" sz="2000" dirty="0"/>
              <a:t> </a:t>
            </a:r>
            <a:r>
              <a:rPr lang="uk-UA" sz="2000" dirty="0" err="1"/>
              <a:t>формой</a:t>
            </a:r>
            <a:r>
              <a:rPr lang="uk-UA" sz="2000" dirty="0"/>
              <a:t> </a:t>
            </a:r>
            <a:r>
              <a:rPr lang="uk-UA" sz="2000" dirty="0" err="1"/>
              <a:t>вне</a:t>
            </a:r>
            <a:r>
              <a:rPr lang="uk-UA" sz="2000" dirty="0"/>
              <a:t> </a:t>
            </a:r>
            <a:r>
              <a:rPr lang="uk-UA" sz="2000" dirty="0" err="1"/>
              <a:t>зависимости</a:t>
            </a:r>
            <a:r>
              <a:rPr lang="uk-UA" sz="2000" dirty="0"/>
              <a:t> от </a:t>
            </a:r>
            <a:r>
              <a:rPr lang="uk-UA" sz="2000" dirty="0" err="1"/>
              <a:t>автоматизированной</a:t>
            </a:r>
            <a:r>
              <a:rPr lang="uk-UA" sz="2000" dirty="0"/>
              <a:t> </a:t>
            </a:r>
            <a:r>
              <a:rPr lang="uk-UA" sz="2000" dirty="0" err="1"/>
              <a:t>системы</a:t>
            </a:r>
            <a:r>
              <a:rPr lang="uk-UA" sz="2000" dirty="0"/>
              <a:t> </a:t>
            </a:r>
            <a:r>
              <a:rPr lang="uk-UA" sz="2000" dirty="0" err="1"/>
              <a:t>учета</a:t>
            </a:r>
            <a:r>
              <a:rPr lang="uk-UA" sz="2000" dirty="0"/>
              <a:t>. </a:t>
            </a:r>
            <a:r>
              <a:rPr lang="uk-UA" sz="2000" dirty="0" err="1"/>
              <a:t>Тамо­женный</a:t>
            </a:r>
            <a:r>
              <a:rPr lang="uk-UA" sz="2000" dirty="0"/>
              <a:t> орган </a:t>
            </a:r>
            <a:r>
              <a:rPr lang="uk-UA" sz="2000" dirty="0" err="1"/>
              <a:t>вправе</a:t>
            </a:r>
            <a:r>
              <a:rPr lang="uk-UA" sz="2000" dirty="0"/>
              <a:t> </a:t>
            </a:r>
            <a:r>
              <a:rPr lang="uk-UA" sz="2000" dirty="0" err="1"/>
              <a:t>производить</a:t>
            </a:r>
            <a:r>
              <a:rPr lang="uk-UA" sz="2000" dirty="0"/>
              <a:t> </a:t>
            </a:r>
            <a:r>
              <a:rPr lang="uk-UA" sz="2000" dirty="0" err="1"/>
              <a:t>инвентаризацию</a:t>
            </a:r>
            <a:r>
              <a:rPr lang="uk-UA" sz="2000" dirty="0"/>
              <a:t> </a:t>
            </a:r>
            <a:r>
              <a:rPr lang="uk-UA" sz="2000" dirty="0" err="1"/>
              <a:t>товаров</a:t>
            </a:r>
            <a:r>
              <a:rPr lang="uk-UA" sz="2000" dirty="0"/>
              <a:t> и </a:t>
            </a:r>
            <a:r>
              <a:rPr lang="uk-UA" sz="2000" dirty="0" err="1"/>
              <a:t>транспортных</a:t>
            </a:r>
            <a:r>
              <a:rPr lang="uk-UA" sz="2000" dirty="0"/>
              <a:t> </a:t>
            </a:r>
            <a:r>
              <a:rPr lang="uk-UA" sz="2000" dirty="0" err="1"/>
              <a:t>средств</a:t>
            </a:r>
            <a:r>
              <a:rPr lang="uk-UA" sz="2000" dirty="0"/>
              <a:t>, </a:t>
            </a:r>
            <a:r>
              <a:rPr lang="uk-UA" sz="2000" dirty="0" err="1"/>
              <a:t>находящихся</a:t>
            </a:r>
            <a:r>
              <a:rPr lang="uk-UA" sz="2000" dirty="0"/>
              <a:t> на </a:t>
            </a:r>
            <a:r>
              <a:rPr lang="uk-UA" sz="2000" dirty="0" err="1"/>
              <a:t>таможенном</a:t>
            </a:r>
            <a:r>
              <a:rPr lang="uk-UA" sz="2000" dirty="0"/>
              <a:t> складе. </a:t>
            </a:r>
            <a:r>
              <a:rPr lang="uk-UA" sz="2000" dirty="0" err="1"/>
              <a:t>До­кументы</a:t>
            </a:r>
            <a:r>
              <a:rPr lang="uk-UA" sz="2000" dirty="0"/>
              <a:t> </a:t>
            </a:r>
            <a:r>
              <a:rPr lang="uk-UA" sz="2000" dirty="0" err="1"/>
              <a:t>учета</a:t>
            </a:r>
            <a:r>
              <a:rPr lang="uk-UA" sz="2000" dirty="0"/>
              <a:t> </a:t>
            </a:r>
            <a:r>
              <a:rPr lang="uk-UA" sz="2000" dirty="0" err="1"/>
              <a:t>товаров</a:t>
            </a:r>
            <a:r>
              <a:rPr lang="uk-UA" sz="2000" dirty="0"/>
              <a:t> и </a:t>
            </a:r>
            <a:r>
              <a:rPr lang="uk-UA" sz="2000" dirty="0" err="1"/>
              <a:t>транспортных</a:t>
            </a:r>
            <a:r>
              <a:rPr lang="uk-UA" sz="2000" dirty="0"/>
              <a:t> </a:t>
            </a:r>
            <a:r>
              <a:rPr lang="uk-UA" sz="2000" dirty="0" err="1"/>
              <a:t>средств</a:t>
            </a:r>
            <a:r>
              <a:rPr lang="uk-UA" sz="2000" dirty="0"/>
              <a:t> на </a:t>
            </a:r>
            <a:r>
              <a:rPr lang="uk-UA" sz="2000" dirty="0" err="1"/>
              <a:t>таможенном</a:t>
            </a:r>
            <a:r>
              <a:rPr lang="uk-UA" sz="2000" dirty="0"/>
              <a:t> складе </a:t>
            </a:r>
            <a:r>
              <a:rPr lang="uk-UA" sz="2000" dirty="0" err="1"/>
              <a:t>хранятся</a:t>
            </a:r>
            <a:r>
              <a:rPr lang="uk-UA" sz="2000" dirty="0"/>
              <a:t> </a:t>
            </a:r>
            <a:r>
              <a:rPr lang="uk-UA" sz="2000" dirty="0" err="1"/>
              <a:t>пять</a:t>
            </a:r>
            <a:r>
              <a:rPr lang="uk-UA" sz="2000" dirty="0"/>
              <a:t> лет.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97" y="4149080"/>
            <a:ext cx="9143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 товарами, помещенными под таможенный режим </a:t>
            </a:r>
            <a:r>
              <a:rPr lang="ru-RU" sz="2000" dirty="0" smtClean="0"/>
              <a:t>таможенного </a:t>
            </a:r>
            <a:r>
              <a:rPr lang="ru-RU" sz="2000" dirty="0"/>
              <a:t>склада, с разрешения таможенного органа могут </a:t>
            </a:r>
            <a:r>
              <a:rPr lang="ru-RU" sz="2000" dirty="0" smtClean="0"/>
              <a:t>производиться </a:t>
            </a:r>
            <a:r>
              <a:rPr lang="ru-RU" sz="2000" dirty="0"/>
              <a:t>операции:</a:t>
            </a:r>
          </a:p>
          <a:p>
            <a:pPr algn="ctr"/>
            <a:r>
              <a:rPr lang="ru-RU" sz="2000" dirty="0"/>
              <a:t>1) по обеспечению сохранности товаров;</a:t>
            </a:r>
          </a:p>
          <a:p>
            <a:pPr algn="ctr"/>
            <a:r>
              <a:rPr lang="ru-RU" sz="2000" dirty="0"/>
              <a:t>2) по подготовке товаров к продаже и транспортировке (</a:t>
            </a:r>
            <a:r>
              <a:rPr lang="ru-RU" sz="2000" dirty="0" smtClean="0"/>
              <a:t>дробление</a:t>
            </a:r>
            <a:r>
              <a:rPr lang="ru-RU" sz="2000" dirty="0"/>
              <a:t>, сортировка, упаковка, переупаковка, маркировка, в том числе марками акцизного сбора, проведение операций по </a:t>
            </a:r>
            <a:r>
              <a:rPr lang="ru-RU" sz="2000" dirty="0" smtClean="0"/>
              <a:t>улучшению </a:t>
            </a:r>
            <a:r>
              <a:rPr lang="ru-RU" sz="2000" dirty="0"/>
              <a:t>товарного вида);</a:t>
            </a:r>
          </a:p>
          <a:p>
            <a:pPr algn="ctr"/>
            <a:r>
              <a:rPr lang="ru-RU" sz="2000" dirty="0"/>
              <a:t>3) по отбору проб и образцов.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002832" y="6591156"/>
            <a:ext cx="115212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1800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76672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1. </a:t>
            </a:r>
            <a:r>
              <a:rPr lang="uk-UA" b="1" dirty="0" err="1"/>
              <a:t>Этап</a:t>
            </a:r>
            <a:r>
              <a:rPr lang="uk-UA" b="1" dirty="0"/>
              <a:t> </a:t>
            </a:r>
            <a:r>
              <a:rPr lang="uk-UA" b="1" dirty="0" err="1"/>
              <a:t>приема</a:t>
            </a:r>
            <a:r>
              <a:rPr lang="uk-UA" b="1" dirty="0"/>
              <a:t>, </a:t>
            </a:r>
            <a:r>
              <a:rPr lang="uk-UA" b="1" dirty="0" err="1"/>
              <a:t>регистрации</a:t>
            </a:r>
            <a:r>
              <a:rPr lang="uk-UA" b="1" dirty="0"/>
              <a:t> и </a:t>
            </a:r>
            <a:r>
              <a:rPr lang="uk-UA" b="1" dirty="0" err="1"/>
              <a:t>учета</a:t>
            </a:r>
            <a:r>
              <a:rPr lang="uk-UA" b="1" dirty="0"/>
              <a:t> </a:t>
            </a:r>
            <a:r>
              <a:rPr lang="uk-UA" b="1" dirty="0" err="1"/>
              <a:t>таможенных</a:t>
            </a:r>
            <a:r>
              <a:rPr lang="uk-UA" b="1" dirty="0"/>
              <a:t> </a:t>
            </a:r>
            <a:r>
              <a:rPr lang="uk-UA" b="1" dirty="0" err="1"/>
              <a:t>декла­раций</a:t>
            </a:r>
            <a:r>
              <a:rPr lang="uk-UA" b="1" dirty="0"/>
              <a:t>.</a:t>
            </a:r>
            <a:endParaRPr lang="ru-RU" dirty="0"/>
          </a:p>
          <a:p>
            <a:pPr algn="ctr"/>
            <a:r>
              <a:rPr lang="uk-UA" dirty="0"/>
              <a:t>На </a:t>
            </a:r>
            <a:r>
              <a:rPr lang="uk-UA" dirty="0" err="1"/>
              <a:t>этом</a:t>
            </a:r>
            <a:r>
              <a:rPr lang="uk-UA" dirty="0"/>
              <a:t> </a:t>
            </a:r>
            <a:r>
              <a:rPr lang="uk-UA" dirty="0" err="1"/>
              <a:t>этапе</a:t>
            </a:r>
            <a:r>
              <a:rPr lang="uk-UA" dirty="0"/>
              <a:t> </a:t>
            </a:r>
            <a:r>
              <a:rPr lang="uk-UA" dirty="0" err="1"/>
              <a:t>проводятся</a:t>
            </a:r>
            <a:r>
              <a:rPr lang="uk-UA" dirty="0"/>
              <a:t>:</a:t>
            </a:r>
            <a:endParaRPr lang="ru-RU" dirty="0"/>
          </a:p>
          <a:p>
            <a:pPr algn="ctr"/>
            <a:r>
              <a:rPr lang="uk-UA" dirty="0"/>
              <a:t>• </a:t>
            </a:r>
            <a:r>
              <a:rPr lang="uk-UA" dirty="0" err="1"/>
              <a:t>проверка</a:t>
            </a:r>
            <a:r>
              <a:rPr lang="uk-UA" dirty="0"/>
              <a:t> </a:t>
            </a:r>
            <a:r>
              <a:rPr lang="uk-UA" dirty="0" err="1"/>
              <a:t>соблюдения</a:t>
            </a:r>
            <a:r>
              <a:rPr lang="uk-UA" dirty="0"/>
              <a:t> </a:t>
            </a:r>
            <a:r>
              <a:rPr lang="uk-UA" dirty="0" err="1"/>
              <a:t>условий</a:t>
            </a:r>
            <a:r>
              <a:rPr lang="uk-UA" dirty="0"/>
              <a:t>, </a:t>
            </a:r>
            <a:r>
              <a:rPr lang="uk-UA" dirty="0" err="1"/>
              <a:t>необходимых</a:t>
            </a:r>
            <a:r>
              <a:rPr lang="uk-UA" dirty="0"/>
              <a:t> для </a:t>
            </a:r>
            <a:r>
              <a:rPr lang="uk-UA" dirty="0" err="1"/>
              <a:t>при­нятия</a:t>
            </a:r>
            <a:r>
              <a:rPr lang="uk-UA" dirty="0"/>
              <a:t> </a:t>
            </a:r>
            <a:r>
              <a:rPr lang="uk-UA" dirty="0" err="1"/>
              <a:t>таможенной</a:t>
            </a:r>
            <a:r>
              <a:rPr lang="uk-UA" dirty="0"/>
              <a:t> </a:t>
            </a:r>
            <a:r>
              <a:rPr lang="uk-UA" dirty="0" err="1"/>
              <a:t>декларации</a:t>
            </a:r>
            <a:r>
              <a:rPr lang="uk-UA" dirty="0"/>
              <a:t>, </a:t>
            </a:r>
            <a:r>
              <a:rPr lang="uk-UA" dirty="0" err="1"/>
              <a:t>включая</a:t>
            </a:r>
            <a:r>
              <a:rPr lang="uk-UA" dirty="0"/>
              <a:t> </a:t>
            </a:r>
            <a:r>
              <a:rPr lang="uk-UA" dirty="0" err="1"/>
              <a:t>проверку</a:t>
            </a:r>
            <a:r>
              <a:rPr lang="uk-UA" dirty="0"/>
              <a:t> </a:t>
            </a:r>
            <a:r>
              <a:rPr lang="uk-UA" dirty="0" err="1"/>
              <a:t>со­блюдения</a:t>
            </a:r>
            <a:r>
              <a:rPr lang="uk-UA" dirty="0"/>
              <a:t> </a:t>
            </a:r>
            <a:r>
              <a:rPr lang="uk-UA" dirty="0" err="1"/>
              <a:t>порядка</a:t>
            </a:r>
            <a:r>
              <a:rPr lang="uk-UA" dirty="0"/>
              <a:t> </a:t>
            </a:r>
            <a:r>
              <a:rPr lang="uk-UA" dirty="0" err="1"/>
              <a:t>совершения</a:t>
            </a:r>
            <a:r>
              <a:rPr lang="uk-UA" dirty="0"/>
              <a:t> </a:t>
            </a:r>
            <a:r>
              <a:rPr lang="uk-UA" dirty="0" err="1"/>
              <a:t>предварительных</a:t>
            </a:r>
            <a:r>
              <a:rPr lang="uk-UA" dirty="0"/>
              <a:t> </a:t>
            </a:r>
            <a:r>
              <a:rPr lang="uk-UA" dirty="0" err="1"/>
              <a:t>опера­ций</a:t>
            </a:r>
            <a:r>
              <a:rPr lang="uk-UA" dirty="0"/>
              <a:t>;</a:t>
            </a:r>
            <a:endParaRPr lang="ru-RU" dirty="0"/>
          </a:p>
          <a:p>
            <a:pPr algn="ctr"/>
            <a:r>
              <a:rPr lang="uk-UA" dirty="0"/>
              <a:t>• </a:t>
            </a:r>
            <a:r>
              <a:rPr lang="uk-UA" dirty="0" err="1"/>
              <a:t>прием</a:t>
            </a:r>
            <a:r>
              <a:rPr lang="uk-UA" dirty="0"/>
              <a:t> </a:t>
            </a:r>
            <a:r>
              <a:rPr lang="uk-UA" dirty="0" err="1"/>
              <a:t>таможенной</a:t>
            </a:r>
            <a:r>
              <a:rPr lang="uk-UA" dirty="0"/>
              <a:t> </a:t>
            </a:r>
            <a:r>
              <a:rPr lang="uk-UA" dirty="0" err="1"/>
              <a:t>декларации</a:t>
            </a:r>
            <a:r>
              <a:rPr lang="uk-UA" dirty="0"/>
              <a:t> и других </a:t>
            </a:r>
            <a:r>
              <a:rPr lang="uk-UA" dirty="0" err="1"/>
              <a:t>документов</a:t>
            </a:r>
            <a:r>
              <a:rPr lang="uk-UA" dirty="0"/>
              <a:t>, </a:t>
            </a:r>
            <a:r>
              <a:rPr lang="uk-UA" dirty="0" err="1"/>
              <a:t>под­лежащих</a:t>
            </a:r>
            <a:r>
              <a:rPr lang="uk-UA" dirty="0"/>
              <a:t> </a:t>
            </a:r>
            <a:r>
              <a:rPr lang="uk-UA" dirty="0" err="1"/>
              <a:t>обязательному</a:t>
            </a:r>
            <a:r>
              <a:rPr lang="uk-UA" dirty="0"/>
              <a:t> </a:t>
            </a:r>
            <a:r>
              <a:rPr lang="uk-UA" dirty="0" err="1"/>
              <a:t>представлению</a:t>
            </a:r>
            <a:r>
              <a:rPr lang="uk-UA" dirty="0"/>
              <a:t> </a:t>
            </a:r>
            <a:r>
              <a:rPr lang="uk-UA" dirty="0" err="1"/>
              <a:t>таможенному</a:t>
            </a:r>
            <a:r>
              <a:rPr lang="uk-UA" dirty="0"/>
              <a:t> органу, а </a:t>
            </a:r>
            <a:r>
              <a:rPr lang="uk-UA" dirty="0" err="1"/>
              <a:t>также</a:t>
            </a:r>
            <a:r>
              <a:rPr lang="uk-UA" dirty="0"/>
              <a:t> </a:t>
            </a:r>
            <a:r>
              <a:rPr lang="uk-UA" dirty="0" err="1"/>
              <a:t>электронной</a:t>
            </a:r>
            <a:r>
              <a:rPr lang="uk-UA" dirty="0"/>
              <a:t> </a:t>
            </a:r>
            <a:r>
              <a:rPr lang="uk-UA" dirty="0" err="1"/>
              <a:t>копии</a:t>
            </a:r>
            <a:r>
              <a:rPr lang="uk-UA" dirty="0"/>
              <a:t> </a:t>
            </a:r>
            <a:r>
              <a:rPr lang="uk-UA" dirty="0" err="1"/>
              <a:t>таможенной</a:t>
            </a:r>
            <a:r>
              <a:rPr lang="uk-UA" dirty="0"/>
              <a:t> </a:t>
            </a:r>
            <a:r>
              <a:rPr lang="uk-UA" dirty="0" err="1"/>
              <a:t>декларации</a:t>
            </a:r>
            <a:r>
              <a:rPr lang="uk-UA" dirty="0"/>
              <a:t> (</a:t>
            </a:r>
            <a:r>
              <a:rPr lang="uk-UA" dirty="0" err="1"/>
              <a:t>таможенная</a:t>
            </a:r>
            <a:r>
              <a:rPr lang="uk-UA" dirty="0"/>
              <a:t> </a:t>
            </a:r>
            <a:r>
              <a:rPr lang="uk-UA" dirty="0" err="1"/>
              <a:t>декларация</a:t>
            </a:r>
            <a:r>
              <a:rPr lang="uk-UA" dirty="0"/>
              <a:t> — документ, </a:t>
            </a:r>
            <a:r>
              <a:rPr lang="uk-UA" dirty="0" err="1"/>
              <a:t>подтверждаю­щий</a:t>
            </a:r>
            <a:r>
              <a:rPr lang="uk-UA" dirty="0"/>
              <a:t> в </a:t>
            </a:r>
            <a:r>
              <a:rPr lang="uk-UA" dirty="0" err="1"/>
              <a:t>письменном</a:t>
            </a:r>
            <a:r>
              <a:rPr lang="uk-UA" dirty="0"/>
              <a:t> и/</a:t>
            </a:r>
            <a:r>
              <a:rPr lang="uk-UA" dirty="0" err="1"/>
              <a:t>или</a:t>
            </a:r>
            <a:r>
              <a:rPr lang="uk-UA" dirty="0"/>
              <a:t> </a:t>
            </a:r>
            <a:r>
              <a:rPr lang="uk-UA" dirty="0" err="1"/>
              <a:t>электронном</a:t>
            </a:r>
            <a:r>
              <a:rPr lang="uk-UA" dirty="0"/>
              <a:t> </a:t>
            </a:r>
            <a:r>
              <a:rPr lang="uk-UA" dirty="0" err="1"/>
              <a:t>виде</a:t>
            </a:r>
            <a:r>
              <a:rPr lang="uk-UA" dirty="0"/>
              <a:t> </a:t>
            </a:r>
            <a:r>
              <a:rPr lang="uk-UA" dirty="0" err="1"/>
              <a:t>заявленные</a:t>
            </a:r>
            <a:r>
              <a:rPr lang="uk-UA" dirty="0"/>
              <a:t> декларантом </a:t>
            </a:r>
            <a:r>
              <a:rPr lang="uk-UA" dirty="0" err="1"/>
              <a:t>сведения</a:t>
            </a:r>
            <a:r>
              <a:rPr lang="uk-UA" dirty="0"/>
              <a:t> о товарах и </a:t>
            </a:r>
            <a:r>
              <a:rPr lang="uk-UA" dirty="0" err="1"/>
              <a:t>транспортных</a:t>
            </a:r>
            <a:r>
              <a:rPr lang="uk-UA" dirty="0"/>
              <a:t> </a:t>
            </a:r>
            <a:r>
              <a:rPr lang="uk-UA" dirty="0" err="1"/>
              <a:t>сред­ствах</a:t>
            </a:r>
            <a:r>
              <a:rPr lang="uk-UA" dirty="0"/>
              <a:t>);</a:t>
            </a:r>
            <a:endParaRPr lang="ru-RU" dirty="0"/>
          </a:p>
          <a:p>
            <a:pPr algn="ctr"/>
            <a:r>
              <a:rPr lang="uk-UA" dirty="0"/>
              <a:t>• </a:t>
            </a:r>
            <a:r>
              <a:rPr lang="uk-UA" dirty="0" err="1"/>
              <a:t>регистрация</a:t>
            </a:r>
            <a:r>
              <a:rPr lang="uk-UA" dirty="0"/>
              <a:t> </a:t>
            </a:r>
            <a:r>
              <a:rPr lang="uk-UA" dirty="0" err="1"/>
              <a:t>таможенной</a:t>
            </a:r>
            <a:r>
              <a:rPr lang="uk-UA" dirty="0"/>
              <a:t> </a:t>
            </a:r>
            <a:r>
              <a:rPr lang="uk-UA" dirty="0" err="1"/>
              <a:t>декларации</a:t>
            </a:r>
            <a:r>
              <a:rPr lang="uk-UA" dirty="0"/>
              <a:t>;</a:t>
            </a:r>
            <a:endParaRPr lang="ru-RU" dirty="0"/>
          </a:p>
          <a:p>
            <a:pPr algn="ctr"/>
            <a:r>
              <a:rPr lang="uk-UA" dirty="0"/>
              <a:t>• </a:t>
            </a:r>
            <a:r>
              <a:rPr lang="uk-UA" dirty="0" err="1"/>
              <a:t>общая</a:t>
            </a:r>
            <a:r>
              <a:rPr lang="uk-UA" dirty="0"/>
              <a:t> </a:t>
            </a:r>
            <a:r>
              <a:rPr lang="uk-UA" dirty="0" err="1"/>
              <a:t>проверка</a:t>
            </a:r>
            <a:r>
              <a:rPr lang="uk-UA" dirty="0"/>
              <a:t> </a:t>
            </a:r>
            <a:r>
              <a:rPr lang="uk-UA" dirty="0" err="1"/>
              <a:t>таможенной</a:t>
            </a:r>
            <a:r>
              <a:rPr lang="uk-UA" dirty="0"/>
              <a:t> </a:t>
            </a:r>
            <a:r>
              <a:rPr lang="uk-UA" dirty="0" err="1"/>
              <a:t>декларации</a:t>
            </a:r>
            <a:r>
              <a:rPr lang="uk-UA" dirty="0"/>
              <a:t> и </a:t>
            </a:r>
            <a:r>
              <a:rPr lang="uk-UA" dirty="0" err="1"/>
              <a:t>ее</a:t>
            </a:r>
            <a:r>
              <a:rPr lang="uk-UA" dirty="0"/>
              <a:t> </a:t>
            </a:r>
            <a:r>
              <a:rPr lang="uk-UA" dirty="0" err="1"/>
              <a:t>электронной</a:t>
            </a:r>
            <a:r>
              <a:rPr lang="uk-UA" dirty="0"/>
              <a:t> </a:t>
            </a:r>
            <a:r>
              <a:rPr lang="uk-UA" dirty="0" err="1"/>
              <a:t>копии</a:t>
            </a:r>
            <a:r>
              <a:rPr lang="uk-UA" dirty="0"/>
              <a:t> на </a:t>
            </a:r>
            <a:r>
              <a:rPr lang="uk-UA" dirty="0" err="1"/>
              <a:t>соответствие</a:t>
            </a:r>
            <a:r>
              <a:rPr lang="uk-UA" dirty="0"/>
              <a:t> </a:t>
            </a:r>
            <a:r>
              <a:rPr lang="uk-UA" dirty="0" err="1"/>
              <a:t>действующим</a:t>
            </a:r>
            <a:r>
              <a:rPr lang="uk-UA" dirty="0"/>
              <a:t> правилам </a:t>
            </a:r>
            <a:r>
              <a:rPr lang="uk-UA" dirty="0" err="1"/>
              <a:t>заполнения</a:t>
            </a:r>
            <a:r>
              <a:rPr lang="uk-UA" dirty="0"/>
              <a:t> </a:t>
            </a:r>
            <a:r>
              <a:rPr lang="uk-UA" dirty="0" err="1"/>
              <a:t>согласно</a:t>
            </a:r>
            <a:r>
              <a:rPr lang="uk-UA" dirty="0"/>
              <a:t> </a:t>
            </a:r>
            <a:r>
              <a:rPr lang="uk-UA" dirty="0" err="1"/>
              <a:t>заявленному</a:t>
            </a:r>
            <a:r>
              <a:rPr lang="uk-UA" dirty="0"/>
              <a:t> режиму.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9971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/>
              <a:t>После</a:t>
            </a:r>
            <a:r>
              <a:rPr lang="uk-UA" dirty="0"/>
              <a:t> </a:t>
            </a:r>
            <a:r>
              <a:rPr lang="uk-UA" dirty="0" err="1"/>
              <a:t>завершения</a:t>
            </a:r>
            <a:r>
              <a:rPr lang="uk-UA" dirty="0"/>
              <a:t> </a:t>
            </a:r>
            <a:r>
              <a:rPr lang="uk-UA" dirty="0" err="1"/>
              <a:t>проверки</a:t>
            </a:r>
            <a:r>
              <a:rPr lang="uk-UA" dirty="0"/>
              <a:t> </a:t>
            </a:r>
            <a:r>
              <a:rPr lang="uk-UA" dirty="0" err="1"/>
              <a:t>таможенной</a:t>
            </a:r>
            <a:r>
              <a:rPr lang="uk-UA" dirty="0"/>
              <a:t> </a:t>
            </a:r>
            <a:r>
              <a:rPr lang="uk-UA" dirty="0" err="1"/>
              <a:t>декларации</a:t>
            </a:r>
            <a:r>
              <a:rPr lang="uk-UA" dirty="0"/>
              <a:t> и </a:t>
            </a:r>
            <a:r>
              <a:rPr lang="uk-UA" dirty="0" err="1"/>
              <a:t>ее</a:t>
            </a:r>
            <a:r>
              <a:rPr lang="uk-UA" dirty="0"/>
              <a:t> </a:t>
            </a:r>
            <a:r>
              <a:rPr lang="uk-UA" dirty="0" err="1"/>
              <a:t>электронной</a:t>
            </a:r>
            <a:r>
              <a:rPr lang="uk-UA" dirty="0"/>
              <a:t> </a:t>
            </a:r>
            <a:r>
              <a:rPr lang="uk-UA" dirty="0" err="1"/>
              <a:t>копии</a:t>
            </a:r>
            <a:r>
              <a:rPr lang="uk-UA" dirty="0"/>
              <a:t> </a:t>
            </a:r>
            <a:r>
              <a:rPr lang="uk-UA" dirty="0" err="1"/>
              <a:t>должностное</a:t>
            </a:r>
            <a:r>
              <a:rPr lang="uk-UA" dirty="0"/>
              <a:t> </a:t>
            </a:r>
            <a:r>
              <a:rPr lang="uk-UA" dirty="0" err="1"/>
              <a:t>лицо</a:t>
            </a:r>
            <a:r>
              <a:rPr lang="uk-UA" dirty="0"/>
              <a:t>, </a:t>
            </a:r>
            <a:r>
              <a:rPr lang="uk-UA" dirty="0" err="1"/>
              <a:t>осуществляющее</a:t>
            </a:r>
            <a:r>
              <a:rPr lang="uk-UA" dirty="0"/>
              <a:t> </a:t>
            </a:r>
            <a:r>
              <a:rPr lang="uk-UA" dirty="0" err="1"/>
              <a:t>первый</a:t>
            </a:r>
            <a:r>
              <a:rPr lang="uk-UA" dirty="0"/>
              <a:t> </a:t>
            </a:r>
            <a:r>
              <a:rPr lang="uk-UA" dirty="0" err="1"/>
              <a:t>этап</a:t>
            </a:r>
            <a:r>
              <a:rPr lang="uk-UA" dirty="0"/>
              <a:t>, на </a:t>
            </a:r>
            <a:r>
              <a:rPr lang="uk-UA" dirty="0" err="1"/>
              <a:t>оборотной</a:t>
            </a:r>
            <a:r>
              <a:rPr lang="uk-UA" dirty="0"/>
              <a:t> </a:t>
            </a:r>
            <a:r>
              <a:rPr lang="uk-UA" dirty="0" err="1"/>
              <a:t>стороне</a:t>
            </a:r>
            <a:r>
              <a:rPr lang="uk-UA" dirty="0"/>
              <a:t> </a:t>
            </a:r>
            <a:r>
              <a:rPr lang="uk-UA" dirty="0" err="1"/>
              <a:t>первого</a:t>
            </a:r>
            <a:r>
              <a:rPr lang="uk-UA" dirty="0"/>
              <a:t> листа </a:t>
            </a:r>
            <a:r>
              <a:rPr lang="uk-UA" dirty="0" err="1"/>
              <a:t>таможен­ной</a:t>
            </a:r>
            <a:r>
              <a:rPr lang="uk-UA" dirty="0"/>
              <a:t> </a:t>
            </a:r>
            <a:r>
              <a:rPr lang="uk-UA" dirty="0" err="1"/>
              <a:t>декларации</a:t>
            </a:r>
            <a:r>
              <a:rPr lang="uk-UA" dirty="0"/>
              <a:t> </a:t>
            </a:r>
            <a:r>
              <a:rPr lang="uk-UA" dirty="0" err="1"/>
              <a:t>под</a:t>
            </a:r>
            <a:r>
              <a:rPr lang="uk-UA" dirty="0"/>
              <a:t> </a:t>
            </a:r>
            <a:r>
              <a:rPr lang="uk-UA" dirty="0" err="1"/>
              <a:t>цифрой</a:t>
            </a:r>
            <a:r>
              <a:rPr lang="uk-UA" dirty="0"/>
              <a:t> «I» </a:t>
            </a:r>
            <a:r>
              <a:rPr lang="uk-UA" dirty="0" err="1"/>
              <a:t>делает</a:t>
            </a:r>
            <a:r>
              <a:rPr lang="uk-UA" dirty="0"/>
              <a:t> </a:t>
            </a:r>
            <a:r>
              <a:rPr lang="uk-UA" dirty="0" err="1"/>
              <a:t>запись</a:t>
            </a:r>
            <a:r>
              <a:rPr lang="uk-UA" dirty="0"/>
              <a:t> «</a:t>
            </a:r>
            <a:r>
              <a:rPr lang="uk-UA" dirty="0" err="1"/>
              <a:t>Проверено</a:t>
            </a:r>
            <a:r>
              <a:rPr lang="uk-UA" dirty="0"/>
              <a:t>», </a:t>
            </a:r>
            <a:r>
              <a:rPr lang="uk-UA" dirty="0" err="1"/>
              <a:t>проставляет</a:t>
            </a:r>
            <a:r>
              <a:rPr lang="uk-UA" dirty="0"/>
              <a:t> дату, </a:t>
            </a:r>
            <a:r>
              <a:rPr lang="uk-UA" dirty="0" err="1"/>
              <a:t>время</a:t>
            </a:r>
            <a:r>
              <a:rPr lang="uk-UA" dirty="0"/>
              <a:t> </a:t>
            </a:r>
            <a:r>
              <a:rPr lang="uk-UA" dirty="0" err="1"/>
              <a:t>окончания</a:t>
            </a:r>
            <a:r>
              <a:rPr lang="uk-UA" dirty="0"/>
              <a:t> </a:t>
            </a:r>
            <a:r>
              <a:rPr lang="uk-UA" dirty="0" err="1"/>
              <a:t>проверки</a:t>
            </a:r>
            <a:r>
              <a:rPr lang="uk-UA" dirty="0"/>
              <a:t>, </a:t>
            </a:r>
            <a:r>
              <a:rPr lang="uk-UA" dirty="0" err="1"/>
              <a:t>подпись</a:t>
            </a:r>
            <a:r>
              <a:rPr lang="uk-UA" dirty="0"/>
              <a:t>, </a:t>
            </a:r>
            <a:r>
              <a:rPr lang="uk-UA" dirty="0" err="1"/>
              <a:t>лич­ную</a:t>
            </a:r>
            <a:r>
              <a:rPr lang="uk-UA" dirty="0"/>
              <a:t> </a:t>
            </a:r>
            <a:r>
              <a:rPr lang="uk-UA" dirty="0" err="1"/>
              <a:t>номерную</a:t>
            </a:r>
            <a:r>
              <a:rPr lang="uk-UA" dirty="0"/>
              <a:t> печать и </a:t>
            </a:r>
            <a:r>
              <a:rPr lang="uk-UA" dirty="0" err="1"/>
              <a:t>передает</a:t>
            </a:r>
            <a:r>
              <a:rPr lang="uk-UA" dirty="0"/>
              <a:t> </a:t>
            </a:r>
            <a:r>
              <a:rPr lang="uk-UA" dirty="0" err="1"/>
              <a:t>декларацию</a:t>
            </a:r>
            <a:r>
              <a:rPr lang="uk-UA" dirty="0"/>
              <a:t> на </a:t>
            </a:r>
            <a:r>
              <a:rPr lang="uk-UA" dirty="0" err="1"/>
              <a:t>следующий</a:t>
            </a:r>
            <a:r>
              <a:rPr lang="uk-UA" dirty="0"/>
              <a:t> </a:t>
            </a:r>
            <a:r>
              <a:rPr lang="uk-UA" dirty="0" err="1"/>
              <a:t>этап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779912" y="4005064"/>
            <a:ext cx="151216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527884" y="6204967"/>
            <a:ext cx="1872208" cy="592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3897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5016758"/>
          </a:xfrm>
          <a:prstGeom prst="rect">
            <a:avLst/>
          </a:prstGeom>
          <a:ln w="57150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2. </a:t>
            </a:r>
            <a:r>
              <a:rPr lang="uk-UA" sz="2000" b="1" dirty="0" err="1"/>
              <a:t>Этап</a:t>
            </a:r>
            <a:r>
              <a:rPr lang="uk-UA" sz="2000" b="1" dirty="0"/>
              <a:t> </a:t>
            </a:r>
            <a:r>
              <a:rPr lang="uk-UA" sz="2000" b="1" dirty="0" err="1"/>
              <a:t>контроля</a:t>
            </a:r>
            <a:r>
              <a:rPr lang="uk-UA" sz="2000" b="1" dirty="0"/>
              <a:t> за </a:t>
            </a:r>
            <a:r>
              <a:rPr lang="uk-UA" sz="2000" b="1" dirty="0" err="1"/>
              <a:t>правильностью</a:t>
            </a:r>
            <a:r>
              <a:rPr lang="uk-UA" sz="2000" b="1" dirty="0"/>
              <a:t> </a:t>
            </a:r>
            <a:r>
              <a:rPr lang="uk-UA" sz="2000" b="1" dirty="0" err="1"/>
              <a:t>определения</a:t>
            </a:r>
            <a:r>
              <a:rPr lang="uk-UA" sz="2000" b="1" dirty="0"/>
              <a:t> </a:t>
            </a:r>
            <a:r>
              <a:rPr lang="uk-UA" sz="2000" b="1" dirty="0" err="1"/>
              <a:t>кода</a:t>
            </a:r>
            <a:r>
              <a:rPr lang="uk-UA" sz="2000" b="1" dirty="0"/>
              <a:t> </a:t>
            </a:r>
            <a:r>
              <a:rPr lang="uk-UA" sz="2000" b="1" dirty="0" err="1"/>
              <a:t>това­ра</a:t>
            </a:r>
            <a:r>
              <a:rPr lang="uk-UA" sz="2000" dirty="0"/>
              <a:t> в </a:t>
            </a:r>
            <a:r>
              <a:rPr lang="uk-UA" sz="2000" dirty="0" err="1"/>
              <a:t>соответствии</a:t>
            </a:r>
            <a:r>
              <a:rPr lang="uk-UA" sz="2000" dirty="0"/>
              <a:t> с </a:t>
            </a:r>
            <a:r>
              <a:rPr lang="uk-UA" sz="2000" dirty="0" err="1"/>
              <a:t>Товарной</a:t>
            </a:r>
            <a:r>
              <a:rPr lang="uk-UA" sz="2000" dirty="0"/>
              <a:t> </a:t>
            </a:r>
            <a:r>
              <a:rPr lang="uk-UA" sz="2000" dirty="0" err="1"/>
              <a:t>номенклатурой</a:t>
            </a:r>
            <a:r>
              <a:rPr lang="uk-UA" sz="2000" dirty="0"/>
              <a:t> </a:t>
            </a:r>
            <a:r>
              <a:rPr lang="uk-UA" sz="2000" dirty="0" err="1"/>
              <a:t>внешнеэкономи­ческой</a:t>
            </a:r>
            <a:r>
              <a:rPr lang="uk-UA" sz="2000" dirty="0"/>
              <a:t> </a:t>
            </a:r>
            <a:r>
              <a:rPr lang="uk-UA" sz="2000" dirty="0" err="1"/>
              <a:t>деятельности</a:t>
            </a:r>
            <a:r>
              <a:rPr lang="uk-UA" sz="2000" dirty="0"/>
              <a:t> СНГ (ТН ВЭД СНГ</a:t>
            </a:r>
            <a:r>
              <a:rPr lang="uk-UA" sz="2000" baseline="30000" dirty="0"/>
              <a:t>1</a:t>
            </a:r>
            <a:r>
              <a:rPr lang="uk-UA" sz="2000" dirty="0"/>
              <a:t>) и </a:t>
            </a:r>
            <a:r>
              <a:rPr lang="uk-UA" sz="2000" dirty="0" err="1"/>
              <a:t>страной</a:t>
            </a:r>
            <a:r>
              <a:rPr lang="uk-UA" sz="2000" dirty="0"/>
              <a:t> </a:t>
            </a:r>
            <a:r>
              <a:rPr lang="uk-UA" sz="2000" dirty="0" err="1"/>
              <a:t>происхож­дения</a:t>
            </a:r>
            <a:r>
              <a:rPr lang="uk-UA" sz="2000" dirty="0"/>
              <a:t>, а </a:t>
            </a:r>
            <a:r>
              <a:rPr lang="uk-UA" sz="2000" dirty="0" err="1"/>
              <a:t>также</a:t>
            </a:r>
            <a:r>
              <a:rPr lang="uk-UA" sz="2000" dirty="0"/>
              <a:t> </a:t>
            </a:r>
            <a:r>
              <a:rPr lang="uk-UA" sz="2000" dirty="0" err="1"/>
              <a:t>соблюдения</a:t>
            </a:r>
            <a:r>
              <a:rPr lang="uk-UA" sz="2000" dirty="0"/>
              <a:t> мер нетарифного </a:t>
            </a:r>
            <a:r>
              <a:rPr lang="uk-UA" sz="2000" dirty="0" err="1"/>
              <a:t>регулирования</a:t>
            </a:r>
            <a:r>
              <a:rPr lang="uk-UA" sz="2000" dirty="0"/>
              <a:t>.</a:t>
            </a:r>
            <a:endParaRPr lang="ru-RU" sz="2000" dirty="0"/>
          </a:p>
          <a:p>
            <a:pPr algn="ctr"/>
            <a:r>
              <a:rPr lang="uk-UA" sz="2000" dirty="0"/>
              <a:t>На </a:t>
            </a:r>
            <a:r>
              <a:rPr lang="uk-UA" sz="2000" dirty="0" err="1"/>
              <a:t>этом</a:t>
            </a:r>
            <a:r>
              <a:rPr lang="uk-UA" sz="2000" dirty="0"/>
              <a:t> </a:t>
            </a:r>
            <a:r>
              <a:rPr lang="uk-UA" sz="2000" dirty="0" err="1"/>
              <a:t>этапе</a:t>
            </a:r>
            <a:r>
              <a:rPr lang="uk-UA" sz="2000" dirty="0"/>
              <a:t> </a:t>
            </a:r>
            <a:r>
              <a:rPr lang="uk-UA" sz="2000" dirty="0" err="1"/>
              <a:t>проводятся</a:t>
            </a:r>
            <a:r>
              <a:rPr lang="uk-UA" sz="2000" dirty="0"/>
              <a:t>:</a:t>
            </a:r>
            <a:endParaRPr lang="ru-RU" sz="2000" dirty="0"/>
          </a:p>
          <a:p>
            <a:pPr algn="ctr"/>
            <a:r>
              <a:rPr lang="uk-UA" sz="2000" dirty="0"/>
              <a:t>• контроль за </a:t>
            </a:r>
            <a:r>
              <a:rPr lang="uk-UA" sz="2000" dirty="0" err="1"/>
              <a:t>достоверностью</a:t>
            </a:r>
            <a:r>
              <a:rPr lang="uk-UA" sz="2000" dirty="0"/>
              <a:t> и </a:t>
            </a:r>
            <a:r>
              <a:rPr lang="uk-UA" sz="2000" dirty="0" err="1"/>
              <a:t>полнотой</a:t>
            </a:r>
            <a:r>
              <a:rPr lang="uk-UA" sz="2000" dirty="0"/>
              <a:t> </a:t>
            </a:r>
            <a:r>
              <a:rPr lang="uk-UA" sz="2000" dirty="0" err="1"/>
              <a:t>сведений</a:t>
            </a:r>
            <a:r>
              <a:rPr lang="uk-UA" sz="2000" dirty="0"/>
              <a:t>, </a:t>
            </a:r>
            <a:r>
              <a:rPr lang="uk-UA" sz="2000" dirty="0" err="1"/>
              <a:t>заявлен­ных</a:t>
            </a:r>
            <a:r>
              <a:rPr lang="uk-UA" sz="2000" dirty="0"/>
              <a:t> в </a:t>
            </a:r>
            <a:r>
              <a:rPr lang="uk-UA" sz="2000" dirty="0" err="1"/>
              <a:t>таможенной</a:t>
            </a:r>
            <a:r>
              <a:rPr lang="uk-UA" sz="2000" dirty="0"/>
              <a:t> </a:t>
            </a:r>
            <a:r>
              <a:rPr lang="uk-UA" sz="2000" dirty="0" err="1"/>
              <a:t>декларации</a:t>
            </a:r>
            <a:r>
              <a:rPr lang="uk-UA" sz="2000" dirty="0"/>
              <a:t> для </a:t>
            </a:r>
            <a:r>
              <a:rPr lang="uk-UA" sz="2000" dirty="0" err="1"/>
              <a:t>целей</a:t>
            </a:r>
            <a:r>
              <a:rPr lang="uk-UA" sz="2000" dirty="0"/>
              <a:t> </a:t>
            </a:r>
            <a:r>
              <a:rPr lang="uk-UA" sz="2000" dirty="0" err="1"/>
              <a:t>идентификации</a:t>
            </a:r>
            <a:r>
              <a:rPr lang="uk-UA" sz="2000" dirty="0"/>
              <a:t> </a:t>
            </a:r>
            <a:r>
              <a:rPr lang="uk-UA" sz="2000" dirty="0" err="1"/>
              <a:t>то­вара</a:t>
            </a:r>
            <a:r>
              <a:rPr lang="uk-UA" sz="2000" dirty="0"/>
              <a:t>, а </a:t>
            </a:r>
            <a:r>
              <a:rPr lang="uk-UA" sz="2000" dirty="0" err="1"/>
              <a:t>также</a:t>
            </a:r>
            <a:r>
              <a:rPr lang="uk-UA" sz="2000" dirty="0"/>
              <a:t> </a:t>
            </a:r>
            <a:r>
              <a:rPr lang="uk-UA" sz="2000" dirty="0" err="1"/>
              <a:t>классификации</a:t>
            </a:r>
            <a:r>
              <a:rPr lang="uk-UA" sz="2000" dirty="0"/>
              <a:t> </a:t>
            </a:r>
            <a:r>
              <a:rPr lang="uk-UA" sz="2000" dirty="0" err="1"/>
              <a:t>товара</a:t>
            </a:r>
            <a:r>
              <a:rPr lang="uk-UA" sz="2000" dirty="0"/>
              <a:t> в </a:t>
            </a:r>
            <a:r>
              <a:rPr lang="uk-UA" sz="2000" dirty="0" err="1"/>
              <a:t>соответствии</a:t>
            </a:r>
            <a:r>
              <a:rPr lang="uk-UA" sz="2000" dirty="0"/>
              <a:t> с ТН ВЭД;</a:t>
            </a:r>
            <a:endParaRPr lang="ru-RU" sz="2000" dirty="0"/>
          </a:p>
          <a:p>
            <a:pPr algn="ctr"/>
            <a:r>
              <a:rPr lang="uk-UA" sz="2000" dirty="0"/>
              <a:t>• </a:t>
            </a:r>
            <a:r>
              <a:rPr lang="uk-UA" sz="2000" dirty="0" err="1"/>
              <a:t>проверка</a:t>
            </a:r>
            <a:r>
              <a:rPr lang="uk-UA" sz="2000" dirty="0"/>
              <a:t> </a:t>
            </a:r>
            <a:r>
              <a:rPr lang="uk-UA" sz="2000" dirty="0" err="1"/>
              <a:t>документов</a:t>
            </a:r>
            <a:r>
              <a:rPr lang="uk-UA" sz="2000" dirty="0"/>
              <a:t> и </a:t>
            </a:r>
            <a:r>
              <a:rPr lang="uk-UA" sz="2000" dirty="0" err="1"/>
              <a:t>сведений</a:t>
            </a:r>
            <a:r>
              <a:rPr lang="uk-UA" sz="2000" dirty="0"/>
              <a:t>, </a:t>
            </a:r>
            <a:r>
              <a:rPr lang="uk-UA" sz="2000" dirty="0" err="1"/>
              <a:t>подтверждающих</a:t>
            </a:r>
            <a:r>
              <a:rPr lang="uk-UA" sz="2000" dirty="0"/>
              <a:t> </a:t>
            </a:r>
            <a:r>
              <a:rPr lang="uk-UA" sz="2000" dirty="0" err="1"/>
              <a:t>про­исхождение</a:t>
            </a:r>
            <a:r>
              <a:rPr lang="uk-UA" sz="2000" dirty="0"/>
              <a:t> </a:t>
            </a:r>
            <a:r>
              <a:rPr lang="uk-UA" sz="2000" dirty="0" err="1"/>
              <a:t>товара</a:t>
            </a:r>
            <a:r>
              <a:rPr lang="uk-UA" sz="2000" dirty="0"/>
              <a:t>;</a:t>
            </a:r>
            <a:endParaRPr lang="ru-RU" sz="2000" dirty="0"/>
          </a:p>
          <a:p>
            <a:pPr algn="ctr"/>
            <a:r>
              <a:rPr lang="uk-UA" sz="2000" dirty="0"/>
              <a:t>• контроль за </a:t>
            </a:r>
            <a:r>
              <a:rPr lang="uk-UA" sz="2000" dirty="0" err="1"/>
              <a:t>достоверностью</a:t>
            </a:r>
            <a:r>
              <a:rPr lang="uk-UA" sz="2000" dirty="0"/>
              <a:t> и </a:t>
            </a:r>
            <a:r>
              <a:rPr lang="uk-UA" sz="2000" dirty="0" err="1"/>
              <a:t>полнотой</a:t>
            </a:r>
            <a:r>
              <a:rPr lang="uk-UA" sz="2000" dirty="0"/>
              <a:t> </a:t>
            </a:r>
            <a:r>
              <a:rPr lang="uk-UA" sz="2000" dirty="0" err="1"/>
              <a:t>сведений</a:t>
            </a:r>
            <a:r>
              <a:rPr lang="uk-UA" sz="2000" dirty="0"/>
              <a:t>, </a:t>
            </a:r>
            <a:r>
              <a:rPr lang="uk-UA" sz="2000" dirty="0" err="1"/>
              <a:t>заявлен­ных</a:t>
            </a:r>
            <a:r>
              <a:rPr lang="uk-UA" sz="2000" dirty="0"/>
              <a:t> в </a:t>
            </a:r>
            <a:r>
              <a:rPr lang="uk-UA" sz="2000" dirty="0" err="1"/>
              <a:t>грузовой</a:t>
            </a:r>
            <a:r>
              <a:rPr lang="uk-UA" sz="2000" dirty="0"/>
              <a:t> </a:t>
            </a:r>
            <a:r>
              <a:rPr lang="uk-UA" sz="2000" dirty="0" err="1"/>
              <a:t>таможенной</a:t>
            </a:r>
            <a:r>
              <a:rPr lang="uk-UA" sz="2000" dirty="0"/>
              <a:t> </a:t>
            </a:r>
            <a:r>
              <a:rPr lang="uk-UA" sz="2000" dirty="0" err="1"/>
              <a:t>декларации</a:t>
            </a:r>
            <a:r>
              <a:rPr lang="uk-UA" sz="2000" dirty="0"/>
              <a:t> (ГТД), в </a:t>
            </a:r>
            <a:r>
              <a:rPr lang="uk-UA" sz="2000" dirty="0" err="1"/>
              <a:t>целях</a:t>
            </a:r>
            <a:r>
              <a:rPr lang="uk-UA" sz="2000" dirty="0"/>
              <a:t> </a:t>
            </a:r>
            <a:r>
              <a:rPr lang="uk-UA" sz="2000" dirty="0" err="1"/>
              <a:t>со­блюдения</a:t>
            </a:r>
            <a:r>
              <a:rPr lang="uk-UA" sz="2000" dirty="0"/>
              <a:t> мер нетарифного </a:t>
            </a:r>
            <a:r>
              <a:rPr lang="uk-UA" sz="2000" dirty="0" err="1"/>
              <a:t>регулирования</a:t>
            </a:r>
            <a:r>
              <a:rPr lang="uk-UA" sz="2000" dirty="0"/>
              <a:t>.</a:t>
            </a:r>
            <a:endParaRPr lang="ru-RU" sz="2000" dirty="0"/>
          </a:p>
          <a:p>
            <a:pPr algn="ctr"/>
            <a:r>
              <a:rPr lang="uk-UA" sz="2000" dirty="0" err="1"/>
              <a:t>Должностное</a:t>
            </a:r>
            <a:r>
              <a:rPr lang="uk-UA" sz="2000" dirty="0"/>
              <a:t> </a:t>
            </a:r>
            <a:r>
              <a:rPr lang="uk-UA" sz="2000" dirty="0" err="1"/>
              <a:t>лицо</a:t>
            </a:r>
            <a:r>
              <a:rPr lang="uk-UA" sz="2000" dirty="0"/>
              <a:t> </a:t>
            </a:r>
            <a:r>
              <a:rPr lang="uk-UA" sz="2000" dirty="0" err="1"/>
              <a:t>после</a:t>
            </a:r>
            <a:r>
              <a:rPr lang="uk-UA" sz="2000" dirty="0"/>
              <a:t> </a:t>
            </a:r>
            <a:r>
              <a:rPr lang="uk-UA" sz="2000" dirty="0" err="1"/>
              <a:t>завершения</a:t>
            </a:r>
            <a:r>
              <a:rPr lang="uk-UA" sz="2000" dirty="0"/>
              <a:t> </a:t>
            </a:r>
            <a:r>
              <a:rPr lang="uk-UA" sz="2000" dirty="0" err="1"/>
              <a:t>контроля</a:t>
            </a:r>
            <a:r>
              <a:rPr lang="uk-UA" sz="2000" dirty="0"/>
              <a:t> на </a:t>
            </a:r>
            <a:r>
              <a:rPr lang="uk-UA" sz="2000" dirty="0" err="1"/>
              <a:t>оборот­ной</a:t>
            </a:r>
            <a:r>
              <a:rPr lang="uk-UA" sz="2000" dirty="0"/>
              <a:t> </a:t>
            </a:r>
            <a:r>
              <a:rPr lang="uk-UA" sz="2000" dirty="0" err="1"/>
              <a:t>стороне</a:t>
            </a:r>
            <a:r>
              <a:rPr lang="uk-UA" sz="2000" dirty="0"/>
              <a:t> </a:t>
            </a:r>
            <a:r>
              <a:rPr lang="uk-UA" sz="2000" dirty="0" err="1"/>
              <a:t>первого</a:t>
            </a:r>
            <a:r>
              <a:rPr lang="uk-UA" sz="2000" dirty="0"/>
              <a:t> листа </a:t>
            </a:r>
            <a:r>
              <a:rPr lang="uk-UA" sz="2000" dirty="0" err="1"/>
              <a:t>таможенной</a:t>
            </a:r>
            <a:r>
              <a:rPr lang="uk-UA" sz="2000" dirty="0"/>
              <a:t> </a:t>
            </a:r>
            <a:r>
              <a:rPr lang="uk-UA" sz="2000" dirty="0" err="1"/>
              <a:t>декларации</a:t>
            </a:r>
            <a:r>
              <a:rPr lang="uk-UA" sz="2000" dirty="0"/>
              <a:t> </a:t>
            </a:r>
            <a:r>
              <a:rPr lang="uk-UA" sz="2000" dirty="0" err="1"/>
              <a:t>под</a:t>
            </a:r>
            <a:r>
              <a:rPr lang="uk-UA" sz="2000" dirty="0"/>
              <a:t> </a:t>
            </a:r>
            <a:r>
              <a:rPr lang="uk-UA" sz="2000" dirty="0" err="1"/>
              <a:t>цифрой</a:t>
            </a:r>
            <a:r>
              <a:rPr lang="uk-UA" sz="2000" dirty="0"/>
              <a:t> «2» </a:t>
            </a:r>
            <a:r>
              <a:rPr lang="uk-UA" sz="2000" dirty="0" err="1"/>
              <a:t>делает</a:t>
            </a:r>
            <a:r>
              <a:rPr lang="uk-UA" sz="2000" dirty="0"/>
              <a:t> </a:t>
            </a:r>
            <a:r>
              <a:rPr lang="uk-UA" sz="2000" dirty="0" err="1"/>
              <a:t>запись</a:t>
            </a:r>
            <a:r>
              <a:rPr lang="uk-UA" sz="2000" dirty="0"/>
              <a:t> «</a:t>
            </a:r>
            <a:r>
              <a:rPr lang="uk-UA" sz="2000" dirty="0" err="1"/>
              <a:t>Проверено</a:t>
            </a:r>
            <a:r>
              <a:rPr lang="uk-UA" sz="2000" dirty="0"/>
              <a:t>», </a:t>
            </a:r>
            <a:r>
              <a:rPr lang="uk-UA" sz="2000" dirty="0" err="1"/>
              <a:t>проставляет</a:t>
            </a:r>
            <a:r>
              <a:rPr lang="uk-UA" sz="2000" dirty="0"/>
              <a:t> дату, </a:t>
            </a:r>
            <a:r>
              <a:rPr lang="uk-UA" sz="2000" dirty="0" err="1"/>
              <a:t>время</a:t>
            </a:r>
            <a:r>
              <a:rPr lang="uk-UA" sz="2000" dirty="0"/>
              <a:t> </a:t>
            </a:r>
            <a:r>
              <a:rPr lang="uk-UA" sz="2000" dirty="0" err="1"/>
              <a:t>оконча­ния</a:t>
            </a:r>
            <a:r>
              <a:rPr lang="uk-UA" sz="2000" dirty="0"/>
              <a:t> </a:t>
            </a:r>
            <a:r>
              <a:rPr lang="uk-UA" sz="2000" dirty="0" err="1"/>
              <a:t>проверки</a:t>
            </a:r>
            <a:r>
              <a:rPr lang="uk-UA" sz="2000" dirty="0"/>
              <a:t>, </a:t>
            </a:r>
            <a:r>
              <a:rPr lang="uk-UA" sz="2000" dirty="0" err="1"/>
              <a:t>подпись</a:t>
            </a:r>
            <a:r>
              <a:rPr lang="uk-UA" sz="2000" dirty="0"/>
              <a:t>, </a:t>
            </a:r>
            <a:r>
              <a:rPr lang="uk-UA" sz="2000" dirty="0" err="1"/>
              <a:t>личную</a:t>
            </a:r>
            <a:r>
              <a:rPr lang="uk-UA" sz="2000" dirty="0"/>
              <a:t> </a:t>
            </a:r>
            <a:r>
              <a:rPr lang="uk-UA" sz="2000" dirty="0" err="1"/>
              <a:t>номерную</a:t>
            </a:r>
            <a:r>
              <a:rPr lang="uk-UA" sz="2000" dirty="0"/>
              <a:t> печать и </a:t>
            </a:r>
            <a:r>
              <a:rPr lang="uk-UA" sz="2000" dirty="0" err="1"/>
              <a:t>передает</a:t>
            </a:r>
            <a:r>
              <a:rPr lang="uk-UA" sz="2000" dirty="0"/>
              <a:t> </a:t>
            </a:r>
            <a:r>
              <a:rPr lang="uk-UA" sz="2000" dirty="0" err="1"/>
              <a:t>дек­ларацию</a:t>
            </a:r>
            <a:r>
              <a:rPr lang="uk-UA" sz="2000" dirty="0"/>
              <a:t> на </a:t>
            </a:r>
            <a:r>
              <a:rPr lang="uk-UA" sz="2000" dirty="0" err="1"/>
              <a:t>следующий</a:t>
            </a:r>
            <a:r>
              <a:rPr lang="uk-UA" sz="2000" dirty="0"/>
              <a:t> </a:t>
            </a:r>
            <a:r>
              <a:rPr lang="uk-UA" sz="2000" dirty="0" err="1"/>
              <a:t>этап</a:t>
            </a:r>
            <a:r>
              <a:rPr lang="uk-UA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772705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355" y="3898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b="1" dirty="0"/>
              <a:t>3. </a:t>
            </a:r>
            <a:r>
              <a:rPr lang="uk-UA" sz="1500" b="1" dirty="0" err="1"/>
              <a:t>Этап</a:t>
            </a:r>
            <a:r>
              <a:rPr lang="uk-UA" sz="1500" b="1" dirty="0"/>
              <a:t> валютного </a:t>
            </a:r>
            <a:r>
              <a:rPr lang="uk-UA" sz="1500" b="1" dirty="0" err="1"/>
              <a:t>контроля</a:t>
            </a:r>
            <a:r>
              <a:rPr lang="uk-UA" sz="1500" b="1" dirty="0"/>
              <a:t> и </a:t>
            </a:r>
            <a:r>
              <a:rPr lang="uk-UA" sz="1500" b="1" dirty="0" err="1"/>
              <a:t>контроля</a:t>
            </a:r>
            <a:r>
              <a:rPr lang="uk-UA" sz="1500" b="1" dirty="0"/>
              <a:t> </a:t>
            </a:r>
            <a:r>
              <a:rPr lang="uk-UA" sz="1500" b="1" dirty="0" err="1"/>
              <a:t>таможенной</a:t>
            </a:r>
            <a:r>
              <a:rPr lang="uk-UA" sz="1500" b="1" dirty="0"/>
              <a:t> </a:t>
            </a:r>
            <a:r>
              <a:rPr lang="uk-UA" sz="1500" b="1" dirty="0" err="1"/>
              <a:t>стоимо­сти</a:t>
            </a:r>
            <a:r>
              <a:rPr lang="uk-UA" sz="1500" b="1" dirty="0"/>
              <a:t>.</a:t>
            </a:r>
            <a:endParaRPr lang="ru-RU" sz="1500" dirty="0"/>
          </a:p>
          <a:p>
            <a:pPr algn="ctr"/>
            <a:r>
              <a:rPr lang="uk-UA" sz="1500" dirty="0"/>
              <a:t>На </a:t>
            </a:r>
            <a:r>
              <a:rPr lang="uk-UA" sz="1500" dirty="0" err="1"/>
              <a:t>этом</a:t>
            </a:r>
            <a:r>
              <a:rPr lang="uk-UA" sz="1500" dirty="0"/>
              <a:t> </a:t>
            </a:r>
            <a:r>
              <a:rPr lang="uk-UA" sz="1500" dirty="0" err="1"/>
              <a:t>этапе</a:t>
            </a:r>
            <a:r>
              <a:rPr lang="uk-UA" sz="1500" dirty="0"/>
              <a:t> </a:t>
            </a:r>
            <a:r>
              <a:rPr lang="uk-UA" sz="1500" dirty="0" err="1"/>
              <a:t>проводятся</a:t>
            </a:r>
            <a:r>
              <a:rPr lang="uk-UA" sz="1500" dirty="0"/>
              <a:t>:</a:t>
            </a:r>
            <a:endParaRPr lang="ru-RU" sz="1500" dirty="0"/>
          </a:p>
          <a:p>
            <a:pPr algn="ctr"/>
            <a:r>
              <a:rPr lang="uk-UA" sz="1500" dirty="0"/>
              <a:t>• </a:t>
            </a:r>
            <a:r>
              <a:rPr lang="uk-UA" sz="1500" dirty="0" err="1"/>
              <a:t>проверка</a:t>
            </a:r>
            <a:r>
              <a:rPr lang="uk-UA" sz="1500" dirty="0"/>
              <a:t> </a:t>
            </a:r>
            <a:r>
              <a:rPr lang="uk-UA" sz="1500" dirty="0" err="1"/>
              <a:t>наличия</a:t>
            </a:r>
            <a:r>
              <a:rPr lang="uk-UA" sz="1500" dirty="0"/>
              <a:t> </a:t>
            </a:r>
            <a:r>
              <a:rPr lang="uk-UA" sz="1500" dirty="0" err="1"/>
              <a:t>всех</a:t>
            </a:r>
            <a:r>
              <a:rPr lang="uk-UA" sz="1500" dirty="0"/>
              <a:t> </a:t>
            </a:r>
            <a:r>
              <a:rPr lang="uk-UA" sz="1500" dirty="0" err="1"/>
              <a:t>документов</a:t>
            </a:r>
            <a:r>
              <a:rPr lang="uk-UA" sz="1500" dirty="0"/>
              <a:t>, </a:t>
            </a:r>
            <a:r>
              <a:rPr lang="uk-UA" sz="1500" dirty="0" err="1"/>
              <a:t>необходимых</a:t>
            </a:r>
            <a:r>
              <a:rPr lang="uk-UA" sz="1500" dirty="0"/>
              <a:t> для </a:t>
            </a:r>
            <a:r>
              <a:rPr lang="uk-UA" sz="1500" dirty="0" err="1"/>
              <a:t>це­лей</a:t>
            </a:r>
            <a:r>
              <a:rPr lang="uk-UA" sz="1500" dirty="0"/>
              <a:t> валютного </a:t>
            </a:r>
            <a:r>
              <a:rPr lang="uk-UA" sz="1500" dirty="0" err="1"/>
              <a:t>контроля</a:t>
            </a:r>
            <a:r>
              <a:rPr lang="uk-UA" sz="1500" dirty="0"/>
              <a:t>;</a:t>
            </a:r>
            <a:endParaRPr lang="ru-RU" sz="1500" dirty="0"/>
          </a:p>
          <a:p>
            <a:pPr algn="ctr"/>
            <a:r>
              <a:rPr lang="uk-UA" sz="1500" dirty="0"/>
              <a:t>• </a:t>
            </a:r>
            <a:r>
              <a:rPr lang="uk-UA" sz="1500" dirty="0" err="1"/>
              <a:t>проверка</a:t>
            </a:r>
            <a:r>
              <a:rPr lang="uk-UA" sz="1500" dirty="0"/>
              <a:t> </a:t>
            </a:r>
            <a:r>
              <a:rPr lang="uk-UA" sz="1500" dirty="0" err="1"/>
              <a:t>соответствия</a:t>
            </a:r>
            <a:r>
              <a:rPr lang="uk-UA" sz="1500" dirty="0"/>
              <a:t> </a:t>
            </a:r>
            <a:r>
              <a:rPr lang="uk-UA" sz="1500" dirty="0" err="1"/>
              <a:t>условий</a:t>
            </a:r>
            <a:r>
              <a:rPr lang="uk-UA" sz="1500" dirty="0"/>
              <a:t> </a:t>
            </a:r>
            <a:r>
              <a:rPr lang="uk-UA" sz="1500" dirty="0" err="1"/>
              <a:t>внешнеторговых</a:t>
            </a:r>
            <a:r>
              <a:rPr lang="uk-UA" sz="1500" dirty="0"/>
              <a:t> </a:t>
            </a:r>
            <a:r>
              <a:rPr lang="uk-UA" sz="1500" dirty="0" err="1"/>
              <a:t>догово­ров</a:t>
            </a:r>
            <a:r>
              <a:rPr lang="uk-UA" sz="1500" dirty="0"/>
              <a:t> и </a:t>
            </a:r>
            <a:r>
              <a:rPr lang="uk-UA" sz="1500" dirty="0" err="1"/>
              <a:t>иных</a:t>
            </a:r>
            <a:r>
              <a:rPr lang="uk-UA" sz="1500" dirty="0"/>
              <a:t> </a:t>
            </a:r>
            <a:r>
              <a:rPr lang="uk-UA" sz="1500" dirty="0" err="1"/>
              <a:t>документов</a:t>
            </a:r>
            <a:r>
              <a:rPr lang="uk-UA" sz="1500" dirty="0"/>
              <a:t>, на </a:t>
            </a:r>
            <a:r>
              <a:rPr lang="uk-UA" sz="1500" dirty="0" err="1"/>
              <a:t>основании</a:t>
            </a:r>
            <a:r>
              <a:rPr lang="uk-UA" sz="1500" dirty="0"/>
              <a:t> </a:t>
            </a:r>
            <a:r>
              <a:rPr lang="uk-UA" sz="1500" dirty="0" err="1"/>
              <a:t>которых</a:t>
            </a:r>
            <a:r>
              <a:rPr lang="uk-UA" sz="1500" dirty="0"/>
              <a:t> </a:t>
            </a:r>
            <a:r>
              <a:rPr lang="uk-UA" sz="1500" dirty="0" err="1"/>
              <a:t>производит­ся</a:t>
            </a:r>
            <a:r>
              <a:rPr lang="uk-UA" sz="1500" dirty="0"/>
              <a:t> </a:t>
            </a:r>
            <a:r>
              <a:rPr lang="uk-UA" sz="1500" dirty="0" err="1"/>
              <a:t>таможенное</a:t>
            </a:r>
            <a:r>
              <a:rPr lang="uk-UA" sz="1500" dirty="0"/>
              <a:t> </a:t>
            </a:r>
            <a:r>
              <a:rPr lang="uk-UA" sz="1500" dirty="0" err="1"/>
              <a:t>оформление</a:t>
            </a:r>
            <a:r>
              <a:rPr lang="uk-UA" sz="1500" dirty="0"/>
              <a:t>, </a:t>
            </a:r>
            <a:r>
              <a:rPr lang="uk-UA" sz="1500" dirty="0" err="1"/>
              <a:t>требованиям</a:t>
            </a:r>
            <a:r>
              <a:rPr lang="uk-UA" sz="1500" dirty="0"/>
              <a:t> </a:t>
            </a:r>
            <a:r>
              <a:rPr lang="uk-UA" sz="1500" dirty="0" err="1"/>
              <a:t>действующего</a:t>
            </a:r>
            <a:r>
              <a:rPr lang="uk-UA" sz="1500" dirty="0"/>
              <a:t> валютного </a:t>
            </a:r>
            <a:r>
              <a:rPr lang="uk-UA" sz="1500" dirty="0" err="1"/>
              <a:t>законодательства</a:t>
            </a:r>
            <a:r>
              <a:rPr lang="uk-UA" sz="1500" dirty="0"/>
              <a:t>;</a:t>
            </a:r>
            <a:endParaRPr lang="ru-RU" sz="1500" dirty="0"/>
          </a:p>
          <a:p>
            <a:pPr algn="ctr"/>
            <a:r>
              <a:rPr lang="uk-UA" sz="1500" dirty="0"/>
              <a:t>• </a:t>
            </a:r>
            <a:r>
              <a:rPr lang="uk-UA" sz="1500" dirty="0" err="1"/>
              <a:t>проверка</a:t>
            </a:r>
            <a:r>
              <a:rPr lang="uk-UA" sz="1500" dirty="0"/>
              <a:t> </a:t>
            </a:r>
            <a:r>
              <a:rPr lang="uk-UA" sz="1500" dirty="0" err="1"/>
              <a:t>соответствия</a:t>
            </a:r>
            <a:r>
              <a:rPr lang="uk-UA" sz="1500" dirty="0"/>
              <a:t> </a:t>
            </a:r>
            <a:r>
              <a:rPr lang="uk-UA" sz="1500" dirty="0" err="1"/>
              <a:t>сведений</a:t>
            </a:r>
            <a:r>
              <a:rPr lang="uk-UA" sz="1500" dirty="0"/>
              <a:t>, </a:t>
            </a:r>
            <a:r>
              <a:rPr lang="uk-UA" sz="1500" dirty="0" err="1"/>
              <a:t>заявленных</a:t>
            </a:r>
            <a:r>
              <a:rPr lang="uk-UA" sz="1500" dirty="0"/>
              <a:t> в </a:t>
            </a:r>
            <a:r>
              <a:rPr lang="uk-UA" sz="1500" dirty="0" err="1"/>
              <a:t>таможен­ной</a:t>
            </a:r>
            <a:r>
              <a:rPr lang="uk-UA" sz="1500" dirty="0"/>
              <a:t> </a:t>
            </a:r>
            <a:r>
              <a:rPr lang="uk-UA" sz="1500" dirty="0" err="1"/>
              <a:t>декларации</a:t>
            </a:r>
            <a:r>
              <a:rPr lang="uk-UA" sz="1500" dirty="0"/>
              <a:t>, </a:t>
            </a:r>
            <a:r>
              <a:rPr lang="uk-UA" sz="1500" dirty="0" err="1"/>
              <a:t>информации</a:t>
            </a:r>
            <a:r>
              <a:rPr lang="uk-UA" sz="1500" dirty="0"/>
              <a:t>, </a:t>
            </a:r>
            <a:r>
              <a:rPr lang="uk-UA" sz="1500" dirty="0" err="1"/>
              <a:t>содержащейся</a:t>
            </a:r>
            <a:r>
              <a:rPr lang="uk-UA" sz="1500" dirty="0"/>
              <a:t> в докумен­тах, </a:t>
            </a:r>
            <a:r>
              <a:rPr lang="uk-UA" sz="1500" dirty="0" err="1"/>
              <a:t>представленных</a:t>
            </a:r>
            <a:r>
              <a:rPr lang="uk-UA" sz="1500" dirty="0"/>
              <a:t> для </a:t>
            </a:r>
            <a:r>
              <a:rPr lang="uk-UA" sz="1500" dirty="0" err="1"/>
              <a:t>осуществления</a:t>
            </a:r>
            <a:r>
              <a:rPr lang="uk-UA" sz="1500" dirty="0"/>
              <a:t> валютного </a:t>
            </a:r>
            <a:r>
              <a:rPr lang="uk-UA" sz="1500" dirty="0" err="1"/>
              <a:t>конт­роля</a:t>
            </a:r>
            <a:r>
              <a:rPr lang="uk-UA" sz="1500" dirty="0"/>
              <a:t>;</a:t>
            </a:r>
            <a:endParaRPr lang="ru-RU" sz="1500" dirty="0"/>
          </a:p>
          <a:p>
            <a:pPr algn="ctr"/>
            <a:r>
              <a:rPr lang="uk-UA" sz="1500" dirty="0"/>
              <a:t>• </a:t>
            </a:r>
            <a:r>
              <a:rPr lang="uk-UA" sz="1500" dirty="0" err="1"/>
              <a:t>проверка</a:t>
            </a:r>
            <a:r>
              <a:rPr lang="uk-UA" sz="1500" dirty="0"/>
              <a:t> </a:t>
            </a:r>
            <a:r>
              <a:rPr lang="uk-UA" sz="1500" dirty="0" err="1"/>
              <a:t>правильности</a:t>
            </a:r>
            <a:r>
              <a:rPr lang="uk-UA" sz="1500" dirty="0"/>
              <a:t> </a:t>
            </a:r>
            <a:r>
              <a:rPr lang="uk-UA" sz="1500" dirty="0" err="1"/>
              <a:t>выбора</a:t>
            </a:r>
            <a:r>
              <a:rPr lang="uk-UA" sz="1500" dirty="0"/>
              <a:t> декларантом метода </a:t>
            </a:r>
            <a:r>
              <a:rPr lang="uk-UA" sz="1500" dirty="0" err="1"/>
              <a:t>оцен­ки</a:t>
            </a:r>
            <a:r>
              <a:rPr lang="uk-UA" sz="1500" dirty="0"/>
              <a:t> </a:t>
            </a:r>
            <a:r>
              <a:rPr lang="uk-UA" sz="1500" dirty="0" err="1"/>
              <a:t>товаров</a:t>
            </a:r>
            <a:r>
              <a:rPr lang="uk-UA" sz="1500" dirty="0"/>
              <a:t> в </a:t>
            </a:r>
            <a:r>
              <a:rPr lang="uk-UA" sz="1500" dirty="0" err="1"/>
              <a:t>таможенных</a:t>
            </a:r>
            <a:r>
              <a:rPr lang="uk-UA" sz="1500" dirty="0"/>
              <a:t> </a:t>
            </a:r>
            <a:r>
              <a:rPr lang="uk-UA" sz="1500" dirty="0" err="1"/>
              <a:t>целях</a:t>
            </a:r>
            <a:r>
              <a:rPr lang="uk-UA" sz="1500" dirty="0"/>
              <a:t>;</a:t>
            </a:r>
            <a:endParaRPr lang="ru-RU" sz="1500" dirty="0"/>
          </a:p>
          <a:p>
            <a:pPr algn="ctr"/>
            <a:r>
              <a:rPr lang="uk-UA" sz="1500" dirty="0"/>
              <a:t>• </a:t>
            </a:r>
            <a:r>
              <a:rPr lang="uk-UA" sz="1500" dirty="0" err="1"/>
              <a:t>проверка</a:t>
            </a:r>
            <a:r>
              <a:rPr lang="uk-UA" sz="1500" dirty="0"/>
              <a:t> </a:t>
            </a:r>
            <a:r>
              <a:rPr lang="uk-UA" sz="1500" dirty="0" err="1"/>
              <a:t>правильности</a:t>
            </a:r>
            <a:r>
              <a:rPr lang="uk-UA" sz="1500" dirty="0"/>
              <a:t> </a:t>
            </a:r>
            <a:r>
              <a:rPr lang="uk-UA" sz="1500" dirty="0" err="1"/>
              <a:t>заявления</a:t>
            </a:r>
            <a:r>
              <a:rPr lang="uk-UA" sz="1500" dirty="0"/>
              <a:t> </a:t>
            </a:r>
            <a:r>
              <a:rPr lang="uk-UA" sz="1500" dirty="0" err="1"/>
              <a:t>таможенной</a:t>
            </a:r>
            <a:r>
              <a:rPr lang="uk-UA" sz="1500" dirty="0"/>
              <a:t> </a:t>
            </a:r>
            <a:r>
              <a:rPr lang="uk-UA" sz="1500" dirty="0" err="1"/>
              <a:t>стоимости</a:t>
            </a:r>
            <a:r>
              <a:rPr lang="uk-UA" sz="1500" dirty="0"/>
              <a:t> </a:t>
            </a:r>
            <a:r>
              <a:rPr lang="uk-UA" sz="1500" dirty="0" err="1"/>
              <a:t>товаров</a:t>
            </a:r>
            <a:r>
              <a:rPr lang="uk-UA" sz="1500" dirty="0"/>
              <a:t> в </a:t>
            </a:r>
            <a:r>
              <a:rPr lang="uk-UA" sz="1500" dirty="0" err="1"/>
              <a:t>соответствии</a:t>
            </a:r>
            <a:r>
              <a:rPr lang="uk-UA" sz="1500" dirty="0"/>
              <a:t> с </a:t>
            </a:r>
            <a:r>
              <a:rPr lang="uk-UA" sz="1500" dirty="0" err="1"/>
              <a:t>выбранным</a:t>
            </a:r>
            <a:r>
              <a:rPr lang="uk-UA" sz="1500" dirty="0"/>
              <a:t> методом </a:t>
            </a:r>
            <a:r>
              <a:rPr lang="uk-UA" sz="1500" dirty="0" err="1"/>
              <a:t>определения</a:t>
            </a:r>
            <a:r>
              <a:rPr lang="uk-UA" sz="1500" dirty="0"/>
              <a:t> </a:t>
            </a:r>
            <a:r>
              <a:rPr lang="uk-UA" sz="1500" dirty="0" err="1"/>
              <a:t>таможенной</a:t>
            </a:r>
            <a:r>
              <a:rPr lang="uk-UA" sz="1500" dirty="0"/>
              <a:t> </a:t>
            </a:r>
            <a:r>
              <a:rPr lang="uk-UA" sz="1500" dirty="0" err="1"/>
              <a:t>стоимости</a:t>
            </a:r>
            <a:r>
              <a:rPr lang="uk-UA" sz="1500" dirty="0"/>
              <a:t> и документами, </a:t>
            </a:r>
            <a:r>
              <a:rPr lang="uk-UA" sz="1500" dirty="0" err="1"/>
              <a:t>ее</a:t>
            </a:r>
            <a:r>
              <a:rPr lang="uk-UA" sz="1500" dirty="0"/>
              <a:t> </a:t>
            </a:r>
            <a:r>
              <a:rPr lang="uk-UA" sz="1500" dirty="0" err="1"/>
              <a:t>подтверждаю­щими</a:t>
            </a:r>
            <a:r>
              <a:rPr lang="uk-UA" sz="1500" dirty="0"/>
              <a:t>, а </a:t>
            </a:r>
            <a:r>
              <a:rPr lang="uk-UA" sz="1500" dirty="0" err="1"/>
              <a:t>также</a:t>
            </a:r>
            <a:r>
              <a:rPr lang="uk-UA" sz="1500" dirty="0"/>
              <a:t> </a:t>
            </a:r>
            <a:r>
              <a:rPr lang="uk-UA" sz="1500" dirty="0" err="1"/>
              <a:t>анализ</a:t>
            </a:r>
            <a:r>
              <a:rPr lang="uk-UA" sz="1500" dirty="0"/>
              <a:t> </a:t>
            </a:r>
            <a:r>
              <a:rPr lang="uk-UA" sz="1500" dirty="0" err="1"/>
              <a:t>документов</a:t>
            </a:r>
            <a:r>
              <a:rPr lang="uk-UA" sz="1500" dirty="0"/>
              <a:t>, </a:t>
            </a:r>
            <a:r>
              <a:rPr lang="uk-UA" sz="1500" dirty="0" err="1"/>
              <a:t>предъявленных</a:t>
            </a:r>
            <a:r>
              <a:rPr lang="uk-UA" sz="1500" dirty="0"/>
              <a:t> декла­рантом для </a:t>
            </a:r>
            <a:r>
              <a:rPr lang="uk-UA" sz="1500" dirty="0" err="1"/>
              <a:t>подтверждения</a:t>
            </a:r>
            <a:r>
              <a:rPr lang="uk-UA" sz="1500" dirty="0"/>
              <a:t> </a:t>
            </a:r>
            <a:r>
              <a:rPr lang="uk-UA" sz="1500" dirty="0" err="1"/>
              <a:t>заявленной</a:t>
            </a:r>
            <a:r>
              <a:rPr lang="uk-UA" sz="1500" dirty="0"/>
              <a:t> </a:t>
            </a:r>
            <a:r>
              <a:rPr lang="uk-UA" sz="1500" dirty="0" err="1"/>
              <a:t>им</a:t>
            </a:r>
            <a:r>
              <a:rPr lang="uk-UA" sz="1500" dirty="0"/>
              <a:t> </a:t>
            </a:r>
            <a:r>
              <a:rPr lang="uk-UA" sz="1500" dirty="0" err="1"/>
              <a:t>таможенной</a:t>
            </a:r>
            <a:r>
              <a:rPr lang="uk-UA" sz="1500" dirty="0"/>
              <a:t> </a:t>
            </a:r>
            <a:r>
              <a:rPr lang="uk-UA" sz="1500" dirty="0" err="1"/>
              <a:t>сто­имости</a:t>
            </a:r>
            <a:r>
              <a:rPr lang="uk-UA" sz="1500" dirty="0"/>
              <a:t> </a:t>
            </a:r>
            <a:r>
              <a:rPr lang="uk-UA" sz="1500" dirty="0" err="1"/>
              <a:t>товаров</a:t>
            </a:r>
            <a:r>
              <a:rPr lang="uk-UA" sz="1500" dirty="0"/>
              <a:t>, с точки </a:t>
            </a:r>
            <a:r>
              <a:rPr lang="uk-UA" sz="1500" dirty="0" err="1"/>
              <a:t>зрения</a:t>
            </a:r>
            <a:r>
              <a:rPr lang="uk-UA" sz="1500" dirty="0"/>
              <a:t> </a:t>
            </a:r>
            <a:r>
              <a:rPr lang="uk-UA" sz="1500" dirty="0" err="1"/>
              <a:t>их</a:t>
            </a:r>
            <a:r>
              <a:rPr lang="uk-UA" sz="1500" dirty="0"/>
              <a:t> </a:t>
            </a:r>
            <a:r>
              <a:rPr lang="uk-UA" sz="1500" dirty="0" err="1"/>
              <a:t>достоверности</a:t>
            </a:r>
            <a:r>
              <a:rPr lang="uk-UA" sz="1500" dirty="0"/>
              <a:t> и </a:t>
            </a:r>
            <a:r>
              <a:rPr lang="uk-UA" sz="1500" dirty="0" err="1"/>
              <a:t>доста­точности</a:t>
            </a:r>
            <a:r>
              <a:rPr lang="uk-UA" sz="1500" dirty="0"/>
              <a:t> (</a:t>
            </a:r>
            <a:r>
              <a:rPr lang="uk-UA" sz="1500" dirty="0" err="1"/>
              <a:t>полноты</a:t>
            </a:r>
            <a:r>
              <a:rPr lang="uk-UA" sz="1500" dirty="0"/>
              <a:t>) для </a:t>
            </a:r>
            <a:r>
              <a:rPr lang="uk-UA" sz="1500" dirty="0" err="1"/>
              <a:t>подтверждения</a:t>
            </a:r>
            <a:r>
              <a:rPr lang="uk-UA" sz="1500" dirty="0"/>
              <a:t> </a:t>
            </a:r>
            <a:r>
              <a:rPr lang="uk-UA" sz="1500" dirty="0" err="1"/>
              <a:t>всех</a:t>
            </a:r>
            <a:r>
              <a:rPr lang="uk-UA" sz="1500" dirty="0"/>
              <a:t> </a:t>
            </a:r>
            <a:r>
              <a:rPr lang="uk-UA" sz="1500" dirty="0" err="1"/>
              <a:t>составляющих</a:t>
            </a:r>
            <a:r>
              <a:rPr lang="uk-UA" sz="1500" dirty="0"/>
              <a:t> </a:t>
            </a:r>
            <a:r>
              <a:rPr lang="uk-UA" sz="1500" dirty="0" err="1"/>
              <a:t>таможенной</a:t>
            </a:r>
            <a:r>
              <a:rPr lang="uk-UA" sz="1500" dirty="0"/>
              <a:t> </a:t>
            </a:r>
            <a:r>
              <a:rPr lang="uk-UA" sz="1500" dirty="0" err="1"/>
              <a:t>стоимости</a:t>
            </a:r>
            <a:r>
              <a:rPr lang="uk-UA" sz="1500" dirty="0"/>
              <a:t> (</a:t>
            </a:r>
            <a:r>
              <a:rPr lang="uk-UA" sz="1500" dirty="0" err="1"/>
              <a:t>таможенная</a:t>
            </a:r>
            <a:r>
              <a:rPr lang="uk-UA" sz="1500" dirty="0"/>
              <a:t> </a:t>
            </a:r>
            <a:r>
              <a:rPr lang="uk-UA" sz="1500" dirty="0" err="1"/>
              <a:t>стоимость</a:t>
            </a:r>
            <a:r>
              <a:rPr lang="uk-UA" sz="1500" dirty="0"/>
              <a:t> </a:t>
            </a:r>
            <a:r>
              <a:rPr lang="uk-UA" sz="1500" dirty="0" err="1"/>
              <a:t>товара</a:t>
            </a:r>
            <a:r>
              <a:rPr lang="uk-UA" sz="1500" dirty="0"/>
              <a:t> — </a:t>
            </a:r>
            <a:r>
              <a:rPr lang="uk-UA" sz="1500" dirty="0" err="1"/>
              <a:t>стоимость</a:t>
            </a:r>
            <a:r>
              <a:rPr lang="uk-UA" sz="1500" dirty="0"/>
              <a:t> </a:t>
            </a:r>
            <a:r>
              <a:rPr lang="uk-UA" sz="1500" dirty="0" err="1"/>
              <a:t>товара</a:t>
            </a:r>
            <a:r>
              <a:rPr lang="uk-UA" sz="1500" dirty="0"/>
              <a:t>, </a:t>
            </a:r>
            <a:r>
              <a:rPr lang="uk-UA" sz="1500" dirty="0" err="1"/>
              <a:t>перемещаемого</a:t>
            </a:r>
            <a:r>
              <a:rPr lang="uk-UA" sz="1500" dirty="0"/>
              <a:t> через </a:t>
            </a:r>
            <a:r>
              <a:rPr lang="uk-UA" sz="1500" dirty="0" err="1"/>
              <a:t>таможенную</a:t>
            </a:r>
            <a:r>
              <a:rPr lang="uk-UA" sz="1500" dirty="0"/>
              <a:t> </a:t>
            </a:r>
            <a:r>
              <a:rPr lang="uk-UA" sz="1500" dirty="0" err="1"/>
              <a:t>гра­ницу</a:t>
            </a:r>
            <a:r>
              <a:rPr lang="uk-UA" sz="1500" dirty="0"/>
              <a:t>, </a:t>
            </a:r>
            <a:r>
              <a:rPr lang="uk-UA" sz="1500" dirty="0" err="1"/>
              <a:t>определяемая</a:t>
            </a:r>
            <a:r>
              <a:rPr lang="uk-UA" sz="1500" dirty="0"/>
              <a:t> в </a:t>
            </a:r>
            <a:r>
              <a:rPr lang="uk-UA" sz="1500" dirty="0" err="1"/>
              <a:t>соответствии</a:t>
            </a:r>
            <a:r>
              <a:rPr lang="uk-UA" sz="1500" dirty="0"/>
              <a:t> с Законом «О </a:t>
            </a:r>
            <a:r>
              <a:rPr lang="uk-UA" sz="1500" dirty="0" err="1"/>
              <a:t>таможен­ном</a:t>
            </a:r>
            <a:r>
              <a:rPr lang="uk-UA" sz="1500" dirty="0"/>
              <a:t> </a:t>
            </a:r>
            <a:r>
              <a:rPr lang="uk-UA" sz="1500" dirty="0" err="1"/>
              <a:t>деле</a:t>
            </a:r>
            <a:r>
              <a:rPr lang="uk-UA" sz="1500" dirty="0"/>
              <a:t> в </a:t>
            </a:r>
            <a:r>
              <a:rPr lang="uk-UA" sz="1500" dirty="0" err="1"/>
              <a:t>Республике</a:t>
            </a:r>
            <a:r>
              <a:rPr lang="uk-UA" sz="1500" dirty="0"/>
              <a:t> Казахстан» и </a:t>
            </a:r>
            <a:r>
              <a:rPr lang="uk-UA" sz="1500" dirty="0" err="1"/>
              <a:t>используемая</a:t>
            </a:r>
            <a:r>
              <a:rPr lang="uk-UA" sz="1500" dirty="0"/>
              <a:t> в </a:t>
            </a:r>
            <a:r>
              <a:rPr lang="uk-UA" sz="1500" dirty="0" err="1"/>
              <a:t>целях</a:t>
            </a:r>
            <a:r>
              <a:rPr lang="uk-UA" sz="1500" dirty="0"/>
              <a:t> </a:t>
            </a:r>
            <a:r>
              <a:rPr lang="uk-UA" sz="1500" dirty="0" err="1"/>
              <a:t>обложения</a:t>
            </a:r>
            <a:r>
              <a:rPr lang="uk-UA" sz="1500" dirty="0"/>
              <a:t> </a:t>
            </a:r>
            <a:r>
              <a:rPr lang="uk-UA" sz="1500" dirty="0" err="1"/>
              <a:t>товара</a:t>
            </a:r>
            <a:r>
              <a:rPr lang="uk-UA" sz="1500" dirty="0"/>
              <a:t> </a:t>
            </a:r>
            <a:r>
              <a:rPr lang="uk-UA" sz="1500" dirty="0" err="1"/>
              <a:t>таможенными</a:t>
            </a:r>
            <a:r>
              <a:rPr lang="uk-UA" sz="1500" dirty="0"/>
              <a:t> платежами и </a:t>
            </a:r>
            <a:r>
              <a:rPr lang="uk-UA" sz="1500" dirty="0" err="1"/>
              <a:t>налогами</a:t>
            </a:r>
            <a:r>
              <a:rPr lang="uk-UA" sz="1500" dirty="0"/>
              <a:t>;</a:t>
            </a:r>
            <a:endParaRPr lang="ru-RU" sz="1500" dirty="0"/>
          </a:p>
          <a:p>
            <a:pPr algn="ctr"/>
            <a:r>
              <a:rPr lang="uk-UA" sz="1500" dirty="0" err="1"/>
              <a:t>ведения</a:t>
            </a:r>
            <a:r>
              <a:rPr lang="uk-UA" sz="1500" dirty="0"/>
              <a:t> </a:t>
            </a:r>
            <a:r>
              <a:rPr lang="uk-UA" sz="1500" dirty="0" err="1"/>
              <a:t>таможенной</a:t>
            </a:r>
            <a:r>
              <a:rPr lang="uk-UA" sz="1500" dirty="0"/>
              <a:t> статистики; </a:t>
            </a:r>
            <a:r>
              <a:rPr lang="uk-UA" sz="1500" dirty="0" err="1"/>
              <a:t>применения</a:t>
            </a:r>
            <a:r>
              <a:rPr lang="uk-UA" sz="1500" dirty="0"/>
              <a:t> </a:t>
            </a:r>
            <a:r>
              <a:rPr lang="uk-UA" sz="1500" dirty="0" err="1"/>
              <a:t>иных</a:t>
            </a:r>
            <a:r>
              <a:rPr lang="uk-UA" sz="1500" dirty="0"/>
              <a:t> мер </a:t>
            </a:r>
            <a:r>
              <a:rPr lang="uk-UA" sz="1500" dirty="0" err="1"/>
              <a:t>государственного</a:t>
            </a:r>
            <a:r>
              <a:rPr lang="uk-UA" sz="1500" dirty="0"/>
              <a:t> </a:t>
            </a:r>
            <a:r>
              <a:rPr lang="uk-UA" sz="1500" dirty="0" err="1"/>
              <a:t>регулирования</a:t>
            </a:r>
            <a:r>
              <a:rPr lang="uk-UA" sz="1500" dirty="0"/>
              <a:t> </a:t>
            </a:r>
            <a:r>
              <a:rPr lang="uk-UA" sz="1500" dirty="0" err="1"/>
              <a:t>внешнеторговой</a:t>
            </a:r>
            <a:r>
              <a:rPr lang="uk-UA" sz="1500" dirty="0"/>
              <a:t> </a:t>
            </a:r>
            <a:r>
              <a:rPr lang="uk-UA" sz="1500" dirty="0" err="1"/>
              <a:t>полити­ки</a:t>
            </a:r>
            <a:r>
              <a:rPr lang="uk-UA" sz="1500" dirty="0"/>
              <a:t> </a:t>
            </a:r>
            <a:r>
              <a:rPr lang="uk-UA" sz="1500" dirty="0" err="1"/>
              <a:t>республики</a:t>
            </a:r>
            <a:r>
              <a:rPr lang="uk-UA" sz="1500" dirty="0"/>
              <a:t>);</a:t>
            </a:r>
            <a:endParaRPr lang="ru-RU" sz="1500" dirty="0"/>
          </a:p>
          <a:p>
            <a:pPr algn="ctr"/>
            <a:r>
              <a:rPr lang="uk-UA" sz="1500" dirty="0"/>
              <a:t>• </a:t>
            </a:r>
            <a:r>
              <a:rPr lang="uk-UA" sz="1500" dirty="0" err="1"/>
              <a:t>сбор</a:t>
            </a:r>
            <a:r>
              <a:rPr lang="uk-UA" sz="1500" dirty="0"/>
              <a:t> </a:t>
            </a:r>
            <a:r>
              <a:rPr lang="uk-UA" sz="1500" dirty="0" err="1"/>
              <a:t>дополнительной</a:t>
            </a:r>
            <a:r>
              <a:rPr lang="uk-UA" sz="1500" dirty="0"/>
              <a:t> </a:t>
            </a:r>
            <a:r>
              <a:rPr lang="uk-UA" sz="1500" dirty="0" err="1"/>
              <a:t>информации</a:t>
            </a:r>
            <a:r>
              <a:rPr lang="uk-UA" sz="1500" dirty="0"/>
              <a:t> (</a:t>
            </a:r>
            <a:r>
              <a:rPr lang="uk-UA" sz="1500" dirty="0" err="1"/>
              <a:t>включая</a:t>
            </a:r>
            <a:r>
              <a:rPr lang="uk-UA" sz="1500" dirty="0"/>
              <a:t> </a:t>
            </a:r>
            <a:r>
              <a:rPr lang="uk-UA" sz="1500" dirty="0" err="1"/>
              <a:t>запрос</a:t>
            </a:r>
            <a:r>
              <a:rPr lang="uk-UA" sz="1500" dirty="0"/>
              <a:t> </a:t>
            </a:r>
            <a:r>
              <a:rPr lang="uk-UA" sz="1500" dirty="0" err="1"/>
              <a:t>допол­нительных</a:t>
            </a:r>
            <a:r>
              <a:rPr lang="uk-UA" sz="1500" dirty="0"/>
              <a:t> </a:t>
            </a:r>
            <a:r>
              <a:rPr lang="uk-UA" sz="1500" dirty="0" err="1"/>
              <a:t>документов</a:t>
            </a:r>
            <a:r>
              <a:rPr lang="uk-UA" sz="1500" dirty="0"/>
              <a:t> от декларанта), </a:t>
            </a:r>
            <a:r>
              <a:rPr lang="uk-UA" sz="1500" dirty="0" err="1"/>
              <a:t>необходимой</a:t>
            </a:r>
            <a:r>
              <a:rPr lang="uk-UA" sz="1500" dirty="0"/>
              <a:t> для </a:t>
            </a:r>
            <a:r>
              <a:rPr lang="uk-UA" sz="1500" dirty="0" err="1"/>
              <a:t>выяснения</a:t>
            </a:r>
            <a:r>
              <a:rPr lang="uk-UA" sz="1500" dirty="0"/>
              <a:t> </a:t>
            </a:r>
            <a:r>
              <a:rPr lang="uk-UA" sz="1500" dirty="0" err="1"/>
              <a:t>обстоятельств</a:t>
            </a:r>
            <a:r>
              <a:rPr lang="uk-UA" sz="1500" dirty="0"/>
              <a:t> </a:t>
            </a:r>
            <a:r>
              <a:rPr lang="uk-UA" sz="1500" dirty="0" err="1"/>
              <a:t>сделки</a:t>
            </a:r>
            <a:r>
              <a:rPr lang="uk-UA" sz="1500" dirty="0"/>
              <a:t>, </a:t>
            </a:r>
            <a:r>
              <a:rPr lang="uk-UA" sz="1500" dirty="0" err="1"/>
              <a:t>повлиявших</a:t>
            </a:r>
            <a:r>
              <a:rPr lang="uk-UA" sz="1500" dirty="0"/>
              <a:t> на </a:t>
            </a:r>
            <a:r>
              <a:rPr lang="uk-UA" sz="1500" dirty="0" err="1"/>
              <a:t>цену</a:t>
            </a:r>
            <a:r>
              <a:rPr lang="uk-UA" sz="1500" dirty="0"/>
              <a:t> </a:t>
            </a:r>
            <a:r>
              <a:rPr lang="uk-UA" sz="1500" dirty="0" err="1"/>
              <a:t>сдел­ки</a:t>
            </a:r>
            <a:r>
              <a:rPr lang="uk-UA" sz="1500" dirty="0"/>
              <a:t>, а </a:t>
            </a:r>
            <a:r>
              <a:rPr lang="uk-UA" sz="1500" dirty="0" err="1"/>
              <a:t>также</a:t>
            </a:r>
            <a:r>
              <a:rPr lang="uk-UA" sz="1500" dirty="0"/>
              <a:t> для </a:t>
            </a:r>
            <a:r>
              <a:rPr lang="uk-UA" sz="1500" dirty="0" err="1"/>
              <a:t>подтверждения</a:t>
            </a:r>
            <a:r>
              <a:rPr lang="uk-UA" sz="1500" dirty="0"/>
              <a:t> </a:t>
            </a:r>
            <a:r>
              <a:rPr lang="uk-UA" sz="1500" dirty="0" err="1"/>
              <a:t>всех</a:t>
            </a:r>
            <a:r>
              <a:rPr lang="uk-UA" sz="1500" dirty="0"/>
              <a:t> </a:t>
            </a:r>
            <a:r>
              <a:rPr lang="uk-UA" sz="1500" dirty="0" err="1"/>
              <a:t>элементов</a:t>
            </a:r>
            <a:r>
              <a:rPr lang="uk-UA" sz="1500" dirty="0"/>
              <a:t> </a:t>
            </a:r>
            <a:r>
              <a:rPr lang="uk-UA" sz="1500" dirty="0" err="1"/>
              <a:t>таможен­ной</a:t>
            </a:r>
            <a:r>
              <a:rPr lang="uk-UA" sz="1500" dirty="0"/>
              <a:t> </a:t>
            </a:r>
            <a:r>
              <a:rPr lang="uk-UA" sz="1500" dirty="0" err="1"/>
              <a:t>стоимости</a:t>
            </a:r>
            <a:r>
              <a:rPr lang="uk-UA" sz="1500" dirty="0"/>
              <a:t> </a:t>
            </a:r>
            <a:r>
              <a:rPr lang="uk-UA" sz="1500" dirty="0" err="1"/>
              <a:t>или</a:t>
            </a:r>
            <a:r>
              <a:rPr lang="uk-UA" sz="1500" dirty="0"/>
              <a:t> для </a:t>
            </a:r>
            <a:r>
              <a:rPr lang="uk-UA" sz="1500" dirty="0" err="1"/>
              <a:t>обоснования</a:t>
            </a:r>
            <a:r>
              <a:rPr lang="uk-UA" sz="1500" dirty="0"/>
              <a:t> </a:t>
            </a:r>
            <a:r>
              <a:rPr lang="uk-UA" sz="1500" dirty="0" err="1"/>
              <a:t>оценки</a:t>
            </a:r>
            <a:r>
              <a:rPr lang="uk-UA" sz="1500" dirty="0"/>
              <a:t> </a:t>
            </a:r>
            <a:r>
              <a:rPr lang="uk-UA" sz="1500" dirty="0" err="1"/>
              <a:t>товара</a:t>
            </a:r>
            <a:r>
              <a:rPr lang="uk-UA" sz="1500" dirty="0"/>
              <a:t>.</a:t>
            </a:r>
            <a:endParaRPr lang="ru-RU" sz="1500" dirty="0"/>
          </a:p>
          <a:p>
            <a:pPr algn="ctr"/>
            <a:r>
              <a:rPr lang="uk-UA" sz="1500" dirty="0"/>
              <a:t>• </a:t>
            </a:r>
            <a:r>
              <a:rPr lang="uk-UA" sz="1500" dirty="0" err="1"/>
              <a:t>корректировка</a:t>
            </a:r>
            <a:r>
              <a:rPr lang="uk-UA" sz="1500" dirty="0"/>
              <a:t> </a:t>
            </a:r>
            <a:r>
              <a:rPr lang="uk-UA" sz="1500" dirty="0" err="1"/>
              <a:t>таможенной</a:t>
            </a:r>
            <a:r>
              <a:rPr lang="uk-UA" sz="1500" dirty="0"/>
              <a:t> </a:t>
            </a:r>
            <a:r>
              <a:rPr lang="uk-UA" sz="1500" dirty="0" err="1"/>
              <a:t>стоимости</a:t>
            </a:r>
            <a:r>
              <a:rPr lang="uk-UA" sz="1500" dirty="0"/>
              <a:t> и </a:t>
            </a:r>
            <a:r>
              <a:rPr lang="uk-UA" sz="1500" dirty="0" err="1"/>
              <a:t>таможенных</a:t>
            </a:r>
            <a:r>
              <a:rPr lang="uk-UA" sz="1500" dirty="0"/>
              <a:t> </a:t>
            </a:r>
            <a:r>
              <a:rPr lang="uk-UA" sz="1500" dirty="0" err="1"/>
              <a:t>пла­тежей</a:t>
            </a:r>
            <a:r>
              <a:rPr lang="uk-UA" sz="1500" dirty="0"/>
              <a:t> в ходе </a:t>
            </a:r>
            <a:r>
              <a:rPr lang="uk-UA" sz="1500" dirty="0" err="1"/>
              <a:t>таможенного</a:t>
            </a:r>
            <a:r>
              <a:rPr lang="uk-UA" sz="1500" dirty="0"/>
              <a:t> </a:t>
            </a:r>
            <a:r>
              <a:rPr lang="uk-UA" sz="1500" dirty="0" err="1"/>
              <a:t>оформления</a:t>
            </a:r>
            <a:r>
              <a:rPr lang="uk-UA" sz="1500" dirty="0"/>
              <a:t> в </a:t>
            </a:r>
            <a:r>
              <a:rPr lang="uk-UA" sz="1500" dirty="0" err="1"/>
              <a:t>случаях</a:t>
            </a:r>
            <a:r>
              <a:rPr lang="uk-UA" sz="1500" dirty="0"/>
              <a:t>, </a:t>
            </a:r>
            <a:r>
              <a:rPr lang="uk-UA" sz="1500" dirty="0" err="1"/>
              <a:t>отмечен­ных</a:t>
            </a:r>
            <a:r>
              <a:rPr lang="uk-UA" sz="1500" dirty="0"/>
              <a:t> </a:t>
            </a:r>
            <a:r>
              <a:rPr lang="uk-UA" sz="1500" dirty="0" err="1"/>
              <a:t>нормативными</a:t>
            </a:r>
            <a:r>
              <a:rPr lang="uk-UA" sz="1500" dirty="0"/>
              <a:t> актами </a:t>
            </a:r>
            <a:r>
              <a:rPr lang="uk-UA" sz="1500" dirty="0" err="1"/>
              <a:t>Комитета</a:t>
            </a:r>
            <a:r>
              <a:rPr lang="uk-UA" sz="1500" dirty="0"/>
              <a:t> </a:t>
            </a:r>
            <a:r>
              <a:rPr lang="uk-UA" sz="1500" dirty="0" err="1"/>
              <a:t>таможенного</a:t>
            </a:r>
            <a:r>
              <a:rPr lang="uk-UA" sz="1500" dirty="0"/>
              <a:t> </a:t>
            </a:r>
            <a:r>
              <a:rPr lang="uk-UA" sz="1500" dirty="0" err="1"/>
              <a:t>конт­роля</a:t>
            </a:r>
            <a:r>
              <a:rPr lang="uk-UA" sz="1500" dirty="0"/>
              <a:t> </a:t>
            </a:r>
            <a:r>
              <a:rPr lang="uk-UA" sz="1500" dirty="0" err="1"/>
              <a:t>республики</a:t>
            </a:r>
            <a:r>
              <a:rPr lang="uk-UA" sz="1500" dirty="0"/>
              <a:t>, и </a:t>
            </a:r>
            <a:r>
              <a:rPr lang="uk-UA" sz="1500" dirty="0" err="1"/>
              <a:t>внесение</a:t>
            </a:r>
            <a:r>
              <a:rPr lang="uk-UA" sz="1500" dirty="0"/>
              <a:t> </a:t>
            </a:r>
            <a:r>
              <a:rPr lang="uk-UA" sz="1500" dirty="0" err="1"/>
              <a:t>соответствующих</a:t>
            </a:r>
            <a:r>
              <a:rPr lang="uk-UA" sz="1500" dirty="0"/>
              <a:t> </a:t>
            </a:r>
            <a:r>
              <a:rPr lang="uk-UA" sz="1500" dirty="0" err="1"/>
              <a:t>изменений</a:t>
            </a:r>
            <a:r>
              <a:rPr lang="uk-UA" sz="1500" dirty="0"/>
              <a:t> в </a:t>
            </a:r>
            <a:r>
              <a:rPr lang="uk-UA" sz="1500" dirty="0" err="1"/>
              <a:t>электронные</a:t>
            </a:r>
            <a:r>
              <a:rPr lang="uk-UA" sz="1500" dirty="0"/>
              <a:t> </a:t>
            </a:r>
            <a:r>
              <a:rPr lang="uk-UA" sz="1500" dirty="0" err="1"/>
              <a:t>копии</a:t>
            </a:r>
            <a:r>
              <a:rPr lang="uk-UA" sz="1500" dirty="0"/>
              <a:t> </a:t>
            </a:r>
            <a:r>
              <a:rPr lang="uk-UA" sz="1500" dirty="0" err="1"/>
              <a:t>таможенной</a:t>
            </a:r>
            <a:r>
              <a:rPr lang="uk-UA" sz="1500" dirty="0"/>
              <a:t> </a:t>
            </a:r>
            <a:r>
              <a:rPr lang="uk-UA" sz="1500" dirty="0" err="1"/>
              <a:t>декларации</a:t>
            </a:r>
            <a:r>
              <a:rPr lang="uk-UA" sz="1500" dirty="0"/>
              <a:t> и </a:t>
            </a:r>
            <a:r>
              <a:rPr lang="uk-UA" sz="1500" dirty="0" err="1"/>
              <a:t>деклара­ции</a:t>
            </a:r>
            <a:r>
              <a:rPr lang="uk-UA" sz="1500" dirty="0"/>
              <a:t> </a:t>
            </a:r>
            <a:r>
              <a:rPr lang="uk-UA" sz="1500" dirty="0" err="1"/>
              <a:t>таможенной</a:t>
            </a:r>
            <a:r>
              <a:rPr lang="uk-UA" sz="1500" dirty="0"/>
              <a:t> </a:t>
            </a:r>
            <a:r>
              <a:rPr lang="uk-UA" sz="1500" dirty="0" err="1"/>
              <a:t>стоимости</a:t>
            </a:r>
            <a:r>
              <a:rPr lang="uk-UA" sz="1500" dirty="0"/>
              <a:t>;</a:t>
            </a:r>
            <a:endParaRPr lang="ru-RU" sz="1500" dirty="0"/>
          </a:p>
          <a:p>
            <a:pPr algn="ctr"/>
            <a:r>
              <a:rPr lang="uk-UA" sz="1500" dirty="0"/>
              <a:t>• </a:t>
            </a:r>
            <a:r>
              <a:rPr lang="uk-UA" sz="1500" dirty="0" err="1"/>
              <a:t>временная</a:t>
            </a:r>
            <a:r>
              <a:rPr lang="uk-UA" sz="1500" dirty="0"/>
              <a:t> (</a:t>
            </a:r>
            <a:r>
              <a:rPr lang="uk-UA" sz="1500" dirty="0" err="1"/>
              <a:t>условная</a:t>
            </a:r>
            <a:r>
              <a:rPr lang="uk-UA" sz="1500" dirty="0"/>
              <a:t>) </a:t>
            </a:r>
            <a:r>
              <a:rPr lang="uk-UA" sz="1500" dirty="0" err="1"/>
              <a:t>оценка</a:t>
            </a:r>
            <a:r>
              <a:rPr lang="uk-UA" sz="1500" dirty="0"/>
              <a:t> </a:t>
            </a:r>
            <a:r>
              <a:rPr lang="uk-UA" sz="1500" dirty="0" err="1"/>
              <a:t>товара</a:t>
            </a:r>
            <a:r>
              <a:rPr lang="uk-UA" sz="1500" dirty="0"/>
              <a:t> при </a:t>
            </a:r>
            <a:r>
              <a:rPr lang="uk-UA" sz="1500" dirty="0" err="1"/>
              <a:t>отсутствии</a:t>
            </a:r>
            <a:r>
              <a:rPr lang="uk-UA" sz="1500" dirty="0"/>
              <a:t> </a:t>
            </a:r>
            <a:r>
              <a:rPr lang="uk-UA" sz="1500" dirty="0" err="1"/>
              <a:t>необ­ходимого</a:t>
            </a:r>
            <a:r>
              <a:rPr lang="uk-UA" sz="1500" dirty="0"/>
              <a:t> документального </a:t>
            </a:r>
            <a:r>
              <a:rPr lang="uk-UA" sz="1500" dirty="0" err="1"/>
              <a:t>подтверждения</a:t>
            </a:r>
            <a:r>
              <a:rPr lang="uk-UA" sz="1500" dirty="0"/>
              <a:t> </a:t>
            </a:r>
            <a:r>
              <a:rPr lang="uk-UA" sz="1500" dirty="0" err="1"/>
              <a:t>заявленной</a:t>
            </a:r>
            <a:r>
              <a:rPr lang="uk-UA" sz="1500" dirty="0"/>
              <a:t> дек­ларантом </a:t>
            </a:r>
            <a:r>
              <a:rPr lang="uk-UA" sz="1500" dirty="0" err="1"/>
              <a:t>таможенной</a:t>
            </a:r>
            <a:r>
              <a:rPr lang="uk-UA" sz="1500" dirty="0"/>
              <a:t> </a:t>
            </a:r>
            <a:r>
              <a:rPr lang="uk-UA" sz="1500" dirty="0" err="1"/>
              <a:t>стоимости</a:t>
            </a:r>
            <a:r>
              <a:rPr lang="uk-UA" sz="1500" dirty="0"/>
              <a:t> и/</a:t>
            </a:r>
            <a:r>
              <a:rPr lang="uk-UA" sz="1500" dirty="0" err="1"/>
              <a:t>или</a:t>
            </a:r>
            <a:r>
              <a:rPr lang="uk-UA" sz="1500" dirty="0"/>
              <a:t> </a:t>
            </a:r>
            <a:r>
              <a:rPr lang="uk-UA" sz="1500" dirty="0" err="1"/>
              <a:t>ее</a:t>
            </a:r>
            <a:r>
              <a:rPr lang="uk-UA" sz="1500" dirty="0"/>
              <a:t> </a:t>
            </a:r>
            <a:r>
              <a:rPr lang="uk-UA" sz="1500" dirty="0" err="1"/>
              <a:t>компонентов</a:t>
            </a:r>
            <a:r>
              <a:rPr lang="uk-UA" sz="1500" dirty="0"/>
              <a:t>, </a:t>
            </a:r>
            <a:r>
              <a:rPr lang="uk-UA" sz="1500" dirty="0" err="1"/>
              <a:t>соответствующая</a:t>
            </a:r>
            <a:r>
              <a:rPr lang="uk-UA" sz="1500" dirty="0"/>
              <a:t> </a:t>
            </a:r>
            <a:r>
              <a:rPr lang="uk-UA" sz="1500" dirty="0" err="1"/>
              <a:t>корректировка</a:t>
            </a:r>
            <a:r>
              <a:rPr lang="uk-UA" sz="1500" dirty="0"/>
              <a:t> </a:t>
            </a:r>
            <a:r>
              <a:rPr lang="uk-UA" sz="1500" dirty="0" err="1"/>
              <a:t>таможенной</a:t>
            </a:r>
            <a:r>
              <a:rPr lang="uk-UA" sz="1500" dirty="0"/>
              <a:t> </a:t>
            </a:r>
            <a:r>
              <a:rPr lang="uk-UA" sz="1500" dirty="0" err="1"/>
              <a:t>стоимости</a:t>
            </a:r>
            <a:r>
              <a:rPr lang="uk-UA" sz="1500" dirty="0"/>
              <a:t> и </a:t>
            </a:r>
            <a:r>
              <a:rPr lang="uk-UA" sz="1500" dirty="0" err="1"/>
              <a:t>таможенных</a:t>
            </a:r>
            <a:r>
              <a:rPr lang="uk-UA" sz="1500" dirty="0"/>
              <a:t> </a:t>
            </a:r>
            <a:r>
              <a:rPr lang="uk-UA" sz="1500" dirty="0" err="1"/>
              <a:t>платежей</a:t>
            </a:r>
            <a:r>
              <a:rPr lang="uk-UA" sz="1500" dirty="0"/>
              <a:t>.</a:t>
            </a:r>
            <a:endParaRPr lang="ru-RU" sz="1500" dirty="0"/>
          </a:p>
          <a:p>
            <a:pPr algn="ctr"/>
            <a:r>
              <a:rPr lang="uk-UA" sz="1500" dirty="0" err="1"/>
              <a:t>Должностное</a:t>
            </a:r>
            <a:r>
              <a:rPr lang="uk-UA" sz="1500" dirty="0"/>
              <a:t> </a:t>
            </a:r>
            <a:r>
              <a:rPr lang="uk-UA" sz="1500" dirty="0" err="1"/>
              <a:t>лицо</a:t>
            </a:r>
            <a:r>
              <a:rPr lang="uk-UA" sz="1500" dirty="0"/>
              <a:t> </a:t>
            </a:r>
            <a:r>
              <a:rPr lang="uk-UA" sz="1500" dirty="0" err="1"/>
              <a:t>после</a:t>
            </a:r>
            <a:r>
              <a:rPr lang="uk-UA" sz="1500" dirty="0"/>
              <a:t> </a:t>
            </a:r>
            <a:r>
              <a:rPr lang="uk-UA" sz="1500" dirty="0" err="1"/>
              <a:t>завершения</a:t>
            </a:r>
            <a:r>
              <a:rPr lang="uk-UA" sz="1500" dirty="0"/>
              <a:t> </a:t>
            </a:r>
            <a:r>
              <a:rPr lang="uk-UA" sz="1500" dirty="0" err="1"/>
              <a:t>контроля</a:t>
            </a:r>
            <a:r>
              <a:rPr lang="uk-UA" sz="1500" dirty="0"/>
              <a:t> на </a:t>
            </a:r>
            <a:r>
              <a:rPr lang="uk-UA" sz="1500" dirty="0" err="1"/>
              <a:t>оборот­ной</a:t>
            </a:r>
            <a:r>
              <a:rPr lang="uk-UA" sz="1500" dirty="0"/>
              <a:t> </a:t>
            </a:r>
            <a:r>
              <a:rPr lang="uk-UA" sz="1500" dirty="0" err="1"/>
              <a:t>стороне</a:t>
            </a:r>
            <a:r>
              <a:rPr lang="uk-UA" sz="1500" dirty="0"/>
              <a:t> </a:t>
            </a:r>
            <a:r>
              <a:rPr lang="uk-UA" sz="1500" dirty="0" err="1"/>
              <a:t>первого</a:t>
            </a:r>
            <a:r>
              <a:rPr lang="uk-UA" sz="1500" dirty="0"/>
              <a:t> листа </a:t>
            </a:r>
            <a:r>
              <a:rPr lang="uk-UA" sz="1500" dirty="0" err="1"/>
              <a:t>таможенной</a:t>
            </a:r>
            <a:r>
              <a:rPr lang="uk-UA" sz="1500" dirty="0"/>
              <a:t> </a:t>
            </a:r>
            <a:r>
              <a:rPr lang="uk-UA" sz="1500" dirty="0" err="1"/>
              <a:t>декларации</a:t>
            </a:r>
            <a:r>
              <a:rPr lang="uk-UA" sz="1500" dirty="0"/>
              <a:t> </a:t>
            </a:r>
            <a:r>
              <a:rPr lang="uk-UA" sz="1500" dirty="0" err="1"/>
              <a:t>под</a:t>
            </a:r>
            <a:r>
              <a:rPr lang="uk-UA" sz="1500" dirty="0"/>
              <a:t> </a:t>
            </a:r>
            <a:r>
              <a:rPr lang="uk-UA" sz="1500" dirty="0" err="1"/>
              <a:t>цифрой</a:t>
            </a:r>
            <a:r>
              <a:rPr lang="uk-UA" sz="1500" dirty="0"/>
              <a:t> «З» </a:t>
            </a:r>
            <a:r>
              <a:rPr lang="uk-UA" sz="1500" dirty="0" err="1"/>
              <a:t>делает</a:t>
            </a:r>
            <a:r>
              <a:rPr lang="uk-UA" sz="1500" dirty="0"/>
              <a:t> </a:t>
            </a:r>
            <a:r>
              <a:rPr lang="uk-UA" sz="1500" dirty="0" err="1"/>
              <a:t>запись</a:t>
            </a:r>
            <a:r>
              <a:rPr lang="uk-UA" sz="1500" dirty="0"/>
              <a:t> «</a:t>
            </a:r>
            <a:r>
              <a:rPr lang="uk-UA" sz="1500" dirty="0" err="1"/>
              <a:t>Проверено</a:t>
            </a:r>
            <a:r>
              <a:rPr lang="uk-UA" sz="1500" dirty="0"/>
              <a:t>», </a:t>
            </a:r>
            <a:r>
              <a:rPr lang="uk-UA" sz="1500" dirty="0" err="1"/>
              <a:t>проставляет</a:t>
            </a:r>
            <a:r>
              <a:rPr lang="uk-UA" sz="1500" dirty="0"/>
              <a:t> дату, </a:t>
            </a:r>
            <a:r>
              <a:rPr lang="uk-UA" sz="1500" dirty="0" err="1"/>
              <a:t>время</a:t>
            </a:r>
            <a:r>
              <a:rPr lang="uk-UA" sz="1500" dirty="0"/>
              <a:t> </a:t>
            </a:r>
            <a:r>
              <a:rPr lang="uk-UA" sz="1500" dirty="0" err="1"/>
              <a:t>оконча­ния</a:t>
            </a:r>
            <a:r>
              <a:rPr lang="uk-UA" sz="1500" dirty="0"/>
              <a:t> </a:t>
            </a:r>
            <a:r>
              <a:rPr lang="uk-UA" sz="1500" dirty="0" err="1"/>
              <a:t>проверки</a:t>
            </a:r>
            <a:r>
              <a:rPr lang="uk-UA" sz="1500" dirty="0"/>
              <a:t>, </a:t>
            </a:r>
            <a:r>
              <a:rPr lang="uk-UA" sz="1500" dirty="0" err="1"/>
              <a:t>подпись</a:t>
            </a:r>
            <a:r>
              <a:rPr lang="uk-UA" sz="1500" dirty="0"/>
              <a:t>, </a:t>
            </a:r>
            <a:r>
              <a:rPr lang="uk-UA" sz="1500" dirty="0" err="1"/>
              <a:t>личную</a:t>
            </a:r>
            <a:r>
              <a:rPr lang="uk-UA" sz="1500" dirty="0"/>
              <a:t> </a:t>
            </a:r>
            <a:r>
              <a:rPr lang="uk-UA" sz="1500" dirty="0" err="1"/>
              <a:t>номерную</a:t>
            </a:r>
            <a:r>
              <a:rPr lang="uk-UA" sz="1500" dirty="0"/>
              <a:t> печать и </a:t>
            </a:r>
            <a:r>
              <a:rPr lang="uk-UA" sz="1500" dirty="0" err="1"/>
              <a:t>передает</a:t>
            </a:r>
            <a:r>
              <a:rPr lang="uk-UA" sz="1500" dirty="0"/>
              <a:t> </a:t>
            </a:r>
            <a:r>
              <a:rPr lang="uk-UA" sz="1500" dirty="0" err="1"/>
              <a:t>дек­ларацию</a:t>
            </a:r>
            <a:r>
              <a:rPr lang="uk-UA" sz="1500" dirty="0"/>
              <a:t> на </a:t>
            </a:r>
            <a:r>
              <a:rPr lang="uk-UA" sz="1500" dirty="0" err="1"/>
              <a:t>следующий</a:t>
            </a:r>
            <a:r>
              <a:rPr lang="uk-UA" sz="1500" dirty="0"/>
              <a:t> </a:t>
            </a:r>
            <a:r>
              <a:rPr lang="uk-UA" sz="1500" dirty="0" err="1"/>
              <a:t>этап</a:t>
            </a:r>
            <a:r>
              <a:rPr lang="uk-UA" sz="1500" dirty="0"/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581784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53" y="188640"/>
            <a:ext cx="9144000" cy="6494085"/>
          </a:xfrm>
          <a:prstGeom prst="rect">
            <a:avLst/>
          </a:prstGeom>
          <a:ln w="57150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4. </a:t>
            </a:r>
            <a:r>
              <a:rPr lang="uk-UA" sz="1600" b="1" dirty="0" err="1"/>
              <a:t>Этап</a:t>
            </a:r>
            <a:r>
              <a:rPr lang="uk-UA" sz="1600" b="1" dirty="0"/>
              <a:t> </a:t>
            </a:r>
            <a:r>
              <a:rPr lang="uk-UA" sz="1600" b="1" dirty="0" err="1"/>
              <a:t>контроля</a:t>
            </a:r>
            <a:r>
              <a:rPr lang="uk-UA" sz="1600" b="1" dirty="0"/>
              <a:t> </a:t>
            </a:r>
            <a:r>
              <a:rPr lang="uk-UA" sz="1600" b="1" dirty="0" err="1"/>
              <a:t>таможенных</a:t>
            </a:r>
            <a:r>
              <a:rPr lang="uk-UA" sz="1600" b="1" dirty="0"/>
              <a:t> </a:t>
            </a:r>
            <a:r>
              <a:rPr lang="uk-UA" sz="1600" b="1" dirty="0" err="1"/>
              <a:t>платежей</a:t>
            </a:r>
            <a:r>
              <a:rPr lang="uk-UA" sz="1600" b="1" dirty="0"/>
              <a:t>.</a:t>
            </a:r>
            <a:endParaRPr lang="ru-RU" sz="1600" dirty="0"/>
          </a:p>
          <a:p>
            <a:pPr algn="ctr"/>
            <a:r>
              <a:rPr lang="uk-UA" sz="1600" dirty="0"/>
              <a:t>На </a:t>
            </a:r>
            <a:r>
              <a:rPr lang="uk-UA" sz="1600" dirty="0" err="1"/>
              <a:t>этом</a:t>
            </a:r>
            <a:r>
              <a:rPr lang="uk-UA" sz="1600" dirty="0"/>
              <a:t> </a:t>
            </a:r>
            <a:r>
              <a:rPr lang="uk-UA" sz="1600" dirty="0" err="1"/>
              <a:t>этапе</a:t>
            </a:r>
            <a:r>
              <a:rPr lang="uk-UA" sz="1600" dirty="0"/>
              <a:t> </a:t>
            </a:r>
            <a:r>
              <a:rPr lang="uk-UA" sz="1600" dirty="0" err="1"/>
              <a:t>проводится</a:t>
            </a:r>
            <a:r>
              <a:rPr lang="uk-UA" sz="1600" dirty="0"/>
              <a:t> </a:t>
            </a:r>
            <a:r>
              <a:rPr lang="uk-UA" sz="1600" dirty="0" err="1"/>
              <a:t>проверка</a:t>
            </a:r>
            <a:r>
              <a:rPr lang="uk-UA" sz="1600" dirty="0"/>
              <a:t> </a:t>
            </a:r>
            <a:r>
              <a:rPr lang="uk-UA" sz="1600" dirty="0" err="1"/>
              <a:t>наличия</a:t>
            </a:r>
            <a:r>
              <a:rPr lang="uk-UA" sz="1600" dirty="0"/>
              <a:t> у </a:t>
            </a:r>
            <a:r>
              <a:rPr lang="uk-UA" sz="1600" dirty="0" err="1"/>
              <a:t>лица</a:t>
            </a:r>
            <a:r>
              <a:rPr lang="uk-UA" sz="1600" dirty="0"/>
              <a:t>, </a:t>
            </a:r>
            <a:r>
              <a:rPr lang="uk-UA" sz="1600" dirty="0" err="1"/>
              <a:t>ответ­ственного</a:t>
            </a:r>
            <a:r>
              <a:rPr lang="uk-UA" sz="1600" dirty="0"/>
              <a:t> за </a:t>
            </a:r>
            <a:r>
              <a:rPr lang="uk-UA" sz="1600" dirty="0" err="1"/>
              <a:t>уплату</a:t>
            </a:r>
            <a:r>
              <a:rPr lang="uk-UA" sz="1600" dirty="0"/>
              <a:t> </a:t>
            </a:r>
            <a:r>
              <a:rPr lang="uk-UA" sz="1600" dirty="0" err="1"/>
              <a:t>таможенных</a:t>
            </a:r>
            <a:r>
              <a:rPr lang="uk-UA" sz="1600" dirty="0"/>
              <a:t> </a:t>
            </a:r>
            <a:r>
              <a:rPr lang="uk-UA" sz="1600" dirty="0" err="1"/>
              <a:t>платежей</a:t>
            </a:r>
            <a:r>
              <a:rPr lang="uk-UA" sz="1600" dirty="0"/>
              <a:t>, </a:t>
            </a:r>
            <a:r>
              <a:rPr lang="uk-UA" sz="1600" dirty="0" err="1"/>
              <a:t>задолженности</a:t>
            </a:r>
            <a:r>
              <a:rPr lang="uk-UA" sz="1600" dirty="0"/>
              <a:t> по </a:t>
            </a:r>
            <a:r>
              <a:rPr lang="uk-UA" sz="1600" dirty="0" err="1"/>
              <a:t>уплате</a:t>
            </a:r>
            <a:r>
              <a:rPr lang="uk-UA" sz="1600" dirty="0"/>
              <a:t> </a:t>
            </a:r>
            <a:r>
              <a:rPr lang="uk-UA" sz="1600" dirty="0" err="1"/>
              <a:t>таможенных</a:t>
            </a:r>
            <a:r>
              <a:rPr lang="uk-UA" sz="1600" dirty="0"/>
              <a:t> </a:t>
            </a:r>
            <a:r>
              <a:rPr lang="uk-UA" sz="1600" dirty="0" err="1"/>
              <a:t>платежей</a:t>
            </a:r>
            <a:r>
              <a:rPr lang="uk-UA" sz="1600" dirty="0"/>
              <a:t>, </a:t>
            </a:r>
            <a:r>
              <a:rPr lang="uk-UA" sz="1600" dirty="0" err="1"/>
              <a:t>процентов</a:t>
            </a:r>
            <a:r>
              <a:rPr lang="uk-UA" sz="1600" dirty="0"/>
              <a:t> за </a:t>
            </a:r>
            <a:r>
              <a:rPr lang="uk-UA" sz="1600" dirty="0" err="1"/>
              <a:t>использованную</a:t>
            </a:r>
            <a:r>
              <a:rPr lang="uk-UA" sz="1600" dirty="0"/>
              <a:t> </a:t>
            </a:r>
            <a:r>
              <a:rPr lang="uk-UA" sz="1600" dirty="0" err="1"/>
              <a:t>отсрочку</a:t>
            </a:r>
            <a:r>
              <a:rPr lang="uk-UA" sz="1600" dirty="0"/>
              <a:t> </a:t>
            </a:r>
            <a:r>
              <a:rPr lang="uk-UA" sz="1600" dirty="0" err="1"/>
              <a:t>или</a:t>
            </a:r>
            <a:r>
              <a:rPr lang="uk-UA" sz="1600" dirty="0"/>
              <a:t> за </a:t>
            </a:r>
            <a:r>
              <a:rPr lang="uk-UA" sz="1600" dirty="0" err="1"/>
              <a:t>рассрочку</a:t>
            </a:r>
            <a:r>
              <a:rPr lang="uk-UA" sz="1600" dirty="0"/>
              <a:t> </a:t>
            </a:r>
            <a:r>
              <a:rPr lang="uk-UA" sz="1600" dirty="0" err="1"/>
              <a:t>уплаты</a:t>
            </a:r>
            <a:r>
              <a:rPr lang="uk-UA" sz="1600" dirty="0"/>
              <a:t> </a:t>
            </a:r>
            <a:r>
              <a:rPr lang="uk-UA" sz="1600" dirty="0" err="1"/>
              <a:t>таможенных</a:t>
            </a:r>
            <a:r>
              <a:rPr lang="uk-UA" sz="1600" dirty="0"/>
              <a:t> </a:t>
            </a:r>
            <a:r>
              <a:rPr lang="uk-UA" sz="1600" dirty="0" err="1"/>
              <a:t>платежей</a:t>
            </a:r>
            <a:r>
              <a:rPr lang="uk-UA" sz="1600" dirty="0"/>
              <a:t> по </a:t>
            </a:r>
            <a:r>
              <a:rPr lang="uk-UA" sz="1600" dirty="0" err="1"/>
              <a:t>ра­нее</a:t>
            </a:r>
            <a:r>
              <a:rPr lang="uk-UA" sz="1600" dirty="0"/>
              <a:t> </a:t>
            </a:r>
            <a:r>
              <a:rPr lang="uk-UA" sz="1600" dirty="0" err="1"/>
              <a:t>произведенным</a:t>
            </a:r>
            <a:r>
              <a:rPr lang="uk-UA" sz="1600" dirty="0"/>
              <a:t> поставкам, </a:t>
            </a:r>
            <a:r>
              <a:rPr lang="uk-UA" sz="1600" dirty="0" err="1"/>
              <a:t>сумм</a:t>
            </a:r>
            <a:r>
              <a:rPr lang="uk-UA" sz="1600" dirty="0"/>
              <a:t> </a:t>
            </a:r>
            <a:r>
              <a:rPr lang="uk-UA" sz="1600" dirty="0" err="1"/>
              <a:t>штрафов</a:t>
            </a:r>
            <a:r>
              <a:rPr lang="uk-UA" sz="1600" dirty="0"/>
              <a:t> при </a:t>
            </a:r>
            <a:r>
              <a:rPr lang="uk-UA" sz="1600" dirty="0" err="1"/>
              <a:t>совершенных</a:t>
            </a:r>
            <a:r>
              <a:rPr lang="uk-UA" sz="1600" dirty="0"/>
              <a:t> </a:t>
            </a:r>
            <a:r>
              <a:rPr lang="uk-UA" sz="1600" dirty="0" err="1"/>
              <a:t>нарушениях</a:t>
            </a:r>
            <a:r>
              <a:rPr lang="uk-UA" sz="1600" dirty="0"/>
              <a:t> </a:t>
            </a:r>
            <a:r>
              <a:rPr lang="uk-UA" sz="1600" dirty="0" err="1"/>
              <a:t>таможенных</a:t>
            </a:r>
            <a:r>
              <a:rPr lang="uk-UA" sz="1600" dirty="0"/>
              <a:t> правил, </a:t>
            </a:r>
            <a:r>
              <a:rPr lang="uk-UA" sz="1600" dirty="0" err="1"/>
              <a:t>пени</a:t>
            </a:r>
            <a:r>
              <a:rPr lang="uk-UA" sz="1600" dirty="0"/>
              <a:t> за </a:t>
            </a:r>
            <a:r>
              <a:rPr lang="uk-UA" sz="1600" dirty="0" err="1"/>
              <a:t>просрочку</a:t>
            </a:r>
            <a:r>
              <a:rPr lang="uk-UA" sz="1600" dirty="0"/>
              <a:t> </a:t>
            </a:r>
            <a:r>
              <a:rPr lang="uk-UA" sz="1600" dirty="0" err="1"/>
              <a:t>уплаты</a:t>
            </a:r>
            <a:r>
              <a:rPr lang="uk-UA" sz="1600" dirty="0"/>
              <a:t> </a:t>
            </a:r>
            <a:r>
              <a:rPr lang="uk-UA" sz="1600" dirty="0" err="1"/>
              <a:t>та­моженных</a:t>
            </a:r>
            <a:r>
              <a:rPr lang="uk-UA" sz="1600" dirty="0"/>
              <a:t> </a:t>
            </a:r>
            <a:r>
              <a:rPr lang="uk-UA" sz="1600" dirty="0" err="1"/>
              <a:t>платежей</a:t>
            </a:r>
            <a:r>
              <a:rPr lang="uk-UA" sz="1600" dirty="0"/>
              <a:t>.</a:t>
            </a:r>
            <a:endParaRPr lang="ru-RU" sz="1600" dirty="0"/>
          </a:p>
          <a:p>
            <a:pPr algn="ctr"/>
            <a:r>
              <a:rPr lang="uk-UA" sz="1600" dirty="0"/>
              <a:t>При </a:t>
            </a:r>
            <a:r>
              <a:rPr lang="uk-UA" sz="1600" dirty="0" err="1"/>
              <a:t>задолженности</a:t>
            </a:r>
            <a:r>
              <a:rPr lang="uk-UA" sz="1600" dirty="0"/>
              <a:t> </a:t>
            </a:r>
            <a:r>
              <a:rPr lang="uk-UA" sz="1600" dirty="0" err="1"/>
              <a:t>товары</a:t>
            </a:r>
            <a:r>
              <a:rPr lang="uk-UA" sz="1600" dirty="0"/>
              <a:t> и </a:t>
            </a:r>
            <a:r>
              <a:rPr lang="uk-UA" sz="1600" dirty="0" err="1"/>
              <a:t>транспортные</a:t>
            </a:r>
            <a:r>
              <a:rPr lang="uk-UA" sz="1600" dirty="0"/>
              <a:t> </a:t>
            </a:r>
            <a:r>
              <a:rPr lang="uk-UA" sz="1600" dirty="0" err="1"/>
              <a:t>средства</a:t>
            </a:r>
            <a:r>
              <a:rPr lang="uk-UA" sz="1600" dirty="0"/>
              <a:t> </a:t>
            </a:r>
            <a:r>
              <a:rPr lang="uk-UA" sz="1600" dirty="0" err="1"/>
              <a:t>подле­жат</a:t>
            </a:r>
            <a:r>
              <a:rPr lang="uk-UA" sz="1600" dirty="0"/>
              <a:t> </a:t>
            </a:r>
            <a:r>
              <a:rPr lang="uk-UA" sz="1600" dirty="0" err="1"/>
              <a:t>выпуску</a:t>
            </a:r>
            <a:r>
              <a:rPr lang="uk-UA" sz="1600" dirty="0"/>
              <a:t> </a:t>
            </a:r>
            <a:r>
              <a:rPr lang="uk-UA" sz="1600" dirty="0" err="1"/>
              <a:t>только</a:t>
            </a:r>
            <a:r>
              <a:rPr lang="uk-UA" sz="1600" dirty="0"/>
              <a:t> </a:t>
            </a:r>
            <a:r>
              <a:rPr lang="uk-UA" sz="1600" dirty="0" err="1"/>
              <a:t>после</a:t>
            </a:r>
            <a:r>
              <a:rPr lang="uk-UA" sz="1600" dirty="0"/>
              <a:t> </a:t>
            </a:r>
            <a:r>
              <a:rPr lang="uk-UA" sz="1600" dirty="0" err="1"/>
              <a:t>ее</a:t>
            </a:r>
            <a:r>
              <a:rPr lang="uk-UA" sz="1600" dirty="0"/>
              <a:t> </a:t>
            </a:r>
            <a:r>
              <a:rPr lang="uk-UA" sz="1600" dirty="0" err="1"/>
              <a:t>полного</a:t>
            </a:r>
            <a:r>
              <a:rPr lang="uk-UA" sz="1600" dirty="0"/>
              <a:t> </a:t>
            </a:r>
            <a:r>
              <a:rPr lang="uk-UA" sz="1600" dirty="0" err="1"/>
              <a:t>погашения</a:t>
            </a:r>
            <a:r>
              <a:rPr lang="uk-UA" sz="1600" dirty="0"/>
              <a:t>.</a:t>
            </a:r>
            <a:endParaRPr lang="ru-RU" sz="1600" dirty="0"/>
          </a:p>
          <a:p>
            <a:pPr algn="ctr"/>
            <a:r>
              <a:rPr lang="uk-UA" sz="1600" dirty="0"/>
              <a:t>В </a:t>
            </a:r>
            <a:r>
              <a:rPr lang="uk-UA" sz="1600" dirty="0" err="1"/>
              <a:t>случае</a:t>
            </a:r>
            <a:r>
              <a:rPr lang="uk-UA" sz="1600" dirty="0"/>
              <a:t> </a:t>
            </a:r>
            <a:r>
              <a:rPr lang="uk-UA" sz="1600" dirty="0" err="1"/>
              <a:t>нарушения</a:t>
            </a:r>
            <a:r>
              <a:rPr lang="uk-UA" sz="1600" dirty="0"/>
              <a:t> </a:t>
            </a:r>
            <a:r>
              <a:rPr lang="uk-UA" sz="1600" dirty="0" err="1"/>
              <a:t>сроков</a:t>
            </a:r>
            <a:r>
              <a:rPr lang="uk-UA" sz="1600" dirty="0"/>
              <a:t> </a:t>
            </a:r>
            <a:r>
              <a:rPr lang="uk-UA" sz="1600" dirty="0" err="1"/>
              <a:t>подачи</a:t>
            </a:r>
            <a:r>
              <a:rPr lang="uk-UA" sz="1600" dirty="0"/>
              <a:t> </a:t>
            </a:r>
            <a:r>
              <a:rPr lang="uk-UA" sz="1600" dirty="0" err="1"/>
              <a:t>таможенной</a:t>
            </a:r>
            <a:r>
              <a:rPr lang="uk-UA" sz="1600" dirty="0"/>
              <a:t> </a:t>
            </a:r>
            <a:r>
              <a:rPr lang="uk-UA" sz="1600" dirty="0" err="1"/>
              <a:t>декларации</a:t>
            </a:r>
            <a:r>
              <a:rPr lang="uk-UA" sz="1600" dirty="0"/>
              <a:t> </a:t>
            </a:r>
            <a:r>
              <a:rPr lang="uk-UA" sz="1600" dirty="0" err="1"/>
              <a:t>производится</a:t>
            </a:r>
            <a:r>
              <a:rPr lang="uk-UA" sz="1600" dirty="0"/>
              <a:t> </a:t>
            </a:r>
            <a:r>
              <a:rPr lang="uk-UA" sz="1600" dirty="0" err="1"/>
              <a:t>начисление</a:t>
            </a:r>
            <a:r>
              <a:rPr lang="uk-UA" sz="1600" dirty="0"/>
              <a:t> </a:t>
            </a:r>
            <a:r>
              <a:rPr lang="uk-UA" sz="1600" dirty="0" err="1"/>
              <a:t>пени</a:t>
            </a:r>
            <a:r>
              <a:rPr lang="uk-UA" sz="1600" dirty="0"/>
              <a:t> за </a:t>
            </a:r>
            <a:r>
              <a:rPr lang="uk-UA" sz="1600" dirty="0" err="1"/>
              <a:t>просрочку</a:t>
            </a:r>
            <a:r>
              <a:rPr lang="uk-UA" sz="1600" dirty="0"/>
              <a:t> </a:t>
            </a:r>
            <a:r>
              <a:rPr lang="uk-UA" sz="1600" dirty="0" err="1"/>
              <a:t>уплаты</a:t>
            </a:r>
            <a:r>
              <a:rPr lang="uk-UA" sz="1600" dirty="0"/>
              <a:t> </a:t>
            </a:r>
            <a:r>
              <a:rPr lang="uk-UA" sz="1600" dirty="0" err="1"/>
              <a:t>таможен­ных</a:t>
            </a:r>
            <a:r>
              <a:rPr lang="uk-UA" sz="1600" dirty="0"/>
              <a:t> </a:t>
            </a:r>
            <a:r>
              <a:rPr lang="uk-UA" sz="1600" dirty="0" err="1"/>
              <a:t>платежей</a:t>
            </a:r>
            <a:r>
              <a:rPr lang="uk-UA" sz="1600" dirty="0"/>
              <a:t>.</a:t>
            </a:r>
            <a:endParaRPr lang="ru-RU" sz="1600" dirty="0"/>
          </a:p>
          <a:p>
            <a:pPr algn="ctr"/>
            <a:r>
              <a:rPr lang="uk-UA" sz="1600" dirty="0" err="1"/>
              <a:t>Также</a:t>
            </a:r>
            <a:r>
              <a:rPr lang="uk-UA" sz="1600" dirty="0"/>
              <a:t> </a:t>
            </a:r>
            <a:r>
              <a:rPr lang="uk-UA" sz="1600" dirty="0" err="1"/>
              <a:t>производится</a:t>
            </a:r>
            <a:r>
              <a:rPr lang="uk-UA" sz="1600" dirty="0"/>
              <a:t> </a:t>
            </a:r>
            <a:r>
              <a:rPr lang="uk-UA" sz="1600" dirty="0" err="1"/>
              <a:t>проверка</a:t>
            </a:r>
            <a:r>
              <a:rPr lang="uk-UA" sz="1600" dirty="0"/>
              <a:t>:</a:t>
            </a:r>
            <a:endParaRPr lang="ru-RU" sz="1600" dirty="0"/>
          </a:p>
          <a:p>
            <a:pPr algn="ctr"/>
            <a:r>
              <a:rPr lang="uk-UA" sz="1600" dirty="0"/>
              <a:t>• </a:t>
            </a:r>
            <a:r>
              <a:rPr lang="uk-UA" sz="1600" dirty="0" err="1"/>
              <a:t>правильности</a:t>
            </a:r>
            <a:r>
              <a:rPr lang="uk-UA" sz="1600" dirty="0"/>
              <a:t> </a:t>
            </a:r>
            <a:r>
              <a:rPr lang="uk-UA" sz="1600" dirty="0" err="1"/>
              <a:t>заполнения</a:t>
            </a:r>
            <a:r>
              <a:rPr lang="uk-UA" sz="1600" dirty="0"/>
              <a:t> </a:t>
            </a:r>
            <a:r>
              <a:rPr lang="uk-UA" sz="1600" dirty="0" err="1"/>
              <a:t>таможенной</a:t>
            </a:r>
            <a:r>
              <a:rPr lang="uk-UA" sz="1600" dirty="0"/>
              <a:t> </a:t>
            </a:r>
            <a:r>
              <a:rPr lang="uk-UA" sz="1600" dirty="0" err="1"/>
              <a:t>декларации</a:t>
            </a:r>
            <a:r>
              <a:rPr lang="uk-UA" sz="1600" dirty="0"/>
              <a:t> и </a:t>
            </a:r>
            <a:r>
              <a:rPr lang="uk-UA" sz="1600" dirty="0" err="1"/>
              <a:t>ее</a:t>
            </a:r>
            <a:r>
              <a:rPr lang="uk-UA" sz="1600" dirty="0"/>
              <a:t> </a:t>
            </a:r>
            <a:r>
              <a:rPr lang="uk-UA" sz="1600" dirty="0" err="1"/>
              <a:t>электронной</a:t>
            </a:r>
            <a:r>
              <a:rPr lang="uk-UA" sz="1600" dirty="0"/>
              <a:t> </a:t>
            </a:r>
            <a:r>
              <a:rPr lang="uk-UA" sz="1600" dirty="0" err="1"/>
              <a:t>копии</a:t>
            </a:r>
            <a:r>
              <a:rPr lang="uk-UA" sz="1600" dirty="0"/>
              <a:t>, </a:t>
            </a:r>
            <a:r>
              <a:rPr lang="uk-UA" sz="1600" dirty="0" err="1"/>
              <a:t>полноты</a:t>
            </a:r>
            <a:r>
              <a:rPr lang="uk-UA" sz="1600" dirty="0"/>
              <a:t> и </a:t>
            </a:r>
            <a:r>
              <a:rPr lang="uk-UA" sz="1600" dirty="0" err="1"/>
              <a:t>достоверности</a:t>
            </a:r>
            <a:r>
              <a:rPr lang="uk-UA" sz="1600" dirty="0"/>
              <a:t> </a:t>
            </a:r>
            <a:r>
              <a:rPr lang="uk-UA" sz="1600" dirty="0" err="1"/>
              <a:t>заявленных</a:t>
            </a:r>
            <a:endParaRPr lang="ru-RU" sz="1600" dirty="0"/>
          </a:p>
          <a:p>
            <a:pPr algn="ctr"/>
            <a:r>
              <a:rPr lang="uk-UA" sz="1600" dirty="0"/>
              <a:t>в них </a:t>
            </a:r>
            <a:r>
              <a:rPr lang="uk-UA" sz="1600" dirty="0" err="1"/>
              <a:t>сведений</a:t>
            </a:r>
            <a:r>
              <a:rPr lang="uk-UA" sz="1600" dirty="0"/>
              <a:t>, </a:t>
            </a:r>
            <a:r>
              <a:rPr lang="uk-UA" sz="1600" dirty="0" err="1"/>
              <a:t>влияющих</a:t>
            </a:r>
            <a:r>
              <a:rPr lang="uk-UA" sz="1600" dirty="0"/>
              <a:t> на </a:t>
            </a:r>
            <a:r>
              <a:rPr lang="uk-UA" sz="1600" dirty="0" err="1"/>
              <a:t>исчисление</a:t>
            </a:r>
            <a:r>
              <a:rPr lang="uk-UA" sz="1600" dirty="0"/>
              <a:t> </a:t>
            </a:r>
            <a:r>
              <a:rPr lang="uk-UA" sz="1600" dirty="0" err="1"/>
              <a:t>таможенных</a:t>
            </a:r>
            <a:r>
              <a:rPr lang="uk-UA" sz="1600" dirty="0"/>
              <a:t> </a:t>
            </a:r>
            <a:r>
              <a:rPr lang="uk-UA" sz="1600" dirty="0" err="1"/>
              <a:t>пла­тежей</a:t>
            </a:r>
            <a:r>
              <a:rPr lang="uk-UA" sz="1600" dirty="0"/>
              <a:t>;</a:t>
            </a:r>
            <a:endParaRPr lang="ru-RU" sz="1600" dirty="0"/>
          </a:p>
          <a:p>
            <a:pPr algn="ctr"/>
            <a:r>
              <a:rPr lang="uk-UA" sz="1600" dirty="0"/>
              <a:t>• </a:t>
            </a:r>
            <a:r>
              <a:rPr lang="uk-UA" sz="1600" dirty="0" err="1"/>
              <a:t>обоснованности</a:t>
            </a:r>
            <a:r>
              <a:rPr lang="uk-UA" sz="1600" dirty="0"/>
              <a:t> </a:t>
            </a:r>
            <a:r>
              <a:rPr lang="uk-UA" sz="1600" dirty="0" err="1"/>
              <a:t>заявленных</a:t>
            </a:r>
            <a:r>
              <a:rPr lang="uk-UA" sz="1600" dirty="0"/>
              <a:t> </a:t>
            </a:r>
            <a:r>
              <a:rPr lang="uk-UA" sz="1600" dirty="0" err="1"/>
              <a:t>тарифных</a:t>
            </a:r>
            <a:r>
              <a:rPr lang="uk-UA" sz="1600" dirty="0"/>
              <a:t> и </a:t>
            </a:r>
            <a:r>
              <a:rPr lang="uk-UA" sz="1600" dirty="0" err="1"/>
              <a:t>налоговых</a:t>
            </a:r>
            <a:r>
              <a:rPr lang="uk-UA" sz="1600" dirty="0"/>
              <a:t> </a:t>
            </a:r>
            <a:r>
              <a:rPr lang="uk-UA" sz="1600" dirty="0" err="1"/>
              <a:t>льгот</a:t>
            </a:r>
            <a:r>
              <a:rPr lang="uk-UA" sz="1600" dirty="0"/>
              <a:t> и </a:t>
            </a:r>
            <a:r>
              <a:rPr lang="uk-UA" sz="1600" dirty="0" err="1"/>
              <a:t>преференций</a:t>
            </a:r>
            <a:r>
              <a:rPr lang="uk-UA" sz="1600" dirty="0"/>
              <a:t>, </a:t>
            </a:r>
            <a:r>
              <a:rPr lang="uk-UA" sz="1600" dirty="0" err="1"/>
              <a:t>документов</a:t>
            </a:r>
            <a:r>
              <a:rPr lang="uk-UA" sz="1600" dirty="0"/>
              <a:t>, </a:t>
            </a:r>
            <a:r>
              <a:rPr lang="uk-UA" sz="1600" dirty="0" err="1"/>
              <a:t>определяющих</a:t>
            </a:r>
            <a:r>
              <a:rPr lang="uk-UA" sz="1600" dirty="0"/>
              <a:t> </a:t>
            </a:r>
            <a:r>
              <a:rPr lang="uk-UA" sz="1600" dirty="0" err="1"/>
              <a:t>заявленные</a:t>
            </a:r>
            <a:r>
              <a:rPr lang="uk-UA" sz="1600" dirty="0"/>
              <a:t> </a:t>
            </a:r>
            <a:r>
              <a:rPr lang="uk-UA" sz="1600" dirty="0" err="1"/>
              <a:t>льготы</a:t>
            </a:r>
            <a:r>
              <a:rPr lang="uk-UA" sz="1600" dirty="0"/>
              <a:t> </a:t>
            </a:r>
            <a:r>
              <a:rPr lang="uk-UA" sz="1600" dirty="0" err="1"/>
              <a:t>либо</a:t>
            </a:r>
            <a:r>
              <a:rPr lang="uk-UA" sz="1600" dirty="0"/>
              <a:t> </a:t>
            </a:r>
            <a:r>
              <a:rPr lang="uk-UA" sz="1600" dirty="0" err="1"/>
              <a:t>устанавливающих</a:t>
            </a:r>
            <a:r>
              <a:rPr lang="uk-UA" sz="1600" dirty="0"/>
              <a:t> </a:t>
            </a:r>
            <a:r>
              <a:rPr lang="uk-UA" sz="1600" dirty="0" err="1"/>
              <a:t>особый</a:t>
            </a:r>
            <a:r>
              <a:rPr lang="uk-UA" sz="1600" dirty="0"/>
              <a:t> порядок </a:t>
            </a:r>
            <a:r>
              <a:rPr lang="uk-UA" sz="1600" dirty="0" err="1"/>
              <a:t>исчисления</a:t>
            </a:r>
            <a:r>
              <a:rPr lang="uk-UA" sz="1600" dirty="0"/>
              <a:t> и </a:t>
            </a:r>
            <a:r>
              <a:rPr lang="uk-UA" sz="1600" dirty="0" err="1"/>
              <a:t>уплаты</a:t>
            </a:r>
            <a:r>
              <a:rPr lang="uk-UA" sz="1600" dirty="0"/>
              <a:t> </a:t>
            </a:r>
            <a:r>
              <a:rPr lang="uk-UA" sz="1600" dirty="0" err="1"/>
              <a:t>таможенных</a:t>
            </a:r>
            <a:r>
              <a:rPr lang="uk-UA" sz="1600" dirty="0"/>
              <a:t> </a:t>
            </a:r>
            <a:r>
              <a:rPr lang="uk-UA" sz="1600" dirty="0" err="1"/>
              <a:t>платежей</a:t>
            </a:r>
            <a:r>
              <a:rPr lang="uk-UA" sz="1600" dirty="0"/>
              <a:t>, при </a:t>
            </a:r>
            <a:r>
              <a:rPr lang="uk-UA" sz="1600" dirty="0" err="1"/>
              <a:t>наличии</a:t>
            </a:r>
            <a:r>
              <a:rPr lang="uk-UA" sz="1600" dirty="0"/>
              <a:t> </a:t>
            </a:r>
            <a:r>
              <a:rPr lang="uk-UA" sz="1600" dirty="0" err="1"/>
              <a:t>соответству­ющих</a:t>
            </a:r>
            <a:r>
              <a:rPr lang="uk-UA" sz="1600" dirty="0"/>
              <a:t> </a:t>
            </a:r>
            <a:r>
              <a:rPr lang="uk-UA" sz="1600" dirty="0" err="1"/>
              <a:t>подтверждений</a:t>
            </a:r>
            <a:r>
              <a:rPr lang="uk-UA" sz="1600" dirty="0"/>
              <a:t> </a:t>
            </a:r>
            <a:r>
              <a:rPr lang="uk-UA" sz="1600" dirty="0" err="1"/>
              <a:t>специализированного</a:t>
            </a:r>
            <a:r>
              <a:rPr lang="uk-UA" sz="1600" dirty="0"/>
              <a:t> </a:t>
            </a:r>
            <a:r>
              <a:rPr lang="uk-UA" sz="1600" dirty="0" err="1"/>
              <a:t>подразделе­ния</a:t>
            </a:r>
            <a:r>
              <a:rPr lang="uk-UA" sz="1600" dirty="0"/>
              <a:t> </a:t>
            </a:r>
            <a:r>
              <a:rPr lang="uk-UA" sz="1600" dirty="0" err="1"/>
              <a:t>таможенного</a:t>
            </a:r>
            <a:r>
              <a:rPr lang="uk-UA" sz="1600" dirty="0"/>
              <a:t> органа, </a:t>
            </a:r>
            <a:r>
              <a:rPr lang="uk-UA" sz="1600" dirty="0" err="1"/>
              <a:t>осуществляющего</a:t>
            </a:r>
            <a:r>
              <a:rPr lang="uk-UA" sz="1600" dirty="0"/>
              <a:t> контроль и </a:t>
            </a:r>
            <a:r>
              <a:rPr lang="uk-UA" sz="1600" dirty="0" err="1"/>
              <a:t>учет</a:t>
            </a:r>
            <a:r>
              <a:rPr lang="uk-UA" sz="1600" dirty="0"/>
              <a:t> </a:t>
            </a:r>
            <a:r>
              <a:rPr lang="uk-UA" sz="1600" dirty="0" err="1"/>
              <a:t>таможенных</a:t>
            </a:r>
            <a:r>
              <a:rPr lang="uk-UA" sz="1600" dirty="0"/>
              <a:t> </a:t>
            </a:r>
            <a:r>
              <a:rPr lang="uk-UA" sz="1600" dirty="0" err="1"/>
              <a:t>платежей</a:t>
            </a:r>
            <a:r>
              <a:rPr lang="uk-UA" sz="1600" dirty="0"/>
              <a:t>. </a:t>
            </a:r>
            <a:r>
              <a:rPr lang="uk-UA" sz="1600" dirty="0" err="1"/>
              <a:t>Предоставление</a:t>
            </a:r>
            <a:r>
              <a:rPr lang="uk-UA" sz="1600" dirty="0"/>
              <a:t> </a:t>
            </a:r>
            <a:r>
              <a:rPr lang="uk-UA" sz="1600" dirty="0" err="1"/>
              <a:t>тарифных</a:t>
            </a:r>
            <a:r>
              <a:rPr lang="uk-UA" sz="1600" dirty="0"/>
              <a:t> и </a:t>
            </a:r>
            <a:r>
              <a:rPr lang="uk-UA" sz="1600" dirty="0" err="1"/>
              <a:t>налоговых</a:t>
            </a:r>
            <a:r>
              <a:rPr lang="uk-UA" sz="1600" dirty="0"/>
              <a:t> </a:t>
            </a:r>
            <a:r>
              <a:rPr lang="uk-UA" sz="1600" dirty="0" err="1"/>
              <a:t>льгот</a:t>
            </a:r>
            <a:r>
              <a:rPr lang="uk-UA" sz="1600" dirty="0"/>
              <a:t> </a:t>
            </a:r>
            <a:r>
              <a:rPr lang="uk-UA" sz="1600" dirty="0" err="1"/>
              <a:t>или</a:t>
            </a:r>
            <a:r>
              <a:rPr lang="uk-UA" sz="1600" dirty="0"/>
              <a:t> </a:t>
            </a:r>
            <a:r>
              <a:rPr lang="uk-UA" sz="1600" dirty="0" err="1"/>
              <a:t>применение</a:t>
            </a:r>
            <a:r>
              <a:rPr lang="uk-UA" sz="1600" dirty="0"/>
              <a:t> </a:t>
            </a:r>
            <a:r>
              <a:rPr lang="uk-UA" sz="1600" dirty="0" err="1"/>
              <a:t>особого</a:t>
            </a:r>
            <a:r>
              <a:rPr lang="uk-UA" sz="1600" dirty="0"/>
              <a:t> </a:t>
            </a:r>
            <a:r>
              <a:rPr lang="uk-UA" sz="1600" dirty="0" err="1"/>
              <a:t>порядка</a:t>
            </a:r>
            <a:r>
              <a:rPr lang="uk-UA" sz="1600" dirty="0"/>
              <a:t> </a:t>
            </a:r>
            <a:r>
              <a:rPr lang="uk-UA" sz="1600" dirty="0" err="1"/>
              <a:t>уплаты</a:t>
            </a:r>
            <a:r>
              <a:rPr lang="uk-UA" sz="1600" dirty="0"/>
              <a:t> </a:t>
            </a:r>
            <a:r>
              <a:rPr lang="uk-UA" sz="1600" dirty="0" err="1"/>
              <a:t>таможенных</a:t>
            </a:r>
            <a:r>
              <a:rPr lang="uk-UA" sz="1600" dirty="0"/>
              <a:t> </a:t>
            </a:r>
            <a:r>
              <a:rPr lang="uk-UA" sz="1600" dirty="0" err="1"/>
              <a:t>платежей</a:t>
            </a:r>
            <a:r>
              <a:rPr lang="uk-UA" sz="1600" dirty="0"/>
              <a:t> </a:t>
            </a:r>
            <a:r>
              <a:rPr lang="uk-UA" sz="1600" dirty="0" err="1"/>
              <a:t>производится</a:t>
            </a:r>
            <a:r>
              <a:rPr lang="uk-UA" sz="1600" dirty="0"/>
              <a:t> </a:t>
            </a:r>
            <a:r>
              <a:rPr lang="uk-UA" sz="1600" dirty="0" err="1"/>
              <a:t>только</a:t>
            </a:r>
            <a:r>
              <a:rPr lang="uk-UA" sz="1600" dirty="0"/>
              <a:t> при </a:t>
            </a:r>
            <a:r>
              <a:rPr lang="uk-UA" sz="1600" dirty="0" err="1"/>
              <a:t>наличии</a:t>
            </a:r>
            <a:r>
              <a:rPr lang="uk-UA" sz="1600" dirty="0"/>
              <a:t> </a:t>
            </a:r>
            <a:r>
              <a:rPr lang="uk-UA" sz="1600" dirty="0" err="1"/>
              <a:t>соответствующего</a:t>
            </a:r>
            <a:r>
              <a:rPr lang="uk-UA" sz="1600" dirty="0"/>
              <a:t> </a:t>
            </a:r>
            <a:r>
              <a:rPr lang="uk-UA" sz="1600" dirty="0" err="1"/>
              <a:t>подтверждения</a:t>
            </a:r>
            <a:r>
              <a:rPr lang="uk-UA" sz="1600" dirty="0"/>
              <a:t> </a:t>
            </a:r>
            <a:r>
              <a:rPr lang="uk-UA" sz="1600" dirty="0" err="1"/>
              <a:t>указанного</a:t>
            </a:r>
            <a:r>
              <a:rPr lang="uk-UA" sz="1600" dirty="0"/>
              <a:t> </a:t>
            </a:r>
            <a:r>
              <a:rPr lang="uk-UA" sz="1600" dirty="0" err="1"/>
              <a:t>подразделе­ния</a:t>
            </a:r>
            <a:r>
              <a:rPr lang="uk-UA" sz="1600" dirty="0"/>
              <a:t> </a:t>
            </a:r>
            <a:r>
              <a:rPr lang="uk-UA" sz="1600" dirty="0" err="1"/>
              <a:t>правильности</a:t>
            </a:r>
            <a:r>
              <a:rPr lang="uk-UA" sz="1600" dirty="0"/>
              <a:t> </a:t>
            </a:r>
            <a:r>
              <a:rPr lang="uk-UA" sz="1600" dirty="0" err="1"/>
              <a:t>исчисления</a:t>
            </a:r>
            <a:r>
              <a:rPr lang="uk-UA" sz="1600" dirty="0"/>
              <a:t> и </a:t>
            </a:r>
            <a:r>
              <a:rPr lang="uk-UA" sz="1600" dirty="0" err="1"/>
              <a:t>уплаты</a:t>
            </a:r>
            <a:r>
              <a:rPr lang="uk-UA" sz="1600" dirty="0"/>
              <a:t> </a:t>
            </a:r>
            <a:r>
              <a:rPr lang="uk-UA" sz="1600" dirty="0" err="1"/>
              <a:t>таможенных</a:t>
            </a:r>
            <a:r>
              <a:rPr lang="uk-UA" sz="1600" dirty="0"/>
              <a:t> </a:t>
            </a:r>
            <a:r>
              <a:rPr lang="uk-UA" sz="1600" dirty="0" err="1"/>
              <a:t>пла­тежей</a:t>
            </a:r>
            <a:r>
              <a:rPr lang="uk-UA" sz="1600" dirty="0"/>
              <a:t>.</a:t>
            </a:r>
            <a:endParaRPr lang="ru-RU" sz="1600" dirty="0"/>
          </a:p>
          <a:p>
            <a:pPr algn="ctr"/>
            <a:r>
              <a:rPr lang="uk-UA" sz="1600" dirty="0" err="1"/>
              <a:t>Должностным</a:t>
            </a:r>
            <a:r>
              <a:rPr lang="uk-UA" sz="1600" dirty="0"/>
              <a:t> </a:t>
            </a:r>
            <a:r>
              <a:rPr lang="uk-UA" sz="1600" dirty="0" err="1"/>
              <a:t>лицом</a:t>
            </a:r>
            <a:r>
              <a:rPr lang="uk-UA" sz="1600" dirty="0"/>
              <a:t> на </a:t>
            </a:r>
            <a:r>
              <a:rPr lang="uk-UA" sz="1600" dirty="0" err="1"/>
              <a:t>этом</a:t>
            </a:r>
            <a:r>
              <a:rPr lang="uk-UA" sz="1600" dirty="0"/>
              <a:t> </a:t>
            </a:r>
            <a:r>
              <a:rPr lang="uk-UA" sz="1600" dirty="0" err="1"/>
              <a:t>этапе</a:t>
            </a:r>
            <a:r>
              <a:rPr lang="uk-UA" sz="1600" dirty="0"/>
              <a:t> </a:t>
            </a:r>
            <a:r>
              <a:rPr lang="uk-UA" sz="1600" dirty="0" err="1"/>
              <a:t>также</a:t>
            </a:r>
            <a:r>
              <a:rPr lang="uk-UA" sz="1600" dirty="0"/>
              <a:t> </a:t>
            </a:r>
            <a:r>
              <a:rPr lang="uk-UA" sz="1600" dirty="0" err="1"/>
              <a:t>производится</a:t>
            </a:r>
            <a:r>
              <a:rPr lang="uk-UA" sz="1600" dirty="0"/>
              <a:t>:</a:t>
            </a:r>
            <a:endParaRPr lang="ru-RU" sz="1600" dirty="0"/>
          </a:p>
          <a:p>
            <a:pPr algn="ctr"/>
            <a:r>
              <a:rPr lang="uk-UA" sz="1600" dirty="0"/>
              <a:t>• </a:t>
            </a:r>
            <a:r>
              <a:rPr lang="uk-UA" sz="1600" dirty="0" err="1"/>
              <a:t>проверка</a:t>
            </a:r>
            <a:r>
              <a:rPr lang="uk-UA" sz="1600" dirty="0"/>
              <a:t> </a:t>
            </a:r>
            <a:r>
              <a:rPr lang="uk-UA" sz="1600" dirty="0" err="1"/>
              <a:t>фактического</a:t>
            </a:r>
            <a:r>
              <a:rPr lang="uk-UA" sz="1600" dirty="0"/>
              <a:t> </a:t>
            </a:r>
            <a:r>
              <a:rPr lang="uk-UA" sz="1600" dirty="0" err="1"/>
              <a:t>поступления</a:t>
            </a:r>
            <a:r>
              <a:rPr lang="uk-UA" sz="1600" dirty="0"/>
              <a:t> </a:t>
            </a:r>
            <a:r>
              <a:rPr lang="uk-UA" sz="1600" dirty="0" err="1"/>
              <a:t>денежных</a:t>
            </a:r>
            <a:r>
              <a:rPr lang="uk-UA" sz="1600" dirty="0"/>
              <a:t> </a:t>
            </a:r>
            <a:r>
              <a:rPr lang="uk-UA" sz="1600" dirty="0" err="1"/>
              <a:t>средств</a:t>
            </a:r>
            <a:r>
              <a:rPr lang="uk-UA" sz="1600" dirty="0"/>
              <a:t> на </a:t>
            </a:r>
            <a:r>
              <a:rPr lang="uk-UA" sz="1600" dirty="0" err="1"/>
              <a:t>счет</a:t>
            </a:r>
            <a:r>
              <a:rPr lang="uk-UA" sz="1600" dirty="0"/>
              <a:t> </a:t>
            </a:r>
            <a:r>
              <a:rPr lang="uk-UA" sz="1600" dirty="0" err="1"/>
              <a:t>таможенного</a:t>
            </a:r>
            <a:r>
              <a:rPr lang="uk-UA" sz="1600" dirty="0"/>
              <a:t> органа;</a:t>
            </a:r>
            <a:endParaRPr lang="ru-RU" sz="1600" dirty="0"/>
          </a:p>
          <a:p>
            <a:pPr algn="ctr"/>
            <a:r>
              <a:rPr lang="uk-UA" sz="1600" dirty="0"/>
              <a:t>• </a:t>
            </a:r>
            <a:r>
              <a:rPr lang="uk-UA" sz="1600" dirty="0" err="1"/>
              <a:t>начисление</a:t>
            </a:r>
            <a:r>
              <a:rPr lang="uk-UA" sz="1600" dirty="0"/>
              <a:t> </a:t>
            </a:r>
            <a:r>
              <a:rPr lang="uk-UA" sz="1600" dirty="0" err="1"/>
              <a:t>пени</a:t>
            </a:r>
            <a:r>
              <a:rPr lang="uk-UA" sz="1600" dirty="0"/>
              <a:t> за </a:t>
            </a:r>
            <a:r>
              <a:rPr lang="uk-UA" sz="1600" dirty="0" err="1"/>
              <a:t>просрочку</a:t>
            </a:r>
            <a:r>
              <a:rPr lang="uk-UA" sz="1600" dirty="0"/>
              <a:t> </a:t>
            </a:r>
            <a:r>
              <a:rPr lang="uk-UA" sz="1600" dirty="0" err="1"/>
              <a:t>уплаты</a:t>
            </a:r>
            <a:r>
              <a:rPr lang="uk-UA" sz="1600" dirty="0"/>
              <a:t> </a:t>
            </a:r>
            <a:r>
              <a:rPr lang="uk-UA" sz="1600" dirty="0" err="1"/>
              <a:t>таможенных</a:t>
            </a:r>
            <a:r>
              <a:rPr lang="uk-UA" sz="1600" dirty="0"/>
              <a:t> </a:t>
            </a:r>
            <a:r>
              <a:rPr lang="uk-UA" sz="1600" dirty="0" err="1"/>
              <a:t>плате­жей</a:t>
            </a:r>
            <a:r>
              <a:rPr lang="uk-UA" sz="1600" dirty="0"/>
              <a:t>.</a:t>
            </a:r>
            <a:endParaRPr lang="ru-RU" sz="1600" dirty="0"/>
          </a:p>
          <a:p>
            <a:pPr algn="ctr"/>
            <a:r>
              <a:rPr lang="uk-UA" sz="1600" dirty="0" err="1"/>
              <a:t>Должностное</a:t>
            </a:r>
            <a:r>
              <a:rPr lang="uk-UA" sz="1600" dirty="0"/>
              <a:t> </a:t>
            </a:r>
            <a:r>
              <a:rPr lang="uk-UA" sz="1600" dirty="0" err="1"/>
              <a:t>лицо</a:t>
            </a:r>
            <a:r>
              <a:rPr lang="uk-UA" sz="1600" dirty="0"/>
              <a:t> </a:t>
            </a:r>
            <a:r>
              <a:rPr lang="uk-UA" sz="1600" dirty="0" err="1"/>
              <a:t>после</a:t>
            </a:r>
            <a:r>
              <a:rPr lang="uk-UA" sz="1600" dirty="0"/>
              <a:t> </a:t>
            </a:r>
            <a:r>
              <a:rPr lang="uk-UA" sz="1600" dirty="0" err="1"/>
              <a:t>завершения</a:t>
            </a:r>
            <a:r>
              <a:rPr lang="uk-UA" sz="1600" dirty="0"/>
              <a:t> </a:t>
            </a:r>
            <a:r>
              <a:rPr lang="uk-UA" sz="1600" dirty="0" err="1"/>
              <a:t>контроля</a:t>
            </a:r>
            <a:r>
              <a:rPr lang="uk-UA" sz="1600" dirty="0"/>
              <a:t> на </a:t>
            </a:r>
            <a:r>
              <a:rPr lang="uk-UA" sz="1600" dirty="0" err="1"/>
              <a:t>оборот­ной</a:t>
            </a:r>
            <a:r>
              <a:rPr lang="uk-UA" sz="1600" dirty="0"/>
              <a:t> </a:t>
            </a:r>
            <a:r>
              <a:rPr lang="uk-UA" sz="1600" dirty="0" err="1"/>
              <a:t>стороне</a:t>
            </a:r>
            <a:r>
              <a:rPr lang="uk-UA" sz="1600" dirty="0"/>
              <a:t> </a:t>
            </a:r>
            <a:r>
              <a:rPr lang="uk-UA" sz="1600" dirty="0" err="1"/>
              <a:t>первого</a:t>
            </a:r>
            <a:r>
              <a:rPr lang="uk-UA" sz="1600" dirty="0"/>
              <a:t> листа </a:t>
            </a:r>
            <a:r>
              <a:rPr lang="uk-UA" sz="1600" dirty="0" err="1"/>
              <a:t>таможенной</a:t>
            </a:r>
            <a:r>
              <a:rPr lang="uk-UA" sz="1600" dirty="0"/>
              <a:t> </a:t>
            </a:r>
            <a:r>
              <a:rPr lang="uk-UA" sz="1600" dirty="0" err="1"/>
              <a:t>декларации</a:t>
            </a:r>
            <a:r>
              <a:rPr lang="uk-UA" sz="1600" dirty="0"/>
              <a:t> </a:t>
            </a:r>
            <a:r>
              <a:rPr lang="uk-UA" sz="1600" dirty="0" err="1"/>
              <a:t>под</a:t>
            </a:r>
            <a:r>
              <a:rPr lang="uk-UA" sz="1600" dirty="0"/>
              <a:t> </a:t>
            </a:r>
            <a:r>
              <a:rPr lang="uk-UA" sz="1600" dirty="0" err="1"/>
              <a:t>цифрой</a:t>
            </a:r>
            <a:r>
              <a:rPr lang="uk-UA" sz="1600" dirty="0"/>
              <a:t> «4» </a:t>
            </a:r>
            <a:r>
              <a:rPr lang="uk-UA" sz="1600" dirty="0" err="1"/>
              <a:t>делает</a:t>
            </a:r>
            <a:r>
              <a:rPr lang="uk-UA" sz="1600" dirty="0"/>
              <a:t> </a:t>
            </a:r>
            <a:r>
              <a:rPr lang="uk-UA" sz="1600" dirty="0" err="1"/>
              <a:t>запись</a:t>
            </a:r>
            <a:r>
              <a:rPr lang="uk-UA" sz="1600" dirty="0"/>
              <a:t> «</a:t>
            </a:r>
            <a:r>
              <a:rPr lang="uk-UA" sz="1600" dirty="0" err="1"/>
              <a:t>Проверено</a:t>
            </a:r>
            <a:r>
              <a:rPr lang="uk-UA" sz="1600" dirty="0"/>
              <a:t>», </a:t>
            </a:r>
            <a:r>
              <a:rPr lang="uk-UA" sz="1600" dirty="0" err="1"/>
              <a:t>проставляет</a:t>
            </a:r>
            <a:r>
              <a:rPr lang="uk-UA" sz="1600" dirty="0"/>
              <a:t> дату, </a:t>
            </a:r>
            <a:r>
              <a:rPr lang="uk-UA" sz="1600" dirty="0" err="1"/>
              <a:t>время</a:t>
            </a:r>
            <a:r>
              <a:rPr lang="uk-UA" sz="1600" dirty="0"/>
              <a:t> </a:t>
            </a:r>
            <a:r>
              <a:rPr lang="uk-UA" sz="1600" dirty="0" err="1"/>
              <a:t>оконча­ния</a:t>
            </a:r>
            <a:r>
              <a:rPr lang="uk-UA" sz="1600" dirty="0"/>
              <a:t> </a:t>
            </a:r>
            <a:r>
              <a:rPr lang="uk-UA" sz="1600" dirty="0" err="1"/>
              <a:t>проверки</a:t>
            </a:r>
            <a:r>
              <a:rPr lang="uk-UA" sz="1600" dirty="0"/>
              <a:t>, </a:t>
            </a:r>
            <a:r>
              <a:rPr lang="uk-UA" sz="1600" dirty="0" err="1"/>
              <a:t>подпись</a:t>
            </a:r>
            <a:r>
              <a:rPr lang="uk-UA" sz="1600" dirty="0"/>
              <a:t>, </a:t>
            </a:r>
            <a:r>
              <a:rPr lang="uk-UA" sz="1600" dirty="0" err="1"/>
              <a:t>личную</a:t>
            </a:r>
            <a:r>
              <a:rPr lang="uk-UA" sz="1600" dirty="0"/>
              <a:t> </a:t>
            </a:r>
            <a:r>
              <a:rPr lang="uk-UA" sz="1600" dirty="0" err="1"/>
              <a:t>номерную</a:t>
            </a:r>
            <a:r>
              <a:rPr lang="uk-UA" sz="1600" dirty="0"/>
              <a:t> печать и </a:t>
            </a:r>
            <a:r>
              <a:rPr lang="uk-UA" sz="1600" dirty="0" err="1"/>
              <a:t>передает</a:t>
            </a:r>
            <a:r>
              <a:rPr lang="uk-UA" sz="1600" dirty="0"/>
              <a:t> </a:t>
            </a:r>
            <a:r>
              <a:rPr lang="uk-UA" sz="1600" dirty="0" err="1"/>
              <a:t>дек­ларацию</a:t>
            </a:r>
            <a:r>
              <a:rPr lang="uk-UA" sz="1600" dirty="0"/>
              <a:t> на </a:t>
            </a:r>
            <a:r>
              <a:rPr lang="uk-UA" sz="1600" dirty="0" err="1"/>
              <a:t>следующий</a:t>
            </a:r>
            <a:r>
              <a:rPr lang="uk-UA" sz="1600" dirty="0"/>
              <a:t> </a:t>
            </a:r>
            <a:r>
              <a:rPr lang="uk-UA" sz="1600" dirty="0" err="1"/>
              <a:t>этап</a:t>
            </a:r>
            <a:r>
              <a:rPr lang="uk-UA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359334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-79653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5. </a:t>
            </a:r>
            <a:r>
              <a:rPr lang="uk-UA" sz="2400" b="1" dirty="0" err="1"/>
              <a:t>Этап</a:t>
            </a:r>
            <a:r>
              <a:rPr lang="uk-UA" sz="2400" b="1" dirty="0"/>
              <a:t> </a:t>
            </a:r>
            <a:r>
              <a:rPr lang="uk-UA" sz="2400" b="1" dirty="0" err="1"/>
              <a:t>досмотра</a:t>
            </a:r>
            <a:r>
              <a:rPr lang="uk-UA" sz="2400" b="1" dirty="0"/>
              <a:t> и </a:t>
            </a:r>
            <a:r>
              <a:rPr lang="uk-UA" sz="2400" b="1" dirty="0" err="1"/>
              <a:t>выпуска</a:t>
            </a:r>
            <a:r>
              <a:rPr lang="uk-UA" sz="2400" b="1" dirty="0"/>
              <a:t>.</a:t>
            </a:r>
            <a:endParaRPr lang="ru-RU" sz="2400" dirty="0"/>
          </a:p>
          <a:p>
            <a:pPr algn="ctr"/>
            <a:r>
              <a:rPr lang="uk-UA" sz="2400" dirty="0"/>
              <a:t>На </a:t>
            </a:r>
            <a:r>
              <a:rPr lang="uk-UA" sz="2400" dirty="0" err="1"/>
              <a:t>этом</a:t>
            </a:r>
            <a:r>
              <a:rPr lang="uk-UA" sz="2400" dirty="0"/>
              <a:t> </a:t>
            </a:r>
            <a:r>
              <a:rPr lang="uk-UA" sz="2400" dirty="0" err="1"/>
              <a:t>этапе</a:t>
            </a:r>
            <a:r>
              <a:rPr lang="uk-UA" sz="2400" dirty="0"/>
              <a:t> </a:t>
            </a:r>
            <a:r>
              <a:rPr lang="uk-UA" sz="2400" dirty="0" err="1"/>
              <a:t>проводятся</a:t>
            </a:r>
            <a:r>
              <a:rPr lang="uk-UA" sz="2400" dirty="0"/>
              <a:t>:</a:t>
            </a:r>
            <a:endParaRPr lang="ru-RU" sz="2400" dirty="0"/>
          </a:p>
          <a:p>
            <a:pPr algn="ctr"/>
            <a:r>
              <a:rPr lang="uk-UA" sz="2400" dirty="0"/>
              <a:t>• </a:t>
            </a:r>
            <a:r>
              <a:rPr lang="uk-UA" sz="2400" dirty="0" err="1"/>
              <a:t>проверка</a:t>
            </a:r>
            <a:r>
              <a:rPr lang="uk-UA" sz="2400" dirty="0"/>
              <a:t> </a:t>
            </a:r>
            <a:r>
              <a:rPr lang="uk-UA" sz="2400" dirty="0" err="1"/>
              <a:t>прохождения</a:t>
            </a:r>
            <a:r>
              <a:rPr lang="uk-UA" sz="2400" dirty="0"/>
              <a:t> </a:t>
            </a:r>
            <a:r>
              <a:rPr lang="uk-UA" sz="2400" dirty="0" err="1"/>
              <a:t>предыдущих</a:t>
            </a:r>
            <a:r>
              <a:rPr lang="uk-UA" sz="2400" dirty="0"/>
              <a:t> </a:t>
            </a:r>
            <a:r>
              <a:rPr lang="uk-UA" sz="2400" dirty="0" err="1"/>
              <a:t>этапов</a:t>
            </a:r>
            <a:r>
              <a:rPr lang="uk-UA" sz="2400" dirty="0"/>
              <a:t> </a:t>
            </a:r>
            <a:r>
              <a:rPr lang="uk-UA" sz="2400" dirty="0" err="1"/>
              <a:t>таможенного</a:t>
            </a:r>
            <a:r>
              <a:rPr lang="uk-UA" sz="2400" dirty="0"/>
              <a:t> </a:t>
            </a:r>
            <a:r>
              <a:rPr lang="uk-UA" sz="2400" dirty="0" err="1"/>
              <a:t>оформления</a:t>
            </a:r>
            <a:r>
              <a:rPr lang="uk-UA" sz="2400" dirty="0"/>
              <a:t> и </a:t>
            </a:r>
            <a:r>
              <a:rPr lang="uk-UA" sz="2400" dirty="0" err="1"/>
              <a:t>контроля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• </a:t>
            </a:r>
            <a:r>
              <a:rPr lang="uk-UA" sz="2400" dirty="0" err="1"/>
              <a:t>принятие</a:t>
            </a:r>
            <a:r>
              <a:rPr lang="uk-UA" sz="2400" dirty="0"/>
              <a:t> </a:t>
            </a:r>
            <a:r>
              <a:rPr lang="uk-UA" sz="2400" dirty="0" err="1"/>
              <a:t>решения</a:t>
            </a:r>
            <a:r>
              <a:rPr lang="uk-UA" sz="2400" dirty="0"/>
              <a:t> о </a:t>
            </a:r>
            <a:r>
              <a:rPr lang="uk-UA" sz="2400" dirty="0" err="1"/>
              <a:t>досмотре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• </a:t>
            </a:r>
            <a:r>
              <a:rPr lang="uk-UA" sz="2400" dirty="0" err="1"/>
              <a:t>досмотр</a:t>
            </a:r>
            <a:r>
              <a:rPr lang="uk-UA" sz="2400" dirty="0"/>
              <a:t> (в том </a:t>
            </a:r>
            <a:r>
              <a:rPr lang="uk-UA" sz="2400" dirty="0" err="1"/>
              <a:t>числе</a:t>
            </a:r>
            <a:r>
              <a:rPr lang="uk-UA" sz="2400" dirty="0"/>
              <a:t> </a:t>
            </a:r>
            <a:r>
              <a:rPr lang="uk-UA" sz="2400" dirty="0" err="1"/>
              <a:t>идентификационный</a:t>
            </a:r>
            <a:r>
              <a:rPr lang="uk-UA" sz="2400" dirty="0"/>
              <a:t>) и </a:t>
            </a:r>
            <a:r>
              <a:rPr lang="uk-UA" sz="2400" dirty="0" err="1"/>
              <a:t>фиксирова­ние</a:t>
            </a:r>
            <a:r>
              <a:rPr lang="uk-UA" sz="2400" dirty="0"/>
              <a:t> </a:t>
            </a:r>
            <a:r>
              <a:rPr lang="uk-UA" sz="2400" dirty="0" err="1"/>
              <a:t>результатов</a:t>
            </a:r>
            <a:r>
              <a:rPr lang="uk-UA" sz="2400" dirty="0"/>
              <a:t> </a:t>
            </a:r>
            <a:r>
              <a:rPr lang="uk-UA" sz="2400" dirty="0" err="1"/>
              <a:t>досмотра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• </a:t>
            </a:r>
            <a:r>
              <a:rPr lang="uk-UA" sz="2400" dirty="0" err="1"/>
              <a:t>осмотр</a:t>
            </a:r>
            <a:r>
              <a:rPr lang="uk-UA" sz="2400" dirty="0"/>
              <a:t> </a:t>
            </a:r>
            <a:r>
              <a:rPr lang="uk-UA" sz="2400" dirty="0" err="1"/>
              <a:t>транспортных</a:t>
            </a:r>
            <a:r>
              <a:rPr lang="uk-UA" sz="2400" dirty="0"/>
              <a:t> </a:t>
            </a:r>
            <a:r>
              <a:rPr lang="uk-UA" sz="2400" dirty="0" err="1"/>
              <a:t>средств</a:t>
            </a:r>
            <a:r>
              <a:rPr lang="uk-UA" sz="2400" dirty="0"/>
              <a:t>, </a:t>
            </a:r>
            <a:r>
              <a:rPr lang="uk-UA" sz="2400" dirty="0" err="1"/>
              <a:t>помещений</a:t>
            </a:r>
            <a:r>
              <a:rPr lang="uk-UA" sz="2400" dirty="0"/>
              <a:t>, а </a:t>
            </a:r>
            <a:r>
              <a:rPr lang="uk-UA" sz="2400" dirty="0" err="1"/>
              <a:t>также</a:t>
            </a:r>
            <a:r>
              <a:rPr lang="uk-UA" sz="2400" dirty="0"/>
              <a:t> других </a:t>
            </a:r>
            <a:r>
              <a:rPr lang="uk-UA" sz="2400" dirty="0" err="1"/>
              <a:t>мест</a:t>
            </a:r>
            <a:r>
              <a:rPr lang="uk-UA" sz="2400" dirty="0"/>
              <a:t>, </a:t>
            </a:r>
            <a:r>
              <a:rPr lang="uk-UA" sz="2400" dirty="0" err="1"/>
              <a:t>где</a:t>
            </a:r>
            <a:r>
              <a:rPr lang="uk-UA" sz="2400" dirty="0"/>
              <a:t> </a:t>
            </a:r>
            <a:r>
              <a:rPr lang="uk-UA" sz="2400" dirty="0" err="1"/>
              <a:t>находятся</a:t>
            </a:r>
            <a:r>
              <a:rPr lang="uk-UA" sz="2400" dirty="0"/>
              <a:t> </a:t>
            </a:r>
            <a:r>
              <a:rPr lang="uk-UA" sz="2400" dirty="0" err="1"/>
              <a:t>или</a:t>
            </a:r>
            <a:r>
              <a:rPr lang="uk-UA" sz="2400" dirty="0"/>
              <a:t> </a:t>
            </a:r>
            <a:r>
              <a:rPr lang="uk-UA" sz="2400" dirty="0" err="1"/>
              <a:t>могут</a:t>
            </a:r>
            <a:r>
              <a:rPr lang="uk-UA" sz="2400" dirty="0"/>
              <a:t> находиться </a:t>
            </a:r>
            <a:r>
              <a:rPr lang="uk-UA" sz="2400" dirty="0" err="1"/>
              <a:t>товары</a:t>
            </a:r>
            <a:r>
              <a:rPr lang="uk-UA" sz="2400" dirty="0"/>
              <a:t> и </a:t>
            </a:r>
            <a:r>
              <a:rPr lang="uk-UA" sz="2400" dirty="0" err="1"/>
              <a:t>транс­портные</a:t>
            </a:r>
            <a:r>
              <a:rPr lang="uk-UA" sz="2400" dirty="0"/>
              <a:t> </a:t>
            </a:r>
            <a:r>
              <a:rPr lang="uk-UA" sz="2400" dirty="0" err="1"/>
              <a:t>средства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• </a:t>
            </a:r>
            <a:r>
              <a:rPr lang="uk-UA" sz="2400" dirty="0" err="1"/>
              <a:t>осмотр</a:t>
            </a:r>
            <a:r>
              <a:rPr lang="uk-UA" sz="2400" dirty="0"/>
              <a:t> </a:t>
            </a:r>
            <a:r>
              <a:rPr lang="uk-UA" sz="2400" dirty="0" err="1"/>
              <a:t>товара</a:t>
            </a:r>
            <a:r>
              <a:rPr lang="uk-UA" sz="2400" dirty="0"/>
              <a:t> и </a:t>
            </a:r>
            <a:r>
              <a:rPr lang="uk-UA" sz="2400" dirty="0" err="1"/>
              <a:t>его</a:t>
            </a:r>
            <a:r>
              <a:rPr lang="uk-UA" sz="2400" dirty="0"/>
              <a:t> упаковки;</a:t>
            </a:r>
            <a:endParaRPr lang="ru-RU" sz="2400" dirty="0"/>
          </a:p>
          <a:p>
            <a:pPr algn="ctr"/>
            <a:r>
              <a:rPr lang="uk-UA" sz="2400" dirty="0"/>
              <a:t>• </a:t>
            </a:r>
            <a:r>
              <a:rPr lang="uk-UA" sz="2400" dirty="0" err="1"/>
              <a:t>идентификация</a:t>
            </a:r>
            <a:r>
              <a:rPr lang="uk-UA" sz="2400" dirty="0"/>
              <a:t> </a:t>
            </a:r>
            <a:r>
              <a:rPr lang="uk-UA" sz="2400" dirty="0" err="1"/>
              <a:t>товаров</a:t>
            </a:r>
            <a:r>
              <a:rPr lang="uk-UA" sz="2400" dirty="0"/>
              <a:t>, </a:t>
            </a:r>
            <a:r>
              <a:rPr lang="uk-UA" sz="2400" dirty="0" err="1"/>
              <a:t>транспортных</a:t>
            </a:r>
            <a:r>
              <a:rPr lang="uk-UA" sz="2400" dirty="0"/>
              <a:t> </a:t>
            </a:r>
            <a:r>
              <a:rPr lang="uk-UA" sz="2400" dirty="0" err="1"/>
              <a:t>средств</a:t>
            </a:r>
            <a:r>
              <a:rPr lang="uk-UA" sz="2400" dirty="0"/>
              <a:t>, </a:t>
            </a:r>
            <a:r>
              <a:rPr lang="uk-UA" sz="2400" dirty="0" err="1"/>
              <a:t>помеще­ний</a:t>
            </a:r>
            <a:r>
              <a:rPr lang="uk-UA" sz="2400" dirty="0"/>
              <a:t> и других </a:t>
            </a:r>
            <a:r>
              <a:rPr lang="uk-UA" sz="2400" dirty="0" err="1"/>
              <a:t>мест</a:t>
            </a:r>
            <a:r>
              <a:rPr lang="uk-UA" sz="2400" dirty="0"/>
              <a:t>, </a:t>
            </a:r>
            <a:r>
              <a:rPr lang="uk-UA" sz="2400" dirty="0" err="1"/>
              <a:t>где</a:t>
            </a:r>
            <a:r>
              <a:rPr lang="uk-UA" sz="2400" dirty="0"/>
              <a:t> </a:t>
            </a:r>
            <a:r>
              <a:rPr lang="uk-UA" sz="2400" dirty="0" err="1"/>
              <a:t>находятся</a:t>
            </a:r>
            <a:r>
              <a:rPr lang="uk-UA" sz="2400" dirty="0"/>
              <a:t> </a:t>
            </a:r>
            <a:r>
              <a:rPr lang="uk-UA" sz="2400" dirty="0" err="1"/>
              <a:t>или</a:t>
            </a:r>
            <a:r>
              <a:rPr lang="uk-UA" sz="2400" dirty="0"/>
              <a:t> </a:t>
            </a:r>
            <a:r>
              <a:rPr lang="uk-UA" sz="2400" dirty="0" err="1"/>
              <a:t>могут</a:t>
            </a:r>
            <a:r>
              <a:rPr lang="uk-UA" sz="2400" dirty="0"/>
              <a:t> находиться </a:t>
            </a:r>
            <a:r>
              <a:rPr lang="uk-UA" sz="2400" dirty="0" err="1"/>
              <a:t>то­вары</a:t>
            </a:r>
            <a:r>
              <a:rPr lang="uk-UA" sz="2400" dirty="0"/>
              <a:t> и </a:t>
            </a:r>
            <a:r>
              <a:rPr lang="uk-UA" sz="2400" dirty="0" err="1"/>
              <a:t>транспортные</a:t>
            </a:r>
            <a:r>
              <a:rPr lang="uk-UA" sz="2400" dirty="0"/>
              <a:t> </a:t>
            </a:r>
            <a:r>
              <a:rPr lang="uk-UA" sz="2400" dirty="0" err="1"/>
              <a:t>средства</a:t>
            </a:r>
            <a:r>
              <a:rPr lang="uk-UA" sz="2400" dirty="0"/>
              <a:t>, </a:t>
            </a:r>
            <a:r>
              <a:rPr lang="uk-UA" sz="2400" dirty="0" err="1"/>
              <a:t>путем</a:t>
            </a:r>
            <a:r>
              <a:rPr lang="uk-UA" sz="2400" dirty="0"/>
              <a:t> </a:t>
            </a:r>
            <a:r>
              <a:rPr lang="uk-UA" sz="2400" dirty="0" err="1"/>
              <a:t>использования</a:t>
            </a:r>
            <a:r>
              <a:rPr lang="uk-UA" sz="2400" dirty="0"/>
              <a:t> </a:t>
            </a:r>
            <a:r>
              <a:rPr lang="uk-UA" sz="2400" dirty="0" err="1"/>
              <a:t>тамо­женных</a:t>
            </a:r>
            <a:r>
              <a:rPr lang="uk-UA" sz="2400" dirty="0"/>
              <a:t> </a:t>
            </a:r>
            <a:r>
              <a:rPr lang="uk-UA" sz="2400" dirty="0" err="1"/>
              <a:t>средств</a:t>
            </a:r>
            <a:r>
              <a:rPr lang="uk-UA" sz="2400" dirty="0"/>
              <a:t> </a:t>
            </a:r>
            <a:r>
              <a:rPr lang="uk-UA" sz="2400" dirty="0" err="1"/>
              <a:t>идентификации</a:t>
            </a:r>
            <a:r>
              <a:rPr lang="uk-UA" sz="2400" dirty="0"/>
              <a:t>;</a:t>
            </a:r>
            <a:endParaRPr lang="ru-RU" sz="2400" dirty="0"/>
          </a:p>
          <a:p>
            <a:pPr algn="ctr"/>
            <a:r>
              <a:rPr lang="uk-UA" sz="2400" dirty="0"/>
              <a:t>• </a:t>
            </a:r>
            <a:r>
              <a:rPr lang="uk-UA" sz="2400" dirty="0" err="1"/>
              <a:t>завершение</a:t>
            </a:r>
            <a:r>
              <a:rPr lang="uk-UA" sz="2400" dirty="0"/>
              <a:t> </a:t>
            </a:r>
            <a:r>
              <a:rPr lang="uk-UA" sz="2400" dirty="0" err="1"/>
              <a:t>таможенного</a:t>
            </a:r>
            <a:r>
              <a:rPr lang="uk-UA" sz="2400" dirty="0"/>
              <a:t> </a:t>
            </a:r>
            <a:r>
              <a:rPr lang="uk-UA" sz="2400" dirty="0" err="1"/>
              <a:t>оформления</a:t>
            </a:r>
            <a:r>
              <a:rPr lang="uk-UA" sz="2400" dirty="0"/>
              <a:t> </a:t>
            </a:r>
            <a:r>
              <a:rPr lang="uk-UA" sz="2400" dirty="0" err="1"/>
              <a:t>путем</a:t>
            </a:r>
            <a:r>
              <a:rPr lang="uk-UA" sz="2400" dirty="0"/>
              <a:t> </a:t>
            </a:r>
            <a:r>
              <a:rPr lang="uk-UA" sz="2400" dirty="0" err="1"/>
              <a:t>принятия</a:t>
            </a:r>
            <a:r>
              <a:rPr lang="uk-UA" sz="2400" dirty="0"/>
              <a:t> </a:t>
            </a:r>
            <a:r>
              <a:rPr lang="uk-UA" sz="2400" dirty="0" err="1"/>
              <a:t>решения</a:t>
            </a:r>
            <a:r>
              <a:rPr lang="uk-UA" sz="2400" dirty="0"/>
              <a:t> о </a:t>
            </a:r>
            <a:r>
              <a:rPr lang="uk-UA" sz="2400" dirty="0" err="1"/>
              <a:t>выпуске</a:t>
            </a:r>
            <a:r>
              <a:rPr lang="uk-UA" sz="2400" dirty="0"/>
              <a:t> </a:t>
            </a:r>
            <a:r>
              <a:rPr lang="uk-UA" sz="2400" dirty="0" err="1"/>
              <a:t>товаров</a:t>
            </a:r>
            <a:r>
              <a:rPr lang="uk-UA" sz="2400" dirty="0"/>
              <a:t> и </a:t>
            </a:r>
            <a:r>
              <a:rPr lang="uk-UA" sz="2400" dirty="0" err="1"/>
              <a:t>транспортных</a:t>
            </a:r>
            <a:r>
              <a:rPr lang="uk-UA" sz="2400" dirty="0"/>
              <a:t> </a:t>
            </a:r>
            <a:r>
              <a:rPr lang="uk-UA" sz="2400" dirty="0" err="1"/>
              <a:t>средств</a:t>
            </a:r>
            <a:r>
              <a:rPr lang="uk-UA" sz="2400" dirty="0"/>
              <a:t>, </a:t>
            </a:r>
            <a:r>
              <a:rPr lang="uk-UA" sz="2400" dirty="0" err="1"/>
              <a:t>что</a:t>
            </a:r>
            <a:r>
              <a:rPr lang="uk-UA" sz="2400" dirty="0"/>
              <a:t> </a:t>
            </a:r>
            <a:r>
              <a:rPr lang="uk-UA" sz="2400" dirty="0" err="1"/>
              <a:t>подтверждается</a:t>
            </a:r>
            <a:r>
              <a:rPr lang="uk-UA" sz="2400" dirty="0"/>
              <a:t> штампом «</a:t>
            </a:r>
            <a:r>
              <a:rPr lang="uk-UA" sz="2400" dirty="0" err="1"/>
              <a:t>Выпуск</a:t>
            </a:r>
            <a:r>
              <a:rPr lang="uk-UA" sz="2400" dirty="0"/>
              <a:t> </a:t>
            </a:r>
            <a:r>
              <a:rPr lang="uk-UA" sz="2400" dirty="0" err="1"/>
              <a:t>разрешен</a:t>
            </a:r>
            <a:r>
              <a:rPr lang="uk-UA" sz="2400" dirty="0"/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379541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424936" cy="5262979"/>
          </a:xfrm>
          <a:prstGeom prst="rect">
            <a:avLst/>
          </a:prstGeom>
          <a:solidFill>
            <a:schemeClr val="accent2"/>
          </a:solidFill>
          <a:ln w="57150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5. </a:t>
            </a:r>
            <a:r>
              <a:rPr lang="uk-UA" sz="2800" b="1" dirty="0" err="1" smtClean="0">
                <a:solidFill>
                  <a:srgbClr val="C00000"/>
                </a:solidFill>
              </a:rPr>
              <a:t>Основные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>
                <a:solidFill>
                  <a:srgbClr val="C00000"/>
                </a:solidFill>
              </a:rPr>
              <a:t>положения</a:t>
            </a:r>
            <a:r>
              <a:rPr lang="uk-UA" sz="2800" b="1" dirty="0">
                <a:solidFill>
                  <a:srgbClr val="C00000"/>
                </a:solidFill>
              </a:rPr>
              <a:t> «</a:t>
            </a:r>
            <a:r>
              <a:rPr lang="uk-UA" sz="2800" b="1" dirty="0" err="1">
                <a:solidFill>
                  <a:srgbClr val="C00000"/>
                </a:solidFill>
              </a:rPr>
              <a:t>Инкотермс</a:t>
            </a:r>
            <a:r>
              <a:rPr lang="uk-UA" sz="2800" b="1" dirty="0">
                <a:solidFill>
                  <a:srgbClr val="C00000"/>
                </a:solidFill>
              </a:rPr>
              <a:t>-2000»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Одним </a:t>
            </a:r>
            <a:r>
              <a:rPr lang="uk-UA" sz="2800" b="1" dirty="0" err="1">
                <a:solidFill>
                  <a:schemeClr val="bg1"/>
                </a:solidFill>
              </a:rPr>
              <a:t>из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ключевых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элементов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внешнеэкономических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от­ношений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 err="1">
                <a:solidFill>
                  <a:schemeClr val="bg1"/>
                </a:solidFill>
              </a:rPr>
              <a:t>существенно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влияющих</a:t>
            </a:r>
            <a:r>
              <a:rPr lang="uk-UA" sz="2800" b="1" dirty="0">
                <a:solidFill>
                  <a:schemeClr val="bg1"/>
                </a:solidFill>
              </a:rPr>
              <a:t> на </a:t>
            </a:r>
            <a:r>
              <a:rPr lang="uk-UA" sz="2800" b="1" dirty="0" err="1">
                <a:solidFill>
                  <a:schemeClr val="bg1"/>
                </a:solidFill>
              </a:rPr>
              <a:t>размер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логистических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из­держек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 err="1">
                <a:solidFill>
                  <a:schemeClr val="bg1"/>
                </a:solidFill>
              </a:rPr>
              <a:t>являются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обязательства</a:t>
            </a:r>
            <a:r>
              <a:rPr lang="uk-UA" sz="2800" b="1" dirty="0">
                <a:solidFill>
                  <a:schemeClr val="bg1"/>
                </a:solidFill>
              </a:rPr>
              <a:t> по </a:t>
            </a:r>
            <a:r>
              <a:rPr lang="uk-UA" sz="2800" b="1" dirty="0" err="1">
                <a:solidFill>
                  <a:schemeClr val="bg1"/>
                </a:solidFill>
              </a:rPr>
              <a:t>поставке-приемке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товара</a:t>
            </a:r>
            <a:r>
              <a:rPr lang="uk-UA" sz="2800" b="1" dirty="0">
                <a:solidFill>
                  <a:schemeClr val="bg1"/>
                </a:solidFill>
              </a:rPr>
              <a:t> — базис поставки. </a:t>
            </a:r>
            <a:r>
              <a:rPr lang="uk-UA" sz="2800" b="1" dirty="0" err="1">
                <a:solidFill>
                  <a:schemeClr val="bg1"/>
                </a:solidFill>
              </a:rPr>
              <a:t>Толкование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базисных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условий</a:t>
            </a:r>
            <a:r>
              <a:rPr lang="uk-UA" sz="2800" b="1" dirty="0">
                <a:solidFill>
                  <a:schemeClr val="bg1"/>
                </a:solidFill>
              </a:rPr>
              <a:t> поставки в </a:t>
            </a:r>
            <a:r>
              <a:rPr lang="uk-UA" sz="2800" b="1" dirty="0" err="1">
                <a:solidFill>
                  <a:schemeClr val="bg1"/>
                </a:solidFill>
              </a:rPr>
              <a:t>меж­дународной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практике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производится</a:t>
            </a:r>
            <a:r>
              <a:rPr lang="uk-UA" sz="2800" b="1" dirty="0">
                <a:solidFill>
                  <a:schemeClr val="bg1"/>
                </a:solidFill>
              </a:rPr>
              <a:t> в </a:t>
            </a:r>
            <a:r>
              <a:rPr lang="uk-UA" sz="2800" b="1" dirty="0" err="1">
                <a:solidFill>
                  <a:schemeClr val="bg1"/>
                </a:solidFill>
              </a:rPr>
              <a:t>соответствии</a:t>
            </a:r>
            <a:r>
              <a:rPr lang="uk-UA" sz="2800" b="1" dirty="0">
                <a:solidFill>
                  <a:schemeClr val="bg1"/>
                </a:solidFill>
              </a:rPr>
              <a:t> с </a:t>
            </a:r>
            <a:r>
              <a:rPr lang="uk-UA" sz="2800" b="1" dirty="0" err="1">
                <a:solidFill>
                  <a:schemeClr val="bg1"/>
                </a:solidFill>
              </a:rPr>
              <a:t>междуна­родными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стандартными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условиями</a:t>
            </a:r>
            <a:r>
              <a:rPr lang="uk-UA" sz="2800" b="1" dirty="0">
                <a:solidFill>
                  <a:schemeClr val="bg1"/>
                </a:solidFill>
              </a:rPr>
              <a:t> поставки «Инкотермс-2000</a:t>
            </a:r>
            <a:r>
              <a:rPr lang="uk-UA" sz="2800" b="1" baseline="30000" dirty="0">
                <a:solidFill>
                  <a:schemeClr val="bg1"/>
                </a:solidFill>
              </a:rPr>
              <a:t>1</a:t>
            </a:r>
            <a:r>
              <a:rPr lang="uk-UA" sz="2800" b="1" dirty="0">
                <a:solidFill>
                  <a:schemeClr val="bg1"/>
                </a:solidFill>
              </a:rPr>
              <a:t>» (</a:t>
            </a:r>
            <a:r>
              <a:rPr lang="uk-UA" sz="2800" b="1" dirty="0" err="1">
                <a:solidFill>
                  <a:schemeClr val="bg1"/>
                </a:solidFill>
              </a:rPr>
              <a:t>место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 err="1">
                <a:solidFill>
                  <a:schemeClr val="bg1"/>
                </a:solidFill>
              </a:rPr>
              <a:t>срок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uk-UA" sz="2800" b="1" dirty="0" err="1">
                <a:solidFill>
                  <a:schemeClr val="bg1"/>
                </a:solidFill>
              </a:rPr>
              <a:t>способ</a:t>
            </a:r>
            <a:r>
              <a:rPr lang="uk-UA" sz="2800" b="1" dirty="0">
                <a:solidFill>
                  <a:schemeClr val="bg1"/>
                </a:solidFill>
              </a:rPr>
              <a:t> поставки, </a:t>
            </a:r>
            <a:r>
              <a:rPr lang="uk-UA" sz="2800" b="1" dirty="0" err="1">
                <a:solidFill>
                  <a:schemeClr val="bg1"/>
                </a:solidFill>
              </a:rPr>
              <a:t>распределение</a:t>
            </a:r>
            <a:r>
              <a:rPr lang="uk-UA" sz="2800" b="1" dirty="0">
                <a:solidFill>
                  <a:schemeClr val="bg1"/>
                </a:solidFill>
              </a:rPr>
              <a:t> риска, </a:t>
            </a:r>
            <a:r>
              <a:rPr lang="uk-UA" sz="2800" b="1" dirty="0" err="1">
                <a:solidFill>
                  <a:schemeClr val="bg1"/>
                </a:solidFill>
              </a:rPr>
              <a:t>страхова­ние</a:t>
            </a:r>
            <a:r>
              <a:rPr lang="uk-UA" sz="2800" b="1" dirty="0">
                <a:solidFill>
                  <a:schemeClr val="bg1"/>
                </a:solidFill>
              </a:rPr>
              <a:t>). </a:t>
            </a:r>
            <a:r>
              <a:rPr lang="uk-UA" sz="2800" b="1" dirty="0" err="1">
                <a:solidFill>
                  <a:schemeClr val="bg1"/>
                </a:solidFill>
              </a:rPr>
              <a:t>Ниже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представлены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основные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положения</a:t>
            </a:r>
            <a:r>
              <a:rPr lang="uk-UA" sz="2800" b="1" dirty="0">
                <a:solidFill>
                  <a:schemeClr val="bg1"/>
                </a:solidFill>
              </a:rPr>
              <a:t> «Инкотермс-2000»</a:t>
            </a:r>
            <a:r>
              <a:rPr lang="uk-UA" sz="2800" b="1" baseline="30000" dirty="0">
                <a:solidFill>
                  <a:schemeClr val="bg1"/>
                </a:solidFill>
              </a:rPr>
              <a:t>2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851920" y="6021288"/>
            <a:ext cx="1080120" cy="576064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1254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7906685"/>
              </p:ext>
            </p:extLst>
          </p:nvPr>
        </p:nvGraphicFramePr>
        <p:xfrm>
          <a:off x="11272" y="0"/>
          <a:ext cx="913272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896"/>
                <a:gridCol w="690797"/>
                <a:gridCol w="199268"/>
                <a:gridCol w="1222181"/>
                <a:gridCol w="5689340"/>
                <a:gridCol w="122246"/>
              </a:tblGrid>
              <a:tr h="733967">
                <a:tc gridSpan="3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Группа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Термин группы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Условия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66983">
                <a:tc gridSpan="3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733967">
                <a:tc gridSpan="3">
                  <a:txBody>
                    <a:bodyPr/>
                    <a:lstStyle/>
                    <a:p>
                      <a:pPr indent="20193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Группа «Е»</a:t>
                      </a:r>
                      <a:endParaRPr lang="ru-RU" sz="1200">
                        <a:effectLst/>
                      </a:endParaRP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Отгрузка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1930"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EXW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 завода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467933">
                <a:tc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Группа «</a:t>
                      </a:r>
                      <a:r>
                        <a:rPr lang="en-US" sz="1600">
                          <a:effectLst/>
                        </a:rPr>
                        <a:t>F</a:t>
                      </a:r>
                      <a:r>
                        <a:rPr lang="ru-RU" sz="1600">
                          <a:effectLst/>
                        </a:rPr>
                        <a:t>»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Основная пере­возка не оплачена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/>
                </a:tc>
                <a:tc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FCA FAS FOB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/>
                </a:tc>
                <a:tc gridSpan="4"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Франко-перевозчик 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Свободно вдоль борта судна 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Свободно на борту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7933">
                <a:tc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Группа «С»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Основная пере­возка оплачена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/>
                </a:tc>
                <a:tc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CFR CIF </a:t>
                      </a:r>
                      <a:r>
                        <a:rPr lang="ru-RU" sz="1600">
                          <a:effectLst/>
                        </a:rPr>
                        <a:t>СРТ С1Р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/>
                </a:tc>
                <a:tc gridSpan="4"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Стоимость и фрахт 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Стоимость, страхование и фрахт 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Перевозка оплачена до 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Перевозка и страхование оплачены до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916">
                <a:tc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Группа</a:t>
                      </a:r>
                      <a:r>
                        <a:rPr lang="en-US" sz="1600">
                          <a:effectLst/>
                        </a:rPr>
                        <a:t> «D»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Прибытие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/>
                </a:tc>
                <a:tc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DAF DAS DEQ DDU DDP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/>
                </a:tc>
                <a:tc gridSpan="4">
                  <a:txBody>
                    <a:bodyPr/>
                    <a:lstStyle/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Поставка на границе 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Поставка с судна 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Поставка с причала 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Поставка без оплаты таможенных пошлин </a:t>
                      </a:r>
                      <a:endParaRPr lang="ru-RU" sz="1200">
                        <a:effectLst/>
                      </a:endParaRPr>
                    </a:p>
                    <a:p>
                      <a:pPr indent="20193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Поставка с оплатой таможенных пошлин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897" marR="178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301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/>
                      </a:endParaRPr>
                    </a:p>
                  </a:txBody>
                  <a:tcPr marL="17897" marR="17897" marT="0" marB="0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/>
                      </a:endParaRPr>
                    </a:p>
                  </a:txBody>
                  <a:tcPr marL="17897" marR="178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20998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28697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520940" cy="3579849"/>
          </a:xfrm>
          <a:ln w="57150">
            <a:solidFill>
              <a:srgbClr val="99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</a:t>
            </a:r>
            <a:endParaRPr lang="ru-RU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07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235"/>
            <a:ext cx="9144000" cy="6827765"/>
          </a:xfr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Международное разделение труда и кооперация привели к созданию большого количества транснациональных компаний, использующих в бизнесе глобальные логистические цепи и </a:t>
            </a:r>
            <a:r>
              <a:rPr lang="ru-RU" sz="2000" dirty="0" smtClean="0">
                <a:solidFill>
                  <a:schemeClr val="bg1"/>
                </a:solidFill>
              </a:rPr>
              <a:t>каналы</a:t>
            </a:r>
            <a:r>
              <a:rPr lang="ru-RU" sz="2000" dirty="0">
                <a:solidFill>
                  <a:schemeClr val="bg1"/>
                </a:solidFill>
              </a:rPr>
              <a:t>, прежде всего в распределении товаров. Перспективы </a:t>
            </a:r>
            <a:r>
              <a:rPr lang="ru-RU" sz="2000" dirty="0" smtClean="0">
                <a:solidFill>
                  <a:schemeClr val="bg1"/>
                </a:solidFill>
              </a:rPr>
              <a:t>развития </a:t>
            </a:r>
            <a:r>
              <a:rPr lang="ru-RU" sz="2000" dirty="0">
                <a:solidFill>
                  <a:schemeClr val="bg1"/>
                </a:solidFill>
              </a:rPr>
              <a:t>глобальных логистических каналов связаны прежде всего с увеличением отдачи на вложенный капитал, с более низкими тарифами логистических посредников в других странах, с </a:t>
            </a:r>
            <a:r>
              <a:rPr lang="ru-RU" sz="2000" dirty="0" smtClean="0">
                <a:solidFill>
                  <a:schemeClr val="bg1"/>
                </a:solidFill>
              </a:rPr>
              <a:t>лучшими </a:t>
            </a:r>
            <a:r>
              <a:rPr lang="ru-RU" sz="2000" dirty="0">
                <a:solidFill>
                  <a:schemeClr val="bg1"/>
                </a:solidFill>
              </a:rPr>
              <a:t>финансовыми и другими условиями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Созданию </a:t>
            </a:r>
            <a:r>
              <a:rPr lang="ru-RU" sz="2000" dirty="0" smtClean="0">
                <a:solidFill>
                  <a:schemeClr val="bg1"/>
                </a:solidFill>
              </a:rPr>
              <a:t>межгосударственных </a:t>
            </a:r>
            <a:r>
              <a:rPr lang="ru-RU" sz="2000" dirty="0">
                <a:solidFill>
                  <a:schemeClr val="bg1"/>
                </a:solidFill>
              </a:rPr>
              <a:t>логистических каналов способствуют крупные </a:t>
            </a:r>
            <a:r>
              <a:rPr lang="ru-RU" sz="2000" dirty="0" smtClean="0">
                <a:solidFill>
                  <a:schemeClr val="bg1"/>
                </a:solidFill>
              </a:rPr>
              <a:t>международные </a:t>
            </a:r>
            <a:r>
              <a:rPr lang="ru-RU" sz="2000" dirty="0">
                <a:solidFill>
                  <a:schemeClr val="bg1"/>
                </a:solidFill>
              </a:rPr>
              <a:t>транспортно-экспедиторские фирмы, страховые компании, а также глобальные телекоммуникационные сети, о чем уже упоминалось ранее.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Возникнув как естественный результат предшествующей интернационализации производства, экономическая и </a:t>
            </a:r>
            <a:r>
              <a:rPr lang="ru-RU" sz="2000" dirty="0" smtClean="0">
                <a:solidFill>
                  <a:schemeClr val="bg1"/>
                </a:solidFill>
              </a:rPr>
              <a:t>логистическая </a:t>
            </a:r>
            <a:r>
              <a:rPr lang="ru-RU" sz="2000" dirty="0">
                <a:solidFill>
                  <a:schemeClr val="bg1"/>
                </a:solidFill>
              </a:rPr>
              <a:t>интеграция являет собой более высокую ступень </a:t>
            </a:r>
            <a:r>
              <a:rPr lang="ru-RU" sz="2000" dirty="0" smtClean="0">
                <a:solidFill>
                  <a:schemeClr val="bg1"/>
                </a:solidFill>
              </a:rPr>
              <a:t>развития </a:t>
            </a:r>
            <a:r>
              <a:rPr lang="ru-RU" sz="2000" dirty="0">
                <a:solidFill>
                  <a:schemeClr val="bg1"/>
                </a:solidFill>
              </a:rPr>
              <a:t>мирового хозяйства. Представляя высокую форму </a:t>
            </a:r>
            <a:r>
              <a:rPr lang="ru-RU" sz="2000" dirty="0" smtClean="0">
                <a:solidFill>
                  <a:schemeClr val="bg1"/>
                </a:solidFill>
              </a:rPr>
              <a:t>интернационализации</a:t>
            </a:r>
            <a:r>
              <a:rPr lang="ru-RU" sz="2000" dirty="0">
                <a:solidFill>
                  <a:schemeClr val="bg1"/>
                </a:solidFill>
              </a:rPr>
              <a:t>, интеграция вызывает необратимые </a:t>
            </a:r>
            <a:r>
              <a:rPr lang="ru-RU" sz="2000" dirty="0" smtClean="0">
                <a:solidFill>
                  <a:schemeClr val="bg1"/>
                </a:solidFill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</a:rPr>
              <a:t>в хозяйстве стран—участниц интеграционного </a:t>
            </a:r>
            <a:r>
              <a:rPr lang="ru-RU" sz="2000" dirty="0" smtClean="0">
                <a:solidFill>
                  <a:schemeClr val="bg1"/>
                </a:solidFill>
              </a:rPr>
              <a:t>объединения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Экономически </a:t>
            </a:r>
            <a:r>
              <a:rPr lang="ru-RU" sz="2000" dirty="0">
                <a:solidFill>
                  <a:schemeClr val="bg1"/>
                </a:solidFill>
              </a:rPr>
              <a:t>она отличается от всех прежних форм </a:t>
            </a:r>
            <a:r>
              <a:rPr lang="ru-RU" sz="2000" dirty="0" smtClean="0">
                <a:solidFill>
                  <a:schemeClr val="bg1"/>
                </a:solidFill>
              </a:rPr>
              <a:t>международного </a:t>
            </a:r>
            <a:r>
              <a:rPr lang="ru-RU" sz="2000" dirty="0">
                <a:solidFill>
                  <a:schemeClr val="bg1"/>
                </a:solidFill>
              </a:rPr>
              <a:t>хозяйственного общения более глубоким, </a:t>
            </a:r>
            <a:r>
              <a:rPr lang="ru-RU" sz="2000" dirty="0" smtClean="0">
                <a:solidFill>
                  <a:schemeClr val="bg1"/>
                </a:solidFill>
              </a:rPr>
              <a:t>сложным </a:t>
            </a:r>
            <a:r>
              <a:rPr lang="ru-RU" sz="2000" dirty="0">
                <a:solidFill>
                  <a:schemeClr val="bg1"/>
                </a:solidFill>
              </a:rPr>
              <a:t>характером экономических взаимосвязей национальных хозяйств, что влечет структурные изменения как внутри самих хозяйств, так и в их экономических связях друг с другом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04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6552728" cy="5616624"/>
          </a:xfrm>
          <a:solidFill>
            <a:srgbClr val="C000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 развитием устойчивых и глубоких политических и </a:t>
            </a:r>
            <a:r>
              <a:rPr lang="ru-RU" sz="2800" dirty="0" smtClean="0">
                <a:solidFill>
                  <a:schemeClr val="bg1"/>
                </a:solidFill>
              </a:rPr>
              <a:t>экономических </a:t>
            </a:r>
            <a:r>
              <a:rPr lang="ru-RU" sz="2800" dirty="0">
                <a:solidFill>
                  <a:schemeClr val="bg1"/>
                </a:solidFill>
              </a:rPr>
              <a:t>связей разделение труда между национальными хозяйствами взаимно дополняет и приспосабливает отдельные предприятия, отрасли, экономические районы разных стран друг к другу, ведет к образованию международных </a:t>
            </a:r>
            <a:r>
              <a:rPr lang="ru-RU" sz="2800" dirty="0" smtClean="0">
                <a:solidFill>
                  <a:schemeClr val="bg1"/>
                </a:solidFill>
              </a:rPr>
              <a:t>хозяйственных </a:t>
            </a:r>
            <a:r>
              <a:rPr lang="ru-RU" sz="2800" dirty="0">
                <a:solidFill>
                  <a:schemeClr val="bg1"/>
                </a:solidFill>
              </a:rPr>
              <a:t>комплексов, </a:t>
            </a:r>
            <a:r>
              <a:rPr lang="ru-RU" sz="2800" dirty="0" err="1">
                <a:solidFill>
                  <a:schemeClr val="bg1"/>
                </a:solidFill>
              </a:rPr>
              <a:t>макрологистических</a:t>
            </a:r>
            <a:r>
              <a:rPr lang="ru-RU" sz="2800" dirty="0">
                <a:solidFill>
                  <a:schemeClr val="bg1"/>
                </a:solidFill>
              </a:rPr>
              <a:t> систем, охватывающих прежде всего близкие по уровню экономического развития </a:t>
            </a:r>
            <a:r>
              <a:rPr lang="ru-RU" sz="2800" dirty="0" smtClean="0">
                <a:solidFill>
                  <a:schemeClr val="bg1"/>
                </a:solidFill>
              </a:rPr>
              <a:t>государства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330441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493" y="2249183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233044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673407" y="0"/>
            <a:ext cx="1872208" cy="404664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635896" y="6395045"/>
            <a:ext cx="1872208" cy="404664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701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338</TotalTime>
  <Words>8742</Words>
  <Application>Microsoft Office PowerPoint</Application>
  <PresentationFormat>Экран (4:3)</PresentationFormat>
  <Paragraphs>389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Углы</vt:lpstr>
      <vt:lpstr>Глобальная логистика</vt:lpstr>
      <vt:lpstr>1.Роль глобализации экономики в развитии логистических систем.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2. Посредники в глобальной логистике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3. Глобальные логистические системы Америки, Европы, Азии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4. Таможенная логистика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Глобальная логистика</dc:title>
  <dc:creator>Natella</dc:creator>
  <cp:lastModifiedBy>USER</cp:lastModifiedBy>
  <cp:revision>34</cp:revision>
  <dcterms:created xsi:type="dcterms:W3CDTF">2013-11-04T14:25:50Z</dcterms:created>
  <dcterms:modified xsi:type="dcterms:W3CDTF">2013-12-23T17:45:15Z</dcterms:modified>
</cp:coreProperties>
</file>