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59" r:id="rId3"/>
    <p:sldId id="263" r:id="rId4"/>
    <p:sldId id="260" r:id="rId5"/>
    <p:sldId id="265" r:id="rId6"/>
    <p:sldId id="266" r:id="rId7"/>
    <p:sldId id="299" r:id="rId8"/>
    <p:sldId id="319" r:id="rId9"/>
    <p:sldId id="320" r:id="rId10"/>
    <p:sldId id="337" r:id="rId11"/>
    <p:sldId id="338" r:id="rId12"/>
    <p:sldId id="323" r:id="rId13"/>
    <p:sldId id="324" r:id="rId14"/>
    <p:sldId id="343" r:id="rId15"/>
    <p:sldId id="325" r:id="rId16"/>
    <p:sldId id="264" r:id="rId17"/>
    <p:sldId id="339" r:id="rId18"/>
    <p:sldId id="340" r:id="rId19"/>
    <p:sldId id="327" r:id="rId20"/>
    <p:sldId id="328" r:id="rId21"/>
    <p:sldId id="341" r:id="rId22"/>
    <p:sldId id="342" r:id="rId23"/>
    <p:sldId id="344" r:id="rId24"/>
    <p:sldId id="330" r:id="rId25"/>
    <p:sldId id="345" r:id="rId26"/>
    <p:sldId id="331" r:id="rId27"/>
    <p:sldId id="346" r:id="rId28"/>
    <p:sldId id="332" r:id="rId29"/>
    <p:sldId id="347" r:id="rId30"/>
    <p:sldId id="348" r:id="rId31"/>
    <p:sldId id="272" r:id="rId32"/>
    <p:sldId id="349" r:id="rId33"/>
    <p:sldId id="350" r:id="rId34"/>
    <p:sldId id="270" r:id="rId35"/>
    <p:sldId id="351" r:id="rId36"/>
    <p:sldId id="25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6C518-EC67-4A22-BE4C-6CB2C4E203BE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4B5A9-3F62-4505-9306-5C34F5C4F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B5A9-3F62-4505-9306-5C34F5C4FB4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B5A9-3F62-4505-9306-5C34F5C4FB4B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EE7D-05DF-4C4C-8625-A047787239B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CAD246-A80F-437A-8B4F-E847B8B6A8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credite.com/uploads/posts/2014-02/1391943658_investicionnyy-kredit-dlya-bizne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7158" y="714356"/>
            <a:ext cx="8167936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АЗЕРБАЙДЖАНСКИЙ  ГОСУДАРСТВЕННЫЙ    ЭКОНОМИЧЕСКИЙ  УНИВЕРСИТЕТ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http://kazved.ru/uploadimg/132958_35905_18-logist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54" y="3500438"/>
            <a:ext cx="4786346" cy="3357562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4786322"/>
            <a:ext cx="7092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Факультет: Коммерция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Группа:            921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Студент:   Гаджиева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Наргиз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2071678"/>
            <a:ext cx="7715304" cy="1428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1785926"/>
            <a:ext cx="7929618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/>
              <a:t>ОБЪЕКТЫ ЛОГИСТИЧЕСКОГО УПРАВЛЕНИЯ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pixelbrush.ru/uploads/posts/2013-03/1363559652_jwvseo1rzi3q48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85720" y="1428736"/>
            <a:ext cx="7715304" cy="5205375"/>
          </a:xfrm>
          <a:prstGeom prst="rect">
            <a:avLst/>
          </a:prstGeom>
          <a:noFill/>
        </p:spPr>
      </p:pic>
      <p:sp>
        <p:nvSpPr>
          <p:cNvPr id="4" name="Выноска с четырьмя стрелками 3"/>
          <p:cNvSpPr/>
          <p:nvPr/>
        </p:nvSpPr>
        <p:spPr>
          <a:xfrm>
            <a:off x="1428728" y="2285992"/>
            <a:ext cx="5643602" cy="4143404"/>
          </a:xfrm>
          <a:prstGeom prst="quadArrowCallout">
            <a:avLst>
              <a:gd name="adj1" fmla="val 7544"/>
              <a:gd name="adj2" fmla="val 12506"/>
              <a:gd name="adj3" fmla="val 18515"/>
              <a:gd name="adj4" fmla="val 4812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ahoma" pitchFamily="34" charset="0"/>
                <a:cs typeface="Tahoma" pitchFamily="34" charset="0"/>
              </a:rPr>
              <a:t>Величина материального потока рассматривается как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85728"/>
            <a:ext cx="757242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Объем работ по каждой отдельной операции за определенный промежуток времени в сумме составляет материальный поток.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1714488"/>
            <a:ext cx="2286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единица измерения груза,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3857628"/>
            <a:ext cx="150016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единица измерения времени, 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00892" y="4000504"/>
            <a:ext cx="10807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штуки,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тонны 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6488668"/>
            <a:ext cx="226215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сутки, месяц, год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developandgrowrich.com/blog/wp-content/uploads/2013/03/78838529_1_644x461_svoy-biznes-predregistratsiya-v-ukraine-s-kompaniey-stemtech-simferop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6"/>
            <a:ext cx="9144000" cy="7500918"/>
          </a:xfrm>
          <a:prstGeom prst="rect">
            <a:avLst/>
          </a:prstGeom>
          <a:noFill/>
        </p:spPr>
      </p:pic>
      <p:sp>
        <p:nvSpPr>
          <p:cNvPr id="4" name="AutoShape 10"/>
          <p:cNvSpPr>
            <a:spLocks noChangeArrowheads="1"/>
          </p:cNvSpPr>
          <p:nvPr/>
        </p:nvSpPr>
        <p:spPr bwMode="auto">
          <a:xfrm rot="5400000" flipV="1">
            <a:off x="1277085" y="2223321"/>
            <a:ext cx="685800" cy="382514"/>
          </a:xfrm>
          <a:prstGeom prst="rightArrow">
            <a:avLst>
              <a:gd name="adj1" fmla="val 50000"/>
              <a:gd name="adj2" fmla="val 45000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eaVert" wrap="none" anchor="ctr">
            <a:flatTx/>
          </a:bodyPr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5400000" flipV="1">
            <a:off x="6706373" y="2294759"/>
            <a:ext cx="685800" cy="382514"/>
          </a:xfrm>
          <a:prstGeom prst="rightArrow">
            <a:avLst>
              <a:gd name="adj1" fmla="val 50000"/>
              <a:gd name="adj2" fmla="val 45000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eaVert" wrap="none" anchor="ctr">
            <a:flatTx/>
          </a:bodyPr>
          <a:lstStyle/>
          <a:p>
            <a:pPr algn="ctr"/>
            <a:endParaRPr lang="ru-RU" sz="2000" b="1">
              <a:solidFill>
                <a:srgbClr val="FF0000"/>
              </a:solidFill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395536" y="3429000"/>
            <a:ext cx="2819474" cy="1585316"/>
          </a:xfrm>
          <a:prstGeom prst="plaqu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Табличка 10"/>
          <p:cNvSpPr/>
          <p:nvPr/>
        </p:nvSpPr>
        <p:spPr>
          <a:xfrm>
            <a:off x="5746172" y="3430140"/>
            <a:ext cx="2969232" cy="1656184"/>
          </a:xfrm>
          <a:prstGeom prst="plaqu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00100" y="142852"/>
            <a:ext cx="6643734" cy="221457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Различают </a:t>
            </a:r>
            <a:br>
              <a:rPr lang="ru-RU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«входной» и «выходной» материальные потоки: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3500438"/>
            <a:ext cx="22145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  <a:cs typeface="Tahoma" pitchFamily="34" charset="0"/>
              </a:rPr>
              <a:t>ВХОДНОЙ: «внешняя среда» -     </a:t>
            </a:r>
            <a:r>
              <a:rPr lang="ru-RU" b="1" dirty="0" err="1" smtClean="0">
                <a:latin typeface="Tahoma" pitchFamily="34" charset="0"/>
                <a:cs typeface="Tahoma" pitchFamily="34" charset="0"/>
              </a:rPr>
              <a:t>логистическая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 система</a:t>
            </a:r>
          </a:p>
          <a:p>
            <a:pPr algn="ctr"/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3643314"/>
            <a:ext cx="2500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  <a:cs typeface="Tahoma" pitchFamily="34" charset="0"/>
              </a:rPr>
              <a:t>ВЫХОДНОЙ: </a:t>
            </a:r>
            <a:r>
              <a:rPr lang="ru-RU" b="1" dirty="0" err="1" smtClean="0">
                <a:latin typeface="Tahoma" pitchFamily="34" charset="0"/>
                <a:cs typeface="Tahoma" pitchFamily="34" charset="0"/>
              </a:rPr>
              <a:t>логистическая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 система - «внешняя среда»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со стрелкой вниз 7"/>
          <p:cNvSpPr/>
          <p:nvPr/>
        </p:nvSpPr>
        <p:spPr>
          <a:xfrm>
            <a:off x="357158" y="142852"/>
            <a:ext cx="7572428" cy="228599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Таким образом, материальные потоки можно классифицировать, как:</a:t>
            </a:r>
            <a:endParaRPr lang="ru-RU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1428728" y="2590800"/>
            <a:ext cx="5157790" cy="4267200"/>
          </a:xfrm>
          <a:prstGeom prst="flowChartSummingJunction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428728" y="4429132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1" dirty="0">
                <a:solidFill>
                  <a:srgbClr val="990099"/>
                </a:solidFill>
                <a:latin typeface="Times New Roman" pitchFamily="18" charset="0"/>
              </a:rPr>
              <a:t>Внутренний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357686" y="4357694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1" dirty="0">
                <a:solidFill>
                  <a:srgbClr val="990099"/>
                </a:solidFill>
                <a:latin typeface="Times New Roman" pitchFamily="18" charset="0"/>
              </a:rPr>
              <a:t>Внешний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214678" y="3000372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</a:rPr>
              <a:t>Входной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286116" y="5786454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</a:rPr>
              <a:t>Выходной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890" grpId="0" animBg="1"/>
      <p:bldP spid="37891" grpId="0" animBg="1"/>
      <p:bldP spid="37892" grpId="0"/>
      <p:bldP spid="37893" grpId="0"/>
      <p:bldP spid="37894" grpId="0"/>
      <p:bldP spid="378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3063" y="-52252"/>
            <a:ext cx="9144000" cy="5492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/>
              <a:t>Классификация материальных потоков</a:t>
            </a:r>
          </a:p>
        </p:txBody>
      </p:sp>
      <p:graphicFrame>
        <p:nvGraphicFramePr>
          <p:cNvPr id="74873" name="Group 121"/>
          <p:cNvGraphicFramePr>
            <a:graphicFrameLocks noGrp="1"/>
          </p:cNvGraphicFramePr>
          <p:nvPr>
            <p:ph idx="1"/>
          </p:nvPr>
        </p:nvGraphicFramePr>
        <p:xfrm>
          <a:off x="-13063" y="497023"/>
          <a:ext cx="9144000" cy="6308725"/>
        </p:xfrm>
        <a:graphic>
          <a:graphicData uri="http://schemas.openxmlformats.org/drawingml/2006/table">
            <a:tbl>
              <a:tblPr/>
              <a:tblGrid>
                <a:gridCol w="2627313"/>
                <a:gridCol w="6516687"/>
              </a:tblGrid>
              <a:tr h="7459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Потоки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2106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непрерывности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Непрерывные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Дискретные – перемещаются с интервалами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135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сложности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Простые (дифференцированные) – состоят из объектов одного вида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Сложные (интегрированные)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106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стабильности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Стабильные – постоянные значения параметров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Нестабильные – характеризуются изменениями параметров потока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279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регулярности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Детерминированные – характеризуются определенностью параметров на каждый момент времени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Стохастические – характеризуются случайным характером параметров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/>
              <a:tblGrid>
                <a:gridCol w="3000364"/>
                <a:gridCol w="6143636"/>
              </a:tblGrid>
              <a:tr h="162480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управляемости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Управляемые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Неуправляемые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912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к рассматриваемой системе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Внешние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Внутренние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171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ассортименту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Одноассортиментные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Многоассортиментные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2480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Масштаб распространения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Микропотоки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Макропотоки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store-logist.ru/images/logistic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3116"/>
            <a:ext cx="5429288" cy="2238376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>
            <a:off x="500034" y="285728"/>
            <a:ext cx="8072494" cy="178595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60350"/>
            <a:ext cx="7848600" cy="2881313"/>
          </a:xfrm>
        </p:spPr>
        <p:txBody>
          <a:bodyPr/>
          <a:lstStyle/>
          <a:p>
            <a:r>
              <a:rPr lang="ru-RU" sz="3200"/>
              <a:t>Материальный поток образуется в результате выполнения совокупности</a:t>
            </a:r>
            <a:r>
              <a:rPr lang="ru-RU" sz="3200" i="1"/>
              <a:t>    </a:t>
            </a:r>
            <a:r>
              <a:rPr lang="ru-RU" sz="3200"/>
              <a:t>ЛОГИСТИЧЕСКИХ ОПЕРАЦИЙ.</a:t>
            </a:r>
            <a:endParaRPr lang="ru-RU" sz="3200" i="1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7158" y="4267200"/>
            <a:ext cx="7696200" cy="25908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3200" b="1" dirty="0" err="1">
                <a:latin typeface="Tahoma" pitchFamily="34" charset="0"/>
                <a:cs typeface="Tahoma" pitchFamily="34" charset="0"/>
              </a:rPr>
              <a:t>Логистическая</a:t>
            </a:r>
            <a:r>
              <a:rPr lang="ru-RU" sz="3200" b="1" dirty="0">
                <a:latin typeface="Tahoma" pitchFamily="34" charset="0"/>
                <a:cs typeface="Tahoma" pitchFamily="34" charset="0"/>
              </a:rPr>
              <a:t> операция</a:t>
            </a:r>
            <a:r>
              <a:rPr lang="ru-RU" sz="32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3200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ru-RU" sz="3200" dirty="0">
                <a:latin typeface="Tahoma" pitchFamily="34" charset="0"/>
                <a:cs typeface="Tahoma" pitchFamily="34" charset="0"/>
              </a:rPr>
              <a:t>совокупность действий, </a:t>
            </a:r>
            <a:endParaRPr lang="ru-RU" sz="32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3200" dirty="0" smtClean="0">
                <a:latin typeface="Tahoma" pitchFamily="34" charset="0"/>
                <a:cs typeface="Tahoma" pitchFamily="34" charset="0"/>
              </a:rPr>
              <a:t>направленная на преобразование </a:t>
            </a:r>
            <a:r>
              <a:rPr lang="ru-RU" sz="3200" dirty="0">
                <a:latin typeface="Tahoma" pitchFamily="34" charset="0"/>
                <a:cs typeface="Tahoma" pitchFamily="34" charset="0"/>
              </a:rPr>
              <a:t>материального и </a:t>
            </a:r>
            <a:r>
              <a:rPr lang="ru-RU" sz="32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ru-RU" sz="3200" dirty="0">
                <a:latin typeface="Tahoma" pitchFamily="34" charset="0"/>
                <a:cs typeface="Tahoma" pitchFamily="34" charset="0"/>
              </a:rPr>
              <a:t>или) информационного потока.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6858016" y="2571744"/>
            <a:ext cx="1143000" cy="1066800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938" grpId="0" build="p"/>
      <p:bldP spid="39939" grpId="0" build="p" animBg="1"/>
      <p:bldP spid="399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excelsior-as.ru/img/logistic/down_logist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Куб 3"/>
          <p:cNvSpPr/>
          <p:nvPr/>
        </p:nvSpPr>
        <p:spPr>
          <a:xfrm>
            <a:off x="5220072" y="404664"/>
            <a:ext cx="3357586" cy="841866"/>
          </a:xfrm>
          <a:prstGeom prst="cube">
            <a:avLst/>
          </a:prstGeom>
          <a:solidFill>
            <a:srgbClr val="C3F83E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погрузка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Куб 4"/>
          <p:cNvSpPr/>
          <p:nvPr/>
        </p:nvSpPr>
        <p:spPr>
          <a:xfrm>
            <a:off x="5220072" y="1556792"/>
            <a:ext cx="3357586" cy="99842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разгрузка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Куб 5"/>
          <p:cNvSpPr/>
          <p:nvPr/>
        </p:nvSpPr>
        <p:spPr>
          <a:xfrm>
            <a:off x="5220072" y="4437112"/>
            <a:ext cx="3357586" cy="850986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экспедирование грузов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5143504" y="5661248"/>
            <a:ext cx="3357586" cy="982462"/>
          </a:xfrm>
          <a:prstGeom prst="cube">
            <a:avLst/>
          </a:prstGeom>
          <a:solidFill>
            <a:srgbClr val="C3F83E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перевозка грузов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0" y="2214554"/>
            <a:ext cx="2878578" cy="271464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928926" y="1052736"/>
            <a:ext cx="2147130" cy="2662016"/>
          </a:xfrm>
          <a:prstGeom prst="line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987824" y="3501008"/>
            <a:ext cx="2232248" cy="210324"/>
          </a:xfrm>
          <a:prstGeom prst="line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28926" y="3714752"/>
            <a:ext cx="2214578" cy="857256"/>
          </a:xfrm>
          <a:prstGeom prst="line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987824" y="3789040"/>
            <a:ext cx="2070562" cy="2068852"/>
          </a:xfrm>
          <a:prstGeom prst="line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Куб 15"/>
          <p:cNvSpPr/>
          <p:nvPr/>
        </p:nvSpPr>
        <p:spPr>
          <a:xfrm>
            <a:off x="5292080" y="2996952"/>
            <a:ext cx="3357586" cy="998422"/>
          </a:xfrm>
          <a:prstGeom prst="cube">
            <a:avLst/>
          </a:prstGeom>
          <a:solidFill>
            <a:srgbClr val="C3F83E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затаривание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2987824" y="2204864"/>
            <a:ext cx="2232248" cy="1512168"/>
          </a:xfrm>
          <a:prstGeom prst="line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14282" y="2571744"/>
            <a:ext cx="2500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Логистические</a:t>
            </a:r>
            <a:r>
              <a:rPr lang="ru-RU" sz="2400" b="1" dirty="0" smtClean="0"/>
              <a:t> операции по отношению к материальному потоку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6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baltmebel.ru/img/myfile/%D0%BF%D0%B5%D1%80%D0%B5%D0%B2%D0%BE%D0%B7%D0%BA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Куб 3"/>
          <p:cNvSpPr/>
          <p:nvPr/>
        </p:nvSpPr>
        <p:spPr>
          <a:xfrm>
            <a:off x="5220072" y="404664"/>
            <a:ext cx="3357586" cy="841866"/>
          </a:xfrm>
          <a:prstGeom prst="cube">
            <a:avLst/>
          </a:prstGeom>
          <a:solidFill>
            <a:srgbClr val="C3F83E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хранение грузов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Куб 4"/>
          <p:cNvSpPr/>
          <p:nvPr/>
        </p:nvSpPr>
        <p:spPr>
          <a:xfrm>
            <a:off x="5220072" y="1556792"/>
            <a:ext cx="3357586" cy="99842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приемка и отпуск товаров со склада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Куб 5"/>
          <p:cNvSpPr/>
          <p:nvPr/>
        </p:nvSpPr>
        <p:spPr>
          <a:xfrm>
            <a:off x="5220072" y="4437112"/>
            <a:ext cx="3357586" cy="850986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сортировка, комплектация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5143504" y="5661248"/>
            <a:ext cx="3357586" cy="982462"/>
          </a:xfrm>
          <a:prstGeom prst="cube">
            <a:avLst/>
          </a:prstGeom>
          <a:solidFill>
            <a:srgbClr val="C3F83E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разукрупнение грузов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0" y="2000240"/>
            <a:ext cx="2878578" cy="285752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928926" y="1052736"/>
            <a:ext cx="2147130" cy="2662016"/>
          </a:xfrm>
          <a:prstGeom prst="line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987824" y="3501008"/>
            <a:ext cx="2232248" cy="210324"/>
          </a:xfrm>
          <a:prstGeom prst="line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28926" y="3714752"/>
            <a:ext cx="2214578" cy="857256"/>
          </a:xfrm>
          <a:prstGeom prst="line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987824" y="3789040"/>
            <a:ext cx="2070562" cy="2068852"/>
          </a:xfrm>
          <a:prstGeom prst="line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Куб 15"/>
          <p:cNvSpPr/>
          <p:nvPr/>
        </p:nvSpPr>
        <p:spPr>
          <a:xfrm>
            <a:off x="5292080" y="2996952"/>
            <a:ext cx="3357586" cy="998422"/>
          </a:xfrm>
          <a:prstGeom prst="cube">
            <a:avLst/>
          </a:prstGeom>
          <a:solidFill>
            <a:srgbClr val="C3F83E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перегрузка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2987824" y="2204864"/>
            <a:ext cx="2232248" cy="1512168"/>
          </a:xfrm>
          <a:prstGeom prst="line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14282" y="2571744"/>
            <a:ext cx="2714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Логистические</a:t>
            </a:r>
            <a:r>
              <a:rPr lang="ru-RU" sz="2400" b="1" dirty="0" smtClean="0"/>
              <a:t> операции по отношению к материальному потоку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6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sst5.com/images/52.jpg271736111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Куб 3"/>
          <p:cNvSpPr/>
          <p:nvPr/>
        </p:nvSpPr>
        <p:spPr>
          <a:xfrm>
            <a:off x="5220072" y="404664"/>
            <a:ext cx="3357586" cy="841866"/>
          </a:xfrm>
          <a:prstGeom prst="cube">
            <a:avLst/>
          </a:prstGeom>
          <a:solidFill>
            <a:srgbClr val="C3F83E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сбор, хранение, передача информации о грузах и товарах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Куб 4"/>
          <p:cNvSpPr/>
          <p:nvPr/>
        </p:nvSpPr>
        <p:spPr>
          <a:xfrm>
            <a:off x="5220072" y="1556792"/>
            <a:ext cx="3357586" cy="99842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расчеты с поставщиками и покупателями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Куб 5"/>
          <p:cNvSpPr/>
          <p:nvPr/>
        </p:nvSpPr>
        <p:spPr>
          <a:xfrm>
            <a:off x="5220072" y="4437112"/>
            <a:ext cx="3357586" cy="850986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 передача прав собственности на товар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5143504" y="5661248"/>
            <a:ext cx="3357586" cy="982462"/>
          </a:xfrm>
          <a:prstGeom prst="cube">
            <a:avLst/>
          </a:prstGeom>
          <a:solidFill>
            <a:srgbClr val="C3F83E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таможенное оформление грузов и </a:t>
            </a:r>
            <a:r>
              <a:rPr lang="ru-RU" b="1" dirty="0" err="1" smtClean="0">
                <a:solidFill>
                  <a:schemeClr val="tx1"/>
                </a:solidFill>
              </a:rPr>
              <a:t>т.д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0" y="1928802"/>
            <a:ext cx="2878578" cy="307183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928926" y="1052736"/>
            <a:ext cx="2147130" cy="2662016"/>
          </a:xfrm>
          <a:prstGeom prst="line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987824" y="3501008"/>
            <a:ext cx="2232248" cy="210324"/>
          </a:xfrm>
          <a:prstGeom prst="line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28926" y="3714752"/>
            <a:ext cx="2214578" cy="857256"/>
          </a:xfrm>
          <a:prstGeom prst="line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987824" y="3789040"/>
            <a:ext cx="2070562" cy="2068852"/>
          </a:xfrm>
          <a:prstGeom prst="line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Куб 15"/>
          <p:cNvSpPr/>
          <p:nvPr/>
        </p:nvSpPr>
        <p:spPr>
          <a:xfrm>
            <a:off x="5292080" y="2996952"/>
            <a:ext cx="3357586" cy="998422"/>
          </a:xfrm>
          <a:prstGeom prst="cube">
            <a:avLst/>
          </a:prstGeom>
          <a:solidFill>
            <a:srgbClr val="C3F83E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страхование грузов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2987824" y="2204864"/>
            <a:ext cx="2232248" cy="1512168"/>
          </a:xfrm>
          <a:prstGeom prst="line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14282" y="2500306"/>
            <a:ext cx="24288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Логистические</a:t>
            </a:r>
            <a:r>
              <a:rPr lang="ru-RU" sz="2400" b="1" dirty="0" smtClean="0"/>
              <a:t> операции по отношению к материальному потоку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6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609600"/>
          </a:xfrm>
          <a:solidFill>
            <a:srgbClr val="CCEC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Классификация логистических операций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68313" y="2492375"/>
            <a:ext cx="2209800" cy="11064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200" b="1">
                <a:latin typeface="Times New Roman" pitchFamily="18" charset="0"/>
              </a:rPr>
              <a:t>Переход права собственности на товар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42844" y="4286256"/>
            <a:ext cx="1828800" cy="1006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</a:rPr>
              <a:t>Одно-сторонняя</a:t>
            </a:r>
            <a:r>
              <a:rPr lang="ru-RU" sz="2000" dirty="0">
                <a:latin typeface="Times New Roman" pitchFamily="18" charset="0"/>
              </a:rPr>
              <a:t>»         ( без перехода)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981200" y="4267200"/>
            <a:ext cx="2057400" cy="1006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</a:rPr>
              <a:t>Двух-сторонняя</a:t>
            </a:r>
            <a:r>
              <a:rPr lang="ru-RU" sz="2000" dirty="0">
                <a:latin typeface="Times New Roman" pitchFamily="18" charset="0"/>
              </a:rPr>
              <a:t>»          (с переходом)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81000" y="56388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С «добавленной» стоимостью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029200" y="56388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Без «добавленной» стоимости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105400" y="4343400"/>
            <a:ext cx="1371600" cy="1006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dirty="0" err="1">
                <a:latin typeface="Times New Roman" pitchFamily="18" charset="0"/>
              </a:rPr>
              <a:t>Матери-альный</a:t>
            </a:r>
            <a:r>
              <a:rPr lang="ru-RU" sz="2000" dirty="0">
                <a:latin typeface="Times New Roman" pitchFamily="18" charset="0"/>
              </a:rPr>
              <a:t> поток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6781800" y="4419600"/>
            <a:ext cx="1676400" cy="701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dirty="0" err="1">
                <a:latin typeface="Times New Roman" pitchFamily="18" charset="0"/>
              </a:rPr>
              <a:t>Инфор</a:t>
            </a:r>
            <a:r>
              <a:rPr lang="ru-RU" sz="2000" dirty="0">
                <a:latin typeface="Times New Roman" pitchFamily="18" charset="0"/>
              </a:rPr>
              <a:t>-  </a:t>
            </a:r>
            <a:r>
              <a:rPr lang="ru-RU" sz="2000" dirty="0" err="1">
                <a:latin typeface="Times New Roman" pitchFamily="18" charset="0"/>
              </a:rPr>
              <a:t>мация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3048000" y="2514600"/>
            <a:ext cx="2895600" cy="11969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Изменение потребительских свойств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6324600" y="2514600"/>
            <a:ext cx="1981200" cy="8318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Природа потока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042988" y="1268413"/>
            <a:ext cx="739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>
                <a:latin typeface="Tahoma" pitchFamily="34" charset="0"/>
                <a:cs typeface="Tahoma" pitchFamily="34" charset="0"/>
              </a:rPr>
              <a:t>Логистические операции</a:t>
            </a: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1295400" y="2209800"/>
            <a:ext cx="571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4572000" y="1828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4572000" y="37338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4267200" y="5867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762000" y="40386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5638800" y="403860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1295400" y="2209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7010400" y="2209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1258888" y="36449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7092950" y="357346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 flipH="1">
            <a:off x="755650" y="4038600"/>
            <a:ext cx="6350" cy="327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2971800" y="4038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5638800" y="4038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7620000" y="4038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3" grpId="0" animBg="1"/>
      <p:bldP spid="40964" grpId="0" animBg="1"/>
      <p:bldP spid="40965" grpId="0" animBg="1"/>
      <p:bldP spid="40966" grpId="0"/>
      <p:bldP spid="40967" grpId="0"/>
      <p:bldP spid="40968" grpId="0" animBg="1"/>
      <p:bldP spid="40969" grpId="0" animBg="1"/>
      <p:bldP spid="40970" grpId="0" animBg="1"/>
      <p:bldP spid="40971" grpId="0" animBg="1"/>
      <p:bldP spid="40972" grpId="0"/>
      <p:bldP spid="40973" grpId="0" animBg="1"/>
      <p:bldP spid="40974" grpId="0" animBg="1"/>
      <p:bldP spid="40975" grpId="0" animBg="1"/>
      <p:bldP spid="40976" grpId="0" animBg="1"/>
      <p:bldP spid="40977" grpId="0" animBg="1"/>
      <p:bldP spid="40978" grpId="0" animBg="1"/>
      <p:bldP spid="40979" grpId="0" animBg="1"/>
      <p:bldP spid="40980" grpId="0" animBg="1"/>
      <p:bldP spid="40981" grpId="0" animBg="1"/>
      <p:bldP spid="40982" grpId="0" animBg="1"/>
      <p:bldP spid="40983" grpId="0" animBg="1"/>
      <p:bldP spid="40984" grpId="0" animBg="1"/>
      <p:bldP spid="40985" grpId="0" animBg="1"/>
      <p:bldP spid="409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lobetrade.ru/images/header-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0427" y="3143248"/>
            <a:ext cx="5253573" cy="3714752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0" y="0"/>
            <a:ext cx="6429388" cy="435769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571472" y="857232"/>
            <a:ext cx="5500726" cy="4071966"/>
          </a:xfrm>
          <a:prstGeom prst="downArrowCallout">
            <a:avLst>
              <a:gd name="adj1" fmla="val 13712"/>
              <a:gd name="adj2" fmla="val 32534"/>
              <a:gd name="adj3" fmla="val 21952"/>
              <a:gd name="adj4" fmla="val 691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785794"/>
            <a:ext cx="5715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Логистика рассматривает перемещения материалов, информации и других объектов в пространстве и времени. Так как этот процесс осуществляется непрерывно, то обойтись рассмотрением отдельно взятых объектов не представляется возможным.</a:t>
            </a:r>
            <a:endParaRPr lang="ru-RU" sz="2400" b="1" dirty="0"/>
          </a:p>
        </p:txBody>
      </p:sp>
      <p:pic>
        <p:nvPicPr>
          <p:cNvPr id="28674" name="Picture 2" descr="http://scanway-shipping.ru/sites/default/files/images/1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4476750"/>
            <a:ext cx="66865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logisticpoint.net/wp-content/uploads/2012/08/transportnaya1-510x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429652" cy="6858000"/>
          </a:xfrm>
          <a:prstGeom prst="rect">
            <a:avLst/>
          </a:prstGeom>
          <a:noFill/>
        </p:spPr>
      </p:pic>
      <p:sp>
        <p:nvSpPr>
          <p:cNvPr id="4" name="Выноска со стрелкой вниз 3"/>
          <p:cNvSpPr/>
          <p:nvPr/>
        </p:nvSpPr>
        <p:spPr>
          <a:xfrm>
            <a:off x="714348" y="357166"/>
            <a:ext cx="7215238" cy="15716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745968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Показатели, характеризующие динамику материального потока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571472" y="2285992"/>
            <a:ext cx="7072362" cy="785818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Максимальный грузопоток (</a:t>
            </a:r>
            <a:r>
              <a:rPr lang="ru-RU" b="1" dirty="0" err="1" smtClean="0">
                <a:solidFill>
                  <a:schemeClr val="tx1"/>
                </a:solidFill>
              </a:rPr>
              <a:t>шт</a:t>
            </a:r>
            <a:r>
              <a:rPr lang="ru-RU" b="1" dirty="0" smtClean="0">
                <a:solidFill>
                  <a:schemeClr val="tx1"/>
                </a:solidFill>
              </a:rPr>
              <a:t>/</a:t>
            </a:r>
            <a:r>
              <a:rPr lang="ru-RU" b="1" dirty="0" err="1" smtClean="0">
                <a:solidFill>
                  <a:schemeClr val="tx1"/>
                </a:solidFill>
              </a:rPr>
              <a:t>сут</a:t>
            </a:r>
            <a:r>
              <a:rPr lang="ru-RU" b="1" dirty="0" smtClean="0">
                <a:solidFill>
                  <a:schemeClr val="tx1"/>
                </a:solidFill>
              </a:rPr>
              <a:t>, т/</a:t>
            </a:r>
            <a:r>
              <a:rPr lang="ru-RU" b="1" dirty="0" err="1" smtClean="0">
                <a:solidFill>
                  <a:schemeClr val="tx1"/>
                </a:solidFill>
              </a:rPr>
              <a:t>сут</a:t>
            </a:r>
            <a:r>
              <a:rPr lang="ru-RU" b="1" dirty="0" smtClean="0">
                <a:solidFill>
                  <a:schemeClr val="tx1"/>
                </a:solidFill>
              </a:rPr>
              <a:t>, м</a:t>
            </a:r>
            <a:r>
              <a:rPr lang="ru-RU" b="1" baseline="30000" dirty="0" smtClean="0">
                <a:solidFill>
                  <a:schemeClr val="tx1"/>
                </a:solidFill>
              </a:rPr>
              <a:t>3</a:t>
            </a:r>
            <a:r>
              <a:rPr lang="ru-RU" b="1" dirty="0" smtClean="0">
                <a:solidFill>
                  <a:schemeClr val="tx1"/>
                </a:solidFill>
              </a:rPr>
              <a:t> /</a:t>
            </a:r>
            <a:r>
              <a:rPr lang="ru-RU" b="1" dirty="0" err="1" smtClean="0">
                <a:solidFill>
                  <a:schemeClr val="tx1"/>
                </a:solidFill>
              </a:rPr>
              <a:t>сут</a:t>
            </a:r>
            <a:r>
              <a:rPr lang="ru-RU" b="1" dirty="0" smtClean="0">
                <a:solidFill>
                  <a:schemeClr val="tx1"/>
                </a:solidFill>
              </a:rPr>
              <a:t>, под./</a:t>
            </a:r>
            <a:r>
              <a:rPr lang="ru-RU" b="1" dirty="0" err="1" smtClean="0">
                <a:solidFill>
                  <a:schemeClr val="tx1"/>
                </a:solidFill>
              </a:rPr>
              <a:t>сут</a:t>
            </a:r>
            <a:r>
              <a:rPr lang="ru-RU" b="1" dirty="0" smtClean="0">
                <a:solidFill>
                  <a:schemeClr val="tx1"/>
                </a:solidFill>
              </a:rPr>
              <a:t>);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571472" y="3500438"/>
            <a:ext cx="7072362" cy="785818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Средний грузопоток (</a:t>
            </a:r>
            <a:r>
              <a:rPr lang="ru-RU" b="1" dirty="0" err="1" smtClean="0">
                <a:solidFill>
                  <a:schemeClr val="tx1"/>
                </a:solidFill>
              </a:rPr>
              <a:t>шт</a:t>
            </a:r>
            <a:r>
              <a:rPr lang="ru-RU" b="1" dirty="0" smtClean="0">
                <a:solidFill>
                  <a:schemeClr val="tx1"/>
                </a:solidFill>
              </a:rPr>
              <a:t>/</a:t>
            </a:r>
            <a:r>
              <a:rPr lang="ru-RU" b="1" dirty="0" err="1" smtClean="0">
                <a:solidFill>
                  <a:schemeClr val="tx1"/>
                </a:solidFill>
              </a:rPr>
              <a:t>сут</a:t>
            </a:r>
            <a:r>
              <a:rPr lang="ru-RU" b="1" dirty="0" smtClean="0">
                <a:solidFill>
                  <a:schemeClr val="tx1"/>
                </a:solidFill>
              </a:rPr>
              <a:t>, т/</a:t>
            </a:r>
            <a:r>
              <a:rPr lang="ru-RU" b="1" dirty="0" err="1" smtClean="0">
                <a:solidFill>
                  <a:schemeClr val="tx1"/>
                </a:solidFill>
              </a:rPr>
              <a:t>сут</a:t>
            </a:r>
            <a:r>
              <a:rPr lang="ru-RU" b="1" dirty="0" smtClean="0">
                <a:solidFill>
                  <a:schemeClr val="tx1"/>
                </a:solidFill>
              </a:rPr>
              <a:t>, м</a:t>
            </a:r>
            <a:r>
              <a:rPr lang="ru-RU" b="1" baseline="30000" dirty="0" smtClean="0">
                <a:solidFill>
                  <a:schemeClr val="tx1"/>
                </a:solidFill>
              </a:rPr>
              <a:t>3</a:t>
            </a:r>
            <a:r>
              <a:rPr lang="ru-RU" b="1" dirty="0" smtClean="0">
                <a:solidFill>
                  <a:schemeClr val="tx1"/>
                </a:solidFill>
              </a:rPr>
              <a:t> /</a:t>
            </a:r>
            <a:r>
              <a:rPr lang="ru-RU" b="1" dirty="0" err="1" smtClean="0">
                <a:solidFill>
                  <a:schemeClr val="tx1"/>
                </a:solidFill>
              </a:rPr>
              <a:t>сут</a:t>
            </a:r>
            <a:r>
              <a:rPr lang="ru-RU" b="1" dirty="0" smtClean="0">
                <a:solidFill>
                  <a:schemeClr val="tx1"/>
                </a:solidFill>
              </a:rPr>
              <a:t>, под./</a:t>
            </a:r>
            <a:r>
              <a:rPr lang="ru-RU" b="1" dirty="0" err="1" smtClean="0">
                <a:solidFill>
                  <a:schemeClr val="tx1"/>
                </a:solidFill>
              </a:rPr>
              <a:t>сут</a:t>
            </a:r>
            <a:r>
              <a:rPr lang="ru-RU" b="1" dirty="0" smtClean="0">
                <a:solidFill>
                  <a:schemeClr val="tx1"/>
                </a:solidFill>
              </a:rPr>
              <a:t>);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642910" y="4714884"/>
            <a:ext cx="7072362" cy="785818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Максимальная задержка в поставке (дни);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642910" y="5929330"/>
            <a:ext cx="7072362" cy="785818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Средняя задержка в поставке (дни);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6258" grpId="0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2" name="Picture 10" descr="http://excelsior-as.ru/img/logistic/down_logist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143500"/>
            <a:ext cx="7048500" cy="1714500"/>
          </a:xfrm>
          <a:prstGeom prst="rect">
            <a:avLst/>
          </a:prstGeom>
          <a:noFill/>
        </p:spPr>
      </p:pic>
      <p:pic>
        <p:nvPicPr>
          <p:cNvPr id="69640" name="Picture 8" descr="http://excelsior-as.ru/img/logistic/down_logist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7048500" cy="1714500"/>
          </a:xfrm>
          <a:prstGeom prst="rect">
            <a:avLst/>
          </a:prstGeom>
          <a:noFill/>
        </p:spPr>
      </p:pic>
      <p:pic>
        <p:nvPicPr>
          <p:cNvPr id="69638" name="Picture 6" descr="http://excelsior-as.ru/img/logistic/down_logist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048500" cy="1714500"/>
          </a:xfrm>
          <a:prstGeom prst="rect">
            <a:avLst/>
          </a:prstGeom>
          <a:noFill/>
        </p:spPr>
      </p:pic>
      <p:pic>
        <p:nvPicPr>
          <p:cNvPr id="69636" name="Picture 4" descr="http://excelsior-as.ru/img/logistic/down_logist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7048500" cy="1714500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3357554" y="142852"/>
            <a:ext cx="5000660" cy="1571636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Максимальное количество недопоставленного товара в поставке (шт., т, м</a:t>
            </a:r>
            <a:r>
              <a:rPr lang="ru-RU" b="1" baseline="30000" dirty="0" smtClean="0">
                <a:solidFill>
                  <a:schemeClr val="tx1"/>
                </a:solidFill>
              </a:rPr>
              <a:t>3</a:t>
            </a:r>
            <a:r>
              <a:rPr lang="ru-RU" b="1" dirty="0" smtClean="0">
                <a:solidFill>
                  <a:schemeClr val="tx1"/>
                </a:solidFill>
              </a:rPr>
              <a:t>, л);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0" y="1785926"/>
            <a:ext cx="5000660" cy="1571636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Среднее количество недопоставленного товара в поставке (шт., т, м</a:t>
            </a:r>
            <a:r>
              <a:rPr lang="ru-RU" b="1" baseline="30000" dirty="0" smtClean="0">
                <a:solidFill>
                  <a:schemeClr val="tx1"/>
                </a:solidFill>
              </a:rPr>
              <a:t>3</a:t>
            </a:r>
            <a:r>
              <a:rPr lang="ru-RU" b="1" dirty="0" smtClean="0">
                <a:solidFill>
                  <a:schemeClr val="tx1"/>
                </a:solidFill>
              </a:rPr>
              <a:t>, л);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Лента лицом вверх 4"/>
          <p:cNvSpPr/>
          <p:nvPr/>
        </p:nvSpPr>
        <p:spPr>
          <a:xfrm>
            <a:off x="3286116" y="3429000"/>
            <a:ext cx="5000660" cy="1571636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Максимальное количество некондиционного товара в поставке (шт., т, м</a:t>
            </a:r>
            <a:r>
              <a:rPr lang="ru-RU" b="1" baseline="30000" dirty="0" smtClean="0">
                <a:solidFill>
                  <a:schemeClr val="tx1"/>
                </a:solidFill>
              </a:rPr>
              <a:t>3</a:t>
            </a:r>
            <a:r>
              <a:rPr lang="ru-RU" b="1" dirty="0" smtClean="0">
                <a:solidFill>
                  <a:schemeClr val="tx1"/>
                </a:solidFill>
              </a:rPr>
              <a:t>, л);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0" y="5072074"/>
            <a:ext cx="5000660" cy="1571636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Среднее количество некондиционного товара в поставке (шт., т, м</a:t>
            </a:r>
            <a:r>
              <a:rPr lang="ru-RU" b="1" baseline="30000" dirty="0" smtClean="0">
                <a:solidFill>
                  <a:schemeClr val="tx1"/>
                </a:solidFill>
              </a:rPr>
              <a:t>3</a:t>
            </a:r>
            <a:r>
              <a:rPr lang="ru-RU" b="1" dirty="0" smtClean="0">
                <a:solidFill>
                  <a:schemeClr val="tx1"/>
                </a:solidFill>
              </a:rPr>
              <a:t>, л).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 descr="http://cheb.ruc.su/upload/iblock/577/i_tpdjduanzu%20dgmnptppsfoq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771899"/>
            <a:ext cx="3810000" cy="3086101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0" y="0"/>
            <a:ext cx="6429388" cy="435769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571472" y="857232"/>
            <a:ext cx="5500726" cy="4071966"/>
          </a:xfrm>
          <a:prstGeom prst="downArrowCallout">
            <a:avLst>
              <a:gd name="adj1" fmla="val 13712"/>
              <a:gd name="adj2" fmla="val 32534"/>
              <a:gd name="adj3" fmla="val 21952"/>
              <a:gd name="adj4" fmla="val 691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571612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–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совокупность циркулирующих сообщений между элементами </a:t>
            </a:r>
            <a:r>
              <a:rPr lang="ru-RU" sz="2400" dirty="0" err="1" smtClean="0">
                <a:latin typeface="Tahoma" pitchFamily="34" charset="0"/>
                <a:cs typeface="Tahoma" pitchFamily="34" charset="0"/>
              </a:rPr>
              <a:t>логистической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системы и внешней средой, необходимых для управления и контроля </a:t>
            </a:r>
            <a:r>
              <a:rPr lang="ru-RU" sz="2400" dirty="0" err="1" smtClean="0">
                <a:latin typeface="Tahoma" pitchFamily="34" charset="0"/>
                <a:cs typeface="Tahoma" pitchFamily="34" charset="0"/>
              </a:rPr>
              <a:t>логистических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операций.</a:t>
            </a:r>
          </a:p>
          <a:p>
            <a:pPr algn="ctr"/>
            <a:endParaRPr lang="ru-RU" sz="2400" b="1" dirty="0"/>
          </a:p>
        </p:txBody>
      </p:sp>
      <p:pic>
        <p:nvPicPr>
          <p:cNvPr id="28674" name="Picture 2" descr="http://scanway-shipping.ru/sites/default/files/images/1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4476750"/>
            <a:ext cx="6686550" cy="23812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1000108"/>
            <a:ext cx="5490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ahoma" pitchFamily="34" charset="0"/>
                <a:cs typeface="Tahoma" pitchFamily="34" charset="0"/>
              </a:rPr>
              <a:t>Информационный поток</a:t>
            </a:r>
            <a:endParaRPr lang="ru-RU" sz="3200" dirty="0"/>
          </a:p>
        </p:txBody>
      </p:sp>
      <p:sp>
        <p:nvSpPr>
          <p:cNvPr id="70658" name="AutoShape 2" descr="data:image/jpeg;base64,/9j/4AAQSkZJRgABAQAAAQABAAD/2wCEAAkGBxQTEhUUExQWFhUXGBsYGBgYGBkcGxodHBgYFxccHx0ZHSghGRolHRgXIjEhJSkrLi4uGB8zODMsNygtLisBCgoKDg0OGxAQGywkICQsLCwsLCwsLCwsLCwsLCwsLCwsLCwsLCwsLCwsLCwsLCwsLCwsLCwsLCwsLCwsLCwsLP/AABEIALcBEwMBIgACEQEDEQH/xAAbAAACAwEBAQAAAAAAAAAAAAADBAACBQEGB//EAEIQAAIBAwIDBQUGBAUDBAMBAAECEQADIRIxBEFRBSJhcfATMoGRoUJSscHR4QYjYvEUM3KCspLC0kNTY+IVc6IH/8QAGgEAAgMBAQAAAAAAAAAAAAAAAgMAAQQFBv/EACQRAAICAgICAgMBAQAAAAAAAAABAhESIQMxQVEEYRMiQjJx/9oADAMBAAIRAxEAPwD5uv6f8jXUP5fnUVfy/En18eYirKI9evWcgkV6c5pa2DEbHHr5/gedGuNKAEScdBsOvPehj16+X08DUdZG5B5b+j65yDRRVbPjHmR+NM27bjoR5gj8aXDr97/l+tMcIhZoRjPhqEDmSdWB41TBGeHsKzKGkAkAlc7mNhXoeE7ElRpI2JIuPpIwpj3cnJziluz+BRbgF1tbDJUK0YyZ3LLAO8A4ya2T2nw9pO49u2skAh1UAlV33LZnrFKcvRTiyvEcEGQsEUMO7u+rCYJXaOX1rG7Q7Pa0qEe0zMjMAwJjuj4+Vbd7+KUF022uahg6kF8iAmdgBO+3WgcX/GHDXAp9sVZVz3WADGAP8xPMjyoVJ+i/xy9HnUeRyZgdozHXFMWnRxzUj/cPrkg+s+9p2e1rRWfaBwe6CVVuhJIDEdOXWuvYtYhELb91oIB2xKgz5HEYzRZfQDjQpYUbBhI3Bx+OCPGf1psWm5gkeBnnOI2O/wCk1e9wKnuqzLc3KsC0eGAGI6kKefmQ3OHe2ZO3Iggr8wY+H7USaYqSZy8Cww2odMzz5as7UuloAnYEb7/rV24toknzwD8pmN/x3rQtkg6nVYI3BXbAGxicj1Jpq0IlaEbHDnvEAYEmZ2yOXlXGTBHgf+Vb9vgQttmMDWIADCY6kHzpY8FGphsoIMgEYOo7HMDOKYpoRJmbwy4+A/Wmtx4/6T+IFFt9ntplc8tmEzz2NO2Oz3IWAIMRDdfMCizQls72FfhgGAALDJH9LdfGnwRDAEQVWBuSNTkwaWs9m3EEOvMYKhjIA6z40W5dvf8Ap2tMYHcU4E89O1JlUnaFMT4iwAxLkAycAiSJP0/emOAdWYgaVUDYtk79D6mkDbuSTDmTyBGftHoaPwVsrOsXdsEDn8aa1+vYtLYawSUDAtAKgZGmNIkfWlr9+UAiIDZ6ywIz1rlkso925yJUwZIETJ22pNuGJJJj4kD4b4FHCKvZbdFuLuFiDqnHIt1P3jv+tKXgDv8AiBTLpECV+e3yqhsx9rnyB+O8U+NJUDYL/FlcZ+YP5UWzdDZYE+JP7ZqaB0mOcDb5HlFDe+OQA+o9fj+Jd9F1YW9bjK59c/X78RTu+39W/n51S1eIyfl+Z8auxFzbB+nn+1Ta7J12CfSxx9fn+W1DvyIx8v8AUlVvKVx69ePoBW4RsT62/t8aakNigDH8B+FSmgJ3H0qVGxqs8vesEeXX6ft9DyNC9evX1kE1i/GDt+3y2+EHpsR7IIlfl/f1yOYJ5J3RUH169Z6Eiievw/b6eBobH18fXomaA/l+JqNEGLfCe1YAEAnJJ2jcsfAD5+dbq2FtoUVl0Z78wSwByYyNiNIE47uxagdlWWt2h7gZ4J1FTie7GZGAz8vcFZnHdoFpCSdKFtNoNuxCqNbS2EiMcjSZyGQhZfi+0idIhQNDnvyJgPtaBxgRLTisoXGa2IN1gWb/AC1CDATeJn4ire6cFEi1iO++Uk5yB755igSLi2gfa3O+w3iJKcobHyoDSopdDZRvaXT7NzAYf5g//X93xoaB1twFv95jswf3QAJEZHeNU9kWF1v8O5JI+/mW1HYeAq/+DJNpTw7gAAkjXgaizTIPKoiwt1VLLbYqCoGoPbKEY1uQbZwRkfDwq/D3Tlzq0g92CLqgnbEalURJ590daXS+VVmPtrZZoAPeG+pjBCgZ0jnMmtCzwqXCVJRhay5H8twSe8wOFJ1BVG5OKKgW6CcF2xftKCGLzsM3FC820udYnOQdgeor1fZHbFu5KnuN7jEAshMGVlh3VB1QHxvDYx5i5wMrrYEudRtq5VXTRMnVGRjGraJ5UtZtFzJJcwQWu6paN1a3uwH35nbYjFtIVLjjM9z2n2MdBa2pgTK/HJHOPA5HU70W5dK3EICrEjIIE6lnkPCsr+He0nsxafTokAAsuq3J7uWuEtbOwblttXseKT+bbZ4KNIgxAxMDeBgHfkRUU2nTObz8bg9ifDcS6ksxUkq5HPEyI+FEtXTct3wyjeAwUgzpOrMHGef0pvheGtOH0i0WTUYZQR1aIjc9ZrK7Tt3dbjIVicKYHjgb/tRJqToxS0bXBoPY5hh3dhn7MGhDjAtu1CxyIj3sELmCZBxArAtcQV+xERkgxgRvO+KaTj7mldRkJldpEA8+eOs1f4m2KcqGrt8OtxoXCnSTMjLjuz5VLN0d4wNWtRqiTBIkeXj41n8SQYhgzMIMmJkkkYxMn60O9xxBk29MRvIk+U5imqAhsd4wRZtx0BOcnuwvOIjp0rPNxiNhH+oVn9pcYxVVgAAGDGd5386VsX2kCJrRxwpbJjezQHEk/Z+v7VZ7kdJ8xj50FjAgbn6VZFnl+H4aabSAOmTsoPjImukHmp+DR+dUVZAkA+ZP5CqPaGcAfOiLK3wZwSOuTXVXmeXX8T40RbUZOI5eudVYE+vWfCiRdg2aavb4jSIHrr/f0IU6A/X8aH7LqQPXrHKi0FplxxE4OfXrHKi2+GG8/t69eAQijqfp+/r5AvcbGFx41Kb6CUfQV2AJH5ftUpZeMxsK7UcRiUjyPtOnj9P7n0SKIl0g+uo/agtz/wB34irevqK5Z3mPoweAcHOf91W4bhCWVSCJIBMHbmceEn50nYfGRB9dPWfGK3f4bebsbwrQDqOT3BjnlqGWkCc7avdy4UQnDAFiYEkWvADAfcncV57i2EXg7yF0LoTAEGI2CjI5A1p/xTcUjvPgop0iSVl52nSux5jesm7dzxAtpnXzGsnvnlEfSs7NfEv1OISS2i2I9kO8w1R/KU5Ld36Cu2S/8nVdAm4cBieaY7gI+tcuWybk3Hj+TgEycWI2G2RziqcKbY9hhm/mHJIUe8nIT+NQYL6Lfs27ze+v2B0f+qmbiW1a57/dQJsvRbfXeJPzrvDqzIoSyveukHukjZAMsTHvGnLDEzre2qtdLEabZOlAXbYEzDUSKYtbfREXHUW1mCCBrbInSxzJHLZK0uzyFRxe0soh7jKYJOQqEqJJzswOWODpoXFM3dJRHgyTiDdOTOmCoQZM85HOgWxpGu2xAA1Etk5wbh+8DsoPM56m+gWskatydDAjUsOGWQCJjTbU7Kq4lhjABpTh2ygLkg4RwAZE5RbRxoH3m2kkSKFbAJJXukBpU5AAEss7acy+qASQsxNN27OqcdxoD/0kDBIMTyIB+ySAnOrsijRpcFxYKwikQSrLOxLe4x1mJBwGmG2iTXruz+O9pw76iS1qHBwTCg53+6WxjOqvOcJ2ZfRFZnEBdMAkoVYEgyqqFiRiGGBXqf4a4c6ytwhlYFTsBzBPxBPkS3Wgk/IvmgpwYne7XgKVI/mIRnunYZgAgfDpSt/iv5jENzIGfrj86F2jwpS2gzIaBIzEZA65kctqWvNEat5E1rjFdnCkj2PDdsKEDNbUjAmJ2G50gx8d6X4ztSy0IE0sJDGBk4E48p+NYnCOUtXN0kEATjYyJoXFTquCDvuDjlv1oY8McrEy2qNk+zOxHy5HyG/6CqlcYKkbR3tvlisIasc4G/xNPrxYBxn/AFZjHhTcGZZQaGH4JWwUaRyB6/Cg/wCEVdlO8b/tRrfFT0HwxtPP9aNw9+Rup8xFWnJCnkhBgg+yR4z5frXA6jk09dXjFaFxxALJg8wQT+3zqhNknmPinn1o1L6JYkbaHkcbAkVYhRnTt1Ij6RTS20JhTM8/h4UG9Z6FTHI70SkRSQu7zyAI5R9c/hQX4g7D8h9aO9tiCSB86AvDkcoE48TI/Smqg00Lu58T69eVcAj169fQq8O2cchQeJUjEGjTQ5NC/EXuQpOCTAyTsKK9s+NaV/h/YKOdxhM/dB6eNMyS0OTSF07OUCHuANzGMVKQ0nxqULTvscv+mTcsgzp/q/EVU8KxJgHHT+3nVPbmfAkjA8R0pq3fB94T8F/M1yjq7RReBf7pjxI/QVr9hcCwNwgqO6gnA/8AWtMefRSI8aRPDqRI28k/WmuyOHnX7oE2smP/AHE5BSZzQy6KTMftkIuoSX02rfULvHmd/ClbzXHN8DuqQGxCrlkwTzwx3JovaFxQzaRJNoEFgI7rCYXbkd52oVy2zODdaNVqAG3nTGF5d5PAYFJZuh/lA0toGtgsWJtssLgSfaL7x8eg+NG4NmK2TbQKvtGkwMe59p9vgRVeBb/JNtJ0tBZ4MQytMe6vvRmdqP2dwhuPbUsbjLcMwYRQNEySNsbAZJABzVMIV4dZNoPcLnWSAsttpMSfLlO9OcIukKAoU+zdonU4hjJMjSmFHeIkRXo+F/hRQFAulWU6tIAQMDEBu8XAIU7yc7Vi8V2c9iEcBCrDQYGlpmNAkh2kSC5x3pAMChyTIAdsG4sRHeH2QCeY39kTkDdyc8qoQf8AMUsIORuyMcbfacjAGyjfOa6GySvccHvLvBO4WcXLrdDgcv6eACZU+zZcFZ2mZtoW3uHZi3lnaiRQUXgAHBVAgyo91TMaVgd9jq7zZC6iBEirHiYZYGkOsEadRmO9/LyBDQ3eJOxFCY9/ujQ6iGSO6on3LY++eYJmZg7mu2bQhgVK28a0JM2yfdNwjvXGnAURORgyAVbJejZ7N41mX2d0FlSUYagxUMe65KBQoBye993rNO9k8a1tw4PdnvAHEsQr7O2Sytt0FZtjh2nSROgaWwI0HZgvupBjkze7gRW32Z2ZccxkkAlu8YBEKWJJ6g5/q2zRSpLYpbb+zb/jNIW2+8gTB54DGOX/ANqwrqgo0K3Lfcc5r23HdgLe4fh7ZfS6ISV1ZIMAHx9015C/w2guJeIXJaRJ6np0o/jzUo16ONzRxm0BvXGBcDVCgRHLAznnvnej2eGLlxJGAe8TtudRE7x/alVibndYbc9vPrWjwlxbbM41HAEMTzEZweuN60vrRlkgq9nvI0nHTRcnb/RgVy1YcHTpLkRJXVAnb8qvY45wZJc46qPH7hNT/HMhLKfejfPujGYHn8ar9hDJe4Rtyr4GZ1D/ALT4UBrkCicR2pcbDGdxgDu91QY6fvSwE59f2pkE/wChbRZLhGZiml4idwD50mX6x69Gr21JOATvsCelG0mDQx7YE7FY6HHXmDVlJkd4465B3z4UO3aOoSpILDcHwFP2mRh3pU9PZH6daCTSIoWZtxmbx8jVCnu5IjOQeppnibNvvS2mAYEadUExg88D51PZpjTdjJBzsoJI+MAfOjUlReDA2w3ezO2xpPj7rA89q6e0CxAMHEbCr8Qwxyx+tMSp7CquzJu8S1O9ucSxdf8AQv50pxNweorR7SCl0OAAEBx+9G6tOh6r0ZwtXPut/wBJ/SpXrITr9T/41KQ+b6GJnyhlzy+f71I8V+Z/WjjiZ3k+Qj8BXcHYnyYx1O+mOVYztHLVwjYgfE/rW72NxKkuGx3NUrEkqysAMb4MZ5VhEkcv/wCh+lF4XiijBhyM+/v4UMlaK0E7VkXSyQEUwzzk27iyDq5HLYWPeAzWbbtadhrey+WbCgEyDuJEgnJHv7VvdqcOLml8MCIjVCrbc92do0uIgZyvkco3O6CxwbbCSuO7LDRb2+yg1NvHI0hmyDuKOXrQCtLBlVwyTKpEMBAAl/s+6BvvXrf4btaVugDa7cJUlV1KgGnuDEFmAhs5U7SK8kSWBcHQHtCbjEljoIAAPkmyjE5Ne0//AM6uI7tbXUZLgyRBN62l1ZBHNrOkCeeaXyOlYaHbPZr3UlmA1MILMADJAc97qNfxcjlQf4pskBRdHe0IXIwYbDgsFbu6QpJB3IOOfo+PvWLbktZlljTqaF2gGB+HhSPa/AC5w6cSXLm5JIIXSYMRjaZCwGiMdTSlLabLPmTLgSikKAqshykqGdjknurAlhOB0qtltQXT/MUd22pxcXENcJM7f7lHhpq15kBbUVTvnKa9Y9pDLljH2WBOcA9aYWwrQzMbNyMwGOlATMaQYYxAI3mY70nWgJOinDQoUDS9sMukssszCRpz7q7wZgeZatDhrB1KsEMpVRh9QZpNyCRvgJlmjHSluJtupJZNJYaCw92MlgZUqyoInYliJmnOD40JJCwrnusQpYMe9kKBpMZKjYZJOJjBPd/wt2JY0hrihDHdUEAZUEjEhBqB8ys1v8FbsQQFuWyI7jQLQEdY7zQCe9vFeD7O40kxzMmBmBOSsRid1wRyjYep4rtBWsLpywOBO+kaWI6e8eQOBWacG32XlRqfxDbFopfGUZQk6h3SCSvMASCRj7tZFnibTO/tAB7neEGJWTMbiSaJ/D/Hh0e1e/mJc7pkmc6dpJiMHzg15ziOwXVyr3FWWZZOdSwGVhO4PnIiN6dwr+JPaOR8uCUsl5N+7wqG2xWGBjIAIgR4RtNYfD9j3WDQGzG7Ag4EznxxTXY1kBNJdYxIgHUCByn6+FX4u1OoW7jwswskeBIjcEVpi2tI58nXZm8Xwzo3LzJ1GRg5EwR0rlxjJgSDy5nGZxVuJdtUFmMfemfqfOhtdIyW9fOtCutimdIPMiBt+9dt39LqSupZz6POhXHkb/Q/rQSCPLxn5/jRraAo0f8AH2jrlCNQIxGMtG/gR8q7b41BBAxJhSW2IQDYET3W+dA7Ne1DC4vlOoYjlH2qSI+kb+Rq1BN0SjcXtBCyEQoBBPeck4PKI3oPD8dbCkMqnG+p85593rSfZV62B/MWRPOceUGlLj5xnfmevntFRca62X5NLiOIRjJPIwFBx3sDkfdpS9xNnUQBiT9k5GIA72Dv86X4a6msB/d57gHpncCa7xttPaE2xC4gTMdcncUxQSdbDS2BtWoya5d4npVrdxQ4DZEGQZiYxtHOq9qG3qHswAIEwSc5nc+VNXdB1b2JX3mne0LkXF2yqjInes91JGK1O0bA9opLKI0Y3O/hRNoakjYsrpUDoI+VSi6k6H5j9K7WVv6KR8xZeufnXQB0/Ghx6013T601kO3QdeII5x86KLyncfEGPoWpZR4n4AirKPP151KBo9BwMvw7KveZSdIJEDUusEjVmDbYDcS/SsK4sXgsG4/tnWSJA1qAog+9id8b451p9gXBrZCSFdSDj7sXB5zpI/3Uj2mjAtp7ghHZzuShNo6iN8iQo+R3rPNbHcL8ClmyGKG5cljbcGM7llUFth3ioxMVp/w/2q1m5bZ20K6hAgElWVpRgCcMBpMnJ1eM0hAGoKkaCShJHuq4gvONOtgY/ojNCvrm9oElbmr2jxADEgkTjPcgnJ5AGl1ZoPqPEdoC77wUkiQTGQZIIbkCJPqarc7TRuGezpMg6gA2mCCNZAjDbyAdOSYNeQ7J7bUEredypbXbumTkrr0xubYEidwX2yRWxwt+3PtWvobczAYlmwAsKfgMQZJETilYIls8txrkzDsvtCoBViQAJYsQThd4YGGAJGxqrcS+ks38xSdUiZAHdsrO+5OGBGPOrcU5Z20lULjTDLIIuXGuAazOoBMEmOlVt2iO8oa02Cu8TJtWhzYAZbnNaIgsZscQxJUObgO9tiJcKxB5Qwe7z3hdurVn2TBtAKuxOpWaVbvMeawwJVnIbOlABNZjWwCARp5K6wRAlEaB3T/6lyVgY8Kc1ArL5X7LgZjumDMTChMNBi2/I0SAcfRp8K3JdWZLh3zkrkGcHUIOCZLDIXOr2OzPdS2W1HUANQhgSZAM4K+8esiOlY/DXzbVm96FPegkaR3jq8QEjOSGwa0v4Z44e0Fw/YUkHEgiNKN4h4g/et43gSS0wGmuzRvIA5Fu2WIbESTgmDA3OLh8yN969PxVvXw6NxNshrccgSZxGTOQQeRxy2pjsrjLfsrjqqM+vMErOogCRMjcYxn50HtftG6zIBifdVdjjcyZ6fWs6cpSVKq8mT5PNBRxfZ5/jbVmZRYBVyQQg5d2OczWcjRqHfBEQTmZ5H8q9C/aF22F1YUtAwBBOcwxleR65rKC3nBIkyVOAhG0iSeRG1boN+Tky6A3r4ZiHBblOJ+JiIqvE8Ad1Er/ALdsb56ij3eIdCQbankD3Dkbz0Oai9qMGkIAI6Lv+lMV+DO010Z3siJMGBk+tvhVvZnPw57z0jen04nX76KD1gEfKRVbttxkJbI6gfvTFJ+QMxCD4/WqlfP9aYa7c+4nyH60M8Rd+6vyFNVh5WA9n5+UYqr8Ox2Ux5H9NqYPE3eg/D86Be4lxvHzn86NWXsGnBkbx8Y/Oq32AxqE+Emh3OIJ6Dy/vSrUaTDSb7Ltp8T9KG13oAPr+NS8+qPARQmFGkNSOXXJ507cv2rmlmLKwA2E7fCs1qbPaXS2nyqMZj6Hhxif+8//AEj/AMa5SY7S/wDjT/pqUpoPFnl/ZjlsagTw+n71XT4f8fyq2jwHr41gOsW+Q+A/8q7jw9f7qir6B/vVh/qP/UKoFh+AvBLiPiFZSfIEEj3umK0f4k4TvEPiC6BF3M+yK8yFljucmZg71kgHq3z/AGr0XbUCW2BLai5iR7JC0bHSI3EnVpPKKVyh8X+jz3G3AQ/K17K2FA3eDbBM9NWrJ2nA3oV1STFzuq1oFLYwcICDnaSsajJPjTV20QXgHWVtpgSwwvuqP8tZQ5Oc46VOMISHUqNLjvMQ7aTqAAKjHuHxknNIS9GoX4V3PsSEVFlkBIUe8eTPk+/1o/BXDpVnZXKoR7wOQ8BSJyAHBHLOnZjGfftKBcDXGZkcGQs89J94g/cpvhL1tXuQWBjWhIBALQM5GNLnyIBkRNRog7dsNERknOqYL3MHvRKtoB73MgzkEGWbrKO4CwGQjCHWCLdoZ22Zp8JIq3tZXUpKgagSwgKSJuT3iXeNx5OOcTc94FSMysB7fdhfB1RCW1DYkDFEgWHs8QhBBUOhOorzCRpMAf8Ax27hlc97YTR+DtB2Is+8ZlGjJlj5Hvi6sf1jcQaVSyGIOBnDDH2hpVgYhoFpORl23qt07asmO7cWSCdMyY3J0WzPvfzF3o0BXoe4vs0qR71sjSeZGnLjIMrHsyudtW9b38Ldks4ZDpDOQhYFQCBqa4xUHbUm4++DE1kL2i+VI16wRO+sawqwRhhFzeDvXouw+NXWvdgsNBKSY1KAWmDBj4d0jfAk28ReUrpm7a7PXheGco4uNdcS0BLagNBjVktvv1maze0+1HRUIYOCxyDmQORBkb16ntG0iW7VpXGoXFPfI1Ezz6451h9odl+2eCmdT7ERMJn44+RoOCS7kcv5MspmQe0kcCQVbxLMJ65JozWLkEJcYgAQOYER9oZxyqvE9jAQwkAwBtgxkRP1pJLjAMVD8t/rNakk+jDJemF4trmZJ5QSFMdfOaAhMd5VY9YH5EU4ONcSM+Ab6zn14Vo2uGS4pJBXYTAxIkzJ8Y+NHlitiW2Yen+hD8CP+7FVtOqtIuQOakNPiDAit6/2UoOlH70KdJAG88wY5H68qW4v+H7rCRbMjmPLn0+P4QauPLB9spxbEXNlwZYIxOCA0D4RSt3gwonUXHVNvjNVucG6mGUg9IoSsVOCRWiK9MDrouot6cC4WnwiPhSl+dIBxvv51oI6kHUIPVf0oD2JIlpWc9QOeKYmHGe9iKkQRGevSuJYLVrXOE4f2oAZyhXOwIPyileMsotxlRjpxBO+36mrUkxqkLjgPellBAmCTJ8qQYGnbi/1En140o00aGxsAxq3DWS7BRuepxUK1ApBmYIq2xyY4eyrg20sORB3qUB+LZjJdialJeQX7Hn9PiD8f2rht+oNQEfe+poiPH2j8z+tYTqFAviPkf1q6jz+VEF4/eJ+JNF1jmF26AejVAleE4bW6pDHUwG2ckCt3t9O8AAQWIE6XB7xmdtQGlE2fnS3Ya29RuEABNth3jIHvCDGWjwrO47iQX1EBe67jWjrhu5bHcJU40Z8aTyO2N4VuwcltMo0PemDptriNxuffGSZxQ7slTC2spqHeQ7Xm+8x5E1ThbPesAWlbvAnS5JzcicMTsB8qGir/LDW2WfaJ7xByMe8p5v9aX0aApS4zSbSsLlvkAZIXGVz76cjQbLI4WQVLW3SRkSoJAg5208+e1CtBNNt1ZlKNzWejjK5InVyppyUn2gDql1SHBk6TP2hnkuGqmWE4diNM5ARdDCSpJIABjMgkkH3gRzGK1LNkGIyJJXqYJJZSvVgWJWVJ0yFANZfDWdM6LhhVYECQx0XpIjZpDREmmeD472YJ06rSgErubeqNCAHGPe1cyNwZmUUOezjvfUEA7EnOEc5beDLFiB3RVFcptG4lQCEZhDKpRoKMSEidlQHE04nFI5YyBB0mDORk9HgHmcA5xudLs7+Gr16CEGk4B5EGMd0RpP+0GfcO4mVPYLaS2YIK5gsiibYQM0s4VABBxBNuA2BkYkRWlZ41QpgwF6MJAGoqoY7iDbEbArBMmDsXf4FuiSXVSBpE4bTCHSJICKJxBYqRgn3aHY/h63aIe7cUwcBSDzmAFOqSQCfvHcLzLOL6EynBLs9DxNp9Nq4TL+ztFgVVyzCASWjfAyOlZbdqOC4nAbHdXmfATtR37TcgFSwtaQsMJOGOceY28M1l9w6pV1yfdOM9Qf1pvHHW0cbldybNjs7jT7O4biodORg6sg6Y8QRmaCrWWDkF1zPIidp89tqBwhQLcSSWYYBAncxluc9KVW0QrYcKR8NzPgTTIxVszSHhwOTpYE8wYBjr5+ulEuK4juxgAxrEwIE6WAOwpJE727AgYJyYAJnxO4jyrZs8HekkM+kZgqJgCd5Iom67Yl5CT8WwMwARHehicTHvMcZNFbte+BAeB0gQfMc59Y2PbuXG+yriBBgDddXPwNXudnQstaZRvPh4dR5VVw/qgcpLwZj9sEkliG23BzO/OBFUuvbcTpz4c/X7dCZe4FJ98Dzj8queDMjvCI5eXr51oSiuhWUQWm1A0yJGZ68xVDaHLT8/wBqve4eM6Ty5+fSqtdI2MfCfxo0RP0zngyA/KfnFCbgQSxjpg+XhXW4p/8A3D9P1oL8Qy5DTPgKJJhpS8A73DAfZb4bfWkXgfZ+daQ4y56Arly+pZfaAxz0xPjHKaNN+R0ZPyZDsf7Us61s8RaQMQB5Tv4Us1tQRKn9aKx0eQzdNSvQHiLQweHWfGP/ABqUpy+h/wCX6PD/AOH8Px/WoLI9T+tVF09fX/VXQ59f2rEdXZcWR6n9aNY4QuwVRJO2/qKEtw+Pr4Vp3768PbIZ21sIfQcgHPs9WIJGTEwPMUMpUi1Ft0G44hVFhA5ADajoUnbvsZllByoEiRPUVlE6lc2zGqAFIJWFidSEGIhASNQnpGFXRWJQMUc95yRIUASFldgozEbgDlVmcs2pwHtIMMDkAe6NYyCSRhupMVnNUVSojBRdt61KlVVgVypge0wCc7nIaMUOzcdbaMl0QrkgaivJDENA5U5w3EB9bsQywdUiJLAqA6jbc/zF5DPgG7wqlGARgAdQ0meUMIO5jSfeyASKEI7eV1F0NbBUHUGiAYMe9bgEw8zmuWmBIKMVNy3p0uQQSuAJiDJtrggb/Cuqmm4pW9HtEAPvKZZNBk+6CCZ3xNDN5lQNdSdFwEMO7uJwQNJ9znNFeihqUiXVkbDGOeA7b5GbLc9zUBIuSxi4n8wsJ0O7e6cbHbwMNgZNG4IGdKabgVsKwBIUsGXBMxpN09340pwlov7NV76u5ZlY95YwcyCftmRvOaFEZqdk8E9y9atG24clQXTrcIe4fu4RYJEV7DtW5qdiPaBFbSikgpAwCVJgkxJnrWbasrwa40niGlmIJYLrWNziQCYEc5pTgk1HvScnnjCk5+W9Eo27MHyOTLSPSgrpdZ06iuQQIhEGwOazf8Io2cbzMmRvHLetJeAUuQIMdGMGVUeeB0rG4gxqieeeWx36mmRRiaZsWuB/lahcQCDGX1Ycbct438KXfhQDAcwcxiZG+53iY86z73FsAFDELG3xc/lQuGfUwBJ+0Sefuk8/KmRi/YmaZrPwQmQHJ6SM/U5n1O7FlDuqXBz3InkZgb/38KDd7P0mGYjrMGZAIjOTyz+Qpe6IDLqIhoxMHJM/LaiSvyIkjRS6ZJa3M7yG6QZgg7H4Y5UU9q3QTCQNsH9TWMl8yQTDDxwfL19JFb16EKEfdJ2GMbRkEg8zUcUvAmSBjjrmIYoMY0qR3RA6nbp41H4i60hrmqep68sjG3Lf8Sdt39AEMx7xEwFOwP2QAQPGs1+LJE6jttJ8/l/erhHLdAO/Z3iODYjY/DMfLl/elSrAiQdvyolvj3mCSfieRNcfi2+8fmen9/nWmKkuwGmcLtAyeX51f27D7JPwoT8Y0b9Pzrvt26j60dFKP0GVyxj2RJOw0maDxBzpNuI5HB+VROPKMGid5hiJB35YpbjeLFxyxBE+M+G8ZqRi8utBqOhg2dUBFMxsN9hSvEWNJh5B6GicNeCMrBoj4fga72nxPtXDMw5DE0Su68DIxE3VT9qh+z5Bvyql1RJg/jVbaGYEGeU/2plaGpfYx7JjnB8ZX9a7TXCqQoEoPDfn51KQ3sZR4MN5+vhXdXn6+FUx0Hyrc7M7NVVF28BsWt2yB3ogy2DCwcLEt4DfFKSStncStluB4f2Si4y6rjf5aH7I3NxsYEdes52rK4q+4LXDbXSDCd0Nk5LEmc8zJ3I5Uz2pf9oc6m17uGAUDd2gAxPeGSTpSAYrOs2wze0tt/LtjYkIQJwDJjvMcweZ6Vnbb2zTGKigL3UCwVIZxLFTODlRDTM4Y5HKrtaKQlp+8DLCdLaumcEDaATktyonDvdJa43s7hGRm2WLH3fdOokZMdFodtFXvurW22WZI1feg96FEHc5I8qhZa63eFsdy4pyQIVnIggiO793GN8ZptbksLMRGCBjO5dT90HpsBqWQWBUtEomq531922y7jqQ3LSNlPM4iKlnuW9RJZSdNt1HeSfeOdummYJJIOJqmiDXaXDq+o6gJZmQxg6QpY92YJQqTHNZGCKAls62KOv81ZENHe96IaJGtSu3OnuDaVto0EsxZY2ce7j7p96R47bikb/DKkrqebZ1odIMrIB+1yIB/wCqhLGOGxp9omnUsFlwAU3P3f8ALPKPOtfsy1/P9oYY29b6gQGXSWcBgfeyoU9ZOaxOHhSSlwKsrcAMqdJww+7zA3+zyr01mVtOxYMzlEJBBIgamEjkYtn/AHmrrYHJKotiwulpLEkk5JMk+ZO9M8Ce8+Y7hiTAmIGeW8Up7UHrTtu1pU6vecQF5085bN7g7ysRqOJOkKQ0EBR9qQN6yHEmAd+vKATMdYmlgQO7vEz0nGPHbei2z3h5H/gatIWyrvPkBAnfYxPidU1fs/3xzMN4/ZOPGgMcfL8/0q1m3OMZ6/H6YpqEyPVW3U3FGplE7sQjHu7SAPA1kcTxI1sJ1DUc4M5Od80nakA90jOT5coqwAYiZ3GeeZHxq4xpiGHgNjYjIj6fD156XE8eHZZldII3nOIMc9t/GsUoZkbQMnyFNlxKgwccs70WNipDPH3faL72ppk4jkAPjj8KVU4+H/aKjWdLY2/Dapy+H/bTIqkKZwPmIHM+POo3r5VUbj4/iauw9fCnIEG/r61U6eh9fGiOuPXjRCjctvjRWXYqSvjVWVYxNOCxcOw/Gq3uHIHeI+G/1q00FYkyrzmiLYJEqDAO55frRfbADFufEmgXeIMEQQPPHyq9+A1bB3EBYwdX0pZuIIMR4RVmLCWUxyweo2pQ5NHiPhH2aVliANx4QTUpZnYmSXnyqUpobRmdlcOqj29+PZg90EYcg5nqo6czjrXO0eOZ2uFiQ6MztG6qSAR0DnHkGO5mu9u8S0FSypoYKm8LgiEgYwo75iYxAyUr3DlboDCbcl7rLkEMssJHRSQPEtXGk7Z3oRpFWzdCgANfUYGyqyDQvgJg+AC+NK2O8Wtp7oRt8SRDFiTtlRvtA8ZLfVvZsxy8lRH3Gg6h4d6B4PVnBkMpA0kG839Y/EHpzbVyiKDFTZQWsvJL50rIwuNyPvHatD/DEEJLaQuEdUUMY1H33MEmcx4VBY0h1SVEq4C/5jLt3j9j3hPTScHeruYuuVEsqTFtdTZRVBLkEDLD3aqyAuH4Zrh1KQsLDIDrUqOS7r8HPjJoYtMzSAbUCM9+2FG4Jz44MyTymr3HNsDXbZy+O87sQDBABUgazjEbedGt8U9vvK9sgYKk3SVnBDAMQOmD8jVWQHYbvhwNCrDaSQUIX3dLzCPON9zvmK0OEh1UMBrBfLrkQo7rDkG7yyMHzxQ7faSgFgltkbusDqtkHcAsoiN4YnPPmKOeLsyjexaAAVNu4uBsQM5zMgQCZxmhLM+/woQgOhCqdOpWMaLgMTqnIkyJHvV6HsrtFFs207xXvG7I0kMCqM6hVbvKADvtqHUV3heM4ePZlOJPdAWbamQ3e06gFgZ2iN5mBDFvieCKlQ1xdZ1H2tqCGAUOe5MGM/DMgkVLKaUlTBPwvsT3oZz7gGZB2bG9Be7k5lj7zfkPzNaV+y1y2Uj+cmzSJuWyqtAz/VjfmPE4iLiPXL9KfCWSOZyQxlQZfXr11NMWDn4H/g1LevrNO8JeIVk0KS2NUd5esdCRTBEgMxny/Oje0k6iBtt5EGPlXPZEj6/8qsZaSeQg/KjQmRdj+cfOB9K5A7uwiJyTPXlVwv5/8qi8PicxjMCM/GjQiTL2wYHTGM9BO3lXbbDV44iOXWuoJHuzRE4eSCB8vMiiTESZFzHrpXB+X/bTi8G0CcY546VwWkG7T4Dy60SkhDmhNVyPj+Jo62C2w9RRFvgEaVHPJzzND4q+xGT6gUxNsG22XPDxBLAdRvz5+H4UK+qKe6J8+Xrkapbuk+f4/v8AjXGx5fh/9fwP1JJ3sNR9lLl0Rkn4f2pe4wAMc/XSjkHlHxPqfOq6G6D5/vTlQyKSFiwgZI+dDMffP1p02H6Dr6zQCzc9Pr40SfoapIVNpSfe+lK3Ug1rC9jZT8/1pPUkknPngfSrTGRmd4fsx2UMIg/1Ac4rtcW+BtA/3tUpTysdbPIcTYINq2TOuH1ddZgH5AfEmmOGvlpuD3wzBAcagwYsDHQEx/q8IMqVxPB6Ec/xdrcjQ9kBVaJUEk6hA3El4xiuewW1GjUO6WaTAGpG0kkSWQRIjO/hUqVRYEnWpUHV/LU6VlV94GSzd5vjnoa0eO4EAfzCALoQoonTpAEt3c/Z3YzjbnUqUL7IVHBrqZkJQM4t6lwoXlIJJIIjGkbRzpO8yWAHUFGJIIGTiDuD7pnIDAeBmB2pVRIMC8FuFXlA6T77MQCocYAiAY+1y57Up2raW2FW5BYljlARBW2QZQqTMk5UHOwqVKJFA73Zoa4qsPZzpVCDq1CAFOnO++SKa4S3/MZUNxpuK4IcICGLD3SDuDsT+8qUBZ6DsHtn2llVLMWtqWRmHeGHEEgnUNSls7HpRu0+GA03VHcuZjodIZhnzBnx8KlSjjqVIy/KScbG7XDr7MEznGnu6f8ALLSMTqkAz/aicf2fpt2mVACRuDvgGYnG9dqU69nMbM+9w5AE8z+tFt2fXwqVKaImx61wJPrxFWHBL9puQ2Hh41KlUmzJKTbLG6i+6k+Z/SrpxLtgCPLHlzrlSmUIkdPDOf7+VQcC0Zj0DUqUSkxEptFP8KARLdeR6mu3LCfePy+AqVKYmwoWxJig5Gr/AOMX7ufnP7/jUqVoUUx8Yop/+QA2EeSr+lVHaEmJP0H4LXKlM/HEaoIM3GAgjMj1OB68dqy+KXmPj84/GuVKkEk9BwSQC9cWBpmftSfw6UM3RykYz51KlOo0RRwXfFvpXalSltbG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0" name="AutoShape 4" descr="data:image/jpeg;base64,/9j/4AAQSkZJRgABAQAAAQABAAD/2wCEAAkGBxQTEhUUExQWFhUXGBsYGBgYGBkcGxodHBgYFxccHx0ZHSghGRolHRgXIjEhJSkrLi4uGB8zODMsNygtLisBCgoKDg0OGxAQGywkICQsLCwsLCwsLCwsLCwsLCwsLCwsLCwsLCwsLCwsLCwsLCwsLCwsLCwsLCwsLCwsLCwsLP/AABEIALcBEwMBIgACEQEDEQH/xAAbAAACAwEBAQAAAAAAAAAAAAADBAACBQEGB//EAEIQAAIBAwIDBQUGBAUDBAMBAAECEQADIRIxBEFRBSJhcfATMoGRoUJSscHR4QYjYvEUM3KCspLC0kNTY+IVc6IH/8QAGgEAAgMBAQAAAAAAAAAAAAAAAgMAAQQFBv/EACQRAAICAgICAgMBAQAAAAAAAAABAhESIQMxQVEEYRMiQjJx/9oADAMBAAIRAxEAPwD5uv6f8jXUP5fnUVfy/En18eYirKI9evWcgkV6c5pa2DEbHHr5/gedGuNKAEScdBsOvPehj16+X08DUdZG5B5b+j65yDRRVbPjHmR+NM27bjoR5gj8aXDr97/l+tMcIhZoRjPhqEDmSdWB41TBGeHsKzKGkAkAlc7mNhXoeE7ElRpI2JIuPpIwpj3cnJziluz+BRbgF1tbDJUK0YyZ3LLAO8A4ya2T2nw9pO49u2skAh1UAlV33LZnrFKcvRTiyvEcEGQsEUMO7u+rCYJXaOX1rG7Q7Pa0qEe0zMjMAwJjuj4+Vbd7+KUF022uahg6kF8iAmdgBO+3WgcX/GHDXAp9sVZVz3WADGAP8xPMjyoVJ+i/xy9HnUeRyZgdozHXFMWnRxzUj/cPrkg+s+9p2e1rRWfaBwe6CVVuhJIDEdOXWuvYtYhELb91oIB2xKgz5HEYzRZfQDjQpYUbBhI3Bx+OCPGf1psWm5gkeBnnOI2O/wCk1e9wKnuqzLc3KsC0eGAGI6kKefmQ3OHe2ZO3Iggr8wY+H7USaYqSZy8Cww2odMzz5as7UuloAnYEb7/rV24toknzwD8pmN/x3rQtkg6nVYI3BXbAGxicj1Jpq0IlaEbHDnvEAYEmZ2yOXlXGTBHgf+Vb9vgQttmMDWIADCY6kHzpY8FGphsoIMgEYOo7HMDOKYpoRJmbwy4+A/Wmtx4/6T+IFFt9ntplc8tmEzz2NO2Oz3IWAIMRDdfMCizQls72FfhgGAALDJH9LdfGnwRDAEQVWBuSNTkwaWs9m3EEOvMYKhjIA6z40W5dvf8Ap2tMYHcU4E89O1JlUnaFMT4iwAxLkAycAiSJP0/emOAdWYgaVUDYtk79D6mkDbuSTDmTyBGftHoaPwVsrOsXdsEDn8aa1+vYtLYawSUDAtAKgZGmNIkfWlr9+UAiIDZ6ywIz1rlkso925yJUwZIETJ22pNuGJJJj4kD4b4FHCKvZbdFuLuFiDqnHIt1P3jv+tKXgDv8AiBTLpECV+e3yqhsx9rnyB+O8U+NJUDYL/FlcZ+YP5UWzdDZYE+JP7ZqaB0mOcDb5HlFDe+OQA+o9fj+Jd9F1YW9bjK59c/X78RTu+39W/n51S1eIyfl+Z8auxFzbB+nn+1Ta7J12CfSxx9fn+W1DvyIx8v8AUlVvKVx69ePoBW4RsT62/t8aakNigDH8B+FSmgJ3H0qVGxqs8vesEeXX6ft9DyNC9evX1kE1i/GDt+3y2+EHpsR7IIlfl/f1yOYJ5J3RUH169Z6Eiievw/b6eBobH18fXomaA/l+JqNEGLfCe1YAEAnJJ2jcsfAD5+dbq2FtoUVl0Z78wSwByYyNiNIE47uxagdlWWt2h7gZ4J1FTie7GZGAz8vcFZnHdoFpCSdKFtNoNuxCqNbS2EiMcjSZyGQhZfi+0idIhQNDnvyJgPtaBxgRLTisoXGa2IN1gWb/AC1CDATeJn4ire6cFEi1iO++Uk5yB755igSLi2gfa3O+w3iJKcobHyoDSopdDZRvaXT7NzAYf5g//X93xoaB1twFv95jswf3QAJEZHeNU9kWF1v8O5JI+/mW1HYeAq/+DJNpTw7gAAkjXgaizTIPKoiwt1VLLbYqCoGoPbKEY1uQbZwRkfDwq/D3Tlzq0g92CLqgnbEalURJ590daXS+VVmPtrZZoAPeG+pjBCgZ0jnMmtCzwqXCVJRhay5H8twSe8wOFJ1BVG5OKKgW6CcF2xftKCGLzsM3FC820udYnOQdgeor1fZHbFu5KnuN7jEAshMGVlh3VB1QHxvDYx5i5wMrrYEudRtq5VXTRMnVGRjGraJ5UtZtFzJJcwQWu6paN1a3uwH35nbYjFtIVLjjM9z2n2MdBa2pgTK/HJHOPA5HU70W5dK3EICrEjIIE6lnkPCsr+He0nsxafTokAAsuq3J7uWuEtbOwblttXseKT+bbZ4KNIgxAxMDeBgHfkRUU2nTObz8bg9ifDcS6ksxUkq5HPEyI+FEtXTct3wyjeAwUgzpOrMHGef0pvheGtOH0i0WTUYZQR1aIjc9ZrK7Tt3dbjIVicKYHjgb/tRJqToxS0bXBoPY5hh3dhn7MGhDjAtu1CxyIj3sELmCZBxArAtcQV+xERkgxgRvO+KaTj7mldRkJldpEA8+eOs1f4m2KcqGrt8OtxoXCnSTMjLjuz5VLN0d4wNWtRqiTBIkeXj41n8SQYhgzMIMmJkkkYxMn60O9xxBk29MRvIk+U5imqAhsd4wRZtx0BOcnuwvOIjp0rPNxiNhH+oVn9pcYxVVgAAGDGd5386VsX2kCJrRxwpbJjezQHEk/Z+v7VZ7kdJ8xj50FjAgbn6VZFnl+H4aabSAOmTsoPjImukHmp+DR+dUVZAkA+ZP5CqPaGcAfOiLK3wZwSOuTXVXmeXX8T40RbUZOI5eudVYE+vWfCiRdg2aavb4jSIHrr/f0IU6A/X8aH7LqQPXrHKi0FplxxE4OfXrHKi2+GG8/t69eAQijqfp+/r5AvcbGFx41Kb6CUfQV2AJH5ftUpZeMxsK7UcRiUjyPtOnj9P7n0SKIl0g+uo/agtz/wB34irevqK5Z3mPoweAcHOf91W4bhCWVSCJIBMHbmceEn50nYfGRB9dPWfGK3f4bebsbwrQDqOT3BjnlqGWkCc7avdy4UQnDAFiYEkWvADAfcncV57i2EXg7yF0LoTAEGI2CjI5A1p/xTcUjvPgop0iSVl52nSux5jesm7dzxAtpnXzGsnvnlEfSs7NfEv1OISS2i2I9kO8w1R/KU5Ld36Cu2S/8nVdAm4cBieaY7gI+tcuWybk3Hj+TgEycWI2G2RziqcKbY9hhm/mHJIUe8nIT+NQYL6Lfs27ze+v2B0f+qmbiW1a57/dQJsvRbfXeJPzrvDqzIoSyveukHukjZAMsTHvGnLDEzre2qtdLEabZOlAXbYEzDUSKYtbfREXHUW1mCCBrbInSxzJHLZK0uzyFRxe0soh7jKYJOQqEqJJzswOWODpoXFM3dJRHgyTiDdOTOmCoQZM85HOgWxpGu2xAA1Etk5wbh+8DsoPM56m+gWskatydDAjUsOGWQCJjTbU7Kq4lhjABpTh2ygLkg4RwAZE5RbRxoH3m2kkSKFbAJJXukBpU5AAEss7acy+qASQsxNN27OqcdxoD/0kDBIMTyIB+ySAnOrsijRpcFxYKwikQSrLOxLe4x1mJBwGmG2iTXruz+O9pw76iS1qHBwTCg53+6WxjOqvOcJ2ZfRFZnEBdMAkoVYEgyqqFiRiGGBXqf4a4c6ytwhlYFTsBzBPxBPkS3Wgk/IvmgpwYne7XgKVI/mIRnunYZgAgfDpSt/iv5jENzIGfrj86F2jwpS2gzIaBIzEZA65kctqWvNEat5E1rjFdnCkj2PDdsKEDNbUjAmJ2G50gx8d6X4ztSy0IE0sJDGBk4E48p+NYnCOUtXN0kEATjYyJoXFTquCDvuDjlv1oY8McrEy2qNk+zOxHy5HyG/6CqlcYKkbR3tvlisIasc4G/xNPrxYBxn/AFZjHhTcGZZQaGH4JWwUaRyB6/Cg/wCEVdlO8b/tRrfFT0HwxtPP9aNw9+Rup8xFWnJCnkhBgg+yR4z5frXA6jk09dXjFaFxxALJg8wQT+3zqhNknmPinn1o1L6JYkbaHkcbAkVYhRnTt1Ij6RTS20JhTM8/h4UG9Z6FTHI70SkRSQu7zyAI5R9c/hQX4g7D8h9aO9tiCSB86AvDkcoE48TI/Smqg00Lu58T69eVcAj169fQq8O2cchQeJUjEGjTQ5NC/EXuQpOCTAyTsKK9s+NaV/h/YKOdxhM/dB6eNMyS0OTSF07OUCHuANzGMVKQ0nxqULTvscv+mTcsgzp/q/EVU8KxJgHHT+3nVPbmfAkjA8R0pq3fB94T8F/M1yjq7RReBf7pjxI/QVr9hcCwNwgqO6gnA/8AWtMefRSI8aRPDqRI28k/WmuyOHnX7oE2smP/AHE5BSZzQy6KTMftkIuoSX02rfULvHmd/ClbzXHN8DuqQGxCrlkwTzwx3JovaFxQzaRJNoEFgI7rCYXbkd52oVy2zODdaNVqAG3nTGF5d5PAYFJZuh/lA0toGtgsWJtssLgSfaL7x8eg+NG4NmK2TbQKvtGkwMe59p9vgRVeBb/JNtJ0tBZ4MQytMe6vvRmdqP2dwhuPbUsbjLcMwYRQNEySNsbAZJABzVMIV4dZNoPcLnWSAsttpMSfLlO9OcIukKAoU+zdonU4hjJMjSmFHeIkRXo+F/hRQFAulWU6tIAQMDEBu8XAIU7yc7Vi8V2c9iEcBCrDQYGlpmNAkh2kSC5x3pAMChyTIAdsG4sRHeH2QCeY39kTkDdyc8qoQf8AMUsIORuyMcbfacjAGyjfOa6GySvccHvLvBO4WcXLrdDgcv6eACZU+zZcFZ2mZtoW3uHZi3lnaiRQUXgAHBVAgyo91TMaVgd9jq7zZC6iBEirHiYZYGkOsEadRmO9/LyBDQ3eJOxFCY9/ujQ6iGSO6on3LY++eYJmZg7mu2bQhgVK28a0JM2yfdNwjvXGnAURORgyAVbJejZ7N41mX2d0FlSUYagxUMe65KBQoBye993rNO9k8a1tw4PdnvAHEsQr7O2Sytt0FZtjh2nSROgaWwI0HZgvupBjkze7gRW32Z2ZccxkkAlu8YBEKWJJ6g5/q2zRSpLYpbb+zb/jNIW2+8gTB54DGOX/ANqwrqgo0K3Lfcc5r23HdgLe4fh7ZfS6ISV1ZIMAHx9015C/w2guJeIXJaRJ6np0o/jzUo16ONzRxm0BvXGBcDVCgRHLAznnvnej2eGLlxJGAe8TtudRE7x/alVibndYbc9vPrWjwlxbbM41HAEMTzEZweuN60vrRlkgq9nvI0nHTRcnb/RgVy1YcHTpLkRJXVAnb8qvY45wZJc46qPH7hNT/HMhLKfejfPujGYHn8ar9hDJe4Rtyr4GZ1D/ALT4UBrkCicR2pcbDGdxgDu91QY6fvSwE59f2pkE/wChbRZLhGZiml4idwD50mX6x69Gr21JOATvsCelG0mDQx7YE7FY6HHXmDVlJkd4465B3z4UO3aOoSpILDcHwFP2mRh3pU9PZH6daCTSIoWZtxmbx8jVCnu5IjOQeppnibNvvS2mAYEadUExg88D51PZpjTdjJBzsoJI+MAfOjUlReDA2w3ezO2xpPj7rA89q6e0CxAMHEbCr8Qwxyx+tMSp7CquzJu8S1O9ucSxdf8AQv50pxNweorR7SCl0OAAEBx+9G6tOh6r0ZwtXPut/wBJ/SpXrITr9T/41KQ+b6GJnyhlzy+f71I8V+Z/WjjiZ3k+Qj8BXcHYnyYx1O+mOVYztHLVwjYgfE/rW72NxKkuGx3NUrEkqysAMb4MZ5VhEkcv/wCh+lF4XiijBhyM+/v4UMlaK0E7VkXSyQEUwzzk27iyDq5HLYWPeAzWbbtadhrey+WbCgEyDuJEgnJHv7VvdqcOLml8MCIjVCrbc92do0uIgZyvkco3O6CxwbbCSuO7LDRb2+yg1NvHI0hmyDuKOXrQCtLBlVwyTKpEMBAAl/s+6BvvXrf4btaVugDa7cJUlV1KgGnuDEFmAhs5U7SK8kSWBcHQHtCbjEljoIAAPkmyjE5Ne0//AM6uI7tbXUZLgyRBN62l1ZBHNrOkCeeaXyOlYaHbPZr3UlmA1MILMADJAc97qNfxcjlQf4pskBRdHe0IXIwYbDgsFbu6QpJB3IOOfo+PvWLbktZlljTqaF2gGB+HhSPa/AC5w6cSXLm5JIIXSYMRjaZCwGiMdTSlLabLPmTLgSikKAqshykqGdjknurAlhOB0qtltQXT/MUd22pxcXENcJM7f7lHhpq15kBbUVTvnKa9Y9pDLljH2WBOcA9aYWwrQzMbNyMwGOlATMaQYYxAI3mY70nWgJOinDQoUDS9sMukssszCRpz7q7wZgeZatDhrB1KsEMpVRh9QZpNyCRvgJlmjHSluJtupJZNJYaCw92MlgZUqyoInYliJmnOD40JJCwrnusQpYMe9kKBpMZKjYZJOJjBPd/wt2JY0hrihDHdUEAZUEjEhBqB8ys1v8FbsQQFuWyI7jQLQEdY7zQCe9vFeD7O40kxzMmBmBOSsRid1wRyjYep4rtBWsLpywOBO+kaWI6e8eQOBWacG32XlRqfxDbFopfGUZQk6h3SCSvMASCRj7tZFnibTO/tAB7neEGJWTMbiSaJ/D/Hh0e1e/mJc7pkmc6dpJiMHzg15ziOwXVyr3FWWZZOdSwGVhO4PnIiN6dwr+JPaOR8uCUsl5N+7wqG2xWGBjIAIgR4RtNYfD9j3WDQGzG7Ag4EznxxTXY1kBNJdYxIgHUCByn6+FX4u1OoW7jwswskeBIjcEVpi2tI58nXZm8Xwzo3LzJ1GRg5EwR0rlxjJgSDy5nGZxVuJdtUFmMfemfqfOhtdIyW9fOtCutimdIPMiBt+9dt39LqSupZz6POhXHkb/Q/rQSCPLxn5/jRraAo0f8AH2jrlCNQIxGMtG/gR8q7b41BBAxJhSW2IQDYET3W+dA7Ne1DC4vlOoYjlH2qSI+kb+Rq1BN0SjcXtBCyEQoBBPeck4PKI3oPD8dbCkMqnG+p85593rSfZV62B/MWRPOceUGlLj5xnfmevntFRca62X5NLiOIRjJPIwFBx3sDkfdpS9xNnUQBiT9k5GIA72Dv86X4a6msB/d57gHpncCa7xttPaE2xC4gTMdcncUxQSdbDS2BtWoya5d4npVrdxQ4DZEGQZiYxtHOq9qG3qHswAIEwSc5nc+VNXdB1b2JX3mne0LkXF2yqjInes91JGK1O0bA9opLKI0Y3O/hRNoakjYsrpUDoI+VSi6k6H5j9K7WVv6KR8xZeufnXQB0/Ghx6013T601kO3QdeII5x86KLyncfEGPoWpZR4n4AirKPP151KBo9BwMvw7KveZSdIJEDUusEjVmDbYDcS/SsK4sXgsG4/tnWSJA1qAog+9id8b451p9gXBrZCSFdSDj7sXB5zpI/3Uj2mjAtp7ghHZzuShNo6iN8iQo+R3rPNbHcL8ClmyGKG5cljbcGM7llUFth3ioxMVp/w/2q1m5bZ20K6hAgElWVpRgCcMBpMnJ1eM0hAGoKkaCShJHuq4gvONOtgY/ojNCvrm9oElbmr2jxADEgkTjPcgnJ5AGl1ZoPqPEdoC77wUkiQTGQZIIbkCJPqarc7TRuGezpMg6gA2mCCNZAjDbyAdOSYNeQ7J7bUEredypbXbumTkrr0xubYEidwX2yRWxwt+3PtWvobczAYlmwAsKfgMQZJETilYIls8txrkzDsvtCoBViQAJYsQThd4YGGAJGxqrcS+ks38xSdUiZAHdsrO+5OGBGPOrcU5Z20lULjTDLIIuXGuAazOoBMEmOlVt2iO8oa02Cu8TJtWhzYAZbnNaIgsZscQxJUObgO9tiJcKxB5Qwe7z3hdurVn2TBtAKuxOpWaVbvMeawwJVnIbOlABNZjWwCARp5K6wRAlEaB3T/6lyVgY8Kc1ArL5X7LgZjumDMTChMNBi2/I0SAcfRp8K3JdWZLh3zkrkGcHUIOCZLDIXOr2OzPdS2W1HUANQhgSZAM4K+8esiOlY/DXzbVm96FPegkaR3jq8QEjOSGwa0v4Z44e0Fw/YUkHEgiNKN4h4g/et43gSS0wGmuzRvIA5Fu2WIbESTgmDA3OLh8yN969PxVvXw6NxNshrccgSZxGTOQQeRxy2pjsrjLfsrjqqM+vMErOogCRMjcYxn50HtftG6zIBifdVdjjcyZ6fWs6cpSVKq8mT5PNBRxfZ5/jbVmZRYBVyQQg5d2OczWcjRqHfBEQTmZ5H8q9C/aF22F1YUtAwBBOcwxleR65rKC3nBIkyVOAhG0iSeRG1boN+Tky6A3r4ZiHBblOJ+JiIqvE8Ad1Er/ALdsb56ij3eIdCQbankD3Dkbz0Oai9qMGkIAI6Lv+lMV+DO010Z3siJMGBk+tvhVvZnPw57z0jen04nX76KD1gEfKRVbttxkJbI6gfvTFJ+QMxCD4/WqlfP9aYa7c+4nyH60M8Rd+6vyFNVh5WA9n5+UYqr8Ox2Ux5H9NqYPE3eg/D86Be4lxvHzn86NWXsGnBkbx8Y/Oq32AxqE+Emh3OIJ6Dy/vSrUaTDSb7Ltp8T9KG13oAPr+NS8+qPARQmFGkNSOXXJ507cv2rmlmLKwA2E7fCs1qbPaXS2nyqMZj6Hhxif+8//AEj/AMa5SY7S/wDjT/pqUpoPFnl/ZjlsagTw+n71XT4f8fyq2jwHr41gOsW+Q+A/8q7jw9f7qir6B/vVh/qP/UKoFh+AvBLiPiFZSfIEEj3umK0f4k4TvEPiC6BF3M+yK8yFljucmZg71kgHq3z/AGr0XbUCW2BLai5iR7JC0bHSI3EnVpPKKVyh8X+jz3G3AQ/K17K2FA3eDbBM9NWrJ2nA3oV1STFzuq1oFLYwcICDnaSsajJPjTV20QXgHWVtpgSwwvuqP8tZQ5Oc46VOMISHUqNLjvMQ7aTqAAKjHuHxknNIS9GoX4V3PsSEVFlkBIUe8eTPk+/1o/BXDpVnZXKoR7wOQ8BSJyAHBHLOnZjGfftKBcDXGZkcGQs89J94g/cpvhL1tXuQWBjWhIBALQM5GNLnyIBkRNRog7dsNERknOqYL3MHvRKtoB73MgzkEGWbrKO4CwGQjCHWCLdoZ22Zp8JIq3tZXUpKgagSwgKSJuT3iXeNx5OOcTc94FSMysB7fdhfB1RCW1DYkDFEgWHs8QhBBUOhOorzCRpMAf8Ax27hlc97YTR+DtB2Is+8ZlGjJlj5Hvi6sf1jcQaVSyGIOBnDDH2hpVgYhoFpORl23qt07asmO7cWSCdMyY3J0WzPvfzF3o0BXoe4vs0qR71sjSeZGnLjIMrHsyudtW9b38Ldks4ZDpDOQhYFQCBqa4xUHbUm4++DE1kL2i+VI16wRO+sawqwRhhFzeDvXouw+NXWvdgsNBKSY1KAWmDBj4d0jfAk28ReUrpm7a7PXheGco4uNdcS0BLagNBjVktvv1maze0+1HRUIYOCxyDmQORBkb16ntG0iW7VpXGoXFPfI1Ezz6451h9odl+2eCmdT7ERMJn44+RoOCS7kcv5MspmQe0kcCQVbxLMJ65JozWLkEJcYgAQOYER9oZxyqvE9jAQwkAwBtgxkRP1pJLjAMVD8t/rNakk+jDJemF4trmZJ5QSFMdfOaAhMd5VY9YH5EU4ONcSM+Ab6zn14Vo2uGS4pJBXYTAxIkzJ8Y+NHlitiW2Yen+hD8CP+7FVtOqtIuQOakNPiDAit6/2UoOlH70KdJAG88wY5H68qW4v+H7rCRbMjmPLn0+P4QauPLB9spxbEXNlwZYIxOCA0D4RSt3gwonUXHVNvjNVucG6mGUg9IoSsVOCRWiK9MDrouot6cC4WnwiPhSl+dIBxvv51oI6kHUIPVf0oD2JIlpWc9QOeKYmHGe9iKkQRGevSuJYLVrXOE4f2oAZyhXOwIPyileMsotxlRjpxBO+36mrUkxqkLjgPellBAmCTJ8qQYGnbi/1En140o00aGxsAxq3DWS7BRuepxUK1ApBmYIq2xyY4eyrg20sORB3qUB+LZjJdialJeQX7Hn9PiD8f2rht+oNQEfe+poiPH2j8z+tYTqFAviPkf1q6jz+VEF4/eJ+JNF1jmF26AejVAleE4bW6pDHUwG2ckCt3t9O8AAQWIE6XB7xmdtQGlE2fnS3Ya29RuEABNth3jIHvCDGWjwrO47iQX1EBe67jWjrhu5bHcJU40Z8aTyO2N4VuwcltMo0PemDptriNxuffGSZxQ7slTC2spqHeQ7Xm+8x5E1ThbPesAWlbvAnS5JzcicMTsB8qGir/LDW2WfaJ7xByMe8p5v9aX0aApS4zSbSsLlvkAZIXGVz76cjQbLI4WQVLW3SRkSoJAg5208+e1CtBNNt1ZlKNzWejjK5InVyppyUn2gDql1SHBk6TP2hnkuGqmWE4diNM5ARdDCSpJIABjMgkkH3gRzGK1LNkGIyJJXqYJJZSvVgWJWVJ0yFANZfDWdM6LhhVYECQx0XpIjZpDREmmeD472YJ06rSgErubeqNCAHGPe1cyNwZmUUOezjvfUEA7EnOEc5beDLFiB3RVFcptG4lQCEZhDKpRoKMSEidlQHE04nFI5YyBB0mDORk9HgHmcA5xudLs7+Gr16CEGk4B5EGMd0RpP+0GfcO4mVPYLaS2YIK5gsiibYQM0s4VABBxBNuA2BkYkRWlZ41QpgwF6MJAGoqoY7iDbEbArBMmDsXf4FuiSXVSBpE4bTCHSJICKJxBYqRgn3aHY/h63aIe7cUwcBSDzmAFOqSQCfvHcLzLOL6EynBLs9DxNp9Nq4TL+ztFgVVyzCASWjfAyOlZbdqOC4nAbHdXmfATtR37TcgFSwtaQsMJOGOceY28M1l9w6pV1yfdOM9Qf1pvHHW0cbldybNjs7jT7O4biodORg6sg6Y8QRmaCrWWDkF1zPIidp89tqBwhQLcSSWYYBAncxluc9KVW0QrYcKR8NzPgTTIxVszSHhwOTpYE8wYBjr5+ulEuK4juxgAxrEwIE6WAOwpJE727AgYJyYAJnxO4jyrZs8HekkM+kZgqJgCd5Iom67Yl5CT8WwMwARHehicTHvMcZNFbte+BAeB0gQfMc59Y2PbuXG+yriBBgDddXPwNXudnQstaZRvPh4dR5VVw/qgcpLwZj9sEkliG23BzO/OBFUuvbcTpz4c/X7dCZe4FJ98Dzj8queDMjvCI5eXr51oSiuhWUQWm1A0yJGZ68xVDaHLT8/wBqve4eM6Ty5+fSqtdI2MfCfxo0RP0zngyA/KfnFCbgQSxjpg+XhXW4p/8A3D9P1oL8Qy5DTPgKJJhpS8A73DAfZb4bfWkXgfZ+daQ4y56Arly+pZfaAxz0xPjHKaNN+R0ZPyZDsf7Us61s8RaQMQB5Tv4Us1tQRKn9aKx0eQzdNSvQHiLQweHWfGP/ABqUpy+h/wCX6PD/AOH8Px/WoLI9T+tVF09fX/VXQ59f2rEdXZcWR6n9aNY4QuwVRJO2/qKEtw+Pr4Vp3768PbIZ21sIfQcgHPs9WIJGTEwPMUMpUi1Ft0G44hVFhA5ADajoUnbvsZllByoEiRPUVlE6lc2zGqAFIJWFidSEGIhASNQnpGFXRWJQMUc95yRIUASFldgozEbgDlVmcs2pwHtIMMDkAe6NYyCSRhupMVnNUVSojBRdt61KlVVgVypge0wCc7nIaMUOzcdbaMl0QrkgaivJDENA5U5w3EB9bsQywdUiJLAqA6jbc/zF5DPgG7wqlGARgAdQ0meUMIO5jSfeyASKEI7eV1F0NbBUHUGiAYMe9bgEw8zmuWmBIKMVNy3p0uQQSuAJiDJtrggb/Cuqmm4pW9HtEAPvKZZNBk+6CCZ3xNDN5lQNdSdFwEMO7uJwQNJ9znNFeihqUiXVkbDGOeA7b5GbLc9zUBIuSxi4n8wsJ0O7e6cbHbwMNgZNG4IGdKabgVsKwBIUsGXBMxpN09340pwlov7NV76u5ZlY95YwcyCftmRvOaFEZqdk8E9y9atG24clQXTrcIe4fu4RYJEV7DtW5qdiPaBFbSikgpAwCVJgkxJnrWbasrwa40niGlmIJYLrWNziQCYEc5pTgk1HvScnnjCk5+W9Eo27MHyOTLSPSgrpdZ06iuQQIhEGwOazf8Io2cbzMmRvHLetJeAUuQIMdGMGVUeeB0rG4gxqieeeWx36mmRRiaZsWuB/lahcQCDGX1Ycbct438KXfhQDAcwcxiZG+53iY86z73FsAFDELG3xc/lQuGfUwBJ+0Sefuk8/KmRi/YmaZrPwQmQHJ6SM/U5n1O7FlDuqXBz3InkZgb/38KDd7P0mGYjrMGZAIjOTyz+Qpe6IDLqIhoxMHJM/LaiSvyIkjRS6ZJa3M7yG6QZgg7H4Y5UU9q3QTCQNsH9TWMl8yQTDDxwfL19JFb16EKEfdJ2GMbRkEg8zUcUvAmSBjjrmIYoMY0qR3RA6nbp41H4i60hrmqep68sjG3Lf8Sdt39AEMx7xEwFOwP2QAQPGs1+LJE6jttJ8/l/erhHLdAO/Z3iODYjY/DMfLl/elSrAiQdvyolvj3mCSfieRNcfi2+8fmen9/nWmKkuwGmcLtAyeX51f27D7JPwoT8Y0b9Pzrvt26j60dFKP0GVyxj2RJOw0maDxBzpNuI5HB+VROPKMGid5hiJB35YpbjeLFxyxBE+M+G8ZqRi8utBqOhg2dUBFMxsN9hSvEWNJh5B6GicNeCMrBoj4fga72nxPtXDMw5DE0Su68DIxE3VT9qh+z5Bvyql1RJg/jVbaGYEGeU/2plaGpfYx7JjnB8ZX9a7TXCqQoEoPDfn51KQ3sZR4MN5+vhXdXn6+FUx0Hyrc7M7NVVF28BsWt2yB3ogy2DCwcLEt4DfFKSStncStluB4f2Si4y6rjf5aH7I3NxsYEdes52rK4q+4LXDbXSDCd0Nk5LEmc8zJ3I5Uz2pf9oc6m17uGAUDd2gAxPeGSTpSAYrOs2wze0tt/LtjYkIQJwDJjvMcweZ6Vnbb2zTGKigL3UCwVIZxLFTODlRDTM4Y5HKrtaKQlp+8DLCdLaumcEDaATktyonDvdJa43s7hGRm2WLH3fdOokZMdFodtFXvurW22WZI1feg96FEHc5I8qhZa63eFsdy4pyQIVnIggiO793GN8ZptbksLMRGCBjO5dT90HpsBqWQWBUtEomq531922y7jqQ3LSNlPM4iKlnuW9RJZSdNt1HeSfeOdummYJJIOJqmiDXaXDq+o6gJZmQxg6QpY92YJQqTHNZGCKAls62KOv81ZENHe96IaJGtSu3OnuDaVto0EsxZY2ce7j7p96R47bikb/DKkrqebZ1odIMrIB+1yIB/wCqhLGOGxp9omnUsFlwAU3P3f8ALPKPOtfsy1/P9oYY29b6gQGXSWcBgfeyoU9ZOaxOHhSSlwKsrcAMqdJww+7zA3+zyr01mVtOxYMzlEJBBIgamEjkYtn/AHmrrYHJKotiwulpLEkk5JMk+ZO9M8Ce8+Y7hiTAmIGeW8Up7UHrTtu1pU6vecQF5085bN7g7ysRqOJOkKQ0EBR9qQN6yHEmAd+vKATMdYmlgQO7vEz0nGPHbei2z3h5H/gatIWyrvPkBAnfYxPidU1fs/3xzMN4/ZOPGgMcfL8/0q1m3OMZ6/H6YpqEyPVW3U3FGplE7sQjHu7SAPA1kcTxI1sJ1DUc4M5Od80nakA90jOT5coqwAYiZ3GeeZHxq4xpiGHgNjYjIj6fD156XE8eHZZldII3nOIMc9t/GsUoZkbQMnyFNlxKgwccs70WNipDPH3faL72ppk4jkAPjj8KVU4+H/aKjWdLY2/Dapy+H/bTIqkKZwPmIHM+POo3r5VUbj4/iauw9fCnIEG/r61U6eh9fGiOuPXjRCjctvjRWXYqSvjVWVYxNOCxcOw/Gq3uHIHeI+G/1q00FYkyrzmiLYJEqDAO55frRfbADFufEmgXeIMEQQPPHyq9+A1bB3EBYwdX0pZuIIMR4RVmLCWUxyweo2pQ5NHiPhH2aVliANx4QTUpZnYmSXnyqUpobRmdlcOqj29+PZg90EYcg5nqo6czjrXO0eOZ2uFiQ6MztG6qSAR0DnHkGO5mu9u8S0FSypoYKm8LgiEgYwo75iYxAyUr3DlboDCbcl7rLkEMssJHRSQPEtXGk7Z3oRpFWzdCgANfUYGyqyDQvgJg+AC+NK2O8Wtp7oRt8SRDFiTtlRvtA8ZLfVvZsxy8lRH3Gg6h4d6B4PVnBkMpA0kG839Y/EHpzbVyiKDFTZQWsvJL50rIwuNyPvHatD/DEEJLaQuEdUUMY1H33MEmcx4VBY0h1SVEq4C/5jLt3j9j3hPTScHeruYuuVEsqTFtdTZRVBLkEDLD3aqyAuH4Zrh1KQsLDIDrUqOS7r8HPjJoYtMzSAbUCM9+2FG4Jz44MyTymr3HNsDXbZy+O87sQDBABUgazjEbedGt8U9vvK9sgYKk3SVnBDAMQOmD8jVWQHYbvhwNCrDaSQUIX3dLzCPON9zvmK0OEh1UMBrBfLrkQo7rDkG7yyMHzxQ7faSgFgltkbusDqtkHcAsoiN4YnPPmKOeLsyjexaAAVNu4uBsQM5zMgQCZxmhLM+/woQgOhCqdOpWMaLgMTqnIkyJHvV6HsrtFFs207xXvG7I0kMCqM6hVbvKADvtqHUV3heM4ePZlOJPdAWbamQ3e06gFgZ2iN5mBDFvieCKlQ1xdZ1H2tqCGAUOe5MGM/DMgkVLKaUlTBPwvsT3oZz7gGZB2bG9Be7k5lj7zfkPzNaV+y1y2Uj+cmzSJuWyqtAz/VjfmPE4iLiPXL9KfCWSOZyQxlQZfXr11NMWDn4H/g1LevrNO8JeIVk0KS2NUd5esdCRTBEgMxny/Oje0k6iBtt5EGPlXPZEj6/8qsZaSeQg/KjQmRdj+cfOB9K5A7uwiJyTPXlVwv5/8qi8PicxjMCM/GjQiTL2wYHTGM9BO3lXbbDV44iOXWuoJHuzRE4eSCB8vMiiTESZFzHrpXB+X/bTi8G0CcY546VwWkG7T4Dy60SkhDmhNVyPj+Jo62C2w9RRFvgEaVHPJzzND4q+xGT6gUxNsG22XPDxBLAdRvz5+H4UK+qKe6J8+Xrkapbuk+f4/v8AjXGx5fh/9fwP1JJ3sNR9lLl0Rkn4f2pe4wAMc/XSjkHlHxPqfOq6G6D5/vTlQyKSFiwgZI+dDMffP1p02H6Dr6zQCzc9Pr40SfoapIVNpSfe+lK3Ug1rC9jZT8/1pPUkknPngfSrTGRmd4fsx2UMIg/1Ac4rtcW+BtA/3tUpTysdbPIcTYINq2TOuH1ddZgH5AfEmmOGvlpuD3wzBAcagwYsDHQEx/q8IMqVxPB6Ec/xdrcjQ9kBVaJUEk6hA3El4xiuewW1GjUO6WaTAGpG0kkSWQRIjO/hUqVRYEnWpUHV/LU6VlV94GSzd5vjnoa0eO4EAfzCALoQoonTpAEt3c/Z3YzjbnUqUL7IVHBrqZkJQM4t6lwoXlIJJIIjGkbRzpO8yWAHUFGJIIGTiDuD7pnIDAeBmB2pVRIMC8FuFXlA6T77MQCocYAiAY+1y57Up2raW2FW5BYljlARBW2QZQqTMk5UHOwqVKJFA73Zoa4qsPZzpVCDq1CAFOnO++SKa4S3/MZUNxpuK4IcICGLD3SDuDsT+8qUBZ6DsHtn2llVLMWtqWRmHeGHEEgnUNSls7HpRu0+GA03VHcuZjodIZhnzBnx8KlSjjqVIy/KScbG7XDr7MEznGnu6f8ALLSMTqkAz/aicf2fpt2mVACRuDvgGYnG9dqU69nMbM+9w5AE8z+tFt2fXwqVKaImx61wJPrxFWHBL9puQ2Hh41KlUmzJKTbLG6i+6k+Z/SrpxLtgCPLHlzrlSmUIkdPDOf7+VQcC0Zj0DUqUSkxEptFP8KARLdeR6mu3LCfePy+AqVKYmwoWxJig5Gr/AOMX7ufnP7/jUqVoUUx8Yop/+QA2EeSr+lVHaEmJP0H4LXKlM/HEaoIM3GAgjMj1OB68dqy+KXmPj84/GuVKkEk9BwSQC9cWBpmftSfw6UM3RykYz51KlOo0RRwXfFvpXalSltbG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azinet.ru/wp-content/uploads/2015/02/We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3071802" y="357166"/>
            <a:ext cx="4857784" cy="292895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ИП характеризуются следующими показателями:</a:t>
            </a:r>
          </a:p>
          <a:p>
            <a:pPr algn="ctr"/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643314"/>
            <a:ext cx="2286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источник возникновения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4429132"/>
            <a:ext cx="2286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направление движения потока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8000" y="6211669"/>
            <a:ext cx="2286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интенсивность потока</a:t>
            </a:r>
            <a:endParaRPr lang="ru-RU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5429264"/>
            <a:ext cx="2286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скорость передачи и приема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428728" y="214290"/>
            <a:ext cx="585791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428604"/>
            <a:ext cx="3665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Управление ИП означает:</a:t>
            </a: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786314" y="4357694"/>
            <a:ext cx="3000396" cy="20002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ограничение объема потока до величины пропускной способности отдельного узла или участка пути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14282" y="1785926"/>
            <a:ext cx="2714644" cy="1571636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изменение направления потока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428860" y="2928934"/>
            <a:ext cx="2714644" cy="1571636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ограничение скорости передачи до скорости приема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ecofriendly.ru/sites/default/files/images/tehnologii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6248" y="1571612"/>
            <a:ext cx="48577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количество обрабатываемой или передаваемой информации за единицу времени.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571480"/>
            <a:ext cx="467948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Измерение ИП: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Классификация </a:t>
            </a:r>
            <a:r>
              <a:rPr lang="ru-RU" sz="2800" b="1" dirty="0"/>
              <a:t>информационных потоков:</a:t>
            </a:r>
          </a:p>
        </p:txBody>
      </p:sp>
      <p:graphicFrame>
        <p:nvGraphicFramePr>
          <p:cNvPr id="77918" name="Group 94"/>
          <p:cNvGraphicFramePr>
            <a:graphicFrameLocks noGrp="1"/>
          </p:cNvGraphicFramePr>
          <p:nvPr>
            <p:ph idx="1"/>
          </p:nvPr>
        </p:nvGraphicFramePr>
        <p:xfrm>
          <a:off x="0" y="642918"/>
          <a:ext cx="9144000" cy="6215082"/>
        </p:xfrm>
        <a:graphic>
          <a:graphicData uri="http://schemas.openxmlformats.org/drawingml/2006/table">
            <a:tbl>
              <a:tblPr/>
              <a:tblGrid>
                <a:gridCol w="3671888"/>
                <a:gridCol w="5472112"/>
              </a:tblGrid>
              <a:tr h="9173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Классификационный признак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Потоки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5954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зависимости от вида связываемых потоком систем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Горизонтальные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Вертикальные – поток от верхнего уровня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логистического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менеджмента к низшему.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884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зависимости от места прохождения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Внешние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Внутренние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9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зависимости от направления по отношению к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логистической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системе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Входной – входящая информация извне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Выходной – исходящая с предприятия информация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3671888"/>
                <a:gridCol w="5472112"/>
              </a:tblGrid>
              <a:tr h="18211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периодичности использования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Регулярные  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Периодические 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2194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назначению информации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директивные (управляющие)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нормативно-справочные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учетно-аналитические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вспомогательные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817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степени открытости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открытые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секретные (конфиденциальные)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http://www.balashov.com.ua/uploads/1367314541_finan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8143900" cy="6858000"/>
          </a:xfrm>
          <a:prstGeom prst="rect">
            <a:avLst/>
          </a:prstGeom>
          <a:noFill/>
        </p:spPr>
      </p:pic>
      <p:pic>
        <p:nvPicPr>
          <p:cNvPr id="38916" name="Picture 4" descr="http://img0.liveinternet.ru/images/attach/c/6/92/308/92308070_x_dca133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7222" y="1857364"/>
            <a:ext cx="2271738" cy="2305544"/>
          </a:xfrm>
          <a:prstGeom prst="rect">
            <a:avLst/>
          </a:prstGeom>
          <a:noFill/>
        </p:spPr>
      </p:pic>
      <p:sp>
        <p:nvSpPr>
          <p:cNvPr id="7" name="Блок-схема: несколько документов 6"/>
          <p:cNvSpPr/>
          <p:nvPr/>
        </p:nvSpPr>
        <p:spPr>
          <a:xfrm>
            <a:off x="1142976" y="2714620"/>
            <a:ext cx="6429420" cy="35719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0" y="285728"/>
            <a:ext cx="7715272" cy="2214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00042"/>
            <a:ext cx="7239000" cy="1143000"/>
          </a:xfrm>
        </p:spPr>
        <p:txBody>
          <a:bodyPr/>
          <a:lstStyle/>
          <a:p>
            <a:r>
              <a:rPr lang="ru-RU" sz="4000" b="1" dirty="0" smtClean="0"/>
              <a:t>Финансовый </a:t>
            </a:r>
            <a:r>
              <a:rPr lang="ru-RU" sz="4000" b="1" dirty="0"/>
              <a:t>поток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3429000"/>
            <a:ext cx="4929222" cy="187483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chemeClr val="bg1"/>
                </a:solidFill>
              </a:rPr>
              <a:t>– это направленное движение финансовых ресурсов, связанное с материальными, информационными и иными потоками как в рамках </a:t>
            </a:r>
            <a:r>
              <a:rPr lang="ru-RU" sz="2400" b="1" dirty="0" err="1">
                <a:solidFill>
                  <a:schemeClr val="bg1"/>
                </a:solidFill>
              </a:rPr>
              <a:t>логистической</a:t>
            </a:r>
            <a:r>
              <a:rPr lang="ru-RU" sz="2400" b="1" dirty="0">
                <a:solidFill>
                  <a:schemeClr val="bg1"/>
                </a:solidFill>
              </a:rPr>
              <a:t> системы, так и вне нее.</a:t>
            </a:r>
          </a:p>
          <a:p>
            <a:pPr>
              <a:lnSpc>
                <a:spcPct val="90000"/>
              </a:lnSpc>
            </a:pPr>
            <a:endParaRPr lang="ru-RU" sz="24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8914" name="Picture 2" descr="http://www.a4consulting.ru/uploads/posts/2012-09/1348510036_5665_bus_debit_car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5675" y="214290"/>
            <a:ext cx="1838325" cy="2266951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4929190" y="1714488"/>
            <a:ext cx="928694" cy="1785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9090" grpId="0"/>
      <p:bldP spid="89091" grpId="0" build="p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1.bp.blogspot.com/-hULRCsMgeG4/T0vnds9xy0I/AAAAAAAAAB0/aHEC1FEJ5lQ/s1600/%D0%A6%D0%B5%D0%BB%D1%8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43504" cy="5572140"/>
          </a:xfrm>
          <a:prstGeom prst="rect">
            <a:avLst/>
          </a:prstGeom>
          <a:noFill/>
        </p:spPr>
      </p:pic>
      <p:pic>
        <p:nvPicPr>
          <p:cNvPr id="23562" name="Picture 10" descr="http://psichov.net/wp-content/uploads/2014/09/%D0%9A%D0%B0%D0%BA-%D0%BF%D0%BE%D1%81%D1%82%D0%B0%D0%B2%D0%B8%D1%82%D1%8C-%D1%86%D0%B5%D0%BB%D1%8C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29264"/>
            <a:ext cx="4643438" cy="1428735"/>
          </a:xfrm>
          <a:prstGeom prst="rect">
            <a:avLst/>
          </a:prstGeom>
          <a:noFill/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3214678" y="357166"/>
            <a:ext cx="4929222" cy="4525962"/>
          </a:xfrm>
          <a:prstGeom prst="rect">
            <a:avLst/>
          </a:prstGeom>
        </p:spPr>
        <p:txBody>
          <a:bodyPr/>
          <a:lstStyle/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ru-RU" sz="2800" b="1" dirty="0" smtClean="0"/>
              <a:t>Основной целью финансового обслуживания материальных потоков в логистике является обеспечение их движения финансовыми ресурсами в необходимых объемах, в нужные сроки и с использованием наиболее эффективных источников финансирования.</a:t>
            </a:r>
          </a:p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6" name="AutoShape 4" descr="Image result for ц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Image result for ц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Image result for ц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556" grpId="0"/>
      <p:bldP spid="23558" grpId="0"/>
      <p:bldP spid="235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umniylogist.ru/_data/news/1427195969-28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pic>
        <p:nvPicPr>
          <p:cNvPr id="29700" name="Picture 4" descr="http://my-ideya.ru/wp-content/uploads/2014/06/1359618248_logistic-449x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000636"/>
            <a:ext cx="3643306" cy="1857364"/>
          </a:xfrm>
          <a:prstGeom prst="rect">
            <a:avLst/>
          </a:prstGeom>
          <a:noFill/>
        </p:spPr>
      </p:pic>
      <p:pic>
        <p:nvPicPr>
          <p:cNvPr id="29698" name="Picture 2" descr="http://www.umniylogist.ru/_data/news/1427195969-28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0"/>
            <a:ext cx="4071935" cy="5072074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857224" y="3929066"/>
            <a:ext cx="5643602" cy="242889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ru-RU" b="1" dirty="0" smtClean="0"/>
              <a:t>Принципиальное отличие </a:t>
            </a:r>
            <a:r>
              <a:rPr lang="ru-RU" b="1" dirty="0" err="1" smtClean="0"/>
              <a:t>логистического</a:t>
            </a:r>
            <a:r>
              <a:rPr lang="ru-RU" b="1" dirty="0" smtClean="0"/>
              <a:t> подхода от предшествующего ему управления движением материальных ресурсов состоит в том, что теперь объектом управления стал поток — множество объектов, воспринимаемое как единое целое.</a:t>
            </a:r>
          </a:p>
          <a:p>
            <a:pPr algn="ctr"/>
            <a:endParaRPr lang="ru-RU" b="1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71472" y="285728"/>
            <a:ext cx="4786346" cy="3000396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Объектом исследования логистики как науки и объектом управления логистики как сферы предпринимательства является система материальных, информационных, финансовых и других потоков.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ho4uletat.ru/system/files/pictures/articles/zhenshchina_i_den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-500090"/>
            <a:ext cx="8572500" cy="8572500"/>
          </a:xfrm>
          <a:prstGeom prst="rect">
            <a:avLst/>
          </a:prstGeom>
          <a:noFill/>
        </p:spPr>
      </p:pic>
      <p:sp>
        <p:nvSpPr>
          <p:cNvPr id="4" name="AutoShape 10"/>
          <p:cNvSpPr>
            <a:spLocks noChangeArrowheads="1"/>
          </p:cNvSpPr>
          <p:nvPr/>
        </p:nvSpPr>
        <p:spPr bwMode="auto">
          <a:xfrm rot="5400000" flipV="1">
            <a:off x="1277085" y="2080445"/>
            <a:ext cx="685800" cy="382514"/>
          </a:xfrm>
          <a:prstGeom prst="rightArrow">
            <a:avLst>
              <a:gd name="adj1" fmla="val 50000"/>
              <a:gd name="adj2" fmla="val 45000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eaVert" wrap="none" anchor="ctr">
            <a:flatTx/>
          </a:bodyPr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5400000" flipV="1">
            <a:off x="6706373" y="2080445"/>
            <a:ext cx="685800" cy="382514"/>
          </a:xfrm>
          <a:prstGeom prst="rightArrow">
            <a:avLst>
              <a:gd name="adj1" fmla="val 50000"/>
              <a:gd name="adj2" fmla="val 45000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eaVert" wrap="none" anchor="ctr">
            <a:flatTx/>
          </a:bodyPr>
          <a:lstStyle/>
          <a:p>
            <a:pPr algn="ctr"/>
            <a:endParaRPr lang="ru-RU" sz="2000" b="1">
              <a:solidFill>
                <a:srgbClr val="FF0000"/>
              </a:solidFill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357158" y="3143248"/>
            <a:ext cx="2819474" cy="1585316"/>
          </a:xfrm>
          <a:prstGeom prst="plaqu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доступность и ликвидность финансовых ресурсов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Табличка 10"/>
          <p:cNvSpPr/>
          <p:nvPr/>
        </p:nvSpPr>
        <p:spPr>
          <a:xfrm>
            <a:off x="5500694" y="3214686"/>
            <a:ext cx="2969232" cy="1656184"/>
          </a:xfrm>
          <a:prstGeom prst="plaqu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упорядоченность и подконтрольность движения финансовых средств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928794" y="214290"/>
            <a:ext cx="4857784" cy="20962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Параметры финансового потока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2428860" y="4929198"/>
            <a:ext cx="3643338" cy="1656754"/>
          </a:xfrm>
          <a:prstGeom prst="plaqu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число и конкурентоспособность источников и потребителей финансовых ресурсов.</a:t>
            </a:r>
            <a:endParaRPr lang="ru-RU" sz="2000" b="1" dirty="0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5400000" flipV="1">
            <a:off x="4206043" y="3794957"/>
            <a:ext cx="685800" cy="382514"/>
          </a:xfrm>
          <a:prstGeom prst="rightArrow">
            <a:avLst>
              <a:gd name="adj1" fmla="val 50000"/>
              <a:gd name="adj2" fmla="val 45000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eaVert" wrap="none" anchor="ctr">
            <a:flatTx/>
          </a:bodyPr>
          <a:lstStyle/>
          <a:p>
            <a:pPr algn="ctr"/>
            <a:endParaRPr lang="ru-RU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  <p:bldP spid="13" grpId="0" animBg="1"/>
      <p:bldP spid="10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60" name="Group 76"/>
          <p:cNvGraphicFramePr>
            <a:graphicFrameLocks noGrp="1"/>
          </p:cNvGraphicFramePr>
          <p:nvPr>
            <p:ph idx="1"/>
          </p:nvPr>
        </p:nvGraphicFramePr>
        <p:xfrm>
          <a:off x="0" y="692150"/>
          <a:ext cx="9144000" cy="6165850"/>
        </p:xfrm>
        <a:graphic>
          <a:graphicData uri="http://schemas.openxmlformats.org/drawingml/2006/table">
            <a:tbl>
              <a:tblPr/>
              <a:tblGrid>
                <a:gridCol w="2268538"/>
                <a:gridCol w="6875462"/>
              </a:tblGrid>
              <a:tr h="32619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,Bold"/>
                        </a:rPr>
                        <a:t>По отношению к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,Bold"/>
                        </a:rPr>
                        <a:t>логистической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,Bold"/>
                        </a:rPr>
                        <a:t> системе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,Bold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Char char="•"/>
                        <a:tabLst>
                          <a:tab pos="2508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Внешний - протекает во внешней среде, т. е. за границами рассматриваемой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логистической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 системы.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Char char="•"/>
                        <a:tabLst>
                          <a:tab pos="2508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Внутренние - существует внутри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логистической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 системы и видоизменяется в результате выполнения ряда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логистических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 операций и функций.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039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,Bold"/>
                        </a:rPr>
                        <a:t>По направлению движения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,Bold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Char char="•"/>
                        <a:tabLst>
                          <a:tab pos="2508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Входящий финансовый поток поступает в рассматриваемую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логистическую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 систему из внешней среды;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Char char="•"/>
                        <a:tabLst>
                          <a:tab pos="2508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Выходящий финансовый поток начинается внутри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логистической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 системы и продолжает существовать во внешней среде.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620713"/>
          </a:xfrm>
        </p:spPr>
        <p:txBody>
          <a:bodyPr>
            <a:normAutofit fontScale="90000"/>
          </a:bodyPr>
          <a:lstStyle/>
          <a:p>
            <a:r>
              <a:rPr lang="ru-RU" sz="3200" b="1"/>
              <a:t>Классификация финансовых потоков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715148"/>
        </p:xfrm>
        <a:graphic>
          <a:graphicData uri="http://schemas.openxmlformats.org/drawingml/2006/table">
            <a:tbl>
              <a:tblPr/>
              <a:tblGrid>
                <a:gridCol w="2268538"/>
                <a:gridCol w="6875462"/>
              </a:tblGrid>
              <a:tr h="28635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,Bold"/>
                        </a:rPr>
                        <a:t>По назначению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,Bold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Char char="•"/>
                        <a:tabLst>
                          <a:tab pos="2508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Обусловленные процедурами закупки товаров;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NewRoman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Char char="•"/>
                        <a:tabLst>
                          <a:tab pos="2508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Инвестиционные потоки;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NewRoman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Char char="•"/>
                        <a:tabLst>
                          <a:tab pos="2508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Материальные затраты, связанные с рабочей силой;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NewRoman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Char char="•"/>
                        <a:tabLst>
                          <a:tab pos="2508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Материальные затраты, обусловленные производственной деятельностью предприятий;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NewRoman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Char char="•"/>
                        <a:tabLst>
                          <a:tab pos="2508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Возникающие в процессе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дистрибьюции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 и продажи товаров.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5423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,Bold"/>
                        </a:rPr>
                        <a:t>В зависимости от применяемых форм расчетов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,Bold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Char char="•"/>
                        <a:tabLst>
                          <a:tab pos="2508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Денежные потоки, характеризующие движение наличных средств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NewRoman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Char char="•"/>
                        <a:tabLst>
                          <a:tab pos="2508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Информационно-финансовые потоки, обусловленные движением безналичных средств.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30922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,Bold"/>
                        </a:rPr>
                        <a:t>По видам хозяйственных связей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,Bold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Char char="•"/>
                        <a:tabLst>
                          <a:tab pos="2508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Горизонтальные – отражают движение финансовых средств между равноправными субъектами предпринимательской деятельности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NewRoman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Char char="•"/>
                        <a:tabLst>
                          <a:tab pos="2508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/>
                        </a:rPr>
                        <a:t>Вертикальные – отражают движение финансовых средств между дочерними и  материнскими коммерческими организациями.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http://www.transmap.ru/upload/static/pea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56" y="3429000"/>
            <a:ext cx="3348044" cy="3429000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0" y="0"/>
            <a:ext cx="6429388" cy="435769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571472" y="857232"/>
            <a:ext cx="5500726" cy="4071966"/>
          </a:xfrm>
          <a:prstGeom prst="downArrowCallout">
            <a:avLst>
              <a:gd name="adj1" fmla="val 13712"/>
              <a:gd name="adj2" fmla="val 32534"/>
              <a:gd name="adj3" fmla="val 21952"/>
              <a:gd name="adj4" fmla="val 691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785794"/>
            <a:ext cx="5715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– потоки услуг, генерируемые </a:t>
            </a:r>
            <a:r>
              <a:rPr lang="ru-RU" sz="2400" b="1" dirty="0" err="1" smtClean="0"/>
              <a:t>логистической</a:t>
            </a:r>
            <a:r>
              <a:rPr lang="ru-RU" sz="2400" b="1" dirty="0" smtClean="0"/>
              <a:t> системой в целом или ее подсистемой (звеном, элементом) с целью удовлетворения внешних или внутренних потребителей организации бизнеса.</a:t>
            </a:r>
          </a:p>
          <a:p>
            <a:pPr algn="ctr"/>
            <a:endParaRPr lang="ru-RU" sz="2400" b="1" dirty="0"/>
          </a:p>
        </p:txBody>
      </p:sp>
      <p:pic>
        <p:nvPicPr>
          <p:cNvPr id="28674" name="Picture 2" descr="http://scanway-shipping.ru/sites/default/files/images/1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4476750"/>
            <a:ext cx="6686550" cy="23812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428604"/>
            <a:ext cx="434606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 smtClean="0"/>
              <a:t>Сервисные потоки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vsetreningi.ru/avatars/objects/2-964_1_6.jpg?9e21a59e10990b2c9138e4c8bd983d0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4259"/>
            <a:ext cx="3143272" cy="2363741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500034" y="0"/>
            <a:ext cx="7358114" cy="16430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569325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Характеристики сервисных потоков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Лента лицом вверх 4"/>
          <p:cNvSpPr/>
          <p:nvPr/>
        </p:nvSpPr>
        <p:spPr>
          <a:xfrm>
            <a:off x="428596" y="2143116"/>
            <a:ext cx="7572428" cy="2357454"/>
          </a:xfrm>
          <a:prstGeom prst="ribbon2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Неосязаемость сервиса. Заключается в сложности для поставщиков сервиса объяснить и специфицировать сервис, а также трудностями оценить его со стороны покупателя.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3214678" y="4929198"/>
            <a:ext cx="5143536" cy="1928802"/>
          </a:xfrm>
          <a:prstGeom prst="ribbon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Покупатель зачастую принимает прямое участие в производстве услуг.</a:t>
            </a:r>
          </a:p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2162" grpId="0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vsetreningi.ru/avatars/objects/2-964_1_6.jpg?9e21a59e10990b2c9138e4c8bd983d0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трелка вправо с вырезом 2"/>
          <p:cNvSpPr/>
          <p:nvPr/>
        </p:nvSpPr>
        <p:spPr>
          <a:xfrm>
            <a:off x="357158" y="0"/>
            <a:ext cx="6929486" cy="2643206"/>
          </a:xfrm>
          <a:prstGeom prst="notch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Сервис – деятельность (процесс) и поэтому не может быть протестирован прежде, чем покупатель его купит.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57158" y="1785926"/>
            <a:ext cx="6929486" cy="2643206"/>
          </a:xfrm>
          <a:prstGeom prst="notch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Сервис часто состоит из системы более мелких (</a:t>
            </a:r>
            <a:r>
              <a:rPr lang="ru-RU" sz="2000" b="1" dirty="0" err="1" smtClean="0">
                <a:solidFill>
                  <a:schemeClr val="tx1"/>
                </a:solidFill>
              </a:rPr>
              <a:t>субсервисных</a:t>
            </a:r>
            <a:r>
              <a:rPr lang="ru-RU" sz="2000" b="1" dirty="0" smtClean="0">
                <a:solidFill>
                  <a:schemeClr val="tx1"/>
                </a:solidFill>
              </a:rPr>
              <a:t>) услуг, причем покупатель оценивает эти </a:t>
            </a:r>
            <a:r>
              <a:rPr lang="ru-RU" sz="2000" b="1" dirty="0" err="1" smtClean="0">
                <a:solidFill>
                  <a:schemeClr val="tx1"/>
                </a:solidFill>
              </a:rPr>
              <a:t>субсервисные</a:t>
            </a:r>
            <a:r>
              <a:rPr lang="ru-RU" sz="2000" b="1" dirty="0" smtClean="0">
                <a:solidFill>
                  <a:schemeClr val="tx1"/>
                </a:solidFill>
              </a:rPr>
              <a:t> услуги.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357158" y="4071942"/>
            <a:ext cx="6929486" cy="2643206"/>
          </a:xfrm>
          <a:prstGeom prst="notch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Качество и привлекательность сервиса зависят от способности покупателя оценить его в итоге (в общем плане).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s/informatika/Slajdy-dlja-prezentatsii/0022-022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uz.all.biz/img/uz/service_catalog/1649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571472" y="3929042"/>
            <a:ext cx="7715304" cy="292895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u="sng" dirty="0" smtClean="0"/>
          </a:p>
          <a:p>
            <a:pPr algn="ctr"/>
            <a:r>
              <a:rPr lang="ru-RU" sz="2400" b="1" u="sng" dirty="0" smtClean="0"/>
              <a:t>Поток представляет собой</a:t>
            </a:r>
            <a:r>
              <a:rPr lang="ru-RU" sz="2400" b="1" dirty="0" smtClean="0"/>
              <a:t> совокупность объектов, воспринимаемую как единое целое, существующую как процесс на некотором временном интервале и измеряемую в абсолютных единицах за определенный период времени. </a:t>
            </a:r>
          </a:p>
          <a:p>
            <a:pPr algn="ctr"/>
            <a:endParaRPr lang="ru-RU" sz="24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928794" y="2357430"/>
            <a:ext cx="5786478" cy="57148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геометрия пути (траектория) </a:t>
            </a:r>
          </a:p>
          <a:p>
            <a:pPr algn="ctr"/>
            <a:endParaRPr lang="ru-RU" b="1" u="sng" dirty="0">
              <a:solidFill>
                <a:schemeClr val="tx2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1928794" y="1285860"/>
            <a:ext cx="5786478" cy="571480"/>
          </a:xfrm>
          <a:prstGeom prst="homePlate">
            <a:avLst/>
          </a:prstGeom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начальный и конечный пункты </a:t>
            </a:r>
          </a:p>
          <a:p>
            <a:pPr algn="ctr"/>
            <a:endParaRPr lang="ru-RU" b="1" u="sng" dirty="0">
              <a:solidFill>
                <a:schemeClr val="tx2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1928794" y="3286124"/>
            <a:ext cx="5786478" cy="57148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длина пути (мера траектории)</a:t>
            </a:r>
          </a:p>
          <a:p>
            <a:pPr algn="ctr"/>
            <a:endParaRPr lang="ru-RU" b="1" u="sng" dirty="0">
              <a:solidFill>
                <a:schemeClr val="tx2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928794" y="4286256"/>
            <a:ext cx="5786478" cy="57148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скорость и время движения</a:t>
            </a:r>
          </a:p>
          <a:p>
            <a:pPr algn="ctr"/>
            <a:endParaRPr lang="ru-RU" b="1" u="sng" dirty="0">
              <a:solidFill>
                <a:schemeClr val="tx2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928794" y="5214950"/>
            <a:ext cx="5786478" cy="57148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промежуточные пункты</a:t>
            </a:r>
          </a:p>
          <a:p>
            <a:pPr algn="ctr"/>
            <a:endParaRPr lang="ru-RU" b="1" dirty="0" smtClean="0"/>
          </a:p>
        </p:txBody>
      </p:sp>
      <p:sp>
        <p:nvSpPr>
          <p:cNvPr id="7" name="Пятиугольник 6"/>
          <p:cNvSpPr/>
          <p:nvPr/>
        </p:nvSpPr>
        <p:spPr>
          <a:xfrm>
            <a:off x="1928794" y="6072206"/>
            <a:ext cx="5786478" cy="57148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интенсивность</a:t>
            </a:r>
          </a:p>
          <a:p>
            <a:pPr algn="ctr"/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9" name="Скругленная соединительная линия 8"/>
          <p:cNvCxnSpPr>
            <a:stCxn id="3" idx="1"/>
            <a:endCxn id="7" idx="1"/>
          </p:cNvCxnSpPr>
          <p:nvPr/>
        </p:nvCxnSpPr>
        <p:spPr>
          <a:xfrm rot="10800000" flipV="1">
            <a:off x="1928794" y="1571600"/>
            <a:ext cx="1588" cy="4786346"/>
          </a:xfrm>
          <a:prstGeom prst="curvedConnector3">
            <a:avLst>
              <a:gd name="adj1" fmla="val 79380755"/>
            </a:avLst>
          </a:prstGeom>
          <a:ln>
            <a:headEnd type="arrow"/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2" name="Shape 11"/>
          <p:cNvCxnSpPr/>
          <p:nvPr/>
        </p:nvCxnSpPr>
        <p:spPr>
          <a:xfrm rot="5400000" flipH="1" flipV="1">
            <a:off x="678623" y="2750345"/>
            <a:ext cx="1285896" cy="121444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4" name="Shape 13"/>
          <p:cNvCxnSpPr>
            <a:endCxn id="6" idx="1"/>
          </p:cNvCxnSpPr>
          <p:nvPr/>
        </p:nvCxnSpPr>
        <p:spPr>
          <a:xfrm rot="16200000" flipH="1">
            <a:off x="571478" y="4143374"/>
            <a:ext cx="1500186" cy="121444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6" name="Скругленная соединительная линия 15"/>
          <p:cNvCxnSpPr>
            <a:endCxn id="4" idx="1"/>
          </p:cNvCxnSpPr>
          <p:nvPr/>
        </p:nvCxnSpPr>
        <p:spPr>
          <a:xfrm flipV="1">
            <a:off x="714348" y="3571864"/>
            <a:ext cx="1214446" cy="4286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8" name="Скругленная соединительная линия 17"/>
          <p:cNvCxnSpPr>
            <a:endCxn id="5" idx="1"/>
          </p:cNvCxnSpPr>
          <p:nvPr/>
        </p:nvCxnSpPr>
        <p:spPr>
          <a:xfrm>
            <a:off x="714348" y="4000504"/>
            <a:ext cx="1214446" cy="57149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20" name="Улыбающееся лицо 19"/>
          <p:cNvSpPr/>
          <p:nvPr/>
        </p:nvSpPr>
        <p:spPr>
          <a:xfrm>
            <a:off x="357158" y="3786190"/>
            <a:ext cx="571504" cy="428628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21" name="Молния 20"/>
          <p:cNvSpPr/>
          <p:nvPr/>
        </p:nvSpPr>
        <p:spPr>
          <a:xfrm>
            <a:off x="5857884" y="1857364"/>
            <a:ext cx="357190" cy="50006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22" name="Молния 21"/>
          <p:cNvSpPr/>
          <p:nvPr/>
        </p:nvSpPr>
        <p:spPr>
          <a:xfrm>
            <a:off x="5643570" y="2857496"/>
            <a:ext cx="357190" cy="50006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23" name="Молния 22"/>
          <p:cNvSpPr/>
          <p:nvPr/>
        </p:nvSpPr>
        <p:spPr>
          <a:xfrm>
            <a:off x="5429256" y="3714752"/>
            <a:ext cx="357190" cy="50006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24" name="Молния 23"/>
          <p:cNvSpPr/>
          <p:nvPr/>
        </p:nvSpPr>
        <p:spPr>
          <a:xfrm>
            <a:off x="5357818" y="4857760"/>
            <a:ext cx="357190" cy="50006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25" name="Молния 24"/>
          <p:cNvSpPr/>
          <p:nvPr/>
        </p:nvSpPr>
        <p:spPr>
          <a:xfrm>
            <a:off x="5072066" y="5643578"/>
            <a:ext cx="357190" cy="50006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26" name="Багетная рамка 25"/>
          <p:cNvSpPr/>
          <p:nvPr/>
        </p:nvSpPr>
        <p:spPr>
          <a:xfrm>
            <a:off x="1000100" y="214290"/>
            <a:ext cx="6572296" cy="857256"/>
          </a:xfrm>
          <a:prstGeom prst="bevel">
            <a:avLst>
              <a:gd name="adj" fmla="val 1445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00166" y="214290"/>
            <a:ext cx="5715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Основные параметры, характеризующие поток: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ardenatransport.com/sites/default/files/gallery/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 со стрелкой вниз 3"/>
          <p:cNvSpPr/>
          <p:nvPr/>
        </p:nvSpPr>
        <p:spPr>
          <a:xfrm>
            <a:off x="1214414" y="500042"/>
            <a:ext cx="6286544" cy="17144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Объектом </a:t>
            </a:r>
            <a:r>
              <a:rPr lang="ru-RU" sz="3200" b="1" dirty="0" err="1" smtClean="0"/>
              <a:t>логистического</a:t>
            </a:r>
            <a:r>
              <a:rPr lang="ru-RU" sz="3200" b="1" dirty="0" smtClean="0"/>
              <a:t> управления являются потоки: </a:t>
            </a:r>
          </a:p>
          <a:p>
            <a:pPr algn="ctr"/>
            <a:endParaRPr lang="ru-RU" sz="3200" b="1" dirty="0"/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357158" y="2571744"/>
            <a:ext cx="3357586" cy="1857388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Материальные (сырье, материалы, полуфабрикаты, ГП, запчасти и т. п.) </a:t>
            </a:r>
          </a:p>
          <a:p>
            <a:pPr algn="ctr"/>
            <a:endParaRPr lang="ru-RU" b="1" dirty="0"/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4286248" y="2571744"/>
            <a:ext cx="3357586" cy="185738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Информационные (распоряжения, отчеты, сопроводительные документы, договора и т. п.)</a:t>
            </a:r>
          </a:p>
          <a:p>
            <a:pPr algn="ctr"/>
            <a:r>
              <a:rPr lang="ru-RU" b="1" dirty="0" smtClean="0"/>
              <a:t>.</a:t>
            </a:r>
          </a:p>
          <a:p>
            <a:pPr algn="ctr"/>
            <a:endParaRPr lang="ru-RU" b="1" dirty="0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4286248" y="4786322"/>
            <a:ext cx="3357586" cy="1857388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Сервисные</a:t>
            </a:r>
            <a:endParaRPr lang="ru-RU" b="1" dirty="0"/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357158" y="4786322"/>
            <a:ext cx="3357586" cy="1857388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Финансовые (денежные расчеты)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14810" y="2332037"/>
            <a:ext cx="4176713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Материальные потоки могут иметь место как между различными предприятиями, так и внутри одного предприятия.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142844" y="1571612"/>
            <a:ext cx="4714908" cy="457203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ECFF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Ключевым в логистике является понятие «материального потока»</a:t>
            </a:r>
            <a:endParaRPr lang="ru-RU" sz="2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643050"/>
            <a:ext cx="4033838" cy="4525963"/>
          </a:xfrm>
        </p:spPr>
        <p:txBody>
          <a:bodyPr/>
          <a:lstStyle/>
          <a:p>
            <a:pPr algn="ctr"/>
            <a:r>
              <a:rPr lang="ru-RU" dirty="0" smtClean="0"/>
              <a:t>     </a:t>
            </a:r>
          </a:p>
          <a:p>
            <a:pPr algn="ctr"/>
            <a:r>
              <a:rPr lang="ru-RU" dirty="0" smtClean="0"/>
              <a:t>Он </a:t>
            </a:r>
            <a:r>
              <a:rPr lang="ru-RU" dirty="0"/>
              <a:t>образуется в результате транспортировки и складирования, а так же иных, связанных с этим операций - от источника сырья до потребителя готовой продукции.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5181600" y="5486400"/>
            <a:ext cx="609600" cy="381000"/>
          </a:xfrm>
          <a:prstGeom prst="homePlate">
            <a:avLst>
              <a:gd name="adj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5943600" y="5486400"/>
            <a:ext cx="609600" cy="381000"/>
          </a:xfrm>
          <a:prstGeom prst="homePlate">
            <a:avLst>
              <a:gd name="adj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6705600" y="5486400"/>
            <a:ext cx="609600" cy="381000"/>
          </a:xfrm>
          <a:prstGeom prst="homePlate">
            <a:avLst>
              <a:gd name="adj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7467600" y="5486400"/>
            <a:ext cx="609600" cy="381000"/>
          </a:xfrm>
          <a:prstGeom prst="homePlate">
            <a:avLst>
              <a:gd name="adj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animBg="1"/>
      <p:bldP spid="9" grpId="0" animBg="1"/>
      <p:bldP spid="33794" grpId="0" animBg="1"/>
      <p:bldP spid="33795" grpId="0" build="p"/>
      <p:bldP spid="33797" grpId="0" animBg="1"/>
      <p:bldP spid="33798" grpId="0" animBg="1"/>
      <p:bldP spid="33799" grpId="0" animBg="1"/>
      <p:bldP spid="338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6829444" cy="7143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Материальный поток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286776" cy="484632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2000" b="1" dirty="0">
                <a:latin typeface="Tahoma" pitchFamily="34" charset="0"/>
                <a:cs typeface="Tahoma" pitchFamily="34" charset="0"/>
              </a:rPr>
              <a:t>можно определить как находящиеся в состоянии движения материальные ресурсы, незавершенное производство, готовая продукция, к которым применяются логические операции или функции, связанные с физическим перемещением в пространстве </a:t>
            </a:r>
          </a:p>
          <a:p>
            <a:pPr algn="ctr">
              <a:buFontTx/>
              <a:buNone/>
            </a:pPr>
            <a:r>
              <a:rPr lang="ru-RU" sz="2000" b="1" dirty="0">
                <a:latin typeface="Tahoma" pitchFamily="34" charset="0"/>
                <a:cs typeface="Tahoma" pitchFamily="34" charset="0"/>
              </a:rPr>
              <a:t>(погрузка, разгрузка и т.п.).</a:t>
            </a:r>
            <a:r>
              <a:rPr lang="ru-RU" sz="2000" b="1" dirty="0"/>
              <a:t> </a:t>
            </a:r>
          </a:p>
        </p:txBody>
      </p:sp>
      <p:pic>
        <p:nvPicPr>
          <p:cNvPr id="51202" name="Picture 2" descr="http://www.startlogistic.ru/uploads/posts/2013-03/1364116351_image7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496"/>
            <a:ext cx="8143932" cy="4405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241</TotalTime>
  <Words>1192</Words>
  <PresentationFormat>Экран (4:3)</PresentationFormat>
  <Paragraphs>211</Paragraphs>
  <Slides>36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Ключевым в логистике является понятие «материального потока»</vt:lpstr>
      <vt:lpstr>Материальный поток</vt:lpstr>
      <vt:lpstr>Слайд 10</vt:lpstr>
      <vt:lpstr>Слайд 11</vt:lpstr>
      <vt:lpstr>Таким образом, материальные потоки можно классифицировать, как:</vt:lpstr>
      <vt:lpstr>Классификация материальных потоков</vt:lpstr>
      <vt:lpstr>Слайд 14</vt:lpstr>
      <vt:lpstr>Слайд 15</vt:lpstr>
      <vt:lpstr>Слайд 16</vt:lpstr>
      <vt:lpstr>Слайд 17</vt:lpstr>
      <vt:lpstr>Слайд 18</vt:lpstr>
      <vt:lpstr>Классификация логистических операций</vt:lpstr>
      <vt:lpstr>Показатели, характеризующие динамику материального потока</vt:lpstr>
      <vt:lpstr>Слайд 21</vt:lpstr>
      <vt:lpstr>Слайд 22</vt:lpstr>
      <vt:lpstr>Слайд 23</vt:lpstr>
      <vt:lpstr>Слайд 24</vt:lpstr>
      <vt:lpstr>Слайд 25</vt:lpstr>
      <vt:lpstr>Классификация информационных потоков:</vt:lpstr>
      <vt:lpstr>Слайд 27</vt:lpstr>
      <vt:lpstr>Финансовый поток</vt:lpstr>
      <vt:lpstr>Слайд 29</vt:lpstr>
      <vt:lpstr>Слайд 30</vt:lpstr>
      <vt:lpstr>Классификация финансовых потоков</vt:lpstr>
      <vt:lpstr>Слайд 32</vt:lpstr>
      <vt:lpstr>Слайд 33</vt:lpstr>
      <vt:lpstr>Характеристики сервисных потоков 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37</cp:revision>
  <dcterms:modified xsi:type="dcterms:W3CDTF">2015-10-16T11:28:03Z</dcterms:modified>
</cp:coreProperties>
</file>