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44A5"/>
    <a:srgbClr val="250975"/>
    <a:srgbClr val="E92386"/>
    <a:srgbClr val="552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77200" cy="1874838"/>
          </a:xfrm>
          <a:blipFill>
            <a:blip r:embed="rId2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/>
            </a:r>
            <a:br>
              <a:rPr lang="en-US" b="1" u="sng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>Основные логистические концепции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4343400"/>
            <a:ext cx="4876800" cy="225908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C00CC"/>
                </a:solidFill>
              </a:rPr>
              <a:t>Студент Аббасова Наргиз</a:t>
            </a:r>
          </a:p>
          <a:p>
            <a:r>
              <a:rPr lang="ru-RU" sz="3200" b="1" dirty="0" smtClean="0">
                <a:solidFill>
                  <a:srgbClr val="CC00CC"/>
                </a:solidFill>
              </a:rPr>
              <a:t>Факультет Коммерция</a:t>
            </a:r>
          </a:p>
          <a:p>
            <a:r>
              <a:rPr lang="ru-RU" sz="3200" b="1" dirty="0" smtClean="0">
                <a:solidFill>
                  <a:srgbClr val="CC00CC"/>
                </a:solidFill>
              </a:rPr>
              <a:t>Группа 921</a:t>
            </a:r>
            <a:endParaRPr lang="ru-RU" sz="3200" b="1" dirty="0">
              <a:solidFill>
                <a:srgbClr val="CC00CC"/>
              </a:solidFill>
            </a:endParaRPr>
          </a:p>
        </p:txBody>
      </p:sp>
      <p:pic>
        <p:nvPicPr>
          <p:cNvPr id="5" name="Picture 4" descr="world_logisti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886200"/>
            <a:ext cx="2660548" cy="2255078"/>
          </a:xfrm>
          <a:prstGeom prst="rect">
            <a:avLst/>
          </a:prstGeom>
        </p:spPr>
      </p:pic>
      <p:pic>
        <p:nvPicPr>
          <p:cNvPr id="6" name="Picture 5" descr="22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286000"/>
            <a:ext cx="1826712" cy="1600200"/>
          </a:xfrm>
          <a:prstGeom prst="rect">
            <a:avLst/>
          </a:prstGeom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2514600"/>
            <a:ext cx="1809750" cy="199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2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2209800"/>
            <a:ext cx="1815084" cy="12115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Краткое содержание концепций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4419600" cy="1828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/>
              <a:t>Цепь поставок – три и более экономических единиц (юридических или физических лиц), напрямую участвующих во внешних и внутренних потоках продукции, услуг, финансов и информации от источника до потребителя.</a:t>
            </a:r>
            <a:endParaRPr lang="ru-RU" dirty="0"/>
          </a:p>
        </p:txBody>
      </p:sp>
      <p:sp>
        <p:nvSpPr>
          <p:cNvPr id="4" name="Flowchart: Terminator 3"/>
          <p:cNvSpPr/>
          <p:nvPr/>
        </p:nvSpPr>
        <p:spPr>
          <a:xfrm>
            <a:off x="838200" y="1371600"/>
            <a:ext cx="6781800" cy="685800"/>
          </a:xfrm>
          <a:prstGeom prst="flowChartTerminator">
            <a:avLst/>
          </a:prstGeom>
          <a:solidFill>
            <a:srgbClr val="250975"/>
          </a:solidFill>
          <a:ln>
            <a:solidFill>
              <a:srgbClr val="250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 Концепция </a:t>
            </a:r>
            <a:r>
              <a:rPr lang="en-US" dirty="0" smtClean="0"/>
              <a:t>Supply Chain Management (SCM) – «</a:t>
            </a:r>
            <a:r>
              <a:rPr lang="ru-RU" dirty="0" smtClean="0"/>
              <a:t>Управление цепями поставок». </a:t>
            </a:r>
            <a:endParaRPr lang="ru-RU" dirty="0"/>
          </a:p>
        </p:txBody>
      </p:sp>
      <p:sp>
        <p:nvSpPr>
          <p:cNvPr id="6" name="Curved Right Arrow 5"/>
          <p:cNvSpPr/>
          <p:nvPr/>
        </p:nvSpPr>
        <p:spPr>
          <a:xfrm rot="20686564">
            <a:off x="2667000" y="4648200"/>
            <a:ext cx="1143000" cy="1216152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4572001"/>
            <a:ext cx="4495800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Управление цепями поставок – интегрирование ключевых бизнес- процессов, начинающихся от конечного пользователя и охватывающих всех поставщиков товаров, услуг и информации, добавляющих ценность для потребителей и других заинтересованных лиц. </a:t>
            </a:r>
            <a:endParaRPr lang="ru-RU" dirty="0"/>
          </a:p>
        </p:txBody>
      </p:sp>
      <p:pic>
        <p:nvPicPr>
          <p:cNvPr id="8" name="Picture 7" descr="скачанные файлы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438400"/>
            <a:ext cx="2371725" cy="1828800"/>
          </a:xfrm>
          <a:prstGeom prst="rect">
            <a:avLst/>
          </a:prstGeom>
        </p:spPr>
      </p:pic>
      <p:pic>
        <p:nvPicPr>
          <p:cNvPr id="9" name="Picture 8" descr="depositphotos_66815161-Supply-Chain-Manag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572000"/>
            <a:ext cx="2050017" cy="1219200"/>
          </a:xfrm>
          <a:prstGeom prst="rect">
            <a:avLst/>
          </a:prstGeom>
        </p:spPr>
      </p:pic>
      <p:pic>
        <p:nvPicPr>
          <p:cNvPr id="10" name="Picture 9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295400"/>
            <a:ext cx="1138470" cy="774327"/>
          </a:xfrm>
          <a:prstGeom prst="rect">
            <a:avLst/>
          </a:prstGeom>
        </p:spPr>
      </p:pic>
      <p:pic>
        <p:nvPicPr>
          <p:cNvPr id="11" name="Picture 10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2900" y="3886200"/>
            <a:ext cx="1181100" cy="96678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45642567-Supply-Chain-Manage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52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Управление цепями поставок – это интеграция восьми бизнес- процессов, а именно:</a:t>
            </a:r>
            <a:endParaRPr lang="ru-R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743200"/>
            <a:ext cx="6477000" cy="3505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/>
              <a:t>1) управление взаимоотношениями с потребителями; </a:t>
            </a:r>
            <a:endParaRPr lang="en-US" dirty="0" smtClean="0"/>
          </a:p>
          <a:p>
            <a:r>
              <a:rPr lang="ru-RU" dirty="0" smtClean="0"/>
              <a:t>2) обслуживание потребителей;</a:t>
            </a:r>
            <a:endParaRPr lang="en-US" dirty="0" smtClean="0"/>
          </a:p>
          <a:p>
            <a:r>
              <a:rPr lang="ru-RU" dirty="0" smtClean="0"/>
              <a:t> 3) управление спросом; </a:t>
            </a:r>
            <a:endParaRPr lang="en-US" dirty="0" smtClean="0"/>
          </a:p>
          <a:p>
            <a:r>
              <a:rPr lang="ru-RU" dirty="0" smtClean="0"/>
              <a:t>4) управление выполнением заказов; </a:t>
            </a:r>
            <a:endParaRPr lang="en-US" dirty="0" smtClean="0"/>
          </a:p>
          <a:p>
            <a:r>
              <a:rPr lang="ru-RU" dirty="0" smtClean="0"/>
              <a:t>5) поддержка производственных процессов;</a:t>
            </a:r>
            <a:endParaRPr lang="en-US" dirty="0" smtClean="0"/>
          </a:p>
          <a:p>
            <a:r>
              <a:rPr lang="ru-RU" dirty="0" smtClean="0"/>
              <a:t> 6) управление снабжением;</a:t>
            </a:r>
            <a:endParaRPr lang="en-US" dirty="0" smtClean="0"/>
          </a:p>
          <a:p>
            <a:r>
              <a:rPr lang="ru-RU" dirty="0" smtClean="0"/>
              <a:t> 7) управление разработкой продукции и еѐ доведение до коммерческого использования;</a:t>
            </a:r>
            <a:endParaRPr lang="en-US" dirty="0" smtClean="0"/>
          </a:p>
          <a:p>
            <a:r>
              <a:rPr lang="ru-RU" dirty="0" smtClean="0"/>
              <a:t> 8) управление возвратными материальными потоками. (Концепция SCM – есть «интегрированная логистика»). </a:t>
            </a:r>
            <a:endParaRPr lang="ru-RU" dirty="0"/>
          </a:p>
        </p:txBody>
      </p:sp>
    </p:spTree>
  </p:cSld>
  <p:clrMapOvr>
    <a:masterClrMapping/>
  </p:clrMapOvr>
  <p:transition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2. Концепция </a:t>
            </a:r>
            <a:r>
              <a:rPr lang="en-US" sz="2800" dirty="0" smtClean="0"/>
              <a:t>Requirements /resource planning (RP)- “</a:t>
            </a:r>
            <a:r>
              <a:rPr lang="ru-RU" sz="2800" dirty="0" smtClean="0"/>
              <a:t>Планирование потребностей/ ресурсов”.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599"/>
            <a:ext cx="4191000" cy="381000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На концепции RP – базируется построение логистических технологий «толкающего» типа. Базовые подсистемы концепции RP: – MRP1/MRP2</a:t>
            </a:r>
            <a:endParaRPr lang="ru-RU" dirty="0"/>
          </a:p>
        </p:txBody>
      </p:sp>
      <p:pic>
        <p:nvPicPr>
          <p:cNvPr id="8" name="Content Placeholder 7" descr="скачанные файлы (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2037" y="2438400"/>
            <a:ext cx="3590925" cy="2062956"/>
          </a:xfrm>
        </p:spPr>
      </p:pic>
      <p:pic>
        <p:nvPicPr>
          <p:cNvPr id="10" name="Picture 9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648200"/>
            <a:ext cx="2590800" cy="176212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81000"/>
            <a:ext cx="60960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3. Materials/ manufacturing requirements/ resource planning (MRP) – “Система планирования потребностей в материалах / планирование потребностей производства в ресурсах”.</a:t>
            </a:r>
            <a:endParaRPr lang="ru-RU" dirty="0"/>
          </a:p>
        </p:txBody>
      </p:sp>
      <p:sp>
        <p:nvSpPr>
          <p:cNvPr id="3" name="Notched Right Arrow 2"/>
          <p:cNvSpPr/>
          <p:nvPr/>
        </p:nvSpPr>
        <p:spPr>
          <a:xfrm rot="5400000">
            <a:off x="3678174" y="2036826"/>
            <a:ext cx="1205484" cy="484632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1295400" y="3276600"/>
            <a:ext cx="57150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Система MRP – система планирования потребностей в материалах состоит из ряда связанных процедур, правил и требований,синхронизированных во времени и запланированных покрытий этих требований для каждой единицы потребляемых материальных ресурсов, необходимых для графика производства</a:t>
            </a:r>
            <a:endParaRPr lang="ru-RU" dirty="0"/>
          </a:p>
        </p:txBody>
      </p:sp>
      <p:pic>
        <p:nvPicPr>
          <p:cNvPr id="5" name="Picture 4" descr="mrp-dia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143000"/>
            <a:ext cx="2084138" cy="1859052"/>
          </a:xfrm>
          <a:prstGeom prst="rect">
            <a:avLst/>
          </a:prstGeom>
        </p:spPr>
      </p:pic>
      <p:pic>
        <p:nvPicPr>
          <p:cNvPr id="6" name="Picture 5" descr="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524000"/>
            <a:ext cx="1752600" cy="1315481"/>
          </a:xfrm>
          <a:prstGeom prst="rect">
            <a:avLst/>
          </a:prstGeom>
        </p:spPr>
      </p:pic>
      <p:pic>
        <p:nvPicPr>
          <p:cNvPr id="7" name="Picture 6" descr="скачанные файлы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257800"/>
            <a:ext cx="1828800" cy="128769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RP_II_operator_pan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8382000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Цели </a:t>
            </a:r>
            <a:r>
              <a:rPr lang="en-US" dirty="0" smtClean="0"/>
              <a:t>MRP-</a:t>
            </a:r>
            <a:r>
              <a:rPr lang="ru-RU" dirty="0" smtClean="0"/>
              <a:t>системы: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ru-RU" dirty="0" smtClean="0"/>
              <a:t>- удовлетворение потребности в материальных ресурсах при планировании производства и доставки продукции потребителям;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- сохранение минимального уровня производственных запасов;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ru-RU" dirty="0" smtClean="0"/>
              <a:t>- планирование производственных операций;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- планирование закупочных операций и расписание доставки материальных ресурсов на предприятие при минимальных расходах.</a:t>
            </a:r>
            <a:endParaRPr lang="ru-RU" dirty="0"/>
          </a:p>
        </p:txBody>
      </p:sp>
    </p:spTree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4. Подсистема/модуль </a:t>
            </a:r>
            <a:r>
              <a:rPr lang="en-US" sz="4000" dirty="0" smtClean="0"/>
              <a:t>DRP</a:t>
            </a: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191000" cy="3124200"/>
          </a:xfrm>
          <a:solidFill>
            <a:srgbClr val="C844A5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Логистическая технология RP используется в системах распределения готовой продукции с помощью системы DRP – Distribution requirements planning.</a:t>
            </a:r>
            <a:endParaRPr lang="ru-RU" dirty="0"/>
          </a:p>
        </p:txBody>
      </p:sp>
      <p:sp>
        <p:nvSpPr>
          <p:cNvPr id="5" name="Rounded Rectangle 4"/>
          <p:cNvSpPr/>
          <p:nvPr/>
        </p:nvSpPr>
        <p:spPr>
          <a:xfrm>
            <a:off x="4648200" y="2819400"/>
            <a:ext cx="3886200" cy="3429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Основной инструмент логистического менеджмента в системе DRP представляет собой график, который координирует весь процесс поставок и пополнения запаса готовой продукции в дистрибутивной сети.</a:t>
            </a:r>
            <a:endParaRPr lang="ru-RU" dirty="0"/>
          </a:p>
        </p:txBody>
      </p:sp>
      <p:pic>
        <p:nvPicPr>
          <p:cNvPr id="6" name="Picture 5" descr="images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2" y="914401"/>
            <a:ext cx="1467277" cy="14478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8077200" cy="556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228600"/>
            <a:ext cx="67818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   </a:t>
            </a:r>
            <a:r>
              <a:rPr lang="ru-RU" sz="2400" dirty="0" smtClean="0"/>
              <a:t>Маркетинговые преимущества системы </a:t>
            </a:r>
            <a:r>
              <a:rPr lang="en-US" sz="2400" dirty="0" smtClean="0"/>
              <a:t>DRP:</a:t>
            </a:r>
            <a:endParaRPr lang="ru-RU" sz="2400" dirty="0"/>
          </a:p>
        </p:txBody>
      </p:sp>
      <p:sp>
        <p:nvSpPr>
          <p:cNvPr id="5" name="Rectangle 4"/>
          <p:cNvSpPr/>
          <p:nvPr/>
        </p:nvSpPr>
        <p:spPr>
          <a:xfrm>
            <a:off x="1600200" y="2133600"/>
            <a:ext cx="5867400" cy="31393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улучшение уровня обслуживания за счет сокращения времени доставки готовой продукции и удовлетворения требований потребителей;</a:t>
            </a:r>
            <a:endParaRPr lang="en-US" dirty="0" smtClean="0"/>
          </a:p>
          <a:p>
            <a:r>
              <a:rPr lang="ru-RU" dirty="0" smtClean="0"/>
              <a:t> - улучшение продвижения новых товаров на рынок; </a:t>
            </a:r>
            <a:endParaRPr lang="en-US" dirty="0" smtClean="0"/>
          </a:p>
          <a:p>
            <a:r>
              <a:rPr lang="ru-RU" dirty="0" smtClean="0"/>
              <a:t> - способность продвигать готовую продукцию с низким уровнем запасов;</a:t>
            </a:r>
            <a:endParaRPr lang="en-US" dirty="0" smtClean="0"/>
          </a:p>
          <a:p>
            <a:r>
              <a:rPr lang="ru-RU" dirty="0" smtClean="0"/>
              <a:t> - лучшая координация управления товарными запасами готовой продукции с другими функциями фирмы;</a:t>
            </a:r>
            <a:endParaRPr lang="en-US" dirty="0" smtClean="0"/>
          </a:p>
          <a:p>
            <a:r>
              <a:rPr lang="ru-RU" dirty="0" smtClean="0"/>
              <a:t> - возможность удовлетворять требования потребителей за счет сервиса, связанного с координацией управления товарными запасами готовой продукции; </a:t>
            </a:r>
            <a:endParaRPr lang="ru-RU" dirty="0"/>
          </a:p>
        </p:txBody>
      </p:sp>
    </p:spTree>
  </p:cSld>
  <p:clrMapOvr>
    <a:masterClrMapping/>
  </p:clrMapOvr>
  <p:transition>
    <p:pull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Логистические преимущества системы </a:t>
            </a:r>
            <a:r>
              <a:rPr lang="en-US" sz="3200" dirty="0" smtClean="0"/>
              <a:t>DRP: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- сокращение логистически</a:t>
            </a:r>
            <a:r>
              <a:rPr lang="en-US" dirty="0" smtClean="0"/>
              <a:t>x</a:t>
            </a:r>
            <a:r>
              <a:rPr lang="ru-RU" dirty="0" smtClean="0"/>
              <a:t> издержек, связанных с управлением запасами готовой продукции путем координации поставок; </a:t>
            </a:r>
            <a:endParaRPr lang="en-US" dirty="0" smtClean="0"/>
          </a:p>
          <a:p>
            <a:r>
              <a:rPr lang="ru-RU" dirty="0" smtClean="0"/>
              <a:t>- сокращение запасов за счет более точного определения размера, места и сроков поставок;</a:t>
            </a:r>
            <a:endParaRPr lang="en-US" dirty="0" smtClean="0"/>
          </a:p>
          <a:p>
            <a:r>
              <a:rPr lang="ru-RU" dirty="0" smtClean="0"/>
              <a:t> - снижение потребности в складских площадях за счет сокращения запасов; </a:t>
            </a:r>
            <a:endParaRPr lang="en-US" dirty="0" smtClean="0"/>
          </a:p>
          <a:p>
            <a:r>
              <a:rPr lang="ru-RU" dirty="0" smtClean="0"/>
              <a:t>- сокращение транспортной составляющей логистических издержек за счет организации более эффективной обратной связи с потребителями;</a:t>
            </a:r>
            <a:endParaRPr lang="en-US" dirty="0" smtClean="0"/>
          </a:p>
          <a:p>
            <a:r>
              <a:rPr lang="ru-RU" dirty="0" smtClean="0"/>
              <a:t> - координация между производственными операциями и операциями по распределению продукции.</a:t>
            </a:r>
            <a:endParaRPr lang="ru-RU" dirty="0"/>
          </a:p>
        </p:txBody>
      </p:sp>
      <p:pic>
        <p:nvPicPr>
          <p:cNvPr id="4" name="Picture 3" descr="34_36_2519256085_df55b42b27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5486400"/>
            <a:ext cx="1165479" cy="876300"/>
          </a:xfrm>
          <a:prstGeom prst="rect">
            <a:avLst/>
          </a:prstGeom>
        </p:spPr>
      </p:pic>
      <p:pic>
        <p:nvPicPr>
          <p:cNvPr id="5" name="Picture 4" descr="15549139-Доставку,-логистику-и-доставку-концепц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066800"/>
            <a:ext cx="990600" cy="721723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28600"/>
            <a:ext cx="35052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       </a:t>
            </a:r>
            <a:r>
              <a:rPr lang="ru-RU" dirty="0" smtClean="0"/>
              <a:t>5. Системы класса </a:t>
            </a:r>
            <a:r>
              <a:rPr lang="en-US" dirty="0" smtClean="0"/>
              <a:t>ERP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381000" y="762000"/>
            <a:ext cx="6324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Система MRP 2 с подсистемой FRP образуют систему ERP – Enterprise Resource Planning – интегрированное планирование ресурсов. </a:t>
            </a:r>
            <a:endParaRPr lang="en-US" dirty="0" smtClean="0"/>
          </a:p>
          <a:p>
            <a:r>
              <a:rPr lang="ru-RU" dirty="0" smtClean="0"/>
              <a:t>Система ERP позволяет эффективно планировать коммерческую деятельность предприятия, в том числе финансовые затраты на обновление оборудования и инвестиции в производство новой продукции. 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2286000" y="2971800"/>
            <a:ext cx="389747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Элементы структуры управления </a:t>
            </a:r>
            <a:r>
              <a:rPr lang="en-US" dirty="0" smtClean="0"/>
              <a:t>ERP:</a:t>
            </a:r>
            <a:endParaRPr lang="ru-RU" dirty="0"/>
          </a:p>
        </p:txBody>
      </p:sp>
      <p:sp>
        <p:nvSpPr>
          <p:cNvPr id="5" name="Oval 4"/>
          <p:cNvSpPr/>
          <p:nvPr/>
        </p:nvSpPr>
        <p:spPr>
          <a:xfrm>
            <a:off x="228600" y="3810000"/>
            <a:ext cx="3810000" cy="914400"/>
          </a:xfrm>
          <a:prstGeom prst="ellipse">
            <a:avLst/>
          </a:prstGeom>
          <a:solidFill>
            <a:srgbClr val="C844A5"/>
          </a:solidFill>
          <a:ln>
            <a:solidFill>
              <a:srgbClr val="C844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Прогнозирование: </a:t>
            </a:r>
            <a:endParaRPr lang="ru-RU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181600" y="3581400"/>
            <a:ext cx="3581400" cy="1219200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оценка будущего состояния внешней среды и составляющих производственного процесса; 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304800" y="5410200"/>
            <a:ext cx="3429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Управление проектами и программами:</a:t>
            </a:r>
            <a:endParaRPr lang="ru-RU" dirty="0"/>
          </a:p>
        </p:txBody>
      </p:sp>
      <p:sp>
        <p:nvSpPr>
          <p:cNvPr id="9" name="Rounded Rectangle 8"/>
          <p:cNvSpPr/>
          <p:nvPr/>
        </p:nvSpPr>
        <p:spPr>
          <a:xfrm>
            <a:off x="4572000" y="5257800"/>
            <a:ext cx="4038600" cy="1295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проектирование, конструкторская и технологическая подготовка производства, а также модификация и испытание продукции;</a:t>
            </a:r>
            <a:endParaRPr lang="ru-RU" dirty="0"/>
          </a:p>
        </p:txBody>
      </p:sp>
      <p:sp>
        <p:nvSpPr>
          <p:cNvPr id="10" name="Notched Right Arrow 9"/>
          <p:cNvSpPr/>
          <p:nvPr/>
        </p:nvSpPr>
        <p:spPr>
          <a:xfrm>
            <a:off x="3886200" y="5715000"/>
            <a:ext cx="533400" cy="304800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Notched Right Arrow 10"/>
          <p:cNvSpPr/>
          <p:nvPr/>
        </p:nvSpPr>
        <p:spPr>
          <a:xfrm>
            <a:off x="4343400" y="4114800"/>
            <a:ext cx="533400" cy="304800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52400"/>
            <a:ext cx="2095500" cy="2190750"/>
          </a:xfrm>
          <a:prstGeom prst="rect">
            <a:avLst/>
          </a:prstGeom>
        </p:spPr>
      </p:pic>
      <p:pic>
        <p:nvPicPr>
          <p:cNvPr id="14" name="Picture 13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1676400" cy="762000"/>
          </a:xfrm>
          <a:prstGeom prst="rect">
            <a:avLst/>
          </a:prstGeom>
        </p:spPr>
      </p:pic>
      <p:pic>
        <p:nvPicPr>
          <p:cNvPr id="15" name="Picture 14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362200"/>
            <a:ext cx="1374098" cy="914400"/>
          </a:xfrm>
          <a:prstGeom prst="rect">
            <a:avLst/>
          </a:prstGeom>
        </p:spPr>
      </p:pic>
      <p:pic>
        <p:nvPicPr>
          <p:cNvPr id="16" name="Picture 15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4648200"/>
            <a:ext cx="637478" cy="533400"/>
          </a:xfrm>
          <a:prstGeom prst="rect">
            <a:avLst/>
          </a:prstGeom>
        </p:spPr>
      </p:pic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047999"/>
            <a:ext cx="914400" cy="64144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portunities-In-The-Field-Of-Marketing-In-In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23925"/>
            <a:ext cx="5857875" cy="50101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8600"/>
            <a:ext cx="4040188" cy="141287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Введение информации о составе продукции: информация о продукции, сборочных единицах (узлах), деталях, материалах, а также об оснастке и приспособлениях;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267200"/>
            <a:ext cx="3125788" cy="21685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Введение информации о технологических маршрутах: информация о последовательности технологических операций, продолжительность операций, число исполнителей и рабочих мест;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457200"/>
            <a:ext cx="3200401" cy="29305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- Управление затратами: планирование, учет, контроль и регулирование затрат; оценка затрат производственных и других подразделений; калькуляция плановых и фактических затрат; обеспечение связи между производством и финансовой деятельностью;</a:t>
            </a:r>
            <a:endParaRPr lang="ru-RU" dirty="0"/>
          </a:p>
        </p:txBody>
      </p:sp>
      <p:pic>
        <p:nvPicPr>
          <p:cNvPr id="7" name="Picture 6" descr="collabor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495800"/>
            <a:ext cx="2533650" cy="1570863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Концепции логистики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8600" y="1981200"/>
            <a:ext cx="4267200" cy="3276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Концепция (conceptio – понимание) – определенный способ понимания; руководящая идея; ведущий замысел; конструктивный принцип различных видов деятельности.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438400"/>
            <a:ext cx="3886200" cy="35814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Логистика</a:t>
            </a:r>
            <a:r>
              <a:rPr lang="ru-RU" dirty="0" smtClean="0"/>
              <a:t> — наука, предмет которой заключается в организации рационального процесса продвижения товаров и услуг от поставщиков сырья к потребителям</a:t>
            </a:r>
            <a:endParaRPr lang="ru-RU" dirty="0"/>
          </a:p>
        </p:txBody>
      </p:sp>
      <p:pic>
        <p:nvPicPr>
          <p:cNvPr id="5" name="Picture 4" descr="15549139-Доставку,-логистику-и-доставку-концепци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648200"/>
            <a:ext cx="2209800" cy="1600200"/>
          </a:xfrm>
          <a:prstGeom prst="rect">
            <a:avLst/>
          </a:prstGeom>
        </p:spPr>
      </p:pic>
      <p:pic>
        <p:nvPicPr>
          <p:cNvPr id="6" name="Picture 5" descr="logisticheskij-menedzh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181600"/>
            <a:ext cx="2437581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22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295400"/>
            <a:ext cx="1066800" cy="934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838200"/>
            <a:ext cx="54864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- Управление финансами: включает подсистемы: </a:t>
            </a:r>
            <a:endParaRPr lang="ru-RU" dirty="0"/>
          </a:p>
        </p:txBody>
      </p:sp>
      <p:sp>
        <p:nvSpPr>
          <p:cNvPr id="3" name="Down Arrow 2"/>
          <p:cNvSpPr/>
          <p:nvPr/>
        </p:nvSpPr>
        <p:spPr>
          <a:xfrm>
            <a:off x="990600" y="2057400"/>
            <a:ext cx="484632" cy="978408"/>
          </a:xfrm>
          <a:prstGeom prst="downArrow">
            <a:avLst/>
          </a:prstGeom>
          <a:solidFill>
            <a:srgbClr val="C844A5"/>
          </a:solidFill>
          <a:ln>
            <a:solidFill>
              <a:srgbClr val="C844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Down Arrow 3"/>
          <p:cNvSpPr/>
          <p:nvPr/>
        </p:nvSpPr>
        <p:spPr>
          <a:xfrm>
            <a:off x="2895600" y="2895600"/>
            <a:ext cx="484632" cy="978408"/>
          </a:xfrm>
          <a:prstGeom prst="down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Down Arrow 4"/>
          <p:cNvSpPr/>
          <p:nvPr/>
        </p:nvSpPr>
        <p:spPr>
          <a:xfrm>
            <a:off x="4876800" y="3429000"/>
            <a:ext cx="484632" cy="978408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Down Arrow 5"/>
          <p:cNvSpPr/>
          <p:nvPr/>
        </p:nvSpPr>
        <p:spPr>
          <a:xfrm>
            <a:off x="7162800" y="4191000"/>
            <a:ext cx="484632" cy="978408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228600" y="3276600"/>
            <a:ext cx="18288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1. «Главная бухгалтерская книга»;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2209800" y="4114800"/>
            <a:ext cx="1784693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2. «Расчеты с заказчиками»;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4191000" y="4724400"/>
            <a:ext cx="19812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3. «Расчеты с поставщиками»; </a:t>
            </a:r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5867400" y="5562600"/>
            <a:ext cx="3017989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4. «Управление основными средствами»</a:t>
            </a:r>
            <a:endParaRPr lang="ru-RU" dirty="0"/>
          </a:p>
        </p:txBody>
      </p:sp>
      <p:pic>
        <p:nvPicPr>
          <p:cNvPr id="11" name="Picture 10" descr="Opportunities-In-The-Field-Of-Marketing-In-In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6764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blipFill>
            <a:blip r:embed="rId2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</a:t>
            </a:r>
            <a:r>
              <a:rPr lang="en-US" dirty="0" smtClean="0"/>
              <a:t>ERP </a:t>
            </a:r>
            <a:r>
              <a:rPr lang="ru-RU" dirty="0" smtClean="0"/>
              <a:t>позволяет:</a:t>
            </a:r>
            <a:endParaRPr lang="ru-RU" dirty="0"/>
          </a:p>
        </p:txBody>
      </p:sp>
      <p:sp>
        <p:nvSpPr>
          <p:cNvPr id="3" name="Cloud Callout 2"/>
          <p:cNvSpPr/>
          <p:nvPr/>
        </p:nvSpPr>
        <p:spPr>
          <a:xfrm>
            <a:off x="457200" y="990600"/>
            <a:ext cx="7848600" cy="4495800"/>
          </a:xfrm>
          <a:prstGeom prst="cloudCallout">
            <a:avLst/>
          </a:prstGeom>
          <a:solidFill>
            <a:srgbClr val="C844A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dirty="0" smtClean="0"/>
              <a:t>усилить финансовый контроль путем обобщения всей финансовой деятельности; </a:t>
            </a:r>
            <a:endParaRPr lang="en-US" dirty="0" smtClean="0"/>
          </a:p>
          <a:p>
            <a:pPr algn="ctr">
              <a:buFontTx/>
              <a:buChar char="-"/>
            </a:pPr>
            <a:r>
              <a:rPr lang="ru-RU" dirty="0" smtClean="0"/>
              <a:t>улучшить оборот денежных потоков путем управления кредитами и счетами дебиторов;</a:t>
            </a:r>
            <a:endParaRPr lang="en-US" dirty="0" smtClean="0"/>
          </a:p>
          <a:p>
            <a:pPr algn="ctr"/>
            <a:r>
              <a:rPr lang="ru-RU" dirty="0" smtClean="0"/>
              <a:t> - оптимизировать управление денежными средствами путем автоматизации расчетов с поставщиками;</a:t>
            </a:r>
            <a:endParaRPr lang="en-US" dirty="0" smtClean="0"/>
          </a:p>
          <a:p>
            <a:pPr algn="ctr"/>
            <a:r>
              <a:rPr lang="ru-RU" dirty="0" smtClean="0"/>
              <a:t> - максимизировать отдачу от капитальных вложений путем эффективного управления основными средствами, в том числе незавершенным капитальным строительством. </a:t>
            </a:r>
            <a:endParaRPr lang="ru-RU" dirty="0"/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953000"/>
            <a:ext cx="2238080" cy="1676400"/>
          </a:xfrm>
          <a:prstGeom prst="rect">
            <a:avLst/>
          </a:prstGeo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0"/>
            <a:ext cx="1603115" cy="1066800"/>
          </a:xfrm>
          <a:prstGeom prst="rect">
            <a:avLst/>
          </a:prstGeom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228600"/>
            <a:ext cx="1183887" cy="990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19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/>
              <a:t>6. Концепция управления производственными ресурсами – CSRP – Customer sinchronized resource planning – планирование ресурсов, синхронизированное с потребителем</a:t>
            </a:r>
            <a:endParaRPr lang="ru-RU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1219200" y="2514600"/>
            <a:ext cx="6096000" cy="2590800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Выполнение системы CSRP – сопряжено с увеличением затрат, обусловленных переналадкой оборудования, срочными закупками необходимых материальных ресурсов, а также потерями от возможного несвоевременного выполнения уже размещенных заказов.</a:t>
            </a:r>
            <a:endParaRPr lang="ru-RU" dirty="0"/>
          </a:p>
        </p:txBody>
      </p:sp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5039590"/>
            <a:ext cx="1447800" cy="1513609"/>
          </a:xfrm>
          <a:prstGeom prst="rect">
            <a:avLst/>
          </a:prstGeom>
        </p:spPr>
      </p:pic>
      <p:pic>
        <p:nvPicPr>
          <p:cNvPr id="5" name="Picture 4" descr="collabo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1600200"/>
            <a:ext cx="1555340" cy="964311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8600"/>
            <a:ext cx="5410200" cy="369332"/>
          </a:xfrm>
          <a:prstGeom prst="rect">
            <a:avLst/>
          </a:prstGeom>
          <a:solidFill>
            <a:srgbClr val="E92386"/>
          </a:solidFill>
          <a:ln>
            <a:solidFill>
              <a:srgbClr val="E92386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dirty="0" smtClean="0"/>
              <a:t>7. Концепция JIT – Just-in-Time – «Точно в срок». 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304800" y="990600"/>
            <a:ext cx="45720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>«Точно в срок» - доставка необходимых материальных ресурсов в необходимое время в нужное место 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685800" y="2209801"/>
            <a:ext cx="65532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    </a:t>
            </a:r>
            <a:r>
              <a:rPr lang="ru-RU" dirty="0" smtClean="0"/>
              <a:t>Логистическая концепция «точно в срок» характеризуется: 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152400" y="3048000"/>
            <a:ext cx="51816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- минимальными (нулевыми) запасами материальных ресурсов, незавершенного производства, запасами готовой продукции;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5943600" y="2819400"/>
            <a:ext cx="28194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- сокращением производственных (логистических) циклов;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3505200" y="4191000"/>
            <a:ext cx="54864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- взаимоотношениями по закупкам материальных ресурсов с небольшим числом надежных поставщиков и перевозчиков;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81000" y="4267200"/>
            <a:ext cx="23622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- эффективной информационной поддержкой; </a:t>
            </a:r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1371600" y="5638800"/>
            <a:ext cx="59436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- высоким качеством готовой продукции и логистического обслуживания.</a:t>
            </a:r>
            <a:endParaRPr lang="ru-RU" dirty="0"/>
          </a:p>
        </p:txBody>
      </p:sp>
      <p:pic>
        <p:nvPicPr>
          <p:cNvPr id="11" name="Picture 10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990600"/>
            <a:ext cx="1276350" cy="714756"/>
          </a:xfrm>
          <a:prstGeom prst="rect">
            <a:avLst/>
          </a:prstGeom>
        </p:spPr>
      </p:pic>
      <p:pic>
        <p:nvPicPr>
          <p:cNvPr id="12" name="Picture 11" descr="images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914400"/>
            <a:ext cx="1196975" cy="1104900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isti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7800" y="152400"/>
            <a:ext cx="441541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Преимущества системы «точно в срок»: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304800" y="914400"/>
            <a:ext cx="3505200" cy="1447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низкий уровень запасов материальных ресурсов, незавершенного производства, готовой продукции; 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4495800" y="838200"/>
            <a:ext cx="3886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сокращение производственных площадей;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4419600" y="1828800"/>
            <a:ext cx="423927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- повышение качества продукции; </a:t>
            </a:r>
            <a:endParaRPr lang="ru-RU" sz="2000" dirty="0"/>
          </a:p>
        </p:txBody>
      </p:sp>
      <p:sp>
        <p:nvSpPr>
          <p:cNvPr id="6" name="Rectangle 5"/>
          <p:cNvSpPr/>
          <p:nvPr/>
        </p:nvSpPr>
        <p:spPr>
          <a:xfrm>
            <a:off x="4343400" y="2514600"/>
            <a:ext cx="437042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   - сокращение сроков производства;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228600" y="2590800"/>
            <a:ext cx="3581400" cy="1219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повышение гибкости производства при изменении ассортимента производимой продукции;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4495800" y="3124200"/>
            <a:ext cx="39624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- надежный и стабильный поток производства; </a:t>
            </a:r>
            <a:endParaRPr lang="ru-RU" dirty="0"/>
          </a:p>
        </p:txBody>
      </p:sp>
      <p:sp>
        <p:nvSpPr>
          <p:cNvPr id="9" name="Oval 8"/>
          <p:cNvSpPr/>
          <p:nvPr/>
        </p:nvSpPr>
        <p:spPr>
          <a:xfrm>
            <a:off x="304800" y="4038600"/>
            <a:ext cx="3429000" cy="152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высокая производительность и эффективность использования оборудования; </a:t>
            </a:r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4876800" y="4038600"/>
            <a:ext cx="3276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участие рабочих в решении производственных проблем;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4419600" y="4876800"/>
            <a:ext cx="41148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- хорошие отношения с поставщиками</a:t>
            </a:r>
            <a:endParaRPr lang="ru-RU" dirty="0"/>
          </a:p>
        </p:txBody>
      </p:sp>
      <p:sp>
        <p:nvSpPr>
          <p:cNvPr id="12" name="Rounded Rectangle 11"/>
          <p:cNvSpPr/>
          <p:nvPr/>
        </p:nvSpPr>
        <p:spPr>
          <a:xfrm>
            <a:off x="2971800" y="5562600"/>
            <a:ext cx="525780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сокращение непроизводственных (вспомогательных) работ, например, складирование и внутрипроизводственное перемещение материальных ресурсов.</a:t>
            </a:r>
            <a:endParaRPr lang="ru-RU" dirty="0"/>
          </a:p>
        </p:txBody>
      </p:sp>
    </p:spTree>
  </p:cSld>
  <p:clrMapOvr>
    <a:masterClrMapping/>
  </p:clrMapOvr>
  <p:transition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219200" y="152400"/>
            <a:ext cx="5791200" cy="914400"/>
          </a:xfrm>
          <a:prstGeom prst="flowChartDecision">
            <a:avLst/>
          </a:prstGeom>
          <a:solidFill>
            <a:srgbClr val="C844A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8. Система </a:t>
            </a:r>
            <a:r>
              <a:rPr lang="en-US" dirty="0" smtClean="0"/>
              <a:t>KANBAN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4343400" y="1219200"/>
            <a:ext cx="4495800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Система «Канбан» (от яп. Kanban – «карта») есть способ реализации на практике логистической концепции «точно в срок». </a:t>
            </a:r>
            <a:endParaRPr lang="ru-RU" sz="2000" dirty="0"/>
          </a:p>
        </p:txBody>
      </p:sp>
      <p:sp>
        <p:nvSpPr>
          <p:cNvPr id="5" name="Rectangle 4"/>
          <p:cNvSpPr/>
          <p:nvPr/>
        </p:nvSpPr>
        <p:spPr>
          <a:xfrm>
            <a:off x="3276600" y="3276600"/>
            <a:ext cx="2819400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Система «Канбан» работает в соответствующей логистической среде, которая характеризуется следующими элементами: </a:t>
            </a:r>
            <a:endParaRPr lang="ru-RU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2514600" y="35814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6172200" y="35052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733800" y="4724400"/>
            <a:ext cx="1752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172200" y="47244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7200" y="2209800"/>
            <a:ext cx="22860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- рациональная организация и сбалансированность производства:</a:t>
            </a:r>
            <a:endParaRPr lang="ru-RU" dirty="0"/>
          </a:p>
        </p:txBody>
      </p:sp>
      <p:sp>
        <p:nvSpPr>
          <p:cNvPr id="27" name="Rectangle 26"/>
          <p:cNvSpPr/>
          <p:nvPr/>
        </p:nvSpPr>
        <p:spPr>
          <a:xfrm>
            <a:off x="6553200" y="2819400"/>
            <a:ext cx="2133600" cy="1295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комплексное управление качеством на всех стадиях </a:t>
            </a:r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6858000" y="4724400"/>
            <a:ext cx="2133600" cy="1905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производственного процесса и качества исходных материальных ресурсов;</a:t>
            </a:r>
            <a:endParaRPr lang="ru-RU" dirty="0"/>
          </a:p>
        </p:txBody>
      </p:sp>
      <p:cxnSp>
        <p:nvCxnSpPr>
          <p:cNvPr id="37" name="Straight Arrow Connector 36"/>
          <p:cNvCxnSpPr/>
          <p:nvPr/>
        </p:nvCxnSpPr>
        <p:spPr>
          <a:xfrm rot="10800000" flipV="1">
            <a:off x="2438400" y="45720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52400" y="4267200"/>
            <a:ext cx="2133600" cy="198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партнерство с надежными поставщиками и перевозчиками; </a:t>
            </a:r>
            <a:endParaRPr lang="ru-RU" dirty="0"/>
          </a:p>
        </p:txBody>
      </p:sp>
      <p:sp>
        <p:nvSpPr>
          <p:cNvPr id="40" name="Down Arrow 39"/>
          <p:cNvSpPr/>
          <p:nvPr/>
        </p:nvSpPr>
        <p:spPr>
          <a:xfrm>
            <a:off x="4419600" y="5181600"/>
            <a:ext cx="304800" cy="3810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Rectangle 40"/>
          <p:cNvSpPr/>
          <p:nvPr/>
        </p:nvSpPr>
        <p:spPr>
          <a:xfrm>
            <a:off x="2819400" y="5791200"/>
            <a:ext cx="35814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- повышенная профессиональная ответственность всего персонала.</a:t>
            </a:r>
            <a:endParaRPr lang="ru-RU" dirty="0"/>
          </a:p>
        </p:txBody>
      </p:sp>
      <p:pic>
        <p:nvPicPr>
          <p:cNvPr id="17" name="Picture 16" descr="FFF19BD4FFFB45C98C0D59717A7B13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1447800" cy="9144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isti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6477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9200" y="381000"/>
            <a:ext cx="5715000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Сущность системы «Канбан» заключается в том, что все производственные подразделения, включая линии конечной сборки, снабжаются материальными ресурсами строго по графику производства и только в том количестве и к такому сроку, которые необходимы для выполнения заказа.</a:t>
            </a:r>
            <a:endParaRPr lang="ru-RU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381000" y="2819400"/>
            <a:ext cx="3505200" cy="160020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Средством передачи информации о потребности в материальных ресурсах в данной системе является специальная карточка канбан. </a:t>
            </a:r>
            <a:endParaRPr lang="ru-RU" dirty="0"/>
          </a:p>
        </p:txBody>
      </p:sp>
      <p:sp>
        <p:nvSpPr>
          <p:cNvPr id="6" name="Cloud Callout 5"/>
          <p:cNvSpPr/>
          <p:nvPr/>
        </p:nvSpPr>
        <p:spPr>
          <a:xfrm>
            <a:off x="5181600" y="2514600"/>
            <a:ext cx="3200400" cy="1222248"/>
          </a:xfrm>
          <a:prstGeom prst="cloudCallout">
            <a:avLst/>
          </a:prstGeom>
          <a:solidFill>
            <a:srgbClr val="FF0000"/>
          </a:solidFill>
          <a:ln>
            <a:solidFill>
              <a:srgbClr val="250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Два вида карточек канбан: </a:t>
            </a:r>
            <a:endParaRPr lang="ru-RU" dirty="0"/>
          </a:p>
        </p:txBody>
      </p:sp>
      <p:sp>
        <p:nvSpPr>
          <p:cNvPr id="7" name="Down Arrow 6"/>
          <p:cNvSpPr/>
          <p:nvPr/>
        </p:nvSpPr>
        <p:spPr>
          <a:xfrm>
            <a:off x="5105400" y="3810000"/>
            <a:ext cx="484632" cy="978408"/>
          </a:xfrm>
          <a:prstGeom prst="downArrow">
            <a:avLst/>
          </a:prstGeom>
          <a:solidFill>
            <a:srgbClr val="C844A5"/>
          </a:solidFill>
          <a:ln>
            <a:solidFill>
              <a:srgbClr val="C844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Down Arrow 7"/>
          <p:cNvSpPr/>
          <p:nvPr/>
        </p:nvSpPr>
        <p:spPr>
          <a:xfrm>
            <a:off x="7467600" y="4495800"/>
            <a:ext cx="484632" cy="978408"/>
          </a:xfrm>
          <a:prstGeom prst="downArrow">
            <a:avLst/>
          </a:prstGeom>
          <a:solidFill>
            <a:srgbClr val="C844A5"/>
          </a:solidFill>
          <a:ln>
            <a:solidFill>
              <a:srgbClr val="C844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ounded Rectangle 8"/>
          <p:cNvSpPr/>
          <p:nvPr/>
        </p:nvSpPr>
        <p:spPr>
          <a:xfrm>
            <a:off x="4191000" y="4953000"/>
            <a:ext cx="21336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карточка отбора; </a:t>
            </a:r>
            <a:endParaRPr lang="ru-RU" dirty="0"/>
          </a:p>
        </p:txBody>
      </p:sp>
      <p:sp>
        <p:nvSpPr>
          <p:cNvPr id="10" name="Rounded Rectangle 9"/>
          <p:cNvSpPr/>
          <p:nvPr/>
        </p:nvSpPr>
        <p:spPr>
          <a:xfrm>
            <a:off x="6629400" y="5791200"/>
            <a:ext cx="21336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карточка заказа.</a:t>
            </a:r>
            <a:endParaRPr lang="ru-RU" dirty="0"/>
          </a:p>
        </p:txBody>
      </p:sp>
    </p:spTree>
  </p:cSld>
  <p:clrMapOvr>
    <a:masterClrMapping/>
  </p:clrMapOvr>
  <p:transition>
    <p:comb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enker_eBizzHome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600" y="457200"/>
            <a:ext cx="54864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9. Логистическая технология LEAN PRODUCTION 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2133600" y="1295400"/>
            <a:ext cx="45720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>Технология Lean production – соединение следующих элементов:</a:t>
            </a:r>
            <a:endParaRPr lang="ru-RU" dirty="0"/>
          </a:p>
        </p:txBody>
      </p:sp>
      <p:sp>
        <p:nvSpPr>
          <p:cNvPr id="9" name="Rounded Rectangle 8"/>
          <p:cNvSpPr/>
          <p:nvPr/>
        </p:nvSpPr>
        <p:spPr>
          <a:xfrm>
            <a:off x="1828800" y="2971800"/>
            <a:ext cx="5410200" cy="2895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dirty="0" smtClean="0"/>
              <a:t>высокое качество:</a:t>
            </a:r>
          </a:p>
          <a:p>
            <a:pPr algn="ctr"/>
            <a:r>
              <a:rPr lang="ru-RU" dirty="0" smtClean="0"/>
              <a:t>- мелкие производственные партии;</a:t>
            </a:r>
          </a:p>
          <a:p>
            <a:pPr algn="ctr">
              <a:buFontTx/>
              <a:buChar char="-"/>
            </a:pPr>
            <a:r>
              <a:rPr lang="ru-RU" dirty="0" smtClean="0"/>
              <a:t>  низкий уровень запасов</a:t>
            </a:r>
          </a:p>
          <a:p>
            <a:pPr algn="ctr">
              <a:buFontTx/>
              <a:buChar char="-"/>
            </a:pPr>
            <a:r>
              <a:rPr lang="ru-RU" dirty="0" smtClean="0"/>
              <a:t>высококвалифицированный персонал;</a:t>
            </a:r>
          </a:p>
          <a:p>
            <a:pPr algn="ctr"/>
            <a:r>
              <a:rPr lang="ru-RU" dirty="0" smtClean="0"/>
              <a:t> - гибкое оборудование. </a:t>
            </a:r>
            <a:endParaRPr lang="ru-RU" dirty="0"/>
          </a:p>
        </p:txBody>
      </p:sp>
      <p:sp>
        <p:nvSpPr>
          <p:cNvPr id="10" name="Down Arrow 9"/>
          <p:cNvSpPr/>
          <p:nvPr/>
        </p:nvSpPr>
        <p:spPr>
          <a:xfrm>
            <a:off x="4038600" y="2286000"/>
            <a:ext cx="484632" cy="5334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Основные цели </a:t>
            </a:r>
            <a:r>
              <a:rPr lang="en-US" dirty="0" smtClean="0"/>
              <a:t>Lean production: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- высокие стандарты качества продукции;</a:t>
            </a:r>
          </a:p>
          <a:p>
            <a:r>
              <a:rPr lang="ru-RU" dirty="0" smtClean="0"/>
              <a:t> - низкие производственные издержки;</a:t>
            </a:r>
          </a:p>
          <a:p>
            <a:r>
              <a:rPr lang="ru-RU" dirty="0" smtClean="0"/>
              <a:t> - быстрая реакция на потребительский спрос;</a:t>
            </a:r>
          </a:p>
          <a:p>
            <a:r>
              <a:rPr lang="ru-RU" dirty="0" smtClean="0"/>
              <a:t> - короткое время переналадки оборудования.</a:t>
            </a:r>
            <a:endParaRPr lang="ru-RU" dirty="0"/>
          </a:p>
        </p:txBody>
      </p:sp>
      <p:pic>
        <p:nvPicPr>
          <p:cNvPr id="7" name="Content Placeholder 6" descr="images (7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34012" y="2934494"/>
            <a:ext cx="2466975" cy="1857375"/>
          </a:xfrm>
        </p:spPr>
      </p:pic>
    </p:spTree>
  </p:cSld>
  <p:clrMapOvr>
    <a:masterClrMapping/>
  </p:clrMapOvr>
  <p:transition>
    <p:split orient="vert"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10.Концепция </a:t>
            </a:r>
            <a:r>
              <a:rPr lang="en-US" sz="2400" b="1" dirty="0" smtClean="0"/>
              <a:t>Demand-driven </a:t>
            </a:r>
            <a:r>
              <a:rPr lang="en-US" sz="2400" b="1" dirty="0" err="1" smtClean="0"/>
              <a:t>Technques</a:t>
            </a:r>
            <a:r>
              <a:rPr lang="en-US" sz="2400" b="1" dirty="0" smtClean="0"/>
              <a:t> /Logistics – DDT – «</a:t>
            </a:r>
            <a:r>
              <a:rPr lang="ru-RU" sz="2400" b="1" dirty="0" smtClean="0"/>
              <a:t>Логистика, ориентированная на спрос»</a:t>
            </a:r>
            <a:endParaRPr lang="ru-R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6096000" cy="3048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Концепция – технология DDT разрабатывалась как модификация концепции RP («планирование потребностей») с целью улучшения реакции системы дистрибьюции фирмы на изменение потребительского спроса.</a:t>
            </a:r>
            <a:endParaRPr lang="ru-RU" dirty="0"/>
          </a:p>
        </p:txBody>
      </p:sp>
      <p:pic>
        <p:nvPicPr>
          <p:cNvPr id="4" name="Picture 3" descr="p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00200"/>
            <a:ext cx="2095500" cy="1676400"/>
          </a:xfrm>
          <a:prstGeom prst="rect">
            <a:avLst/>
          </a:prstGeom>
        </p:spPr>
      </p:pic>
      <p:pic>
        <p:nvPicPr>
          <p:cNvPr id="5" name="Picture 4" descr="скачанные файл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419600"/>
            <a:ext cx="2143125" cy="2143125"/>
          </a:xfrm>
          <a:prstGeom prst="rect">
            <a:avLst/>
          </a:prstGeom>
        </p:spPr>
      </p:pic>
      <p:pic>
        <p:nvPicPr>
          <p:cNvPr id="6" name="Picture 5" descr="images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257800"/>
            <a:ext cx="1890183" cy="134302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12189363-Logistics-Concept-in-red-and-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152400"/>
            <a:ext cx="6248400" cy="2438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Концепции логистики (логистические концепции) представляют собой совокупность специальных правил и методов организации и управления товародвижением, основанных на понимании производственно-коммерческой деятельности как потокового процесса, с целью достижения еѐ эффективности и конкурентоспособности для предприятий – участников логистической цепи поставок</a:t>
            </a:r>
            <a:endParaRPr lang="ru-RU" b="1" i="1" u="sng" dirty="0">
              <a:solidFill>
                <a:schemeClr val="tx1"/>
              </a:solidFill>
            </a:endParaRPr>
          </a:p>
        </p:txBody>
      </p:sp>
      <p:pic>
        <p:nvPicPr>
          <p:cNvPr id="3" name="Picture 2" descr="shipping-logistics-delivery-concept-speedy-truck-with-icons-splash-illustration-vector-layered-for-easy-editing_1517659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38400"/>
            <a:ext cx="2025396" cy="1327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3434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04800"/>
            <a:ext cx="6248400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Система DDT включает следующие концепции:</a:t>
            </a:r>
            <a:endParaRPr lang="ru-RU" sz="2400" dirty="0"/>
          </a:p>
        </p:txBody>
      </p:sp>
      <p:sp>
        <p:nvSpPr>
          <p:cNvPr id="3" name="Rectangle 2"/>
          <p:cNvSpPr/>
          <p:nvPr/>
        </p:nvSpPr>
        <p:spPr>
          <a:xfrm>
            <a:off x="990600" y="1828800"/>
            <a:ext cx="6705600" cy="36933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Концепция «точки заказа»: методика управления запасами. 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Концепция «быстрого реагирования» (QR): представляет собой логистическую координацию между розничными торговцами и оптовиками, направленную на улучшение продвижения продукции в распределительных сетях – осуществляется путем мониторинга продаж в розничном звене. Информация о продажах и остатках передается оптовикам, а те – товаропроизводителям.</a:t>
            </a:r>
          </a:p>
          <a:p>
            <a:pPr marL="342900" indent="-342900">
              <a:buAutoNum type="arabicPeriod"/>
            </a:pPr>
            <a:r>
              <a:rPr lang="ru-RU" dirty="0" smtClean="0"/>
              <a:t> Концепция «непрерывного пополнения запасов» готовой продукции у розничных продавцов. 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Концепция «автоматического пополнения запасов» снабжает товаропроизводителей информацией для пополнения запасов товаров быстрой реализации (без мониторинга продаж). </a:t>
            </a:r>
            <a:endParaRPr lang="ru-RU" dirty="0"/>
          </a:p>
        </p:txBody>
      </p:sp>
      <p:pic>
        <p:nvPicPr>
          <p:cNvPr id="4" name="Picture 3" descr="44d31925aecb4de6b037f7e0ee3f914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257800"/>
            <a:ext cx="1600000" cy="1434921"/>
          </a:xfrm>
          <a:prstGeom prst="rect">
            <a:avLst/>
          </a:prstGeom>
        </p:spPr>
      </p:pic>
      <p:pic>
        <p:nvPicPr>
          <p:cNvPr id="5" name="Picture 4" descr="092113_2344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1295400"/>
            <a:ext cx="1371600" cy="679388"/>
          </a:xfrm>
          <a:prstGeom prst="rect">
            <a:avLst/>
          </a:prstGeom>
          <a:ln w="127000" cap="rnd">
            <a:solidFill>
              <a:schemeClr val="bg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11. Концепция Effective Customer Response – ECR – «Эффективная реакция на запросы потребителей»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Концепция ЕСR есть применение концепции «Точно в срок» в дистрибьюции готовой продукции, в частности, потребительских товаров. Является развитием метода «Быстрого реагирования» (QR) на запросы потребителей предусматривает использование товаропроизводителями и розничными магазинами компьютеризированных систем для автоматической обработки заказов. ЕСR есть усовершенствованная версия системы DDT.</a:t>
            </a:r>
            <a:endParaRPr lang="ru-RU" dirty="0"/>
          </a:p>
        </p:txBody>
      </p:sp>
      <p:pic>
        <p:nvPicPr>
          <p:cNvPr id="5" name="Content Placeholder 4" descr="collaborat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11215"/>
            <a:ext cx="4038600" cy="2503932"/>
          </a:xfrm>
        </p:spPr>
      </p:pic>
    </p:spTree>
  </p:cSld>
  <p:clrMapOvr>
    <a:masterClrMapping/>
  </p:clrMapOvr>
  <p:transition>
    <p:wipe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228600"/>
            <a:ext cx="65532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12. Логистическая система управления спросом и пополнения запасов – Vendor Managed Inventory – VMI – «Управление запасами поставщиком» 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609600" y="1676400"/>
            <a:ext cx="5715000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Управление запасами у потребителя с помощью обмена информацией с поставщиком. Эта информация содержит сведения о фактическом спросе или продажах продукции потребителем-продавцом и имеющихся запасах у поставщика-продавца на данный момент. 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1600200" y="3657600"/>
            <a:ext cx="7086600" cy="28623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 системе VMI отпадает надобность в заказах на поставку продукции: потребителям сообщается информация о минимальных и максимальных пределах запасов, которые им разрешается иметь, а поставщик несет ответственность за поддержание необходимого объема запасов у потребителя. В системе VMI соглашения строятся на тесном сотрудничестве между потребителем и поставщиком: по-существу имеет место «совместное управление запасами». При системе VMI потребитель поддерживает запасы на низком уровне, а поставщик более точно планирует график производства и распределения готовой продукции </a:t>
            </a:r>
            <a:endParaRPr lang="ru-RU" dirty="0"/>
          </a:p>
        </p:txBody>
      </p:sp>
      <p:pic>
        <p:nvPicPr>
          <p:cNvPr id="5" name="Picture 4" descr="Vendor_Managed_Inven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600200"/>
            <a:ext cx="2491384" cy="1143000"/>
          </a:xfrm>
          <a:prstGeom prst="rect">
            <a:avLst/>
          </a:prstGeom>
        </p:spPr>
      </p:pic>
      <p:pic>
        <p:nvPicPr>
          <p:cNvPr id="6" name="Picture 5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638800"/>
            <a:ext cx="1371600" cy="965594"/>
          </a:xfrm>
          <a:prstGeom prst="rect">
            <a:avLst/>
          </a:prstGeom>
        </p:spPr>
      </p:pic>
      <p:pic>
        <p:nvPicPr>
          <p:cNvPr id="7" name="Picture 6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85800"/>
            <a:ext cx="685800" cy="71697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95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2958_35905_18-logist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7543800" cy="541020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3810000" cy="3352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С помощью концепций логистики реализуется специфика логистики в управлении производственно-коммерческой деятельности в цепях поставок.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590800"/>
            <a:ext cx="3962400" cy="3581401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Концепции логистики определяют различия между логистическим менеджментом и традиционными методами управления</a:t>
            </a:r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381000"/>
            <a:ext cx="6248400" cy="914400"/>
          </a:xfrm>
          <a:prstGeom prst="ellipse">
            <a:avLst/>
          </a:prstGeom>
          <a:solidFill>
            <a:srgbClr val="E92386"/>
          </a:solidFill>
          <a:ln>
            <a:solidFill>
              <a:srgbClr val="E92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Концепции логистики в равнозначном смысле могут применяться как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Rounded Rectangle 2"/>
          <p:cNvSpPr/>
          <p:nvPr/>
        </p:nvSpPr>
        <p:spPr>
          <a:xfrm>
            <a:off x="762000" y="1828800"/>
            <a:ext cx="2895600" cy="685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системы</a:t>
            </a:r>
            <a:endParaRPr lang="ru-RU" dirty="0"/>
          </a:p>
        </p:txBody>
      </p:sp>
      <p:sp>
        <p:nvSpPr>
          <p:cNvPr id="4" name="Rounded Rectangle 3"/>
          <p:cNvSpPr/>
          <p:nvPr/>
        </p:nvSpPr>
        <p:spPr>
          <a:xfrm>
            <a:off x="2667000" y="3124200"/>
            <a:ext cx="35814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методы</a:t>
            </a:r>
            <a:endParaRPr lang="ru-RU" dirty="0"/>
          </a:p>
        </p:txBody>
      </p:sp>
      <p:sp>
        <p:nvSpPr>
          <p:cNvPr id="5" name="Oval 4"/>
          <p:cNvSpPr/>
          <p:nvPr/>
        </p:nvSpPr>
        <p:spPr>
          <a:xfrm>
            <a:off x="4953000" y="1676400"/>
            <a:ext cx="3276600" cy="914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правила</a:t>
            </a:r>
            <a:endParaRPr lang="ru-RU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4800600"/>
            <a:ext cx="281940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модули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5029200" y="5029200"/>
            <a:ext cx="35052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технологии</a:t>
            </a:r>
            <a:endParaRPr lang="ru-RU" dirty="0"/>
          </a:p>
        </p:txBody>
      </p:sp>
      <p:pic>
        <p:nvPicPr>
          <p:cNvPr id="9" name="Picture 8" descr="21821265-Доставка-концепции-логистики-синими-значками,-бесшов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900" y="2819400"/>
            <a:ext cx="1676400" cy="1676400"/>
          </a:xfrm>
          <a:prstGeom prst="rect">
            <a:avLst/>
          </a:prstGeom>
        </p:spPr>
      </p:pic>
      <p:pic>
        <p:nvPicPr>
          <p:cNvPr id="10" name="Picture 9" descr="images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0"/>
            <a:ext cx="1107011" cy="829190"/>
          </a:xfrm>
          <a:prstGeom prst="rect">
            <a:avLst/>
          </a:prstGeom>
        </p:spPr>
      </p:pic>
      <p:pic>
        <p:nvPicPr>
          <p:cNvPr id="11" name="Picture 10" descr="7fc7ce4c414618c758c1e2e46e1505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1905000" cy="1143000"/>
          </a:xfrm>
          <a:prstGeom prst="rect">
            <a:avLst/>
          </a:prstGeom>
        </p:spPr>
      </p:pic>
      <p:pic>
        <p:nvPicPr>
          <p:cNvPr id="12" name="Picture 11" descr="images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5638800"/>
            <a:ext cx="1390650" cy="922061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32958_35905_18-logist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066800" y="228600"/>
            <a:ext cx="676217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      </a:t>
            </a:r>
            <a:r>
              <a:rPr lang="ru-RU" sz="2800" dirty="0" smtClean="0"/>
              <a:t>Основные концепции логистики: </a:t>
            </a:r>
            <a:endParaRPr lang="ru-RU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447800"/>
            <a:ext cx="2209800" cy="914400"/>
          </a:xfrm>
          <a:prstGeom prst="roundRect">
            <a:avLst/>
          </a:prstGeom>
          <a:solidFill>
            <a:srgbClr val="C844A5"/>
          </a:solidFill>
          <a:ln>
            <a:solidFill>
              <a:srgbClr val="C844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Концепция </a:t>
            </a:r>
            <a:r>
              <a:rPr lang="en-US" dirty="0" smtClean="0"/>
              <a:t>Supply Chain Management (SCM)</a:t>
            </a:r>
            <a:endParaRPr lang="ru-RU" dirty="0"/>
          </a:p>
        </p:txBody>
      </p:sp>
      <p:sp>
        <p:nvSpPr>
          <p:cNvPr id="5" name="Right Arrow 4"/>
          <p:cNvSpPr/>
          <p:nvPr/>
        </p:nvSpPr>
        <p:spPr>
          <a:xfrm>
            <a:off x="3048000" y="1752600"/>
            <a:ext cx="9784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4343400" y="1295400"/>
            <a:ext cx="4267200" cy="990600"/>
          </a:xfrm>
          <a:prstGeom prst="rect">
            <a:avLst/>
          </a:prstGeom>
          <a:solidFill>
            <a:srgbClr val="FFFF00"/>
          </a:solidFill>
          <a:ln/>
          <a:scene3d>
            <a:camera prst="obliqueBottom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– «Управление цепями поставок».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" y="3124200"/>
            <a:ext cx="3276600" cy="1219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Концепция</a:t>
            </a:r>
            <a:r>
              <a:rPr lang="en-US" dirty="0" smtClean="0"/>
              <a:t> Requirements /resource planning (RP)</a:t>
            </a:r>
            <a:endParaRPr lang="ru-RU" dirty="0"/>
          </a:p>
        </p:txBody>
      </p:sp>
      <p:sp>
        <p:nvSpPr>
          <p:cNvPr id="8" name="Right Arrow 7"/>
          <p:cNvSpPr/>
          <p:nvPr/>
        </p:nvSpPr>
        <p:spPr>
          <a:xfrm>
            <a:off x="3733800" y="3505200"/>
            <a:ext cx="97840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ounded Rectangle 8"/>
          <p:cNvSpPr/>
          <p:nvPr/>
        </p:nvSpPr>
        <p:spPr>
          <a:xfrm>
            <a:off x="5105400" y="2971800"/>
            <a:ext cx="3048000" cy="1524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“Планирование потребностей/ ресурсов”. </a:t>
            </a:r>
            <a:endParaRPr lang="ru-RU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" y="5029200"/>
            <a:ext cx="2895600" cy="1295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Materials/ manufacturing requirements/ resource planning (MRP)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5029200" y="5029200"/>
            <a:ext cx="3429000" cy="152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“Система планирования потребностей в материалах / планирование потребностей производства в ресурсах”. </a:t>
            </a:r>
            <a:endParaRPr lang="ru-RU" dirty="0"/>
          </a:p>
        </p:txBody>
      </p:sp>
      <p:sp>
        <p:nvSpPr>
          <p:cNvPr id="12" name="Right Arrow 11"/>
          <p:cNvSpPr/>
          <p:nvPr/>
        </p:nvSpPr>
        <p:spPr>
          <a:xfrm>
            <a:off x="3581400" y="5410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3520719" cy="14384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image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636" y="152400"/>
            <a:ext cx="3013364" cy="21945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200" y="762000"/>
            <a:ext cx="260783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Подсистема/модуль </a:t>
            </a:r>
            <a:r>
              <a:rPr lang="en-US" dirty="0" smtClean="0"/>
              <a:t>DRP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4724400" y="304800"/>
            <a:ext cx="2438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Системы класса </a:t>
            </a:r>
            <a:r>
              <a:rPr lang="en-US" dirty="0" smtClean="0"/>
              <a:t>ERP</a:t>
            </a:r>
            <a:endParaRPr lang="ru-RU" dirty="0"/>
          </a:p>
        </p:txBody>
      </p:sp>
      <p:sp>
        <p:nvSpPr>
          <p:cNvPr id="12" name="Rounded Rectangle 11"/>
          <p:cNvSpPr/>
          <p:nvPr/>
        </p:nvSpPr>
        <p:spPr>
          <a:xfrm>
            <a:off x="2438400" y="1752600"/>
            <a:ext cx="3657600" cy="1371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Концепция управления производственными ресурсами – </a:t>
            </a:r>
            <a:r>
              <a:rPr lang="en-US" dirty="0" smtClean="0"/>
              <a:t>CSRP – Customer resource planning </a:t>
            </a:r>
            <a:endParaRPr lang="ru-RU" dirty="0"/>
          </a:p>
        </p:txBody>
      </p:sp>
      <p:sp>
        <p:nvSpPr>
          <p:cNvPr id="13" name="Down Arrow 12"/>
          <p:cNvSpPr/>
          <p:nvPr/>
        </p:nvSpPr>
        <p:spPr>
          <a:xfrm>
            <a:off x="4191000" y="3352800"/>
            <a:ext cx="381000" cy="762000"/>
          </a:xfrm>
          <a:prstGeom prst="downArrow">
            <a:avLst/>
          </a:prstGeom>
          <a:solidFill>
            <a:srgbClr val="E92386"/>
          </a:solidFill>
          <a:ln>
            <a:solidFill>
              <a:srgbClr val="E92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2057400" y="4419600"/>
            <a:ext cx="457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400" dirty="0" smtClean="0"/>
              <a:t>      </a:t>
            </a:r>
            <a:r>
              <a:rPr lang="ru-RU" sz="2400" dirty="0" smtClean="0"/>
              <a:t>планирование ресурсов, </a:t>
            </a:r>
            <a:r>
              <a:rPr lang="en-US" sz="2400" dirty="0" smtClean="0"/>
              <a:t>       </a:t>
            </a:r>
            <a:r>
              <a:rPr lang="ru-RU" sz="2400" dirty="0" smtClean="0"/>
              <a:t>синхронизированное с </a:t>
            </a:r>
            <a:r>
              <a:rPr lang="en-US" sz="2400" dirty="0" smtClean="0"/>
              <a:t>  </a:t>
            </a:r>
            <a:r>
              <a:rPr lang="ru-RU" sz="2400" dirty="0" smtClean="0"/>
              <a:t>потребителем</a:t>
            </a:r>
            <a:endParaRPr lang="ru-RU" sz="2400" dirty="0"/>
          </a:p>
        </p:txBody>
      </p:sp>
      <p:pic>
        <p:nvPicPr>
          <p:cNvPr id="9" name="Picture 8" descr="mrp_erp_2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819400"/>
            <a:ext cx="1945821" cy="1362075"/>
          </a:xfrm>
          <a:prstGeom prst="rect">
            <a:avLst/>
          </a:prstGeom>
        </p:spPr>
      </p:pic>
      <p:pic>
        <p:nvPicPr>
          <p:cNvPr id="15" name="Picture 14" descr="images (1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33600"/>
            <a:ext cx="2266950" cy="2019300"/>
          </a:xfrm>
          <a:prstGeom prst="rect">
            <a:avLst/>
          </a:prstGeom>
        </p:spPr>
      </p:pic>
      <p:pic>
        <p:nvPicPr>
          <p:cNvPr id="16" name="Picture 15" descr="Menedzhment-na-kart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67400"/>
            <a:ext cx="1514475" cy="89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81000" y="228600"/>
            <a:ext cx="3429000" cy="2133600"/>
          </a:xfrm>
          <a:prstGeom prst="cloudCallout">
            <a:avLst/>
          </a:prstGeom>
          <a:solidFill>
            <a:srgbClr val="C844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Концепция </a:t>
            </a:r>
            <a:r>
              <a:rPr lang="en-US" dirty="0" smtClean="0"/>
              <a:t>JIT – Just-in-Time –</a:t>
            </a:r>
            <a:endParaRPr lang="ru-RU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953000" y="914400"/>
            <a:ext cx="2514600" cy="1295400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– «Точно в срок»</a:t>
            </a:r>
            <a:endParaRPr lang="ru-RU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62400" y="1447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nip Diagonal Corner Rectangle 8"/>
          <p:cNvSpPr/>
          <p:nvPr/>
        </p:nvSpPr>
        <p:spPr>
          <a:xfrm>
            <a:off x="1295400" y="2895600"/>
            <a:ext cx="2819400" cy="1295400"/>
          </a:xfrm>
          <a:prstGeom prst="snip2Diag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</a:t>
            </a:r>
            <a:r>
              <a:rPr lang="en-US" dirty="0" smtClean="0"/>
              <a:t>KANBAN </a:t>
            </a:r>
            <a:endParaRPr lang="ru-RU" dirty="0"/>
          </a:p>
        </p:txBody>
      </p:sp>
      <p:sp>
        <p:nvSpPr>
          <p:cNvPr id="10" name="Snip Diagonal Corner Rectangle 9"/>
          <p:cNvSpPr/>
          <p:nvPr/>
        </p:nvSpPr>
        <p:spPr>
          <a:xfrm>
            <a:off x="5334000" y="2971800"/>
            <a:ext cx="2895600" cy="1219200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Логистическая технология </a:t>
            </a:r>
            <a:r>
              <a:rPr lang="en-US" dirty="0" smtClean="0"/>
              <a:t>LEAN PRODUCTION </a:t>
            </a:r>
            <a:endParaRPr lang="ru-RU" dirty="0"/>
          </a:p>
        </p:txBody>
      </p:sp>
      <p:sp>
        <p:nvSpPr>
          <p:cNvPr id="11" name="Cloud Callout 10"/>
          <p:cNvSpPr/>
          <p:nvPr/>
        </p:nvSpPr>
        <p:spPr>
          <a:xfrm>
            <a:off x="685800" y="4572000"/>
            <a:ext cx="3276600" cy="1828800"/>
          </a:xfrm>
          <a:prstGeom prst="cloudCallou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Концепция </a:t>
            </a:r>
            <a:r>
              <a:rPr lang="en-US" dirty="0" smtClean="0"/>
              <a:t>Demand-driven </a:t>
            </a:r>
            <a:r>
              <a:rPr lang="en-US" dirty="0" err="1" smtClean="0"/>
              <a:t>Technques</a:t>
            </a:r>
            <a:r>
              <a:rPr lang="en-US" dirty="0" smtClean="0"/>
              <a:t> /Logistics – DDT – </a:t>
            </a:r>
            <a:endParaRPr lang="ru-RU" dirty="0"/>
          </a:p>
        </p:txBody>
      </p:sp>
      <p:sp>
        <p:nvSpPr>
          <p:cNvPr id="13" name="Oval 12"/>
          <p:cNvSpPr/>
          <p:nvPr/>
        </p:nvSpPr>
        <p:spPr>
          <a:xfrm>
            <a:off x="5105400" y="4953000"/>
            <a:ext cx="3048000" cy="1066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«Логистика, ориентированная на спрос».</a:t>
            </a:r>
            <a:endParaRPr lang="ru-RU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267200" y="5334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025" y="304800"/>
            <a:ext cx="1196975" cy="1104900"/>
          </a:xfrm>
          <a:prstGeom prst="rect">
            <a:avLst/>
          </a:prstGeom>
        </p:spPr>
      </p:pic>
      <p:pic>
        <p:nvPicPr>
          <p:cNvPr id="14" name="Picture 13" descr="1_1_Logistic_audi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752600"/>
            <a:ext cx="1042988" cy="1042988"/>
          </a:xfrm>
          <a:prstGeom prst="rect">
            <a:avLst/>
          </a:prstGeom>
        </p:spPr>
      </p:pic>
      <p:pic>
        <p:nvPicPr>
          <p:cNvPr id="16" name="Picture 15" descr="TransportLogisti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5867400"/>
            <a:ext cx="990600" cy="990600"/>
          </a:xfrm>
          <a:prstGeom prst="rect">
            <a:avLst/>
          </a:prstGeom>
        </p:spPr>
      </p:pic>
      <p:pic>
        <p:nvPicPr>
          <p:cNvPr id="17" name="Picture 16" descr="22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886200"/>
            <a:ext cx="1016653" cy="890588"/>
          </a:xfrm>
          <a:prstGeom prst="rect">
            <a:avLst/>
          </a:prstGeom>
        </p:spPr>
      </p:pic>
      <p:pic>
        <p:nvPicPr>
          <p:cNvPr id="18" name="Picture 17" descr="images (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228600"/>
            <a:ext cx="906293" cy="990600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209800" y="304800"/>
            <a:ext cx="990600" cy="16764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/>
          <p:nvPr/>
        </p:nvSpPr>
        <p:spPr>
          <a:xfrm>
            <a:off x="304800" y="2209800"/>
            <a:ext cx="47244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Концепция Effective Customer Response – ECR – «Эффективная реакция на запросы потребителей»</a:t>
            </a:r>
            <a:endParaRPr lang="ru-RU" dirty="0"/>
          </a:p>
        </p:txBody>
      </p:sp>
      <p:sp>
        <p:nvSpPr>
          <p:cNvPr id="4" name="Down Arrow 3"/>
          <p:cNvSpPr/>
          <p:nvPr/>
        </p:nvSpPr>
        <p:spPr>
          <a:xfrm>
            <a:off x="5943600" y="2743200"/>
            <a:ext cx="838200" cy="1435608"/>
          </a:xfrm>
          <a:prstGeom prst="downArrow">
            <a:avLst/>
          </a:prstGeom>
          <a:solidFill>
            <a:srgbClr val="C844A5"/>
          </a:solidFill>
          <a:ln>
            <a:solidFill>
              <a:srgbClr val="C844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3886200" y="4495800"/>
            <a:ext cx="45720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>Логистическая система управления стпросом и пополнения запасов Vendor Managed Inventory – VMI – «Управление запасами поставщиком» </a:t>
            </a:r>
            <a:endParaRPr lang="ru-RU" dirty="0"/>
          </a:p>
        </p:txBody>
      </p:sp>
      <p:pic>
        <p:nvPicPr>
          <p:cNvPr id="6" name="Picture 5" descr="survey-img-273x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52400"/>
            <a:ext cx="290512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скачанные файл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657600"/>
            <a:ext cx="2143125" cy="2143125"/>
          </a:xfrm>
          <a:prstGeom prst="rect">
            <a:avLst/>
          </a:prstGeom>
        </p:spPr>
      </p:pic>
      <p:pic>
        <p:nvPicPr>
          <p:cNvPr id="8" name="Picture 7" descr="goog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2819400"/>
            <a:ext cx="1676400" cy="1173480"/>
          </a:xfrm>
          <a:prstGeom prst="rect">
            <a:avLst/>
          </a:prstGeom>
        </p:spPr>
      </p:pic>
      <p:pic>
        <p:nvPicPr>
          <p:cNvPr id="9" name="Picture 8" descr="44d31925aecb4de6b037f7e0ee3f914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3276600"/>
            <a:ext cx="1181000" cy="10591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1797</Words>
  <Application>Microsoft Office PowerPoint</Application>
  <PresentationFormat>Экран (4:3)</PresentationFormat>
  <Paragraphs>155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 Основные логистические концепции </vt:lpstr>
      <vt:lpstr>Концепции логистики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Краткое содержание концепций </vt:lpstr>
      <vt:lpstr>Управление цепями поставок – это интеграция восьми бизнес- процессов, а именно:</vt:lpstr>
      <vt:lpstr>2. Концепция Requirements /resource planning (RP)- “Планирование потребностей/ ресурсов”.</vt:lpstr>
      <vt:lpstr>Презентация PowerPoint</vt:lpstr>
      <vt:lpstr>Цели MRP-системы:</vt:lpstr>
      <vt:lpstr>4. Подсистема/модуль DRP</vt:lpstr>
      <vt:lpstr>Презентация PowerPoint</vt:lpstr>
      <vt:lpstr>Логистические преимущества системы DRP:</vt:lpstr>
      <vt:lpstr>Презентация PowerPoint</vt:lpstr>
      <vt:lpstr>Презентация PowerPoint</vt:lpstr>
      <vt:lpstr>Презентация PowerPoint</vt:lpstr>
      <vt:lpstr>Система ERP позволяет:</vt:lpstr>
      <vt:lpstr>6. Концепция управления производственными ресурсами – CSRP – Customer sinchronized resource planning – планирование ресурсов, синхронизированное с потребителем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цели Lean production:</vt:lpstr>
      <vt:lpstr>10.Концепция Demand-driven Technques /Logistics – DDT – «Логистика, ориентированная на спрос»</vt:lpstr>
      <vt:lpstr>Презентация PowerPoint</vt:lpstr>
      <vt:lpstr>11. Концепция Effective Customer Response – ECR – «Эффективная реакция на запросы потребителей»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Truefitt and Hill</dc:creator>
  <cp:lastModifiedBy>Zarifa</cp:lastModifiedBy>
  <cp:revision>58</cp:revision>
  <dcterms:created xsi:type="dcterms:W3CDTF">2006-08-16T00:00:00Z</dcterms:created>
  <dcterms:modified xsi:type="dcterms:W3CDTF">2015-10-15T17:20:47Z</dcterms:modified>
</cp:coreProperties>
</file>