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14488"/>
            <a:ext cx="899412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РАСПРЕДЕЛИТЕЛЬНАЯ</a:t>
            </a:r>
            <a:endParaRPr lang="en-US" sz="6600" dirty="0" smtClean="0"/>
          </a:p>
          <a:p>
            <a:r>
              <a:rPr lang="ru-RU" sz="6600" dirty="0" smtClean="0"/>
              <a:t> ЛОГИСТИКА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ЛОГИСТИЧЕСКИЕ КАНАЛЫ И ЛОГИСТИЧЕСКИЕ ЦЕПИ</a:t>
            </a:r>
          </a:p>
          <a:p>
            <a:r>
              <a:rPr lang="ru-RU" b="1" dirty="0" smtClean="0"/>
              <a:t>Материальный поток исходит либо из источника сырья, либо из производства, либо из распределительного центра. Поступает либо на производство, либо в распределительный центр, либо конечному потребителю (рис. 32.1.).</a:t>
            </a:r>
          </a:p>
          <a:p>
            <a:r>
              <a:rPr lang="ru-RU" b="1" dirty="0" smtClean="0"/>
              <a:t>Во всех случаях материальный поток поступает в потребление, которое может быть производственным или непроизводственным.</a:t>
            </a:r>
          </a:p>
          <a:p>
            <a:r>
              <a:rPr lang="ru-RU" b="1" dirty="0" smtClean="0"/>
              <a:t>Потребление производственное — это текущее использование общественного продукта на производственные нужды в качестве средств труда и предметов труда.</a:t>
            </a:r>
          </a:p>
          <a:p>
            <a:r>
              <a:rPr lang="ru-RU" b="1" dirty="0" smtClean="0"/>
              <a:t>Потребление непроизводственное — это текущее использование общественного продукта на </a:t>
            </a:r>
            <a:r>
              <a:rPr lang="ru-RU" b="1" dirty="0" err="1" smtClean="0"/>
              <a:t>напроизводственные</a:t>
            </a:r>
            <a:r>
              <a:rPr lang="ru-RU" b="1" dirty="0" smtClean="0"/>
              <a:t> нужды в качестве средств труда и предметов труда.</a:t>
            </a:r>
          </a:p>
          <a:p>
            <a:r>
              <a:rPr lang="ru-RU" b="1" dirty="0" smtClean="0"/>
              <a:t>На всех этапах движения материального потока в пределах логистики происходит его производственное потребление. Лишь на конечном этапе, завершающем </a:t>
            </a:r>
            <a:r>
              <a:rPr lang="ru-RU" b="1" dirty="0" err="1" smtClean="0"/>
              <a:t>логистическую</a:t>
            </a:r>
            <a:r>
              <a:rPr lang="ru-RU" b="1" dirty="0" smtClean="0"/>
              <a:t> цепь, материальный поток попадает в сферу непроизводственного потребления.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8582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Логистическая</a:t>
            </a:r>
            <a:r>
              <a:rPr lang="ru-RU" b="1" dirty="0" smtClean="0"/>
              <a:t> цепь может завершаться и производственным потреблением. Например, движение энергоносителей. Поток угля, направляемый из угольного разреза, завершается при поступлении в производственное потребление на ТЭЦ или промышленном предприятии.</a:t>
            </a:r>
          </a:p>
          <a:p>
            <a:r>
              <a:rPr lang="ru-RU" b="1" dirty="0" smtClean="0"/>
              <a:t>Производственным потреблением может заканчиваться поток орудий труда, например, изготовленных на машиностроительном заводе станков.</a:t>
            </a:r>
          </a:p>
          <a:p>
            <a:r>
              <a:rPr lang="ru-RU" b="1" dirty="0" smtClean="0"/>
              <a:t>К производственному потреблению относится также процесс преобразования материального потока в распределительном центре. Здесь осуществляются такие </a:t>
            </a:r>
            <a:r>
              <a:rPr lang="ru-RU" b="1" dirty="0" err="1" smtClean="0"/>
              <a:t>логистические</a:t>
            </a:r>
            <a:r>
              <a:rPr lang="ru-RU" b="1" dirty="0" smtClean="0"/>
              <a:t> операции, как подсортировка, упаковка, формирование партии груза, хранение, комплектация, фасовка, перемещение и другие. Комплекс этих операций составляет процесс производства в сфере обращения.</a:t>
            </a:r>
          </a:p>
          <a:p>
            <a:r>
              <a:rPr lang="ru-RU" b="1" dirty="0" smtClean="0"/>
              <a:t>На всех этапах движения материальный поток является предметом труда участников </a:t>
            </a:r>
            <a:r>
              <a:rPr lang="ru-RU" b="1" dirty="0" err="1" smtClean="0"/>
              <a:t>логистического</a:t>
            </a:r>
            <a:r>
              <a:rPr lang="ru-RU" b="1" dirty="0" smtClean="0"/>
              <a:t> процесса. На стадии движения продукции производственно-технического назначения это могут быть необработанные сырьевые материалы, полуфабрикаты, комплектующие изделия и т. д. На стадии товародвижения материальный поток представляет собой движение готовых товаров народного потребления.</a:t>
            </a:r>
          </a:p>
          <a:p>
            <a:r>
              <a:rPr lang="ru-RU" b="1" dirty="0" smtClean="0"/>
              <a:t>Поставщик и потребитель материального потока в общем случае представляют собой две </a:t>
            </a:r>
            <a:r>
              <a:rPr lang="ru-RU" b="1" dirty="0" err="1" smtClean="0"/>
              <a:t>микрологистичсские</a:t>
            </a:r>
            <a:r>
              <a:rPr lang="ru-RU" b="1" dirty="0" smtClean="0"/>
              <a:t> системы, связанные так называемым </a:t>
            </a:r>
            <a:r>
              <a:rPr lang="ru-RU" b="1" dirty="0" err="1" smtClean="0"/>
              <a:t>логистическим</a:t>
            </a:r>
            <a:r>
              <a:rPr lang="ru-RU" b="1" dirty="0" smtClean="0"/>
              <a:t> каналом, или иначе - каналом распределения. 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714356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4. ОПРЕДЕЛЕНИЕ ОПТИМАЛЬНОГО КОЛИЧЕСТВА СКЛАДОВ В СИСТЕМЕ РАСПРЕДЕЛЕНИЯ</a:t>
            </a:r>
          </a:p>
          <a:p>
            <a:endParaRPr lang="en-US" sz="2000" b="1" dirty="0" smtClean="0"/>
          </a:p>
          <a:p>
            <a:r>
              <a:rPr lang="ru-RU" sz="2000" b="1" dirty="0" smtClean="0"/>
              <a:t>Складская сеть, через которую осуществляется распределение материального потока, является значимым элементом </a:t>
            </a:r>
            <a:r>
              <a:rPr lang="ru-RU" sz="2000" b="1" dirty="0" err="1" smtClean="0"/>
              <a:t>логистической</a:t>
            </a:r>
            <a:r>
              <a:rPr lang="ru-RU" sz="2000" b="1" dirty="0" smtClean="0"/>
              <a:t> системы. Построение этой сети оказывает существенное влияние на издержки, возникающие в процессе доведения товаров до потребителей, а через них и на конечную стоимость реализуемого продукта.</a:t>
            </a:r>
            <a:endParaRPr lang="ru-RU" sz="2000" b="1" dirty="0"/>
          </a:p>
        </p:txBody>
      </p:sp>
      <p:sp>
        <p:nvSpPr>
          <p:cNvPr id="39938" name="AutoShape 2" descr="data:image/jpeg;base64,/9j/4AAQSkZJRgABAQAAAQABAAD/2wCEAAkGBhQSEBQUEhQVFBQWFxgYGBcXFRQVFRUWGBUWGBQUFhcXHSYeFxojGhgZHy8hIycpLSwsFh4xNTAqNyYrLCkBCQoKDgwOGg8PGiwkHyQqKiwpLCwsLCwsLyksLSwqKSkpLCwsLCwsLCwsLCwpLCwsLCwsLCksLCksLCwsLCw1LP/AABEIAP0AxwMBIgACEQEDEQH/xAAcAAABBAMBAAAAAAAAAAAAAAAABAUGBwIDCAH/xABKEAACAQIDBQUEBgcECAcBAAABAgMAEQQSIQUGBzFBEyJRYXEygZGhFEJSkrHBCCNicoKy8DNjotEVJCWDwsPh8RZDU1Rzo7NE/8QAGgEAAwEBAQEAAAAAAAAAAAAAAAMEAgUBBv/EAC0RAAICAQQABQIHAAMAAAAAAAABAgMRBBIhMRMiMkFRBWEjcYGRobHBBuHx/9oADAMBAAIRAxEAPwC8TUc27iz2oCkjKOhtqdT8rVIXawJPIVSXFXeGeNohE7RiQuzFTZiQVsuYagAN0rkfUoT1Dhpa3iU339o8lFMo1qVsllL/AEsfD7dkXmQw8+fxFOMG8KH2gV+Y+WvyqmdyN6MY6OGVZ0QgtJJMsbRqQSbsQSwsCbnlbn4SjZW8wmxeIgy/2R0IN8yiwLHw72mniPOuLOf1HQzlDcpKPL5zxx+q7K4vT3pPGM9e3/RaUMysLqQR4is6QbFgywr4nvfHl8rUvr6rT2SsqjOaw2kznzSjJpCTaW14cOueeWOJSbBpHVAT4Ak6mlEM6uoZGDKwBDKQQQeRBGhFUzx/STtsIT/ZZJAunKS657nzXLb0NG4O/wC+AwuEhxMDdhM7GPEZ7KqNKykFStu69ye97LA1Z4eYqSJ/E821l00V4rXFxyr2lDQry9emubeJO3MQdr4hs8kbROFjAc/qwqrlZbcs3t/xUyEN7wLsnsWTpKikuy5XaCNpBlcopYaaMVGYaac70qpYwKKKKACiiigAooooAKL00b17eGDwc2IOuRe6PtOe7GvvYiobw13okTDg7RxNjOe0iaa6gglgQsjd0ropC3uLnS1q0otrJlySeCyb14DVX8dNrumEw6RuVWWRs2VrZ1VLhSQdVuwPhoKaOBe2pg0sJSWSAlLMCCkD2bQgm4VgPq8io01vW/DezcY8Rb9pdFFFFKGmMiAgg6gixrm/iZvCJ8W8MZ/UwOyryJZxpI5PhcEDyF+tdImuSNq4do55kf2lkdW9Q5B+YplNFc7FZJLdHp/mIvslGG1Ph9k73L2/gcHhu9K3aOQXBjYsCFAyjKCCo1IN/rV7wpg7XGYlo0CI1gAL9wNISqi55ZVP3RTVw23ETacsokmMaxBCQqgu4YsNCdFtl8DzFXzu9unhsFEI4IwoBuWPedmtbMzHUm3uHS1Qaj6dX+KlJuVmN2fhPPGMe3CHU3yextJKOcYHZVsLCoRxP4gHZ0SLCFaeW5XMCVRFtmcgEXNyAB6npapzVD8VsC+M212MALOkC3BOgyo8rZR0GUjTqT51fVFOWH0Ytk1Hghu8m9+Kx7KcTJnC3yqFVFW/MgKOfmbmp1sri9h2wi4TG4PNEIxGeyK2YAWv2bWyHro2h1FqqypPw63dix2OWCfPkaNzdCFYMoBBuQdOfyq2cY7efYihOW7j3LC4Tb7qJm2e0hkjBb6LKwKsyLciJgdQcuo8LMOWWraqH7F4U4DCzJNHG5kQgqXkdgrD61uRPrUvqGxxbzEurUksMjW+PEDD7NCCbO7uCVjQAsQNCxJICi+mp11texqhd5t8Ppe0Bi+xRQrR2jJJDiNrjtD1JGht0AHSlnFjaZm2tiNbiPLEvkEUZh98vUQquqtJZI7bG3g6T3P4nYXHsI1zRTkE9m452F2yMNGtz6G3SphXKu5mP7HaOFkvYLNHf91mCN/hY11SKntgoPgppm5rk9ooopI4KKKKACiiigBPj8BHPG0cyLJG3NXUMpsbi4PmAfdWnHGKHDuWVRDHGxKBRlCIpJULytYcqXUw7+A/6LxuXn9Hl/kN/levVy8Hj4WTmja+1TiJWkKJGpJKxRqEjjB6Ko0B5XPMkXNWLunvO+Bhw30KBZ4cRMY3zLkxAnuMsLyhirHK2ZWygFSbgEGqsqdcLdhYjE4rD2DfRYZ+2dvqCVEUgX6ubILeBJ8avsS2kFcnuLtXexF0nhnw5/biLofSWHOnxYHyryny1FQF/IGuXN/0ttTGD+/c/E3/ADrqSua+LGBEW18Tbk5ST78alv8AFen6f1CNQvKOfA7H5NplD/5sLqP3lKuPkrfGuga5o4VTZdsYXzZ1+9DIK6XrzULzBp35Qqqt69nNBvJgMSPZnIQn9tVaNh9xk+dWrUI4qbCxOIw8D4PWbDzCUAFVbRW1UtpcGxsefypcHhjZrg582jOHmldVCBpHYKOShmJCjyANvdU04KOo2suY2JilCD7TWU2+6GPuqBk1JOG82Xa2DPL9bb7ystvnV815GiCD86Z09Xhr2tWKLZDktm6X5Vy5PamzppZObdpbLkfE7VklVSYjIWa4ASSTEqEyi5uxGcAa8+fWonVjbwYTE4iXaqRQ2zzwl1LBZLwhxmVG9pHJLA36C19ar2fDsjFXUqw5qwKsPUHWrqL4WZinysZXuuF2vY59tbjzjj5/Uc8Hs4gYSUDP2kxQqtyc0ckZCH9pldSPI+tuqxXN+4bO3ZKqB1j2hhJD3gDc541VB9YnVj4CK9dICl3vnA+hcHjcq5zl4pbSjxbSNKwIchoGA7JbGxjK2uLcr89OddHVV3ETcTBRYXG4ybO87szo2fLld8qxRhRoyg25gm2bytipxTw0atUmspkOx/G/HuT2fYxDoFjzke9ybn3Vt2PxxxsbDt1jnTqMoif+Fk0+Kmq6IryrPCh8Efiz+TqLdPfnDbQQmFrOou8TaSJ5kdV/aFx+FSGuUt09qnDY7Dyi/dlS9iRdSwDrp4qSK6tFR217HwW1Wb1yFNO9mNWHA4mSQZlWGS6/auhAX3kge+naozxLiDbJxgJt+qJ+6QwHvIt76XHtDJdHMVqvHgFiVODxCX7yzhiP2WjQKfijfCqPNWRwO2oIce0T5h9Ii7mhsWQlgfTLn18qvuWYMgpeJl9UUUVzzoHhNcz8T9omba2KPRHEQ9I1Cn/EGPvq7uIu+o2dhc6gNNIckSk6XsSXYcyq+HUkDS96pTcDd98ZjO2kBaGA9vO7cjlu4Qk8yzDXyzGqaVtTmya57sQQi3Aky7VwZ/v0H3jl/OuohXNPDbCnE7Yw5P8A6hma3IZA0n81h766WFeaj1I90/pZ7WE6gqQdAQb+ltazpLtSYpBKwXMVR2y2vmspOW3W/Kpyg5V2Hs8TYqCHmJJY09QzqpPwNKd1FZdo4UAZmXExaWve0q309xpRw/b/AGpgv/nT8aNy4i+1cIL3P0mMk+OVwzH4A10pPv8AI5qXX5nUdFFFc06RB+Lu0Xw+AWWJsriaKx53HeurDqpF9Kprb28MuPhaSRY1ELoBlBvaXPYFiTe2QeHOrR49S22fCv2sQvyilNVtsDZRfY20pfsvhbfwyEt8pBTYaeptXOK3LhP3J7LJ5cE+MEp4AH9fix/dxH0IaQae4mrsqjOAR/13EC//AJA08f1i6/P51ede3es1T6EFVjxmimxLYLBQC7TSO2ui3jUAFtLhQHYk+VTzbG0GiC5QNb879LVFREonbEZR27Cxktdwv2VJvlXyWwrian6zRpLHCSbkvhF0NHO6OVjBUHEXBJBjFwyDTDQQxE/bbKZXc+ZaU0n3G3XOPxscOuS+aVh9WNSM2vQnRR5tT5i9gttHH7QYMCyCyHMMryDKkYL/ALqNryva9hc1M+A+BKQ4wumVxOEa4swKILoR0sWOniTXcq1UZ15i+cLK91lZ5OY6WrOeuf44Kp2Js7NtKGE/+6SM+gmCn5CuqhXMcbjCbbvNcCLG3bxyia+bzGWx9K6bFe3+xujjP5ntRDiziQmyMTf6wRB6tIgH5n3VL6rHj3jMuCgjH157n0SN/wA2HwpVazJIbY8RZTOwsIsuKhjkvkeRVa3OxIFqurYe78OFkeWNc0r/AF5LMyjwjNhkFrCw6AeFUrgIWQLiR7Ec0a/xHNIPlGfiKvLY2048Xm+jOJctswW91zXy5gbWvY/CuD/yN6qM4Ojdhpp4z/OPkp+mKpxasxn2yTrASlo1Y8yL0VlhI8qKPBQPgKK61Karipd4WRcsbng5w3n2pLtjaoEQ9thDCpOiopPeOmgPec+APW1Wztfd9Nm7AxMMJ1EL5nOhd3AV28iQbAdAAKZts7lYrC7YTHYFY2jdrvGXSK2YBZlsxFw2r3FzmPLTWwd4thrjMLJh3ZlWQWLLbMLMGBFxbmBVk5rypdEsIPzN9lL8DMCzbReQL3I4WDN0BcqEHqbN901flVlsvg7JhJO0wm0ZIXIsT2KPcXBsQWsRcdRVlxggC5ubam1rnqbdKzbJSllG6ouMcMyrCVbqR4gis6T48t2T9mAz5WyhjZS2U5Qx6Am16UNObuF2Ez7Xwo+y7N7kjdvyFbN0sOcPt2GNgbpimjIHjd0v6a39KsHhLw7mwkz4nEiNWKGONFZXtcgs2ZSQNBlAuTYnl1W7ycJWkxbYzCYpocQZO0GZQyBrAd0rqOXXMNSKslZHc19iSNb2p/cseikOxY51gQYlkeYDvtGCqE3NiAeWlr+d+VLTUZWVbx+kH0TDLfvGckDyETBj8WX40j3E3dMm7eLA9rEdsy+sYCoPvRn40r3z3Xx+1cYsTrDDhYXaz9ojyMpIDSWHeBKgWQ2F+ZPMT7dvd1MHhEwyEuiBtWtdizMzE2AHNjT3LbBL3EKO6bZSPBDE5dqgfbhkX4FH/wCGuhKqTF8L8TgMWmK2W6MBe8czKtgxN0BsAUIsOYYW5+Fq4NnMaGQBXKqXCksoawzBWIFwDfW1Ztak8o9qTitrEO38OWjuPqm/utY1F5oVcWYBh4EXBtyuDzqdMt6Y/wDw33j37LfSwubV8l9X+m23XRtpWW+H+nTOvpdRGEXGZC9292EwSOqMXLtmZiAOQsAAugAufjT/AMOtizQNjzMhQS4uSSO5BLIeTaE6H486kUGw4l6Zj+0b/LlThauj9N0uoplZZqGnKeP4yT6idclGNawln+SiOOewDHjUxIHcnQKT4SRixv6plt+6fCrd3K2ocRs/CytqzRJmPiwGVz94GoPxC3d2htLFJhwkEeGjbMshkUsbrYuy3z8rgKB7+on262wRgsHDhw2bs1sWsRmYkszWubXYk2vXdm/Il7kEE1Nv2HWqi/SCf9Xgx4vKfgsY/OrdqH7/AHD/AP0m2HvMYliL5gEDFw+S9jcZT3LdRry0rNbUZJs1Ym4tIryLdhf/AAs8iEPIZRiWykHLlIjKG3IrGSSDyJNbOAWPVcTiYjfNJGjL4WjZgw9f1gPuNWrht1YIcE+EhQJEyOtrlie0BDMxOpJvVQ7ucHNoX7Tt0wrDQMkjM9iLNYxGwFv2vhTVNSjJNinBxlFpF8UUh2Js9oMPHE8rTsihTI/tOR1PP8SdOZ50VMUkZls+LD4hdA1sp5KB7Oh6X1PjUm2rIRA7I1jluCPUcvdWja+ys/eUd7r5j/Okez5zlMTaq1wPInp6Xpr8yT+BaWBJsdXmcrJNLyuArkX11ualajSo3shckwv1uvx/61Ja8s7PYdBWEsYZSDqCCCPEHnWdYS3ym3Oxt60s2RDdf9XNlGiuCLa2uBcG3ut762TzPNiMhd+zL2spy6cunpWzZ0FpU/eFe4CK0yH9r8dPzqh9tiUuMEkw2GEaBVvYcrkk/E61tooqccRjebZaqySxqFcsbsuhJ5g6deetOeycaThs7m5UNcnnoTa/utRvBHeNfJvyNN+G0w8q+JX52H5U3uKF9PgQYLDHEzr25LgAm17AeVh0qYxxhQABYAAAdAByFMWwILSMf2fzFP8AXk3zg9gsITbQxoijLHU9B4noKhQnlzFxI4Zjc2YgE+nKpXtvCs4UKL2JJ+Fh+dMbYFhzB+FarwkZnls8g2/OvMh/3gPxW1SjCY1ZM2W/dNjpbWowmFH1tBa/mfIeFPew+Tnxa/xFE0sZR7FsaN6cDGHVlUCUm7MNDboTbrfr5U/bHLdhHnJJy8zzPhfx0tTLiYjLMb9Wy+gvapMqgAAchWZPhIIrls9ph3pkdeyKMy6tyJF/ZtcdffT9TTvBDdVPgfxH/Ssw7NS6MY9oN9EMjEFiCBbTU6C/neo9sPYhdyAzIoFyVJGv1R/XhS0X7Mp0LBvkR/l8K27PxJiJsoN7cyRyv/nTVlJ4FvlrJIsNDkQKWLWFrtqT5misonzKD4gH4iikDjOmfF4bvn4/Gnikk0V2Nai8HjEOGg76+t6eaSQwWYGldEnkEFeGva1TrewrJ6NEUVmB8CDWUMHfU+Y/Glhw9ZxQd4UzJjAroorxluKWbEm0bFbdbim8Q6EeNvlenFsPz/r1rD6PTE8GWYbMjyk+4fjTjSRIbfGldYfZ6gpHjUIKuOY/PxpZWiQk3FtKEDG7FRhmzeIHuPL8qMKSjXHv9KVfR6Po9bz7GRHHHZwfO/zp6pJHhddaV1mTyaQUnx0d0P8AXWlFYSi4NZPRk+j1nHg7/wBHWlv0et2Hhsb0xyMYNkEeVQPAUVsopZsK1yTqtszAXNhcgXPgL8zWZrnDiztWWbacmdXRIj2cQYECyHvSL+81zcdMvhTK4b3gXZPYsnSFFU1wp4i4ubEjDT58SrDR+7nhCixZzYZ0JsCTqCRqb1corMouLwzUJKSygorRjsasMbySGyIpZjYmyqLsbDXQa1tRgQCNQeRHI+dZNDZvFvNBgYu1xD5FJsAAWZmsTlVRqTYH0rTuzvhhsejNhnzZbBlKlXS97XU9DY6i40PhVbcfMHJ/q0jPmjzOioEsEJVSxZ83eLZdNBYKfej4C4SX6TiJRpCIwjXBszlsyBTfmACTz0bzFO8NeHuE+I/E2l4UUUUkcFFFFABRRRQAUUUUAFeUMdK5pwW+uP8A9IrJ28pkaYAxmQ5DeS3ZFCcgH1fAc/OmQrc84FzsUMZOl6Kxja4BII8ja48jbSsqWMCiivDQA14jejCpiBh3xESzNa0ZcBrnkPInoDqada5e322NJBtOeI5izSl0J1LiVi0bacyb29RXT8d7C/O2vrTZwUUmn2KhNybTXRlRRRShp4a554vb2R43FqkI7uHzxmTT9Y2YZrdcgIsNdbk28ehm5Vx8x1qnTxy8k2olhYL24M7u4aKN8RDiBPJIACospiS9wkiXJD3B1vbTS41NmVz3wX3gGH2h2TeziV7O/g63aM+/vL/EK6BMgFr9dB5mxNh7gfhS7YtS5GUtOPAz754OWTAzrA5STs2K6XDWBzIRY3DLdfUg9KbeGW8MWJ2dAEa7wxxxSKfaVlUAE+RAuD19QQJVLEGUqwuCCCDyIOhBqiN4OHmPwOIlGzxM8EylQYj3ghN+yk66cg3UddSKIJSWAm3F5Fu/+/M2PlkweBiWaFTlZ+zEhZhcMys3djUXIDc+oI0qAx4rF7OxDKkjwSgANkbQggMAbXVhr51M9i8R4kLRTxdiE0GRLBWGjRtGt7EG4uOdtQOVRrfzbMGKnWSAse5lbMuW+UnKwvqdCR09kVFpdVqpanwbKdsMd98+3PX6Ht1dXh+JGeZfHX8F2cLN55cdgO0nsZEkaNmAC57BWDWGgNmANvCpjVd8DcMy7MLMLB55GTzUKiE/eRvhViVXNJSeD2ttxWQooorBsKK8LWqrNqcdoo8UY44TLh1NjKr2ZvtNGlrMo6XIv5VqMXLozKSj2WpRWrDYlZEV0N1ZQynxVhcH4GtprJoq/fvjEcJiXw2HhV3jIDvISFuVDZVVdTzGpI66Gqz3a2zFJteLE4wKqNP2jZbKiuSSjEfYD2J9Lk86bt7cX2uPxT5s4aeUhhyK5yFtfplAHurRsPBJLOiSuUQnUgMzHwRAoJLMdBp1q1qFVbk/jn5IHKU5pfc6winVhdSGB1uCCCDyNxWd6gmEgESKkYyKoAAXQADkK17Snxx7MYI5mMiB8xYgRk2ZudgB1625a18hpvrivtVShy3hc/2d2zRuEdzZP71WHFLifLg5hhsLk7TKGeRhmyZvZVV5Zra3N/aGlWTiJxHGzteyKWPU2UEn32Fcr7Zx0uMmnxbKSGcM5+qmckRJf0XKP3a+opgpPLOVdNxWEJcdtKSaZppXZ5WOYuT3iRax05WsLW5WFW3wl4kYjEYn6Li37TMhMbkAPmXUoxFg11ubnXu9b6U1Uy3P3VxqTQYuNFURurqHfKXXrYDoykjW3Om6q2mqGbZKPxngRQrJS8ib+TpGitWGxKuoZCGU8iPI2PvuLe6io088ouNhFch4zDmOR0PNGZT6qxU/hXXhrlrfnCum0cVnRo808rKGUrdWkYqwvzUjUEaVVp3yyXUrhMZsOWzrkuHuMuW4bNfu5ba3vVtbu8PcY6J27YyLL2boDi0ZQRY2KaGNhqALaXOvSqjQm4y3zX0tzv0t53rrvCS540a1syhrEWIuAbEHlRq05Rwm1912eaXhtmODldhd1Cnwvet5Fe0VHCLjFJvP3ZY3l5Km4vbxphZkiEMUzSR52Ei5lWzFVOX6xNj1FsvnVNYrEZ2LZVW/1UGVR6DpU442TZtqkfZhiH8zf8VQKrNNpq6szguZcshvtlN7W+EdX7sRRLg8OIFCxdkhQC9grKG5nU873OpJNOlRfhk5OyMHf/0rfBmA+QqUVPLtlkekeE1T3EHjGyu0Gz2Fl0eewa56iIHSw+2b36eJ943b5ezgoZGDA5pwpsMpXuRMRqeeYjla16p4rb+unjVNVSfmZNda15UO53xxtyfpmJuef66Sx917U4bgblNtHEZL5Yo7GVswDBTcAICDdiR4WFtel0mA3NxEmDmxZXs4Ilvme47Q3ACxj62p9rl6nSrK/R/wX6vFy6XLxoPGyqzH+cfCnTkoxbiJhFyktxYu62xpMJhkgkmM+TRXKBGCD2ENib2Gl/C3hTvRRXP7Oh0UDxj2BDBtGIxhYlnTPIRmazmVg8hToLEGw52NZbF2xsyKeGOGF3kzLGsxQXLMcofvMDqW8BYVnx5iI2jE3RsOoHqsst/xHxquIZCrKy8wQR6g3Hzrd+jjqq0pyklh8J4zn5+f6Jo3umb2pfqjo2fCOntKR59PjyqRbFwWSO59ptT6dB/XjS9Rca1lauFovo9ektdiefjPsdS7VStjtawYutwQdQeY8fKuaN69mNs6fGYMqTHL2bRH9lZM8TedlMkZ8/Sumaqb9IBl7DCiwzmRyDYZsoQZhfna7Lp5CvoKX5sfJzrl5c/BStXFwnd58DIubM0EmUKeYjZQygejB/6FU7Vt/o/TfrMYnisLfBpB/wAVH1HSV6qhws/8fyhWktlVanEnXDbGNLh5nPsHFT9noRePMLHzu2Y++valgFFIjFRSjHpcFfPue1R/H6T/AFrDL0ELH4ya/wAoq8KpLj+6/SMKB7QjkJ/dLrl+Yan0+tCbvQyF8PIs21cGLX/XKfugt+V66gFc28JI77Yw3l2p+EEldJ1rUeozp/SFFFFTlBzhxgUjbE9+qxEenYoPxBqGCp3xqe+1n8ooh8ifzqH7SwPZGPwkijkH8S97/EGFdKt+VHNsXmZ0rw8w+TZWDH9wh+8M350/yvlUk8gCfhUY4X7UM+ysMx5qpiP+6Yxj/Cqn3097dxohws8reykTsfRUJtXPkvM0dCL8uTlPaGPaeaSVzdpHZz6sS350pO2GaAQyKrhRaNm0eHvXIDDmh17rXAvcWtW/c7d443GQ4fUBj3yOaxqM0hHnYWHmRTvxM3O+gYwhFth5bvFzIXlnjueqk/Blq6UYSajJcrlEC3JOSLRw4nbYMsOMCiU4WTJYAAoIiYhcd0sLDUeANbeCeECbKVhzllkc+5uzHyQU38JNpnG7LlwsjENDeNXFsyxupMTLe/eU5gPJVp/3S3Zm2esoLidXkzWROzyjKBmEd8oZjqwWwNhXNnOdKkp8rPsuf2/3+C+CU2nH4JfRWnD4pXF1N/EdR5EdK8jnu7L0XL8TckfC1ZVsXhp99f3/AIb2sqb9IHDjLg5PrXlT1BEbfIj51V27WB7bG4aLo80Sn0Lrm+V6t/j6i/Q8OT7QnsPQxPm+YWq84T4XPtjDX5KXf7sTkfO1dGt/hfuQWL8X9jpQV7RRURcFVB+kErZcGbd3NNc/tERZR8A3wq36qb9IH+wwn/ySfyCm1etCrfQylatbgAv+s4o/3Ufzdv8AKoHh9k/7NmxJH/8ARDCp/wB3M8n/AC6sH9H3+0xmn1Idf4pf691VWvMGS1LE0XRRRRUBeFUdx9wxGLwz9GhZfekhJ/nFXjVdcZt1JMXh4XgjeWWJyMqZf7N175IOpsUTl4mm1PE0KtWYMgfA2MHahJF7QSEHwOaMX+BI99dA1zPuLj8Tg8cBCIknf9V2WIDpnzMP1YNro2YDmR058q6K2PiJnhVsRGsUuuZFftFGuhDWF7jXyvWr15smaPTgXUUU1bybxxYGAzT5slwvdUsSTewsPQ6mkYyPfBQvGE/7Yn/di/8AxStO/ezuzg2W328Cl/UMz/8AMrTvfiJNo4zEYuCCdoe6bmMnIqRhbuUuqjuk863bxY5tpPhYsHFNKuGw6QghCS5Ud58i3CXtbU9BV8eFEgfO77lr8EltspfOWX+YD8qUcY8QU2RNb6zRKfQyrcfK1LOGewHwezYo5Lh2vIysADGX1KaE3t40n4t4B5tkzLGuYqUcgc8qOGcjxIAJ9AalynZn7lWMV4+xDuA27v8AbYxj4wIPuPIx/wAIH8VS/i5sUYjZcptd4bTL4jJ/af8A1lvgKa+BUqnZzqGuwncsLWC3VMoB5NcC/vtViYmBXRkYXVgVYeIIsR8KJy/EyeQj+HgofghvD2OObDn2cSuh6iSMOy+4qWHrar7rmN9j4jZu0FbspSMPPdX7Nwsio/1WIscy/wA1X1upvouPzZMPiYgoBzTRhEbXkrAm5Fbvjl7kZpeFtY47WhAGZbrJoFK6Fj9k+Nbtm4QxpZjdiSSedyaUmIXvbUaX8KzrmR00Vc7vfpf6/wA3/RY7Hs2lS/pAxHscI31RJID6lFK/JWph4DYQNj5nPNILD1d1BPwBHvqyOKO60mOwPZw2MiOJFBNs2VXBUG3MhtL2F+oqqOGGzsb2830KWGLEIuWSPEI+bs8w1HcNu8ACNDyrqweamiGSatTOh6KT4ASdknbFTLlGcpcIXt3iubXLflelFSlQVTP6QWJObBx9LSv77xqPz+NXNVWce9llsNh5gL9nIysQCSFkW9yRoFzIBr1IptTxNCrfQyLS4MLuorHQvi848++0f4Kafv0fYjkxjW0LQgHzAkJH+IfGkO1sO0262DEEcjWkGYKrOe6Zw7aD2cxuOguBSThNvhHs95YMUskfauhUlDZWtlIdfaF7jWx5dKc8uEvzErCms/Be9FAoqQrCmvb21GhRclsxPUEiw5nQjyp0pg3ijzOvkp+Z1/AVqCy+TMuhswOMxMso7xcjXL3EWwPXuk29Nal2HLZRnADdQpJHxIFR/YMWWb1Uj8D+VSStWdnkFwFJ8dh2dLI5jN/aABPpY0oopZsh2M2jiYXaPtc1vrFFB1F7jw5+dey4vEQFbS51dQwDIvXobdfQ0p21hrzMfJfwFYY9MyxD7MYH9fAVQscCcD9snGmWJWIseR0sLjnbXlWG3MU0cDMmjaAHwubXrHYKWhA8z+NZ7agzwsB0sfgdaTxuGewl3ZkZoSXdmOYjUKLWA0FhTuzWFzyFMm78pUlDyOo9dLj+vClm2p7RlRzbT3df8vfXsl5gXCI++2sRJJljfKGayjKugJ0vcVI8Bh5Vv2sok8O4FI94Ovwpq2Ds8Zy5+ry9TfX4fjUhJtXs2ukeRXueGQXtcX5262rKm7Gt2q2jFyDcPyCkdQ3U+lb8BMxUh/bU2P5H4VjBrJr2vtDsY8wFyTYDpc31Pwpi2NtOYuxIaZiOV0RVF+fK/lTlvHESqeFz8bafnSbd9MshHiv4G9MWNph+okETEgEixtqL3sfC/WsqKKUMCmXefGuiKI2ysxOuhOUDXn5kU9Ux7x4a+Q+o/A1qHfJmXRpkx0qYKNle7k2LFQdLtpa1tLAe6tWxziJyWadlVSNAqa+XLSthW+Ey+D/nelO7iWzj90/jTHwmYxloeQKK9opI0Kbtpx3I9DTjWmVLmvV2eMbsFDaRT/XI070mWGxpSK9k8ggooorJ6NWPhu/uFaDBTrLFc1h2FbUjLRswqWRQPCtri4NeRiwrKsGhjjhIII5ispkLNc/9qcnw9Y9hTNxjBhh1yoQup5k9L2+de4aDMLuc3gDyHu5VvA0tavYVsKxk1gztXgTUnqfy/wC9ZUV4eiLaaXAHn+VJcJFZ1P8AWulOM0d6wEFbT4wZ9xTRRRWDQUh2nHcL76XVqmjvavV2eMaRDoR4kH4X/wA6V7MisW9351u7CtkMdq03weJG6iiisGgooooAKKKKACiiigAooooAKKKKACiiigAooooAKKKKACiiigAooooAKKKTbQ2hHBG0krrGi2zMxsq3IFyeguRrQApoqLy7xy9qiEIg+khc5ZezmwrxO8ckTMQGbNkVgtyCPBgaW7F3iEuVZcsU0md0gJPbCANaN5EOqMVsSDyJtzBoAe6KKKACiiigAooooAKKKKACiiigAooooAKKKKACiiigAooooAKKKKACiiigAqL7X3mDCaOCUxvAz9oeySUFY4RIyhS68w1rnqjDlrUoprm3Zw7kloluc1yLi+cuXDWPeBMj6H7RoArvG7KSCaYTSRW7kXf2fh2hCloQyQp23cQNiFdwQLlmIzW0X7JxjYGESNMWjSUQSZsLBHNK0UZFnlacZyqpkDaklQFzVMhunhbkmFWLCxLFnJGQx6lieamx8bDwFKZdiwtoyAjv6G9iZARISL8yGI95oA82btZZiwUMMtr5gBzZ18fFD8q9rZgdlxw5+zULnYs1r6seZ1/Aaanxry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40" name="Picture 4" descr="C:\Documents and Settings\User\Рабочий стол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3786214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90011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ЗАДАЧА ОПТИМИЗАЦИИ РАСПОЛОЖЕНИЯ РАСПРЕДЕЛИТЕЛЬНОГО ЦЕНТРА НА ОБСЛУЖИВАЕМОЙ ТЕРРИТОРИИ</a:t>
            </a:r>
          </a:p>
          <a:p>
            <a:endParaRPr lang="en-US" b="1" dirty="0" smtClean="0"/>
          </a:p>
          <a:p>
            <a:r>
              <a:rPr lang="ru-RU" b="1" dirty="0" smtClean="0"/>
              <a:t>В предыдущем вопросе, решая задачу определения оптимального количества складов в системе распределения, в качестве одной из главных зависимых переменных мы рассматривали транспортные расходы по доставке товаров потребителям материального потока со складов распределительной системы. Изменение этой величины изучалось в зависимости от изменений количества складов в системе распределения. Однако величина транспортных расходов может существенно меняться не только в зависимости от количества складов, но также и в зависимости от места расположения этих складов на обслуживаемой территории (в предыдущем параграфе мы исходили из предположения, что склады на территории расположены оптимально).</a:t>
            </a:r>
          </a:p>
          <a:p>
            <a:r>
              <a:rPr lang="ru-RU" b="1" dirty="0" smtClean="0"/>
              <a:t>Тесную зависимость транспортных издержек по товароснабжению от расположения распределительного центра иллюстрирует пример, приведенный на рис. 44. Представленная здесь модель системы распределения содержит один склад, который, очевидно, целесообразно разместить в центре района, а не на окраине.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Метод полного перебора. Задача выбора оптимального места расположения решается полным перебором и оценкой всех возможных вариантов размещения распределительных центров и выполняется на ЭВМ методами математического программирования. Однако на практике в условиях разветвленных транспортных сетей метод может оказаться неприменим, так как число возможных вариантов по мере увеличения масштабов сети, а с ними и трудоемкость решения, растут по экспоненте. *</a:t>
            </a:r>
            <a:endParaRPr lang="ru-RU" sz="2000" b="1" dirty="0"/>
          </a:p>
        </p:txBody>
      </p:sp>
      <p:pic>
        <p:nvPicPr>
          <p:cNvPr id="37889" name="Picture 1" descr="C:\Documents and Settings\User\Рабочий стол\загруженно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5728"/>
            <a:ext cx="3214710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Эвристические методы. Гораздо менее трудоемки </a:t>
            </a:r>
            <a:r>
              <a:rPr lang="ru-RU" b="1" dirty="0" err="1" smtClean="0"/>
              <a:t>субоптимальные</a:t>
            </a:r>
            <a:r>
              <a:rPr lang="ru-RU" b="1" dirty="0" smtClean="0"/>
              <a:t>, или так называемые эвристические методы определения места размещения распределительных центров. Эти методы эффективны для решения больших практических задач; они дают хорошие, близкие к оптимальным, результаты при невысокой сложности вычислений, однако не обеспечивают отыскания оптимального решения. Название «эвристические» означает, что в основе методов лежит человеческий опыт и интуиция (в отличие от формальной процедуры, лежащей в основе метода полного перебора). По существу, метод основан на «правиле большого пальца» (иначе -</a:t>
            </a:r>
          </a:p>
          <a:p>
            <a:r>
              <a:rPr lang="ru-RU" b="1" dirty="0" smtClean="0"/>
              <a:t>метод </a:t>
            </a:r>
            <a:r>
              <a:rPr lang="ru-RU" b="1" dirty="0" err="1" smtClean="0"/>
              <a:t>Паретто</a:t>
            </a:r>
            <a:r>
              <a:rPr lang="ru-RU" b="1" dirty="0" smtClean="0"/>
              <a:t>, или АВС метод), то есть на предварительном отказе от очевидно неприемлемых вариантов. Опытный специалист-эксперт, работая в диалоговом режиме с ЭВМ. анализирует транспортную есть района и непригодные, на его взгляд, варианты исключает из задания </a:t>
            </a:r>
            <a:r>
              <a:rPr lang="ru-RU" b="1" dirty="0" err="1" smtClean="0"/>
              <a:t>ма-шины</a:t>
            </a:r>
            <a:r>
              <a:rPr lang="ru-RU" b="1" dirty="0" smtClean="0"/>
              <a:t>. Таким образом, проблема, сокращается до управляемых размеров с точки зрения количества альтернатив, которые необходимо оценить. Остаются лишь спорные варианты, по которым у эксперта нет однозначного мнения. Для этих вариантов ЭВМ выполняет расчеты по полной программе.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153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Метод определения центра тяжести (используется для определения места расположения одного распределительного центра). Метод аналогичен определению центра тяжести физического тела. Суть его состоит в следующем. Из легкого листового материала вырезают пластину, контуры которой повторяют границы района обслуживания. На эту пластину в местах расположения потребителей материального потока укрепляют грузы, вес которых пропорционален величине потребляемого в данном пункте потока. Затем модель уравновешивают (рис. 45). Если распределительный центр разместить в точке района, которая соответствует точке центра тяжести изготовленной модели, то транспортные расходы по распределению материального потока на территории района будут минимальны.</a:t>
            </a:r>
            <a:endParaRPr lang="ru-RU" b="1" dirty="0"/>
          </a:p>
        </p:txBody>
      </p:sp>
      <p:pic>
        <p:nvPicPr>
          <p:cNvPr id="35842" name="Picture 2" descr="C:\Documents and Settings\User\Рабочий стол\загруженное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143380"/>
            <a:ext cx="5429273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45720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Транспортная доступность местности. Значимой составляющей издержек функционирования любого распределительного центра являются транспортные расходы. Поэтому при выборе участка необходимо оценить ведущие к нему дороги, ознакомиться с планами местной администрации по расширению сети дорог. Предпочтение необходимо отдавать участкам, расположенным на главных (магистральных) трассах. Кроме того, требует изучения оснащенность территории другими видами транспорта, в том числе и общественного, от которого существенно зависит доступность распределительного центра как для собственного персонала, так и для клиентов.</a:t>
            </a:r>
            <a:endParaRPr lang="ru-RU" b="1" dirty="0"/>
          </a:p>
        </p:txBody>
      </p:sp>
      <p:pic>
        <p:nvPicPr>
          <p:cNvPr id="34817" name="Picture 1" descr="C:\Documents and Settings\User\Рабочий сто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66"/>
            <a:ext cx="3143272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86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3. Планы местных властей. Выбирая участок, необходимо ознакомиться с планами местной администрации по использованию прилегающих территорий и убедиться в отсутствии факторов, которые впоследствии могли бы оказать сдерживающее влияние на развития распределительного центра.</a:t>
            </a:r>
          </a:p>
          <a:p>
            <a:r>
              <a:rPr lang="ru-RU" sz="2000" b="1" dirty="0" smtClean="0"/>
              <a:t>Кроме перечисленных факторов при выборе конкретного участка под</a:t>
            </a:r>
          </a:p>
          <a:p>
            <a:r>
              <a:rPr lang="ru-RU" sz="2000" b="1" dirty="0" smtClean="0"/>
              <a:t>распределительный центр, необходимо ознакомиться с особенностями местного законодательства, проанализировать расходы по облагораживанию территории, оценить уже имеющиеся на участке строения (если они ость), учесть возможность привлечения местных инвестиций, ознакомиться с ситуацией на местном рынке рабочей силы.</a:t>
            </a:r>
          </a:p>
          <a:p>
            <a:r>
              <a:rPr lang="ru-RU" sz="2000" b="1" dirty="0" smtClean="0"/>
              <a:t>В качестве примера учета различных факторов решения задачи определения места расположения распределительного центра на обслуживаемой территории, рассмотрим задачу размещения оптового продовольственного рынка * на территории </a:t>
            </a:r>
            <a:r>
              <a:rPr lang="ru-RU" sz="2000" b="1" dirty="0" err="1" smtClean="0"/>
              <a:t>об-служиваемого</a:t>
            </a:r>
            <a:r>
              <a:rPr lang="ru-RU" sz="2000" b="1" dirty="0" smtClean="0"/>
              <a:t> населенного пункта.</a:t>
            </a:r>
            <a:endParaRPr lang="ru-RU" sz="2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285728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Размещение оптовых рынков требует учета большого числа факторов. При этом основными из них являются:</a:t>
            </a:r>
          </a:p>
          <a:p>
            <a:r>
              <a:rPr lang="ru-RU" sz="2000" b="1" dirty="0" smtClean="0"/>
              <a:t>– размер зоны обслуживания, в границах которой находится достаточное количество потенциальных пользователей услугами оптового рынка;</a:t>
            </a:r>
          </a:p>
          <a:p>
            <a:r>
              <a:rPr lang="ru-RU" sz="2000" b="1" dirty="0" smtClean="0"/>
              <a:t>– наличие развитой транспортной инфраструктуры: автодороги, железные дороги, аэропорты, водные магистрали;</a:t>
            </a:r>
          </a:p>
          <a:p>
            <a:r>
              <a:rPr lang="ru-RU" sz="2000" b="1" dirty="0" smtClean="0"/>
              <a:t>–возможность расширения участка земли в связи с ростом торговой активности рынка.</a:t>
            </a:r>
            <a:endParaRPr lang="ru-RU" sz="2000" b="1" dirty="0"/>
          </a:p>
        </p:txBody>
      </p:sp>
      <p:pic>
        <p:nvPicPr>
          <p:cNvPr id="32769" name="Picture 1" descr="C:\Documents and Settings\User\Рабочий стол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64333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573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17457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1. ПОНЯТИЕ РАСПРЕДЕЛИТЕЛЬНОЙ ЛОГИСТИКИ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2. ЗАДАЧИ РАСПРЕДЕЛИТЕЛЬНОЙ ЛОГИСТИКИ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3. ЛОГИСТИЧЕСКИЕ КАНАЛЫ И ЛОГИСТИЧЕСКИЕ ЦЕПИ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4. ОПРЕДЕЛЕНИЕ ОПТИМАЛЬНОГО КОЛИЧЕСТВА СКЛАДОВ В СИСТЕМЕ РАСПРЕДЕЛЕНИЯ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5. ЗАДАЧА ОПТИМИЗАЦИИ РАСПОЛОЖЕНИЯ РАСПРЕДЕЛИТЕЛЬНОГО ЦЕНТРА НА ОБСЛУЖИВАЕМОЙ ТЕРРИТОРИИ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6. ПРИНЯТИЕ РЕШЕНИЯ ПО ПОСТРОЕНИЮ СИСТЕМЫ РАСПРЕДЕЛЕНИЯ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7. РАСПРЕДЕЛИТЕЛЬНАЯ ЛОГИСТИКА И МАРКЕТИНГ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2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6. ПРИНЯТИЕ РЕШЕНИЯ ПО ПОСТРОЕНИЮ СИСТЕМЫ РАСПРЕДЕЛЕНИЯ</a:t>
            </a:r>
          </a:p>
          <a:p>
            <a:r>
              <a:rPr lang="ru-RU" b="1" dirty="0" smtClean="0"/>
              <a:t>В соответствии с методом системного подхода, при формировании системы распределения применяется следующая последовательность действий.</a:t>
            </a:r>
          </a:p>
          <a:p>
            <a:r>
              <a:rPr lang="ru-RU" b="1" dirty="0" smtClean="0"/>
              <a:t>1. Изучается конъюнктура рынка и определяются стратегические цели системы распределения.</a:t>
            </a:r>
          </a:p>
          <a:p>
            <a:r>
              <a:rPr lang="ru-RU" b="1" dirty="0" smtClean="0"/>
              <a:t>2. Разрабатывается прогноз величины материального потока, проходящего через систему распределения.</a:t>
            </a:r>
          </a:p>
          <a:p>
            <a:r>
              <a:rPr lang="ru-RU" b="1" dirty="0" smtClean="0"/>
              <a:t>3. Составляется прогноз необходимой величины запасов по всей системе, а также на отдельных участках </a:t>
            </a:r>
            <a:r>
              <a:rPr lang="ru-RU" b="1" dirty="0" err="1" smtClean="0"/>
              <a:t>материалопроводящей</a:t>
            </a:r>
            <a:r>
              <a:rPr lang="ru-RU" b="1" dirty="0" smtClean="0"/>
              <a:t> цепи.</a:t>
            </a:r>
          </a:p>
          <a:p>
            <a:r>
              <a:rPr lang="ru-RU" b="1" dirty="0" smtClean="0"/>
              <a:t>4. Изучается транспортная сеть региона обслуживания, составляется схема материальных потоков в пределах системы распределения.</a:t>
            </a:r>
          </a:p>
          <a:p>
            <a:r>
              <a:rPr lang="ru-RU" b="1" dirty="0" smtClean="0"/>
              <a:t>5. Разрабатываются различные варианты построения систем распределения: с одним или несколькими распределительными центрами, расположенными на тех или иных участках обслуживаемой территории и т. д. Оцениваются транспортные и иные расходы для каждого из вариантов.</a:t>
            </a:r>
          </a:p>
          <a:p>
            <a:r>
              <a:rPr lang="ru-RU" b="1" dirty="0" smtClean="0"/>
              <a:t>6. Выбор для реализации одного из разработанных вариантов наиболее сложный этап построения системы распределения.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Для того чтобы из множества вариантов выбрать один, необходимо установить критерий выбора, а затем оценить по нему каждый из вариантов. Таким критерием, как правило, является критерий минимума приведенных затрат, то есть затрат, </a:t>
            </a:r>
            <a:r>
              <a:rPr lang="ru-RU" sz="2000" b="1" dirty="0" err="1" smtClean="0"/>
              <a:t>при-веденных</a:t>
            </a:r>
            <a:r>
              <a:rPr lang="ru-RU" sz="2000" b="1" dirty="0" smtClean="0"/>
              <a:t> к единому годовому измерению.</a:t>
            </a:r>
          </a:p>
          <a:p>
            <a:r>
              <a:rPr lang="ru-RU" sz="2000" b="1" dirty="0" smtClean="0"/>
              <a:t>Величину приведенных затрат определяют по следующей формуле:</a:t>
            </a:r>
          </a:p>
          <a:p>
            <a:r>
              <a:rPr lang="ru-RU" sz="2000" b="1" dirty="0" err="1" smtClean="0"/>
              <a:t>Зп</a:t>
            </a:r>
            <a:r>
              <a:rPr lang="ru-RU" sz="2000" b="1" dirty="0" smtClean="0"/>
              <a:t> = </a:t>
            </a:r>
            <a:r>
              <a:rPr lang="ru-RU" sz="2000" b="1" dirty="0" err="1" smtClean="0"/>
              <a:t>Сэ</a:t>
            </a:r>
            <a:r>
              <a:rPr lang="ru-RU" sz="2000" b="1" dirty="0" smtClean="0"/>
              <a:t> + </a:t>
            </a:r>
            <a:r>
              <a:rPr lang="ru-RU" sz="2000" b="1" dirty="0" err="1" smtClean="0"/>
              <a:t>Ст</a:t>
            </a:r>
            <a:r>
              <a:rPr lang="ru-RU" sz="2000" b="1" dirty="0" smtClean="0"/>
              <a:t> + К/Т,</a:t>
            </a:r>
          </a:p>
          <a:p>
            <a:r>
              <a:rPr lang="ru-RU" sz="2000" b="1" dirty="0" smtClean="0"/>
              <a:t>где </a:t>
            </a:r>
            <a:r>
              <a:rPr lang="ru-RU" sz="2000" b="1" dirty="0" err="1" smtClean="0"/>
              <a:t>Зп</a:t>
            </a:r>
            <a:r>
              <a:rPr lang="ru-RU" sz="2000" b="1" dirty="0" smtClean="0"/>
              <a:t> - приведенные затраты по варианту;</a:t>
            </a:r>
          </a:p>
          <a:p>
            <a:r>
              <a:rPr lang="ru-RU" sz="2000" b="1" dirty="0" err="1" smtClean="0"/>
              <a:t>Сэ</a:t>
            </a:r>
            <a:r>
              <a:rPr lang="ru-RU" sz="2000" b="1" dirty="0" smtClean="0"/>
              <a:t> - годовые эксплуатационные расходы;</a:t>
            </a:r>
          </a:p>
          <a:p>
            <a:r>
              <a:rPr lang="ru-RU" sz="2000" b="1" dirty="0" err="1" smtClean="0"/>
              <a:t>Ст</a:t>
            </a:r>
            <a:r>
              <a:rPr lang="ru-RU" sz="2000" b="1" dirty="0" smtClean="0"/>
              <a:t> — годовые транспортные расходы;</a:t>
            </a:r>
          </a:p>
          <a:p>
            <a:r>
              <a:rPr lang="ru-RU" sz="2000" b="1" dirty="0" smtClean="0"/>
              <a:t>К - капитальные вложения в строительство распределительных центров;</a:t>
            </a:r>
          </a:p>
          <a:p>
            <a:r>
              <a:rPr lang="ru-RU" sz="2000" b="1" dirty="0" smtClean="0"/>
              <a:t>Т - срок окупаемости варианта.</a:t>
            </a:r>
          </a:p>
          <a:p>
            <a:r>
              <a:rPr lang="ru-RU" sz="2000" b="1" dirty="0" smtClean="0"/>
              <a:t>Для реализации принимается тот вариант системы распределения, который обеспечивает минимальное значение приведенных (годовых) затрат.</a:t>
            </a:r>
            <a:endParaRPr lang="ru-RU" sz="2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7. РАСПРЕДЕЛИТЕЛЬНАЯ ЛОГИСТИКА И МАРКЕТИНГ</a:t>
            </a:r>
          </a:p>
          <a:p>
            <a:r>
              <a:rPr lang="ru-RU" dirty="0" smtClean="0"/>
              <a:t>Маркетинг представляет собой систему управления, позволяющую приспосабливать производство к требованиям рынка в целях обеспечения выгодной продажи товаров. Главное звено в цепи воспроизводственного процесса, на котором товары находятся в сфере внимания маркетинга - это звено Т1 — Д1 (рис. 32). Распределительная логистика изучает движение материальных потоков и осуществляет управление ими на этом же участке. Отличие заключается в том, что данный участок для маркетинга является приоритетным, в то время, как для логистики распределение рассматривается как составная часть более общего процесса — управления сквозным материальным потоком.</a:t>
            </a:r>
          </a:p>
          <a:p>
            <a:r>
              <a:rPr lang="ru-RU" dirty="0" smtClean="0"/>
              <a:t>Маркетинг был востребован практикой в связи с возникшими трудностями со сбытом товаров, исторически в более ранний период, чем логистика. В середине XX века ориентация производства, на выпуск нужного на рынке товара и применение маркетинговых методов изучения спроса и воздействия на спрос оказались решающим фактором повышения конкурентоспособности. Задача создания систем, обеспечивающих сквозное управление материальными потоками, актуальности тогда не имела, во-первых, ввиду отсутствия технических возможностей построения таких систем в экономике, а, во-вторых, ввиду того, что за счет применения новых для того времени маркетинговых приемов можно было резко уйти вперед.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Мои документы\загруженное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6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17457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1. ПОНЯТИЕ РАСПРЕДЕЛИТЕЛЬНОЙ ЛОГИСТИКИ</a:t>
            </a: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Термин «распределение», использованный в названии изуча­емой функциональной области логистики, имеет широкое при­менение как в науке, так и в практике.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Толковый словарь совре­менного русского языка гласит, что распределить — это зна­чит разделить что-либо между кем-либо, предоставив каждо­му определенную часть.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Например, распределяют полученную сумму дохода между предприятием, государством и различны­ми фондами; распределяют полученную сумму прибыли между членами акционерного общества и т. п.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В экономике распределение - это фаза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воспроизводственного процесса: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сначала надо произвести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материальные блага,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а затем распределить их, </a:t>
            </a:r>
            <a:endParaRPr lang="en-US" sz="2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то есть выявить долю каждого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производи­теля в созданном богатстве.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098" name="AutoShape 2" descr="data:image/jpeg;base64,/9j/4AAQSkZJRgABAQAAAQABAAD/2wCEAAkGBxQTEhUUExQWFhUXGBcaGBgXFxQXGhgYHRwYFxwYGBgYHCggGBolHRQXITEhJSkrLi4uFx8zODMsNygtLiwBCgoKDg0OGxAQGywkICQsLCwsLCwsLCwsLCwsLCwsLCwsLCwsLCwsLCwsLCwsLCwsLCwsLCwsLCwsLCwsLCwsLP/AABEIAOwA1gMBEQACEQEDEQH/xAAbAAACAwEBAQAAAAAAAAAAAAADBAECBQAGB//EADwQAAEDAgQDBgUDAgUEAwAAAAEAAhEDIQQxQVESYXEFIoGRodETMrHB8AZC8VLhFCNicoIzQ6LCFVOS/8QAGwEAAgMBAQEAAAAAAAAAAAAAAgMBBAUGAAf/xAA0EQABBAEDAwMCBQQDAQADAAABAAIDESEEEjEFQVETImEycRQjgZGxM0KhwQbR8OEkUmL/2gAMAwEAAhEDEQA/APNYdo4gHDuzlK1Oo6mSLTOcz91W6dFG+UNvK9NRq0uGOEstGjh7r57J6hdbja7JrdgoIjqc2DmuGwz9UuiUdpKsC20GTkNU6Nhfg4HlEXUFzMLEF93abD3KbJqGt9kXHc+VFOOSiGmCefNVrKKvCEGXROdi16kviDw3P8p0LDIaC8SAModOgXGX5aM16uVmWRsI2R8+UAJfzx4Rqh28lUYSTlNwMBBrHzTWBSk69VXtNAZHYUSSBgykXvldPp4RE2qWU95ldlXpslX3TMhj3ONBc4+N80xDQpdSN7JUXUIJMByZNoZmOBIsIT2q40tdkFVQwh1rtIXkTgD7iqFluijBC9uFikzQw1uJ2U23PT3SZZQG4XiS4/CrXxMyOc+f8KrZI4UVtSrXXGsGTH05qAxx4CJo2j7pn4rXW9DYqQ97V4NpGw2CDr3zAAFy52w+pKa3UOQOcWlDq4ZrTpI2dJ9LIPWddoA5xV8PVFNpixMgnWNgodMX4RenZST6hJ2G3unRw93JgIGAopnOctE7jhe912MrTo2I5H8zWd1Fpfp3BvFIOlPA1DCckrSYecLhDa7vtSni1vyUYOF6lOHxTmvmZhpzvnpCc9lwkfIQEDeAU8O0Wn5mRzb7FU/RzgpmbtXDmOycDsDY+q8WOC8l67uHMHiyEa8gmRxOeccIXO2qlHDQZd82mzeQ3PNNfMGt2R/qfKFrS47nqXNmYkHdJBzlNGEOqBrCNp8Ke6QxdYBX9LpzI7aofIGNys19QldXpdK2JnysuSQvdamhRLzDZup1epjhZvcf0UNa44C3cL2eG21hchrOov1TrPHhW9NpmQjAyeV1SjaSJk6ekqs0gHBpWSQeUlXww2zn0V+DqE0P0utJl0cMv1DKWdh45rZg647iQLLn6G0i2FCa1oucuR/IWs3X+o32ivlY2p0roXgEoVSuX30yta2w2CmNu82Sl0WDjKqBZXtoAoIHNoqHNXhQFqK7X+irPRLL2HlHVcFO4TEAARkOIeJ1VR5beEp4N2gVnAD7BBilFUlSYIGoAz3T9O3No22VeBmrZIUYdYClrwMxO1kCmiBS1qskAnQ3yVLWWYHKr0gRt1jRd3wf9Jq2a4EtK+jDIwpc71XqwvUg0j3jP9P3Vgj8oV5QH+oFfiCQWnumALj0XhSIUuwmIIqEgmzdbxMaFWHitPRHJSHC5K/VPsx85sB5junyyVExAfCZSsa7T+4t6j7heEZQXlK4ypwtOUaEGVZ0+nMjwApMgaNxWDWfxGdPy67TS6X0WcZWXJK55VBPVWjwlhvlem7HdTa0SCCblwgz4LhOpSSSzu3HF4C1IQQ21ofDY75Xg8jIKoAuGCm7ih1MOWiAN4/kpgF//V4m0s+iR8xGvqmbvCKx2WT22HNpjgaSXGJGn8q/08MdLbzgKjrpZWMqMXaycNg3AXB6abrddLp9u0uoKjpdI4He5tn+E1/hnHklM1umiHts/qrkmkdIPcBao+iQL+KuwdULzQbhUJ+mNaNwNfCrgcS7j4WNEm0uiG81afIXHilkPja0+4oeJokVI4g4k3LRkha0kpeKvsi4fCy6ASM5PS5srL4mtbaAPHJQCHTAI6xdV2N3GhwiO0N3KAzQfyroAFAJTn2LCPh6M6LM6lrPTbsBpa/TdB6jtzuEz/hQeSx4uqzRjm1rv6XGThWqtaN7xnPqtvUOb6btx+y5HQRzPka8NAA8J6beC4nIOV3wrsoByUFtogqNI4j/ALfun0REL8/6QO/qBWdeBCQMJgXEqRQXrQsP8zo2bn4+ysPzC2/JSR/VP2R2na5VQgfonFRJm+SngYUYSWOday2ujtcZgfAVXV1tSZbf6f3XTcmws4jC4G8ZLxNKWi1tUD3BeLBcLqBcpryVrRfQERw2Vc/KNGp4p7cnEW6jyKEtF8L20IlHHAjvMFxeLePVGWuBQ1nCt3CIB8Db+yis3SkkoFfCx06+ym6NqQ5IVX8I81b08JkdS894aLKzKr+Izour02mbEBjKyJpNwJPCqWBafpM5pc655Lru0WbQB5ImgfZKzupys13C1x1Nh9/RV9SUTc4rCUpn92/4F7TMPKGVwJLe1I1KmSUGr1LdPGXHlO0OkMjw0ZC1KVMAdFxc07pXFzl2kETYxtCnglLD6TwnW4UARHuUmbWyTybnFUYNKyFtAJWrQjI/2TGTEfWFY9MHhDa4zw59M+qaWscC4Y/hBvLCo44dcRbVRtJisFEXtLwVdpSDjkJzVE3UYq1JGEOi7vOnl91Zl/ot+5/0k1+a77I7nfyqtYpNVHOJyUgBeSeNK3ujNG+1T1nASpXQuzwqSmRkdF5zvavbe61qPy9IXD6i/WP6rWhHtCIX6kyqxaSaCKlxME5kfdTV/dSKpDBM8+SK2heIAcqm19rI6BXjkq9PEkZEj6L3pgFeAys7G1y51103TIGNi3DlZmqJLtqWpi61mDc61max+yFx8oytk+Fg2WX90xhqYFzF7CZgakkawNFWmeRheB3G0njHA5TfoPQZKo7PKcxxBpTTyB3hXRIGRBxS2Q+q50a08Ph4HNcVr9Z68ldgu00Glbp4wB4Rg1UC7KuhcBdMacI7TrnX1yuqQFCkmrSdV5ceFlzqdBzKtxx7W+o/jwgc+jtbyUejRDBA/wCTtz7JM0pk+3hEyOjyqVQIk39l5rjeMIiM2l6uHAyVhuocfqyvBnhLtpuuRcbnXorJEJ59pPbn/KASm65HlTRdBMiMkEsZMQ25Uh49S0fiCq+m7wm47KociK8AlMefwLe6KKJVLWZpKAwt/gqnWFLtxmoeAiYcJ2jXEAHRctq9JKHuK0onsLQLTDX8Xgs0gswnuYQLGVbZDR2lDVKJNwp2hS4eFVxidkwVagBDebWy+mya0e60QGbSFbNdXpGVEFjzO/NK6jE3OllbY8NNlY3VNxiDW+Ub/EUxnLuWQ88z4KHajOFkR6dzsuB/0qOxJfkyAMot9c0n3uOU9wjYMuAS/ASY10JyGi96ZPK86RgaKNnwtXsvBTBOQy91h9Y6gBUTF0PTNJTPVcMnhaXD+SueJ7rbCgU8/FetSEJ4jmmgWjCPBqEimZAjicI8gN0LGCJokl/QKs55cdrUVlENEBsfmZ3KRLM57rKlrA0LmgX+35mluTQhVIA266eKJoJOFPylxRLrunh2yJ9grnqCEUMu/hJcTJxhv8//ABWqRlHTYJIJOSmsaG8ILmprZHNALTwi2NISOJeBlmtPSRvnNPFhVJHBhoFFp1FVkj2k15VuM21LYo3W50luCqGr5S7VsgKryLUlQRaIEUrUxdHE0PdTsqj1BxZHbTRRCF6fpsEnalm6frOpixd/dFp1iFjzdBDssW1D1yM16gRRiAeXVY83T5o+QtaPVwv4cpL1W27TkKw0hBqH+yexqLsUpUN11cTaYAFgSOGXH7obMISZcYGwRiEk5XOarqIe62d04zDNG0+Z81ZbExvZUH6uRwx9irncZKXfCrXXtdyVfA4cuMaarG6prRp4y3uV0PSun+pLvcMBeiZRFmjQLhySXW9dmBighPb4myJpKlQ4R9lINletLvAlNsorSWGdD3FpiYuDCsTFwjaHZpKj2l7itEdqHJ4D9yc//wBKkYGkWMI9vhEbiGESDw8j7hB6DiaUgUq4ehxj4hEtnujMW/c77BWHu/DWxv1eUoHfzwpeDrJVTcEzulnnOfLmrLQTwpJ8JDHYuJAz+i0NDoDM6zwkTzBjaHKy+KTJXVMhZE2mqgLdlOgrGdCdxJWox7dqDiCtHQt2ghUdU4F9qMPhy8gD+EzV6yPTstxylxsLjhOVOz9rrHZ1pxdlWjpUA0CNFtaTqUB+orH1+kmecZVQtdszHcFYj2Oa4b28KRbRMsBVyQTkruIIXtB5CgucyiDSljVUk6fFJkhXI+r6iDAz8qD5wsyTpVE7Vswdfje0bsXhTRpa6rUjjDQLXPa/qRe9zIz7Uf4e6ZuWLvDSCOVPCNVG615zyMBDLoBGii6BPhWo2Nlkb5Wn2RiQxkFgcD1B81wnVSZJz7l9G0kAjhaG91rMxVJ2Tiw7Ot/5BZex95yrQwudQgcs5zB8fFECMqLS9RlrDz9kTRRUbktVPVNAyjBSNXDjp0TY9Qao5Hyh9IE2EIvcNnDyTY2MlNNwVDraLKIKoiCI5ITp5Nw2m/lSyYFEwNUtALSR0KXq2/mnciiALAnh2kTZ4B5gQfZVfRachTtKzO0sZo3VafT9CZn5PCrzSmMYWSd9V10cTY27W8KgSXGyuBuFNIwU80KsYA7JT2k0qjDl7gB4pc+pZpI9zufCRtMhpbFHDBjYHmuOm1LpZC9y044w0YVuADLX66oBZHuTCCl6zIPRMabXgOxCXp0OMzoPXkFot1MmnF37j2VWSFkruMKKuEjLLRXdP16ZuHLOm6NFJZaljTIW5B1mKXkUsbU9Hmb9JtFp0p1V/wDEMcLaVhTQTQk21EbS01/M0PqEFVHbncojWjzQl5JVZ5cVKhADSo7RSiBS2I1A1KTO/bG4rW6XGX6lgTVMENtmOq4id+55JX0tjKr4V3gQdeSSLJwmNFqaGIe3JxAhMLWkFec0WmR2iSIc0dRIgIXMaXYVYt7hR8Vp/d5j2XjGeyc26VcU4NElJga55AXt20IVOifmcI1Dduo3VmSYMuOP9T/0lhvqHc7jwocOKUlrizhWK/ZA+HtYp4lv6spToq+kobq0GDmnjTF7S4DhJ9badqXx2i1ek3bilawXSWiQttVyKUMF0ujaMOG1PyoGAb5R7fC3uzMOwtHC5vFq02PquG180skp3qzEBWAmH0o0KoWFYQ3szjf8+6YHAuAK8Ss57C88IMAfMf8A1HNaLKjb6r+/A/2UBfeAmCwcgItyVPcXGz+6OqQ3MiCBZNa7cKXgl3dfdMBpERYyhMpcR5DM78grbJzC3eDnsqssIfgC0Q0zobTZWIerytNOWfqOi6eVtFtITqh1HktmLqcT+Vz+o/4wWm4zagVFfjex4tpWJqOnzQmntoLi5N7KoWdggHMKh1Q7Ya8rpf8Aj0RMpceyYadrLjnBdyApcy4Xg/FIrXNtKNC92QrtKBJHCghNF0mjhaDKWRN3HybyG55qo6UMBYzjyq4aX5KhzZJ9kq/blWAgkgSTn+W9Ud9gFO1ZeMxegW1oenl1EqtqJqwErRMlbU8TWQOa1VI7LwXImJdMJHT2bS5WNX2+UKAtX7KoLODyqjNEBZCXK8tiLqTXFZHLBtYSsrTdYcXAFaDfl3XAT16ptdfEbaEehjHiwdHIwfQpLogSiLVL+0bREE2kW8YTYNMHO+2UmUlosLQw+HploFN7TGhMO5zOZKryyPe8lwr+F5ntFLq9Lh08LpbSjJwl6lORrHVMaQEPyk30i50AwNTsPdWowA3e7twP/dkbn9kf4cCBkAq7nl7rcvNFBAkbpg5yjQqhgGTprunQsL3BreUJc0ZPZZ5qy6y7TQwek2iuS6xMHtF9+Ff4kq4Ra5z08Ad1zTeYJHL7rJ6sC6mBwtdN0LYwOdWEw2oCuYfp5W4Ix5XTsla7hTKW0beQmKvrayK0sqzH2UZQYvK5xhSLRVfdbjKtJ12ktds77OyWc5jhz/heCpiGGLj2tzQsNZtFlYGOxWjcvNdD0/QmUhz0ieehQWcTpkunaA0UFRDf7nFFoDvJUgttJjCRxwiYluSDTR7SV7UO3EIPFdPbzlLDc4XNEpkQJck60mOJ1lMkb/wrcopp+y5OE7ntb8p2lkLWXzmf3OP3X0hgpqsRrIQAgI7QnnLqFZhcQHE+EEo4RvzZVO1Hsjq0ZuMePlNtjceRUBgKgtVn9p90ywTyP2TI9MJJAEuS2tsJ6lRaWjgc1+pg3nUkG/JIle4v4qkIB7qPhgaR4Jdm0wFI4gRNgZVuME8crxOVkYutoum6fpPTG88qhqZw5+3sgUhqt6Ie0krk+qOaZA0dkYI9vZZu8tN+UfBuImLSuS6w7dOfhdx0eLZpxfdFqcJzbPMWPos5k8keA79Oy0HQtcLCr8GPld4O9031mPxI2vkf9IKlYPYVR7yD3gR6jzXvw1j8twd/g/5SxPmnA2rNI0SHNcPqbSe2icKXFCEZoK/T8CAZ5RhEOIcGkAmINvZRDGHPAOchLlwwlYZfLiV3DAGDa0LLq8lWJR2hAyiYcd4ICE3cSUXFwpUPJsJYD83RhtqDIIxv7I1JkKxG0MyuY6jrTN9P0q9+qGZxAOVV0u0zsI8pttTTLquLl0Ut23P8r6IyUVlSHSqjmbcJ+CBSofmHimMG2J5+wQSfU0IyrHko65XF0r1KEKqchzCsQg7tw8IX3tA+QjkGJy6JAJJypq1ejjHtESXD/VdQ9jSo2i0LtHtAkZR0Wl0zSb5LVbVO2NwsnMTnzhdXtAGFmE2UWkrbRjK5bXS3O8tGOArE3ROwLKqRtyG9yVenYBYz9OyQknuu7ic5jQB2RONZ0vTG/wBisM1JvIVlkuZsdtVtz7UB5EoSAUqhVFc0NJkiDyRiZ7RRyPlQIgchSaZ0IPVFcP8AcCP8qSJBxlEJytJVQWn1SriLAyn6QfmikMuWFZbc9F2gNlYxsBSVJOFLMlXomChokJkjgw54RMQQQOqEXah72AbtyrTbCttZQtc3rdW+a9nA7IjQjGVjk3Q7eFZwSJrLCrHTTWoaEQfVYv1YC+gANaExSwVR2THeR+6o6yN7wAAjiniYcuS9I97wVJzSIC09yrD3AyCkzOip55TCFAK8T5UVaARLh4lWoXbY3FA7lo8lHOVlVAso+SuIO6kVwVASOKO66Lo7OXBUddWAUvC22tNi1nveGtJ+EYQrl9lxchNl98lQSlyu9tK1oI2vlBHlHVLZa6/dSqUmc002jiG5yuX6ArmHZdZWlS5oQkhCQVZgUKBfC7hRWiARBV2+iRsHlHflDruPDyTtKGiQfdLeLaaWcV2LQAsrnhcjIRBSzNE0+VT6mT+Hd2KO1mqcKOVzO4sDdxuxkK0XQl3ZGXbvcOFUOIcGwIPtMyqb9XI3UiHsQrn4GJ2gdqgcg0UZzVcc05WRBKYpWv5CrTrEOaG2cTAOaxZHMbLsYbK7dsr5dMXOaQO1rcrUnOcx5Y1oYQ4wRPdvkOit7mAUud02klMge7grFpH6Bc1qAfTs+Su4jFPAr+0Ihgg8TuCx7wE30EeiHSaczE+ALKbNII2g+aU07AX6lVaDijCrTd3vBPd/QJ+UDsSj7InFdVw3ARnhcMrqXAOIpThzgkq9yuo6SKhvysnW26UjsEILXjFuAWR1B4bASjtbZWS28rkw4toKjmXSpI7V7RapsLySrCpoR91WdHtyukh1sMvBVuKVmdQkpmFqaeru1Llz90KV08q07KGhQSVad7KC2l5WnZTgcpjW4yrOqQZSthPKA5Q6jpGR5Z+qbC2pAB5UPHP2WcDoV2LflZIb47KSESMg0iUmbo2CysHqmpLhQ4TAHNNqlhvLSA4CuyY7NwLqrwxsAnU5AaklIc4NyVa0sJeaZx/C2u0+ymUw1sS5sxUAI4gbEHTPLqqoIe/1O4XRQRtYCyvaeQe5Qm46k0g/DbIDQbawZPX2TC4uzf8A0obBHHyAFi9mvZSqhzyXEk5XicrTks78qJ2xnuceSOyh34qc+vL7Y24APJW9je0eKm5rWuuCLgDPx5p/pObyFnv6jAOOV5rAtJc5rpaQGmCNbzn4JR04mZtdhaU3UJ4pLaN4J/YKS0ucGxMXdGXIKRpfSgMcfP8AKvS6yIytMuLR+tlgv00kRyFrMmjkcdptQw94+CN7f/xwPleGZD8BFAVMOxhGeFDrImjcb4R8gUkahuV12ixA37LElP5js91NIbrViZTbXLdV1Bmf6beyuAEywAsguNqwJKU6QkhFtYLs5UsoTcpZdfKl8u0Chz3RGYVIkDHt9wT4epSxOaN3Kr8Ai4P8rOl6dFILC3YP+QFji2WsGlUVIzF1nSdPezhbkfU4ZRd0rsM6qi9rmGiFeY5riKKuOahxB4Vmt3Cox4P5qgexzMFIjcHi2qr6hggp8MbQ8FFINrbKSgrrGiqWUS0golFm/girKzNZrK9rf3HZHDU5r6XOSAsfte62nxlQ0Qefql7iTlDMBspPYLjY6QPMgeiXJVJ+g1bYZaPflejHbn/2NmBDQRluY6QkenWQujAtY/brWVeBtJgbF3kTntG+aRqIZJvbuoKHayLSHe5oc6sfH790lSZSp2sXazwk+hsnwwMhFMI+TS53VazUaxxc6/tmqRjUZJm1gREC1wZhOscE2t/pnTIxEHSi3UOc/wArExuJh7uHlfM5DVDYHC03SNZdAArY7HYKbYqS17jxEkAgk89ENWuL6lI7UP3NNgfunK+GGomdvdC4bhRCr6bXzQOuzXlKHC7eqRqNHFIKdjxS29D/AMgkNh4NobmkWIjqsqbpj2m2m10um6tBJ3Q6hMKn6MgdkUtNssbgS09kjErsdHH+W2/AXJa/WNiBrkphtAnIK66UNFLlfVz7jz3TDMNqVVkmJOEtsgyi/DEBKc9TE8Ocb5q0RtMQhLrwgcXMDXtGTR/8PC5whS11ikLvZLmiVWLSFINL0wc6Qtd9Qo/4Qy0XRjIUb3Ci7koTqQm1kp0MT/qC14Oq6iEg3YUFjt1Qk6VE4+F0Oj/5KxzLk/wtSt2W11/lMaWTZGMkw4X8rA0vU5mUG58+Vm4jAVGnLiG/9lTdoSDcWRhdLp+vwuZtkxeMoFHs903HgtkfKxNb1eNtsiCcpYEm0EkZgaf7jkF4vb3WL+JlBNYtNDs8TDjeLNbN9huUPreAltaSDt/cpyn2eQPlFPmcz0A+6UZR5tCNjMu91qzcIwC/E7rYeQ6JZe48I4iBJQAC8l2r2hXHDxVJBuIADgNic15+Dyusie7avSYSkRhwIlxZrqSNT4qHOIGFz0k7X6unGvdn7JDtbGuqMYBTiG99oDWgOFiBHQKWE7bcuvYI6JabHZZOLpuYGvc6S/QZAASFJJ5XtDrhNKWNGAEjg2/ErNacib9B/C8DaHWSenC9w7L1DcaA4snij9rzf/i7W2hT9i5J0PqfnXRPcY/cJhpAEsu3VhzHTY+inn6ufKpPJIAd+6tORFxofcaFLLSMLw1PptN98A/quBzUkLzZju3A/VeO4KDVosPLoh2hxoq1B1DVQMsHd8lL/wCFaMk8OPCVLr3vkt45TDAgcSqja9MtcTd9u6k0UO5Pa9vqFlUflWp0xwxmhtRJI8Gy3kCjSio24hTYBQlxex9gDaOfKDXqAITOxh9xpX9N0+fUwkNHzaH8Ybpwka4W1yr/AIKaN/5jbzz/AKUmP4TOyp5D7HCgdF4cI3kuJs8Kwsiq17TzbL7WvQfPIGm+uazLpPYT7Xt7IlIcIiOQtJJ2G6C1MkhlZvPJP7INbDReoeEHJrT3jyJGXQJgkvAH6oPSYXYF+T/0inDkgA/5TBk0fOeZGTfG6XvFk8n/ANwikfG0834V2MDB3RBOubupJXvc7JKU6Yl4sYVXN/NVNeEstImsd/2CBjjFN52a70ClnKsacB031XZXha7DUqsYP3EBNlPuXVOcGsLh2C98ylwgACw/hL3XwuPmNncVh9qGiJuXOJPcDiLnppdNYxxWrpdVqNoaw7W9z4Wa+k1o4niZtYSAIsBsAmuADVodK1zX6lzbIAGPnOSszAz8aWQfm6DT7pcdFyv9UkiEDwTYXosPQAGUkmSSLk7p9iguLn1DpXFw4wAEz8Nw7wsfyx3CHC9DK36Hmh8oYrBvfA7pMPH9J3R0Hij+ibt/sdlwyPkLqjrkbfllDWpQe1jqd3OVTi0U0OUO8t9vld0i6jAyvPcNu7witagdShmpEbdqK4Tkl2QiYwua5+z9l3DkpDvCAscaLyoeQ0En+eSBz8WVe00R1DvRaEg4HPc+XJczrJ/XlI7BfR9FphBCGDkKlWlklwzuYLanyQsl5CqGHQ2C1oeqvbh6xtX0OGYYC5lXcFa8Ouifi1zmo/4/Own00UFWg8dqWO7SSj2uaR+hXqOAmGs+fbQDdx0Cy3O88J8TPSrfxSMXcJ4acuqEXcbQPoxvqUNd3fSk+7vj/amhSDXTPFUI+fQcmDTrmhc9zh4aluutwFKDSPFnreUbSA2gvSRF4a8YBwuq07SBPTyUAq1HFud6LjtAzZ5XcGiMkKn61W0ZB7pXH0gaVUf6HfQqWcq7pne9n3XhuzqobiqbjcCT6GE17d7qW7qyRA4Dx/tekdiKtQ91pjRNa2ONco8NuwoHYznDvR9f4U/iWjhHG4tuj+iB2pgzSZxzrB5SCJSzMCtDpTi6Y1nCy/01huOu8xZoz5koBILwr/VRsho8nhepLWi82HkpDicLmvw7v7scJDE9oDIZqwyK8lEIbrHH+UjTrS4tMcLxHjofsmlqtPYS2wctyPsiUwS0Tm3unmNPbwQnBtJmDef/ANkVrCVBpVzLmh4TFOnrCW5wSA1zsK4ZfLNKJFYVhp9wDjS40JEiPzdRupO/ENsg8HBURMor8JLQG5efbaVr4iXDu8QbmJIk726LI109D0waXe9I0XpsL654XcTHZHgOz8vB2Xmsf0HjLc/b/pdAJaHuUVKUAAjWyQNwCY148oBdnbNOG2giOVQDNGa5CkG1ZjJ5J0eqlj+l1Jc2jhm/qNBXr2A/9Olc51HkZeG+wW2aJ3uNDsPK+WPJPKZoYUNENnmdSdzukufZt37JJF5cVd1IXGR31UtJv4Vjc5oDzn4VKtMxIzElTuyp3BxqvaePhSGyO6pBS3YefUPbH2QyI6o1AaGglvBQKjQb+fNGD4RersAA7XlIYfsaixxc2mJdBv3g0j+kH5fBCXFFLq5pGNaH3/7uneFS0XykFpqgrOIyROAS3im0MLO7dp/5FSdBPlBVfUWGYW50ElmtisYJr9+68/8ApqqWU3cDOJzj4AC31JR6SH2hzirXX5GOmbG7AaM/qtB2HrPs4W6wFoCRjeFzsZbw08q3/wAM7WFBnCL1C0WzgcrqnZtjqdOov9kInAKMSEuHZEp0gXSMnNnxF/uV5zzR+ELmNewdqKaZRibfylOlJSPTaXm1Pw7KA9QI9pNK7wIB1Q2bQW3bR58oMG8COv8AZGcpojijw7J7JbEVeEEanJKmm9Ju/wALU6ZohqpKrAKSbFhuuVfI55L19EjYGgNCs6IjXaEDXOu7TCwO5VILR3THqPJPE27DwlmDwqmvq5tt2+yY2NpPsP7oS57OQoF/lM7jI+S9sLPqH69kbJWONXSgshQXj+1XQLwMr1H6drvPEODip8TgKkwXGc3D92t10erazDjz3C+VzBpwOVtiNFSd8qmWUfcquAM5qfcOUTbY4HsqhsWnPzRk2cJ7ni97AqcEi/siSidsocKKh7Zh1xny80TckheAdbmYOUOr8uR/N1Lecoo4xuMY7oGIeG3OQTWMLzQRtjr8toF9ysurizVeGty15/kLQ9ERRW7lW4oBEzc+itGlG3gbKiD3WeWgvIPB/wALm0ZlsC+YN5Gx32QuCa2U1uB+nuOyhtACzQANhaFFA4Vedr3n1Od3/qRWUpF/5XqAXne04FHuhcJEgfgQvB7JQeHOx+qpw91DRTJHNkf7Up2Y3vUOfEPQ+ytyf3rzacHDyUyB4BVuyr0eGiyocASIuvAo42GnB2HDsuezbNECvbg4jCHiWtjOPZTZCkRP3ta0WbWTLXk94A5NBtI3BNisbXySS0GDA5rK77pWlGmi92HE2UKpRLTe33WZdjatoOF0MobuojfWeSmsEd1IKuUvCNQ5iex1ikBOUIUQbkeSc3UPZgHHhAWNcchWNM6GRzv9V4ytcbcM/CNrXtPtdS2cbVrkUqTG/BY/utbPf4RmXbBdPG2IFzybI5Pb7L5vsH1HlO9oYvhaMPhpdVEAcP7QIu45eB3SYYuZZsDwUDQbsrU7PNaIrtYDa7Dn1Gh6KtL6V7oic+UqQMZ7gcpoE8vsougvH2jcOD/Kq1++g/IRg0LKhkTgLGfhYX6mxIEMaTub35LW0OnFF7lp6aKyXuGSlMHjakfKXA65JsumieolZGXWcFK4uq8nvW5bJ8MTGNpqbEG17O5T/Y2HMccZ5HlqqWteS7aqfUZtp9NoWkylfyKzwbWYMFoRHgyEWCE2MNAcxp5QmiCef5ZeBoLwLtjWVgFQWmc4+yhp3KdQX2GVf+13CPzVTnsluY1j/dhUrC0iOiJ1YQNazZZvJSnZbJNDeHHw4SUyX+/9EcftshF44Nv4VfkIQHgjae+FFJsLxpHKZvULjV+VfIdJXuSoc5u74WT2if2gm+fJv98vBV9ZqPTjxyVv9E0hkfvdwM/qUqaY5dN/Bc62QjN5XaPG5CotIHdJA/pIJb5FPdPYqQX9sJbYy36SofVH/cbEatiOsZrzWYHpO/Qr3qOafci0hxXaQ4HUH7Ku9hYaIpObID3VX/NACNgIbZRHCrSt7IyCchS3BtdVzt9VIKaTZtemrdkV8RiX1L0qYlgd+4t1LRzvddOJYooWtqzz8L5gBS3uzuyqdBkU2xvuep1KoySulduebXnEpbtmhUDOKmSHNkwNRsnaKSL1C2Vth3+EULWB1uXmqfb1UWJB6gLc/Awnsr/4aJ44TVHtl5cBwAnkUmXQxNbdpLtLCGnkBZ3bfazKbjAD6pzJuG8kMRftrt2UxMdI0X9I/cry2Lx9R5lz3E9URVpsbQKAWv2FiHVWPY8zwAFpOYFxHRO07jaQ8enI0gc4XoOze0QAGOEQIBHsg1Gk3XICk6nRAv8AVBWrAlZBvusgiRrrPIXGnnJtpOi9u8Kzy7e1tHurMYB4L2SlyOFm8DwqvE5JrWbQl7xuJJx2QzfbaR7bqWuoZQyh8eZO6FjTwtcSZsTPgvNcHObflD6hcdrRhDwtPhe3ZlEnxIDfuiebY4+SmMYdpAVm3HJKcEDoXbgOaUPadNPWyJtUntj2yXao6oAwudpp6QgdhNj04lm2AXuWQ8Ekl4IcTO3h0XN67UmaT28BfQ9Dpm6aEMb2Co0biFTzWFZqlDWgkkT/AHREkLwGUMyLAXOuicPd9RwFByquoi0WO4MFSyYk128IfSBXOc4aB48j7FNaIXce0/PCEhzfpyoZUabZHY2XnQyNyBY8hS2ZoNHBU1Gwl7jScSvrLqWd+dh9ls2SvmVkqtRpiLjnb82UgUjaPKo8DhE3dCgmshS7JwvIfqjssNPxGCBqOe8Lc6dqt35buVe00u/2rIxdf/DUQ4f9WqO7/pbv1TpXmR9DhD/VfXYLylR2/uoNcBWvul3oCiteh7Gw/wAOiSfmqEGDo0a+Kt6aLuq78vB8L0vYvZ7ID3EEzYbdVW105a7Y3hV9TPITsHC1jSEEECFkFZ7muNOaeFzaQiBEcl7cbyoMrh9XKj4Om2SMSBpUSyFzLP6qjqYlND7yktoRV3Q6gaLfZQ1xJtTKTI2z2PflCxVIENYP3uaPCb+gXmO91+MqGOLnURQVwzvVnblrB0HeP2XicAfqmm6wqNAbcnwUblG+ST2jsqwRJzztyXrHCNhJds4KQx8Pdwj5W583e0LK1+rdEzYDkrr+jaJ7WepIb8JMB7LA8Tf6X3HhqPArHdK2TEgyO4/2tzaRwhGs0m80zzu3z91AiJHtIKnee6u9uufMJeRgowbVGxGt1JLi5SqOgC6JhO5SCqEwEYBJpTRCo4cU92U5hLDyluaDygu4rcM+IVlro3Zc0KuY3N+kr7JUa1pkwI2tnurvK4T08AUrPoOIIJtoQZIOh8FF0VIYQUriqZFNwpkF4EX167SiYWl3v4RFovOAV4DF16rqhbVlpDoLdvzddTBFGxlx8K60NY0beFk/rGf8U5pyaGho5QqcGWZQaYfl33JtYT0xPpaXZXZH/dq2YLtac3n7BQ1rnnCQ+Wzsbn5WlVqcRnyGw2C02tDW0Cpa3aEbB4x1J0i41G6VPA2VueVD2bhV/qvU4bFNqiWmRzzB2XPyxPhsFZkjCzObtHZT8EhziQPKpEW27s33QeEjKT5WTLBHuVt5sgGh9u6JtAz1QbM2Skxxty7uOyG6heT72TC/sEx0jAKA+6VpkfEc42FNhPibfSUf9grlx/jlLAyMqcIz/KaDPelx/wCRt6AKJD7015IyKxn7qSwCOIgTbnKgEOXmNc8e3nm0vjavA3u/MTAG55oJJGxtJcr+g0p1Mwa5uOSUiKcANA6n7rkppTLIXu/8F3oaGgNbwqRaDmPD0SyApHCBWZHzQQfMKWmuFBBQX0YPdtz08QniWxTsodmbCo6raDawMt9kYY27b+x/7RbiOVwaHXa6d49kJa+P620pa8FUqUzJk20RBwqwEdqCIsF4U6yhJVKjotfyRsBrCHlfYDDg4Q0gGHcOh3PotgNwCuEexw4RqNHhgyTO5tHNSSHHKFocEN9ISZAkxAnPy2QFqhxI5Xi/1piGl7BA4wLuGYGgnVdH0qN7Wbv7fCsRChlYuPq0sQ1vxgW1GgDjbHeA3lNOmc0kt4QelJG725tJ06NCmZY1znf1PjPkETdOTyj2SP5IA+FqdkYQ13OdUu1oyyH5EpWtk9CMBnKF7xE0Aclbo7CoGO42+xIPgsga+ZpokpH4qRrcoNf9N0otxjoZ85Ca3qswPC9+J3E2r4DsdlJ0hzjvMR9EufXyTAAhIfMZBRTpZqLjRVvsqfp4orB/UvavC0Umiar7QNBNjbU6LQ0kPu3v+keUbYwMldhziKVMGpFS0uEw9vTR3ovOMMj9rRX+1JokEYTmF7QY9hqNNo8uozCU+FwdTsICwmheUq1rjTDcn1n35N/sAUbfqvs3hEzbuJ7LSqRpEZDpkFXBJ5RB4Ds8BL4h06ZZzHmCjYKFoogGOwcOCz6DPiF1Rpm9hMxoXRoTCwOqaol3pdhz913PS9L6EQ3c/wClcN28/sso54WoOEDgBzG/uvUe6hCdTgCY/Nl4kL2UEUzeTO6JzhilNZS72JjX5UhUdSHTpZMZO5uSb+FG0KvG4f6hcXz89VZ2wuwfYfhKIezjKqXjeCdChELhdCx8IfUHdS4HqoAF0TSbGNwwvtgbm07AX1Wn2XF/CE6kWhoI4r+W2qNrdwKWRs5WX2zjW0mOqEQLgC/zbJ8MLtQ5rB+qAt3FfPKOGqYmoS0Ekm50E77Lqi5mnYLNUrBcAvVdlfpemwTU77siNAdxusPU9Rc40zAVZ8zuGomJ/TNJ8wC0zmLeiFnUZWc5C83Udirdmdk/AaWzcm5+yr6zV+sRhLmk3PA8Jt7Mz9PuqQdfKrEuIA/dQGb5HVDuF4XpCfaR2QeNosDy38ExocMlCQQ7cVk9qds06FOGu4n3AYDJ4jvyVyHSPlIsU3yvGS8lYNPsOt3KvEW1Xulx/oaR9VddrIhbP7Rx8lR6mCFu18GTT4A6JbEm56nmqEclO3kfsgYQOUq3BNaG4dmUcT51A35lWTI5zjI7J4CI/IRsLU4nuq6Xps2j9zv/AF80MntaGD7o2s2NtHdTkwYjSNP7pV4QbnBuO/lJdq1OFjzIlrbdSjYcC1c0ce+Rn/8ARpecwr+Hhgw4DMbLl5/c9zjkWvoLWALSo9pu+V/fzk5GFW9IHPCkik01zKlmuEnMOsfLVCd7PqGPhRaivhjc3keiEOsogUsGxnmiGeF43aHTM5iyN7Qyq5Xgq1LnLJDW3NqVBB5BSOMKChVmAjKYT4JHMdYNJb2tcOEu7CkZOLeW3RXGaxpNPbu+VDNOf7TS+5NJM5T0Ku4C5EfZdUyJE53Ut8KHi15btbsepi6wDiWUWHxebXA9JWvp9VFpYvaLd/CW1vladLs9tJhbTp8LRAzuY1PVZ8krpTueUEkdAFWrSACNhIFz1G6SHbiQeyTVkBVrEnhIABOuoG0a5rwdyLXtgsoNVosAJv5KRkIHU4oby2DMiJtyGvNAY3AAgoQwi77oJNpA4p8LfgQ0AUp2SWqjaMaDwRulsjKgOPBWX2h2MypDi3hqAgio3MEG3+7xVyLWPaSLseFBAA9yRxlTEshrWsfeOP7ubomRxQPy418ISxrc5TjHljC554iBnAEk7AdUprd8hDMBABuIPZJvpvaPhg/51bvOP9DeewH1Ktij7uwx+qaKdkdk38INaGtA4WwG9LSeuZVZzrOUQ95zhWYBmBryUZU7XE7HLK/UzopC3zOaLbzN/Jec6mOvsP5Wj0WIHV47WsClc2FoXOyANZld5QpS8jjgaC8aqBYi3FEDQUNMukaKDTGV5S6wnsJ2pUB4fmDc+L0ulSQtLdx7oPTPZOUcfSeIPcJzBynkUosew2MhRR4Ks7CgGR6GUQkJCmwEtUowTGZz6rxs8o7S5EZ38PzZFV/SoKu2drIaFZXlxJ5I6wjBpfY3Wy5LcXFIg06IV5Lhne1y+qafoSiPcAqzHEOZzvlCF49oXpD7iEqwTc5+P5qhdyqkgpWfmNUIQDhAce8RzTBwvOFNQKr5e0EAzM2RtPsQtN89kpUfwmB+XS6FIawSqPcSSjiaMIe1qrhEAZfhR1ygLtzTarAk2CEHFIbJGfCQqDjxIaflZT4wP9UxJ6K438uOx3Rk7G4QMAZZUqm73Pc2dmjIDkmS+0tYOKRRMBeGo1WoQ4DlKrnuhaBtertpiTzzUoRI6gsD9UW+CNOIpOq/on9F0nQDeocfsszKAOiwzyV2HIXAQ4QBf8+ySSS0goVE9/wlG1oMdnyiqwr02DhJ1KEuJdt7BL7oTTdvSVLh9SNMUsQ5vEWki0xpltklEA0lECltUWB7ASAJ2shf7ThCOVn1GifBQ0ou6g2Xh9SMJTEPjJXImhzcprRh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 descr="C:\Documents and Settings\User\Рабочий стол\osnovnye-zadachi-i-celi-zakupochnoj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429132"/>
            <a:ext cx="2571748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Логистика изучает и осуществляет сквозное управление материальными потоками, поэтому решать различные задачи распределительного характера,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 есть делить что-либо между кем-либо,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здесь приходится на всех этапах: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распределяются заказы между различными поставщиками при закупке товаров;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распределяются грузы по местам хранения при поступле­нии на предприятие;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распределяются материальные запасы между различными участками производства;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распределяются материальные потоки в процессе продажи и т. 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3" name="Picture 1" descr="C:\Documents and Settings\User\Рабочий стол\1344943577253937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43512"/>
            <a:ext cx="9144000" cy="171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Для того чтобы очертить границы распределительной логи­стики, рассмотрим схему процесса воспроизводства капитала, который, как известно, имеет три стадии (рис. 32).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8358246" cy="289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5572140"/>
            <a:ext cx="89400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 32. Процесс воспроизводства капитала и функциональные области логистики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60722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Понятие распределительной логистики легко сформировать на основе общего определения понятия логистики. В целом логистика определяется как наука (деятельность) о сквозном управлении материальными потоками, включающими в себя:</a:t>
            </a:r>
          </a:p>
          <a:p>
            <a:r>
              <a:rPr lang="ru-RU" sz="2400" b="1" dirty="0" smtClean="0"/>
              <a:t>— доведение материального потока до производства;</a:t>
            </a:r>
          </a:p>
          <a:p>
            <a:r>
              <a:rPr lang="ru-RU" sz="2400" b="1" dirty="0" smtClean="0"/>
              <a:t>— управление процессом прохождения потока внутри производства;</a:t>
            </a:r>
          </a:p>
          <a:p>
            <a:r>
              <a:rPr lang="ru-RU" sz="2400" b="1" dirty="0" smtClean="0"/>
              <a:t>— управление процессом доведения готовой продукции до потребителя.</a:t>
            </a:r>
            <a:endParaRPr lang="ru-RU" sz="2400" b="1" dirty="0"/>
          </a:p>
        </p:txBody>
      </p:sp>
      <p:pic>
        <p:nvPicPr>
          <p:cNvPr id="1026" name="Picture 2" descr="https://encrypted-tbn3.gstatic.com/images?q=tbn:ANd9GcRGktgJMECJAV9jSBuv0IvtWBh7OcnQlDAw_r1RFd-Rfbsv27q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28"/>
            <a:ext cx="257176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Распределительная логистика изучает последний этап (не в отрыве, а в глубокой системной взаимосвязи с предыдущими этапами), то есть представляет собой науку (деятельность) о планировании, контроле и управлении транспортированием, складированием и другими материальными и нематериальными операциями, совершаемыми в процессе доведения готовой продукции до потребителя в соответствии с интересами и требованиями последнего, а также передачи, хранения и обработки соответствующей информации.</a:t>
            </a:r>
          </a:p>
          <a:p>
            <a:r>
              <a:rPr lang="ru-RU" sz="2000" b="1" dirty="0" smtClean="0"/>
              <a:t>Принципиальное отличие распределительной логистики от традиционных сбыта и продажи заключается в следующем:</a:t>
            </a:r>
          </a:p>
          <a:p>
            <a:r>
              <a:rPr lang="ru-RU" sz="2000" b="1" dirty="0" smtClean="0"/>
              <a:t>— подчинение процесса управления материальными и информационными потоками целям и задачам маркетинга;</a:t>
            </a:r>
          </a:p>
          <a:p>
            <a:r>
              <a:rPr lang="ru-RU" sz="2000" b="1" dirty="0" smtClean="0"/>
              <a:t>— системная взаимосвязь процесса распределения с процессами производства и закупок (в плане управления материальными потоками);</a:t>
            </a:r>
          </a:p>
          <a:p>
            <a:r>
              <a:rPr lang="ru-RU" sz="2000" b="1" dirty="0" smtClean="0"/>
              <a:t>— системная взаимосвязь всех функций внутри самого распределения.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78687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2. ЗАДАЧИ РАСПРЕДЕЛИТЕЛЬНОЙ ЛОГИСТИКИ</a:t>
            </a:r>
          </a:p>
          <a:p>
            <a:r>
              <a:rPr lang="ru-RU" sz="2000" b="1" dirty="0" smtClean="0"/>
              <a:t>Распределительная логистика охватывает весь комплекс задач по управлению материальным потоком на участке поставщик - потребитель, начиная от момента постановки задачи реализации и кончая моментом выхода поставленного продукта из сферы внимания поставщика. При этом основной удельный вес занимают задачи управления материальными потоками, решаемые в процессе продвижения уже готовой продукции к потребителю.</a:t>
            </a:r>
          </a:p>
          <a:p>
            <a:r>
              <a:rPr lang="ru-RU" sz="2000" b="1" dirty="0" smtClean="0"/>
              <a:t>Состав задач распределительной логистики на микро- и </a:t>
            </a:r>
            <a:r>
              <a:rPr lang="ru-RU" sz="2000" b="1" dirty="0" err="1" smtClean="0"/>
              <a:t>макроуровне</a:t>
            </a:r>
            <a:r>
              <a:rPr lang="ru-RU" sz="2000" b="1" dirty="0" smtClean="0"/>
              <a:t> различен. На уровне предприятия, то есть на </a:t>
            </a:r>
            <a:r>
              <a:rPr lang="ru-RU" sz="2000" b="1" dirty="0" err="1" smtClean="0"/>
              <a:t>микроуровне</a:t>
            </a:r>
            <a:r>
              <a:rPr lang="ru-RU" sz="2000" b="1" dirty="0" smtClean="0"/>
              <a:t>, логистика ставит и решает следующие задачи:</a:t>
            </a:r>
          </a:p>
          <a:p>
            <a:r>
              <a:rPr lang="ru-RU" sz="2000" b="1" dirty="0" smtClean="0"/>
              <a:t>- планирование процесса реализации;</a:t>
            </a:r>
          </a:p>
          <a:p>
            <a:r>
              <a:rPr lang="ru-RU" sz="2000" b="1" dirty="0" smtClean="0"/>
              <a:t>- организация получения и обработки заказа;</a:t>
            </a:r>
          </a:p>
          <a:p>
            <a:r>
              <a:rPr lang="ru-RU" sz="2000" b="1" dirty="0" smtClean="0"/>
              <a:t>- выбор вида упаковки, принятие решения о комплектации, а также организация выполнения</a:t>
            </a:r>
          </a:p>
          <a:p>
            <a:r>
              <a:rPr lang="ru-RU" sz="2000" b="1" dirty="0" smtClean="0"/>
              <a:t>других операций, непосредственно предшествующих отгрузке;</a:t>
            </a:r>
          </a:p>
          <a:p>
            <a:r>
              <a:rPr lang="ru-RU" sz="2000" b="1" dirty="0" smtClean="0"/>
              <a:t>— организация отгрузки продукции;</a:t>
            </a:r>
          </a:p>
          <a:p>
            <a:r>
              <a:rPr lang="ru-RU" sz="2000" b="1" dirty="0" smtClean="0"/>
              <a:t>— организация доставки и контроль за транспортированием;</a:t>
            </a:r>
          </a:p>
          <a:p>
            <a:r>
              <a:rPr lang="ru-RU" sz="2000" b="1" dirty="0" smtClean="0"/>
              <a:t>— организация послереализационного обслуживания.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357166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На </a:t>
            </a:r>
            <a:r>
              <a:rPr lang="ru-RU" sz="2000" b="1" dirty="0" err="1" smtClean="0"/>
              <a:t>макроуровне</a:t>
            </a:r>
            <a:r>
              <a:rPr lang="ru-RU" sz="2000" b="1" dirty="0" smtClean="0"/>
              <a:t> к задачам распределительной логистики относят:</a:t>
            </a:r>
          </a:p>
          <a:p>
            <a:r>
              <a:rPr lang="ru-RU" sz="2000" b="1" dirty="0" smtClean="0"/>
              <a:t>— выбор схемы распределения материального потока;</a:t>
            </a:r>
          </a:p>
          <a:p>
            <a:r>
              <a:rPr lang="ru-RU" sz="2000" b="1" dirty="0" smtClean="0"/>
              <a:t>* определение оптимального количества распределительных центров (складов) на</a:t>
            </a:r>
          </a:p>
          <a:p>
            <a:r>
              <a:rPr lang="ru-RU" sz="2000" b="1" dirty="0" smtClean="0"/>
              <a:t>обслуживаемой территории;</a:t>
            </a:r>
          </a:p>
          <a:p>
            <a:r>
              <a:rPr lang="ru-RU" sz="2000" b="1" dirty="0" smtClean="0"/>
              <a:t>— определение оптимального места расположения распределительного центра (склада) на обслуживаемой территории, а также ряд других задач, связанных с управлением процессом прохождения материального потока по территории района, </a:t>
            </a:r>
            <a:r>
              <a:rPr lang="ru-RU" sz="2000" b="1" dirty="0" err="1" smtClean="0"/>
              <a:t>обла-сти</a:t>
            </a:r>
            <a:r>
              <a:rPr lang="ru-RU" sz="2000" b="1" dirty="0" smtClean="0"/>
              <a:t>, страны, материка или всего земного шара.</a:t>
            </a:r>
            <a:endParaRPr lang="ru-RU" sz="2000" b="1" dirty="0"/>
          </a:p>
        </p:txBody>
      </p:sp>
      <p:sp>
        <p:nvSpPr>
          <p:cNvPr id="43010" name="AutoShape 2" descr="data:image/jpeg;base64,/9j/4AAQSkZJRgABAQAAAQABAAD/2wCEAAkGBhQSEBQUEBAVFBQVFxcUFBYYFRUWGBcUFRQXFBQVFRUXGyYeFxkjGRUUHy8gJCcpLCwsFR4xNTAqNSYrLCkBCQoKDgwOGg8PGi4gHyQpKSksKS0pLCksLCksKSwpLCkpKSwpLCwsLCksLCkpLCkpLCwpLCkpKSwpLCwsLCwsLP/AABEIANMA7wMBIgACEQEDEQH/xAAbAAABBQEBAAAAAAAAAAAAAAAAAQIEBQYDB//EAD8QAAEDAQQGBwYFAwMFAAAAAAEAAhEDBBIhMQUGQVFxkRMiMmGBobFCUnLB0fAUIzNi4YKSsiRDogcWNMLS/8QAGQEAAgMBAAAAAAAAAAAAAAAAAAMBAgQF/8QAKBEAAgEDBAICAgIDAAAAAAAAAAECAwQREiExQTJRFEIiM1KBE3GR/9oADAMBAAIRAxEAPwD3FCEIAEISIAVCbKC/eUAOQodXSlJudRs7gZ9FCq6z0x2Q53hHqlupBcsuoSfCLlCzFbWh57DGjjJ9IXKjrJVn2Xd0ekfyl/JgM+PM1T3gCSQBvOCi1NK0m51G858gqXSWk3VqD6fRlrnRGIjBwO3HZuWYfRezORwMjlil1blx8UTToavI21TWSkMrzuA+qi1daR7NM+LvkFm6NqgdZt7xIPLJdW6VYP8Abu/EPmJjmkuvPnOB6oRXWS2frJVd2Q0cAXfNcHaQru9tw4Q3+VF/HEjAiM8Psrm+sTm480t1ZP7MuqaXCRIfTce3U5uJ9UwMaMb+P7QfVRelbvTen3ApeoakW1HTDmdlzj8RB9VIp6zvHaY0+JBVHeO5F07SrqtNcMo6UH0aqjrNTPaDm+EjmFY2a2NqCWGRlPfu81hRTUmz2qo1t2m5wEzA3+uxOhcy+wmdqvqbcvAzMLky2sJgVGk7g4LHGzvdnJ29Y4+aPwkdp4HqmfJl/Ep8dL7G3BSyshZ9Imn2ajj3ZjkVKpa0OHaZI4wfomK5h2LdCXW5pkKooaxUnZkt4jDmJVjRtLXYtcDwMp0akZcMVKMo8o7ISJVcqCaSnJpQBU23WWnTcWGS4RhkMQCMSdxCh1daj7FMDvJJ8gqXWdkWp/eGn/iB8lW0DBwJHcMuWS5tSvPU0b6dGDimy+racrO9u73AAKO7pH53jxJjzwC4N0sWD9Np4dU8tvNKNM3tt09+fMyPNKcl9mNSxwjvTsLt4H33fVKaDR2n8o+Urg6oTmSfFNKq2lwi2H2yT0zBk2eP2UjrYdgAH395KNeSEncB5qut9BpOrqpOZP33JhTbu8/JKGDcobZbA10cVxfZvdEeKlspE5NJ4BdWWJx3D73BCi2GUisZYsZkDh88kley1J6rmx34HhkcO/Mbjtt/wjR2n+g++SCaY2E8z9B5K2hrkq5LoobIyqB+YOtOMQR3R5qSy1kYFvLA8irU22Oy0D77oUerUvdqD4BRJRXZKyOoMD8nid2M8jC7mzsGb/P6Sq99mDhBGH3vXP8ADub2X+BxHnl4FTqS6IcW+Sz6amMmz3wPUykNvOwAef8AHkq1trIMPb4gyPPEeaWpbANw4mEObfAaUTHV3HMnhkOQXNRGWy92Ty+qJVMssl6JJqDem9MFwTmqCx1vq31WH55+A/5NVMFd6qD81/wfMJ1D9iFV/wBbNUE5NCcuwcoE0pxTSgDD62f+Sfgb81UMMFXeuDYtA72D1cFRLj1fNnTpeCOlQ4Bc0QhJbyMCnhkSO6cOWxdG2lw2zx+ogrltH3sKVAEulawcCCO/McxiOSn0rJeEh4Pw9bzyVTRzSVhz3gkHyV46Ussq89F5+HY3tHz+QSfiGDJsngPUyqNtoc32pH7h8x/K7stw9oEeY5jHmAp/yekRpzyyydb3HYPX1XJ1dxzcfT0Uc1xvlMdatsYbyoc2XUUjuglRumJGfJNKpnJYkuqhM6bcFylKEE4OheUiRKgMEaset97lW16YNTAuvZgXoGL2i91Ricxj4KxrHrDj/wCqZ+FBdeMzxiADIGGycUJ4eSjWSHoOnAPVLZAMG7MguaSbuE9XYB4zKtEylSDcGgDgPvenqW8vJaKwsAnNTU5qgsPCvdU/1H/CPVUQV9qmOvU+Eeqdb/sQiv8ArZqAlSJV10csEIQpAxmurfzmfB6OKz60mu469I/td6j6rNrkXG1RnSo+CBCEJA0TaOPyKVNccRx+RTkAOa6Er3ymIRkAQhCAONqe66Ljg1xGF4wJgYE58tyrqxN5gNRsy3HES89GYaHTI7XUnM47ALKswlogGYIw2S0Cc1zFhJuEhssILSesZFMM8Oc4BXi0kQ1uTLN2G/CPQLom0mwAN2CcljATgmpwUkjk4JqVBDIlbtDj8l0C51e0OPyK6BBCFCVIEqCwJzU1PaoAcFotUm41D8I/yWTtGkabMHPx3DE5wr/UzTNI37z2sLrt0OIBMXgY5+a0W6/NMz12nBo2ISpocnLrnMBRrdb20mF9Qw0ZwCTjEQBxCkql1rP+mfxb/kFSb0xbLRWWkZbTOsLbU8XWFoZIk5mdsDLLftVeolpc0OEyDE3hmOO9FK0HOQ9u8ZjiN648m5vLOpGKisIloTKdUHIynqhI1+bePyKcmv2cQnlALgRCEIAEIQgBaPZHD79F0XKgOqOH1XVRguhwQgIUkgnBNTggByVIlUEEOt2hx+RXULjU7Q4n0K7BSQhQlSLg+3NmGy47m4+aCSQoemmE0brXhpJGJMYDE5Y7kVqzol720m8Zcq6rpOk09VpqO95+XJC5KvgWjYGlwIDqhAa33WdVrWnvIlvdmpf4QEta97W7AxgyngqmrpGrVN0Exsa0RhwGJVroTQlYub1MAcsSfGMB4pmXJlE1FG11LZd6RoLoAbAJJxM5A4DLZC1KpNXdFvpXi+BeAwmSInPZt2K7XToJqC1HPrNObwCi26wtqsLHgkHcYyMgqUhOayKTwee6wai1M6bi8DhPi3b4cli6tnqUXTBbG0ZfxwK91KrdJ6CpVh1mw73hn47/ABWSpap+JpjcP7HklLSYP6gg++3PxCsadpMTg9vvNzHEKdpzUN9OXUxI3tBjxbm3wlZZ1OpSM4t3EZH5FYpQcXhmuMk1saJlQOiDOKeSo9ekIvHDvGf8ptF90e83ePmEvHouSkJrHgiQZTlAAhCEAFn7I+966rlQ7K6oLocEICEEgnBNTatVoBvOA+9yAI1XTdIG6HXjea03dhfeiTl7LlFsul31uw2AWzAxPZpOEn+t3JRrJolt4ua11QlwfLuqwXS8tgDGPzHZqX1Wi66oIGFynAAjCMPvBM/FLGMifybyzoLY2etIIJ75OIwXV1V5EhoYPeeYHGF10eGkS1sYxvPNZuoKlV5AvPMnvGfIJZfOCwr2+kO091U7h1W/yolXTLyIYBTH7fqfkp2jdUatU4zwaLx8XHqha/RWoDWQXwD3dZ39xwHgE6FKU+EKnUUeWef0NF1apmD8TpHriVpdFf8AT574LwY7+qPAdo+S9BsmiadPsME7zieZUwBa4Wq+xmlcP6lDo7VClSGIvbxEDlmfEq6pUQ0Q0ADcAAuqIWqMIx4RnlJy5EhKhCuVBCEIAEIQgBCFTaW1WpVgcA1xzIGB+JuRV0hVlFSW5KbTyjzbTWgatJhBbLdjh2fHd4rJ1K1Sm7GWny/le5lo3LP6Y1QpVQboDDujqnw2cQsc7XG8TVC46keaUdJgnri6febl4tViy0mJMOHvNx5jYuemtUalE5EbpyPwu+qpg99J2EtO76jascoY5NSknwaVjwRIMpVS0dJNJ6wuu95uXi1WTLSYk9ZvvNx5jYqYLEihlz9SuqiC2NAgGTuAlD6j4k3abd7jjyUFskxzgMzHHBR/x4JhjS892XNVtXSNJuIvVXbzg3j3qJX0xUcIBDG7m4czmjBDZcV65A/Nqtpj3Ri76quqaVY39OnePvPx8goVnsL6nZaTO05cyrzRmpr6mYLu5uA8Xn5K8Yt7Io5Y5KS0aQqVMHOMbGjAcIH8qRZNCVXEYXZ3zPg0Yleh6L1HaztEN7m4nxeVorJo6nT7DAO/M8zitULaT52M8riK43MdofVardAPVGd5wg47m5+i0Ni1XpM7Qv8AHBv9o+auYSrTG3hHrIiVaUu8DKdMAQAANwwT0IWgSJCVCEACEIQAIQhAAhCEACEIQAIQhAAkhKhADKlIOBDgCDmDiOSzGmdSGVBNMAftOI8Dm1apCpKEZcllJx4PGdKasVKTogjuOZ+F2RXXQlMimQQQbx7tgXrdpsjajbr2hw3FZjSep5HWoGR7h+R+qxVLZ/U107hfYoKFMAYAY9yyDi6o72nO8SVvLJoes7q9GZBgzgB4lXOjdTWsHXIH7WCB4nNIhbzl1gbOtBHndj1cqOPWhs7O07kPmtTovULIuZHe/E+DAtxZbAymIYwN8Mea7rZC1ivLczSuH9SqserVJkSL578v7claNpgCAIA2JyVaVFLgztt8iBKhCsQCEIQAIQhAAhCEACEIQAIQhAAhCEACEJJQAqEkolACoSJUACEIQAJClSSgBEoCESgBUIQgAQklIHTkUAOQklEoAVCSUqABCEIAEIQgAQklCAFQhCABCxls1+iblB3cXuAHHqg+qq6+u1odk5rPhbJ5ulZ3c012OVCbPRXOUWvpSkzt1WN7i4A8s15rW0rWqdus93FxjkMFyaEmV36Q1W3tm/r630G5Fzz+1p9XQo9PXejMOY9vfAI8YyWLYmvzSflTyM+PA9Ls2mqNTsVWknZIB5HFTWleTjFT7Ha6zOxUc0bpMcjgmxvP5IW7b0z0qUqzGg9OVX1GsqFrpnGIOAnZhs3LQ2hhLYa4tO8QY8HAha6dSM1mJnnBweGdCUypWDe0QOJA9Vj9OmvSPWtRcD7IJa6PhGzvlZqvbXe00nvcs87nS8YHQt9Szk9IrafoNzrN8De/xlQauuNEdkPdwAHqV5/+JJ3DglDiczKQ7ub4Gq2j2bCvrwfZpAcXT5AKH/3jWvTDI3XfnMrPBdGJTr1H2MVGC6LvSWtr6gutHRjbBxOGPWjAKro2pzTLHubwJHootTNODTuS5TlJ5bLxhGKwi8s2tNdubg8bnAeohWlm11b/ALlIjvaQceBj5rJBi60gLwvzdnGImO6VeNaouykqUHyjfWTWCjUIDagBJgBwLTO4TmrIKs0PZaDWB1ACD7WbjxJx8F00rphlANvz1piBuiZ3ZrqRk1HMsHPaTliJYJFmn62E/psHEun0Ud+ma78nEfC2PMpbuYdbjVQn3satzoUarpSk3tVG859FlalOo7F7yficSuYosGb+QS3cvpY/2MVuu3/w0NbWamOyHO8I9cfJOs+slJ2d5p7xPm2VnOkYMmTxKR1qOyBwCX8mXsv8ePo2rLQ13ZIK6ArAuqna481Io6ZqM7NRx7jiPNXV2u0U+M+mUi5vs7Ts5Lohc82HD8NuKVtI7l2UW24tEkgSZgkbW7RxKlbgSadMe9iugoCclA0XRIe4mNgwM+y05QA3MiMTAGOCswhrBZbgAugTAnhQWLTV1v8AqG9wd/iR81q7dTe5hFN9x3vRejz81l9WB/qP6XfJbBdO1X4HNufM8/0poStTvPqC8My8G94mcfJVgXo2mWzZ6vwO8hK836PcY+9oWS4p6JLHZooTck8iPog7OWCYbPuKeahGYw3j6JtSrOA25rOOEbTK6tZCBh5x4fwnSgBLo3JU3pAlFNx2RxQTgVdLNZ3VHXKbS524RltxKRtknMq91ToAV8B7DsfEfVWhHVJRK1Hpi2S9A6Br0nXi9rQYvMxdI3bge8FLrs3qUjuc4cwPotKAs/ro38lh3P8AVpXSqU1Gk0jBCblUTZkKOBkZ79vPNSXaTqgxekd4E8xios7kErm52N+NyULeD2gQf7hz2J7rQOKgOUK3CX5nLDGBm3uzxOJULLJzguBapyjnKQvO9QdFMik0ERgDEk5gGJIE7stimIZZD2pwTWpwUFiGhBzQgWCKbQcwDiUJaO3iUAjqEoSBKEFxQnhMCeEElxqv+v8A0O9QteFkdVv1zjkx3q0LXBdS18DmXPmR9IMmjUG9jh/xK81BXqFYS0juK8uak3fK/sZbd/0KmdEJkDFPQsJrEFOR4mD4p7bONuKSll4n1XUILpA1sJ7U1OagB4VzqqPznfAfULF6Q0xUp1KkCncpCmXNN6+81J6rHAxewwEYyr7UvWKn+JqU6tQB5qPpUxddkILAXAFocQHRJExhK0UYPWmZ6004tHoYVHri3/T8HtPqPmn09brM41GtqlzqYc5wbTqukMdcf0d1p6W64gG5egqi0hrhRtGjjWN6n12suuZUkvv4NZLR0hgE9SYxnJdKqswZgp7SRRoVedLtvshzejdSfVL8cLjmN8B1zmJkJXabohwaanWN2Bddk+LhOGAMjOM81yNDxujpal7Jz8jwK6NYM4Ve7S1O89l/rNDpEH2BLgDEEgZgHBOs2naL2lzaghrQ8khzeqcAReGInDDbgq6X6LJp9lkhRrJpBlRpcx0hsh0hzSCBOLXAHIyuNDT1B/Zqg9iMHY9IbrIJEGThhkc1GJei2pFk1OC4We0NdeDTNx1x2eDgAY8wu4QSP0poipRcS5vVJMOGIicJOw5ZqAvUHsBEEAg5ys7pXVJrpdRIYfdPZPD3fMcFuq2vcTDC46kZFOo7eJT7VZXU3XXtLT3+oORHeudLbxWFpp4aNkcPg6hKEtGkXGGNLjuAJPiNiurFqpUdjUIYN3ad/wDI80yNGc+EVnVjDllKFzpau2y0VHBsU6Mi644SLrg7LE43DuW9sWgqVLEMk+87rHwnJWIC207XG8jJUuc7RM/qxqo2yAnpHPcRBJwGwmB4LQJULWoqKwjK23uxrl53pLRNSiTfb1ZwcMW54Y7DxXoyY+mCIIBBwgiUqtRVRF6dRwZ5egrW6U1RDpdQN0+4ez4H2fMcFlrRZnU3XajS1247eG/wXOqUZQ5N8KsZjKW3ifVdQudPbxXajSc911jS524CT/HilJZ4HNpciJQVeWLVSo7Gq4MG4dZ3PIeavrBoWnS7LAXe8esfCcvCFohbTe72M8riK43PNaGo9otFoqVSxrAXM6Oo5ovXGNIIbhexMHZJxWk0TqC6gwRWBeLVTrkwQCxjhLYzvFoIneVtoRC6EKSiYpVHIy2gNV6tF9HpKtN1OysqU6Aa1we4VC2XVpMXg1oHVzJJ7lFteplX8HQp06lPprPUq1G3g7o3CqastMYghtQY7xuK2cIhNe4tPB4rbdT3tcxlYlpayobww/NfVbVvNbk5gIOGIwxxSv0Q94ql7mCpVFGSJIaaQBI4FwlexWuxsqNuvYHDvHmNxWV0rqi5suo9ce6e0OB9ryPFYKlGcfHc1wqRfkYQ6Kc0GXtNOn01RkA3i6o1+Dz2cL5yzwXCy6HqVaVJ730w5tKiKQAcRDXMqg1JMkm6Bh371oXCJBEEYEHZxGxPpjAcFldSSNShF7lbZrBWHSXnU/zXl7oD8A6kGQ0nbeawydhKc/Qx6CkxpaKlIUYdBg9CQYMYhpMnxV1Y7E+r+mwu78m+Ljgr6x6oHOq/+lvzcR6DxV4QqT3RWVSnHZmO0bYqjG1SbrqlR7qgDL0SWgBovYnFvmpdk1Jtloa02ip0Qgy3PG8SDdGAwgL0Sx6PZSEMYG9+08ScSpMLXC37bMk6+dkKkQhazOR7XYmVGltRocO/1BzBWG0LY2vtbqbxLATAkjLLEGSkQkVEm0Mpt4ZvLPZmsF1jQ0bgI9F1CEJ6FdihKhChEghCFIAhCEANKj26xsqMIqNDhnjsMbDsSIUPglcmI0BY2VLS5jxLQThJGW8gyVu6FmawXWNDRuAhCFSCWC9RvKO0IQhMQsVCEIAEIQgBEhSIQBTa0WFhoueWC+0YO289o7lUan6Op1Wl1RgcRETMf25eSEJTS1DU3oNgxgEQIjJOKEJopAl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3011" name="Picture 3" descr="C:\Documents and Settings\User\Рабочий стол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3133731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244</TotalTime>
  <Words>2210</Words>
  <PresentationFormat>Экран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PC</cp:lastModifiedBy>
  <cp:revision>21</cp:revision>
  <dcterms:modified xsi:type="dcterms:W3CDTF">2013-12-15T12:55:47Z</dcterms:modified>
</cp:coreProperties>
</file>