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7" r:id="rId2"/>
    <p:sldId id="273" r:id="rId3"/>
    <p:sldId id="258" r:id="rId4"/>
    <p:sldId id="288" r:id="rId5"/>
    <p:sldId id="259" r:id="rId6"/>
    <p:sldId id="264" r:id="rId7"/>
    <p:sldId id="260" r:id="rId8"/>
    <p:sldId id="261" r:id="rId9"/>
    <p:sldId id="279" r:id="rId10"/>
    <p:sldId id="280" r:id="rId11"/>
    <p:sldId id="281" r:id="rId12"/>
    <p:sldId id="262"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94291" autoAdjust="0"/>
  </p:normalViewPr>
  <p:slideViewPr>
    <p:cSldViewPr snapToGrid="0">
      <p:cViewPr varScale="1">
        <p:scale>
          <a:sx n="60" d="100"/>
          <a:sy n="60" d="100"/>
        </p:scale>
        <p:origin x="11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EBA61-B2B6-4E7D-A73E-8C60F7CCB4D5}" type="datetimeFigureOut">
              <a:rPr lang="en-US" smtClean="0"/>
              <a:t>6/10/2025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625C32-F21A-49C8-AACD-E4B68669756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625C32-F21A-49C8-AACD-E4B686697565}" type="slidenum">
              <a:rPr lang="en-US" smtClean="0"/>
              <a:t>2</a:t>
            </a:fld>
            <a:endParaRPr lang="en-US"/>
          </a:p>
        </p:txBody>
      </p:sp>
    </p:spTree>
    <p:extLst>
      <p:ext uri="{BB962C8B-B14F-4D97-AF65-F5344CB8AC3E}">
        <p14:creationId xmlns:p14="http://schemas.microsoft.com/office/powerpoint/2010/main" val="3311459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625C32-F21A-49C8-AACD-E4B686697565}" type="slidenum">
              <a:rPr lang="en-US" smtClean="0"/>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625C32-F21A-49C8-AACD-E4B686697565}"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9CB4476-15FA-40E8-A99F-71374D1B9F41}" type="datetimeFigureOut">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3D4A2-5B4D-4242-9211-98A231423E05}"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CB4476-15FA-40E8-A99F-71374D1B9F41}" type="datetimeFigureOut">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3D4A2-5B4D-4242-9211-98A231423E05}"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CB4476-15FA-40E8-A99F-71374D1B9F41}" type="datetimeFigureOut">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3D4A2-5B4D-4242-9211-98A231423E05}"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CB4476-15FA-40E8-A99F-71374D1B9F41}" type="datetimeFigureOut">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3D4A2-5B4D-4242-9211-98A231423E05}"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CB4476-15FA-40E8-A99F-71374D1B9F41}" type="datetimeFigureOut">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3D4A2-5B4D-4242-9211-98A231423E05}"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CB4476-15FA-40E8-A99F-71374D1B9F41}" type="datetimeFigureOut">
              <a:rPr lang="en-US" smtClean="0"/>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3D4A2-5B4D-4242-9211-98A231423E05}"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CB4476-15FA-40E8-A99F-71374D1B9F41}" type="datetimeFigureOut">
              <a:rPr lang="en-US" smtClean="0"/>
              <a:t>6/10/2025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3D4A2-5B4D-4242-9211-98A231423E05}"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CB4476-15FA-40E8-A99F-71374D1B9F41}" type="datetimeFigureOut">
              <a:rPr lang="en-US" smtClean="0"/>
              <a:t>6/10/2025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3D4A2-5B4D-4242-9211-98A231423E05}"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B4476-15FA-40E8-A99F-71374D1B9F41}" type="datetimeFigureOut">
              <a:rPr lang="en-US" smtClean="0"/>
              <a:t>6/10/2025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3D4A2-5B4D-4242-9211-98A231423E05}"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9CB4476-15FA-40E8-A99F-71374D1B9F41}" type="datetimeFigureOut">
              <a:rPr lang="en-US" smtClean="0"/>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3D4A2-5B4D-4242-9211-98A231423E05}"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9CB4476-15FA-40E8-A99F-71374D1B9F41}" type="datetimeFigureOut">
              <a:rPr lang="en-US" smtClean="0"/>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3D4A2-5B4D-4242-9211-98A231423E05}"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39CB4476-15FA-40E8-A99F-71374D1B9F41}" type="datetimeFigureOut">
              <a:rPr lang="en-US" smtClean="0"/>
              <a:t>6/10/2025</a:t>
            </a:fld>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3A43D4A2-5B4D-4242-9211-98A231423E0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10.svg"/><Relationship Id="rId9"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unec.edu.az/application/uploads/2024/07/KTS-s%C9%99n%C9%99di.pdf" TargetMode="External"/><Relationship Id="rId2" Type="http://schemas.openxmlformats.org/officeDocument/2006/relationships/hyperlink" Target="http://unec.edu.az/application/uploads/2024/08/Strateji-f%C9%99aliyy%C9%99t-plani.pdf" TargetMode="External"/><Relationship Id="rId1" Type="http://schemas.openxmlformats.org/officeDocument/2006/relationships/slideLayout" Target="../slideLayouts/slideLayout2.xml"/><Relationship Id="rId4" Type="http://schemas.openxmlformats.org/officeDocument/2006/relationships/hyperlink" Target="http://unec.edu.az/application/uploads/2024/09/UNEC-Zaqatala-filialinin-Beyn%C9%99lmil%C9%99ll%C9%99sm%C9%99-Siyas%C9%99ti.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hyperlink" Target="mailto:raqif.qasimov@unec.edu.az" TargetMode="External"/><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hyperlink" Target="mailto:Cavadzada.xayyam@unec.edu.az" TargetMode="External"/><Relationship Id="rId4" Type="http://schemas.openxmlformats.org/officeDocument/2006/relationships/image" Target="../media/image10.svg"/><Relationship Id="rId9" Type="http://schemas.openxmlformats.org/officeDocument/2006/relationships/hyperlink" Target="mailto:haqiqat-qadimova@unec.edu.az"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svg"/><Relationship Id="rId7" Type="http://schemas.openxmlformats.org/officeDocument/2006/relationships/image" Target="../media/image16.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 y="-154745"/>
            <a:ext cx="4872670" cy="7992178"/>
            <a:chOff x="0" y="-38100"/>
            <a:chExt cx="1716945" cy="2784685"/>
          </a:xfrm>
        </p:grpSpPr>
        <p:sp>
          <p:nvSpPr>
            <p:cNvPr id="4" name="Freeform 4"/>
            <p:cNvSpPr/>
            <p:nvPr/>
          </p:nvSpPr>
          <p:spPr>
            <a:xfrm>
              <a:off x="6806" y="15817"/>
              <a:ext cx="1710139" cy="2389508"/>
            </a:xfrm>
            <a:custGeom>
              <a:avLst/>
              <a:gdLst/>
              <a:ahLst/>
              <a:cxnLst/>
              <a:rect l="l" t="t" r="r" b="b"/>
              <a:pathLst>
                <a:path w="1710139" h="2746585">
                  <a:moveTo>
                    <a:pt x="0" y="0"/>
                  </a:moveTo>
                  <a:lnTo>
                    <a:pt x="1710139" y="0"/>
                  </a:lnTo>
                  <a:lnTo>
                    <a:pt x="1710139" y="2746585"/>
                  </a:lnTo>
                  <a:lnTo>
                    <a:pt x="0" y="2746585"/>
                  </a:lnTo>
                  <a:close/>
                </a:path>
              </a:pathLst>
            </a:custGeom>
            <a:solidFill>
              <a:srgbClr val="011B54">
                <a:alpha val="36863"/>
              </a:srgbClr>
            </a:solidFill>
          </p:spPr>
          <p:txBody>
            <a:bodyPr/>
            <a:lstStyle/>
            <a:p>
              <a:endParaRPr lang="en-US" dirty="0"/>
            </a:p>
          </p:txBody>
        </p:sp>
        <p:sp>
          <p:nvSpPr>
            <p:cNvPr id="5" name="TextBox 5"/>
            <p:cNvSpPr txBox="1"/>
            <p:nvPr/>
          </p:nvSpPr>
          <p:spPr>
            <a:xfrm>
              <a:off x="0" y="-38100"/>
              <a:ext cx="1710139" cy="2784685"/>
            </a:xfrm>
            <a:prstGeom prst="rect">
              <a:avLst/>
            </a:prstGeom>
          </p:spPr>
          <p:txBody>
            <a:bodyPr lIns="33867" tIns="33867" rIns="33867" bIns="33867" rtlCol="0" anchor="ctr"/>
            <a:lstStyle/>
            <a:p>
              <a:pPr algn="ctr">
                <a:lnSpc>
                  <a:spcPts val="1775"/>
                </a:lnSpc>
              </a:pPr>
              <a:endParaRPr sz="1200"/>
            </a:p>
          </p:txBody>
        </p:sp>
      </p:grpSp>
      <p:sp>
        <p:nvSpPr>
          <p:cNvPr id="6" name="Freeform 6"/>
          <p:cNvSpPr/>
          <p:nvPr/>
        </p:nvSpPr>
        <p:spPr>
          <a:xfrm>
            <a:off x="0" y="26886"/>
            <a:ext cx="4708466" cy="6804230"/>
          </a:xfrm>
          <a:custGeom>
            <a:avLst/>
            <a:gdLst/>
            <a:ahLst/>
            <a:cxnLst/>
            <a:rect l="l" t="t" r="r" b="b"/>
            <a:pathLst>
              <a:path w="6493184" h="10287000">
                <a:moveTo>
                  <a:pt x="0" y="0"/>
                </a:moveTo>
                <a:lnTo>
                  <a:pt x="6493184" y="0"/>
                </a:lnTo>
                <a:lnTo>
                  <a:pt x="6493184" y="10287000"/>
                </a:lnTo>
                <a:lnTo>
                  <a:pt x="0" y="10287000"/>
                </a:lnTo>
                <a:lnTo>
                  <a:pt x="0" y="0"/>
                </a:lnTo>
                <a:close/>
              </a:path>
            </a:pathLst>
          </a:custGeom>
          <a:blipFill>
            <a:blip r:embed="rId2"/>
            <a:stretch>
              <a:fillRect l="-81430" r="-56449"/>
            </a:stretch>
          </a:blipFill>
        </p:spPr>
      </p:sp>
      <p:sp>
        <p:nvSpPr>
          <p:cNvPr id="7" name="Freeform 7"/>
          <p:cNvSpPr/>
          <p:nvPr/>
        </p:nvSpPr>
        <p:spPr>
          <a:xfrm>
            <a:off x="7325799" y="4789070"/>
            <a:ext cx="2713310" cy="2042044"/>
          </a:xfrm>
          <a:custGeom>
            <a:avLst/>
            <a:gdLst/>
            <a:ahLst/>
            <a:cxnLst/>
            <a:rect l="l" t="t" r="r" b="b"/>
            <a:pathLst>
              <a:path w="2170397" h="2170397">
                <a:moveTo>
                  <a:pt x="0" y="0"/>
                </a:moveTo>
                <a:lnTo>
                  <a:pt x="2170397" y="0"/>
                </a:lnTo>
                <a:lnTo>
                  <a:pt x="2170397" y="2170397"/>
                </a:lnTo>
                <a:lnTo>
                  <a:pt x="0" y="2170397"/>
                </a:lnTo>
                <a:lnTo>
                  <a:pt x="0" y="0"/>
                </a:lnTo>
                <a:close/>
              </a:path>
            </a:pathLst>
          </a:custGeom>
          <a:blipFill>
            <a:blip r:embed="rId3"/>
            <a:stretch>
              <a:fillRect/>
            </a:stretch>
          </a:blipFill>
        </p:spPr>
      </p:sp>
      <p:sp>
        <p:nvSpPr>
          <p:cNvPr id="8" name="TextBox 8"/>
          <p:cNvSpPr txBox="1"/>
          <p:nvPr/>
        </p:nvSpPr>
        <p:spPr>
          <a:xfrm>
            <a:off x="4853354" y="26886"/>
            <a:ext cx="7304626" cy="711028"/>
          </a:xfrm>
          <a:prstGeom prst="rect">
            <a:avLst/>
          </a:prstGeom>
        </p:spPr>
        <p:txBody>
          <a:bodyPr wrap="square" lIns="0" tIns="0" rIns="0" bIns="0" rtlCol="0" anchor="t">
            <a:spAutoFit/>
          </a:bodyPr>
          <a:lstStyle/>
          <a:p>
            <a:pPr algn="ctr">
              <a:lnSpc>
                <a:spcPts val="5935"/>
              </a:lnSpc>
            </a:pPr>
            <a:r>
              <a:rPr lang="az-Latn-AZ" sz="4240" b="1" dirty="0">
                <a:solidFill>
                  <a:srgbClr val="002060"/>
                </a:solidFill>
              </a:rPr>
              <a:t>UNAEC Zaqatala</a:t>
            </a:r>
            <a:r>
              <a:rPr lang="en-US" sz="4240" b="1" dirty="0">
                <a:solidFill>
                  <a:srgbClr val="002060"/>
                </a:solidFill>
              </a:rPr>
              <a:t> </a:t>
            </a:r>
            <a:r>
              <a:rPr lang="en-US" sz="4240" b="1" dirty="0" err="1">
                <a:solidFill>
                  <a:srgbClr val="002060"/>
                </a:solidFill>
              </a:rPr>
              <a:t>filialı</a:t>
            </a:r>
            <a:endParaRPr lang="en-US" sz="4240" b="1" dirty="0">
              <a:solidFill>
                <a:srgbClr val="002060"/>
              </a:solidFill>
            </a:endParaRPr>
          </a:p>
        </p:txBody>
      </p:sp>
      <p:sp>
        <p:nvSpPr>
          <p:cNvPr id="9" name="TextBox 9"/>
          <p:cNvSpPr txBox="1"/>
          <p:nvPr/>
        </p:nvSpPr>
        <p:spPr>
          <a:xfrm>
            <a:off x="4891984" y="1686272"/>
            <a:ext cx="7135814" cy="4310144"/>
          </a:xfrm>
          <a:prstGeom prst="rect">
            <a:avLst/>
          </a:prstGeom>
        </p:spPr>
        <p:txBody>
          <a:bodyPr wrap="square" lIns="0" tIns="0" rIns="0" bIns="0" rtlCol="0" anchor="t">
            <a:spAutoFit/>
          </a:bodyPr>
          <a:lstStyle/>
          <a:p>
            <a:pPr algn="just">
              <a:lnSpc>
                <a:spcPts val="2800"/>
              </a:lnSpc>
            </a:pPr>
            <a:r>
              <a:rPr lang="en-US" sz="2000" dirty="0">
                <a:solidFill>
                  <a:srgbClr val="000000"/>
                </a:solidFill>
              </a:rPr>
              <a:t>     </a:t>
            </a:r>
            <a:r>
              <a:rPr lang="en-US" sz="2000" dirty="0" err="1">
                <a:solidFill>
                  <a:srgbClr val="000000"/>
                </a:solidFill>
                <a:cs typeface="Times New Roman" panose="02020603050405020304" pitchFamily="18" charset="0"/>
              </a:rPr>
              <a:t>Azərbaycan</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Dövlət</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İqtisad</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Universitetinin</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Zaqatala</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filialı</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Azərbaycan</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Respublikası</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Prezidenti</a:t>
            </a:r>
            <a:r>
              <a:rPr lang="en-US" sz="2000" dirty="0">
                <a:solidFill>
                  <a:srgbClr val="000000"/>
                </a:solidFill>
                <a:cs typeface="Times New Roman" panose="02020603050405020304" pitchFamily="18" charset="0"/>
              </a:rPr>
              <a:t> İlham </a:t>
            </a:r>
            <a:r>
              <a:rPr lang="en-US" sz="2000" dirty="0" err="1">
                <a:solidFill>
                  <a:srgbClr val="000000"/>
                </a:solidFill>
                <a:cs typeface="Times New Roman" panose="02020603050405020304" pitchFamily="18" charset="0"/>
              </a:rPr>
              <a:t>Əliyevin</a:t>
            </a:r>
            <a:r>
              <a:rPr lang="en-US" sz="2000" dirty="0">
                <a:solidFill>
                  <a:srgbClr val="000000"/>
                </a:solidFill>
                <a:cs typeface="Times New Roman" panose="02020603050405020304" pitchFamily="18" charset="0"/>
              </a:rPr>
              <a:t> 29 </a:t>
            </a:r>
            <a:r>
              <a:rPr lang="en-US" sz="2000" dirty="0" err="1">
                <a:solidFill>
                  <a:srgbClr val="000000"/>
                </a:solidFill>
                <a:cs typeface="Times New Roman" panose="02020603050405020304" pitchFamily="18" charset="0"/>
              </a:rPr>
              <a:t>aprel</a:t>
            </a:r>
            <a:r>
              <a:rPr lang="en-US" sz="2000" dirty="0">
                <a:solidFill>
                  <a:srgbClr val="000000"/>
                </a:solidFill>
                <a:cs typeface="Times New Roman" panose="02020603050405020304" pitchFamily="18" charset="0"/>
              </a:rPr>
              <a:t> 2016</a:t>
            </a:r>
            <a:r>
              <a:rPr lang="az-Latn-AZ" sz="2000" dirty="0">
                <a:solidFill>
                  <a:srgbClr val="000000"/>
                </a:solidFill>
                <a:cs typeface="Times New Roman" panose="02020603050405020304" pitchFamily="18" charset="0"/>
              </a:rPr>
              <a:t> </a:t>
            </a:r>
            <a:r>
              <a:rPr lang="en-US" sz="2000" dirty="0">
                <a:solidFill>
                  <a:srgbClr val="000000"/>
                </a:solidFill>
                <a:cs typeface="Times New Roman" panose="02020603050405020304" pitchFamily="18" charset="0"/>
              </a:rPr>
              <a:t>-cı il </a:t>
            </a:r>
            <a:r>
              <a:rPr lang="en-US" sz="2000" dirty="0" err="1">
                <a:solidFill>
                  <a:srgbClr val="000000"/>
                </a:solidFill>
                <a:cs typeface="Times New Roman" panose="02020603050405020304" pitchFamily="18" charset="0"/>
              </a:rPr>
              <a:t>tarixli</a:t>
            </a:r>
            <a:r>
              <a:rPr lang="en-US" sz="2000" dirty="0">
                <a:solidFill>
                  <a:srgbClr val="000000"/>
                </a:solidFill>
                <a:cs typeface="Times New Roman" panose="02020603050405020304" pitchFamily="18" charset="0"/>
              </a:rPr>
              <a:t> 2014 </a:t>
            </a:r>
            <a:r>
              <a:rPr lang="en-US" sz="2000" dirty="0" err="1">
                <a:solidFill>
                  <a:srgbClr val="000000"/>
                </a:solidFill>
                <a:cs typeface="Times New Roman" panose="02020603050405020304" pitchFamily="18" charset="0"/>
              </a:rPr>
              <a:t>nömrəli</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Sərəncamı</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ilə</a:t>
            </a:r>
            <a:r>
              <a:rPr lang="az-Latn-AZ" sz="2000" dirty="0">
                <a:solidFill>
                  <a:srgbClr val="000000"/>
                </a:solidFill>
                <a:cs typeface="Times New Roman" panose="02020603050405020304" pitchFamily="18" charset="0"/>
              </a:rPr>
              <a:t>;</a:t>
            </a:r>
          </a:p>
          <a:p>
            <a:pPr marL="304800" indent="-304800" algn="just">
              <a:lnSpc>
                <a:spcPts val="2800"/>
              </a:lnSpc>
              <a:buFontTx/>
              <a:buChar char="-"/>
            </a:pPr>
            <a:r>
              <a:rPr lang="en-US" sz="2000" dirty="0" err="1">
                <a:solidFill>
                  <a:srgbClr val="000000"/>
                </a:solidFill>
                <a:cs typeface="Times New Roman" panose="02020603050405020304" pitchFamily="18" charset="0"/>
              </a:rPr>
              <a:t>regionların</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sosial-iqtisadi</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inkişafı</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üçün</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yüksək</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ixtisaslı</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kadrlara</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tələbatı</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təmin</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etmək</a:t>
            </a:r>
            <a:r>
              <a:rPr lang="en-US" sz="2000" dirty="0">
                <a:solidFill>
                  <a:srgbClr val="000000"/>
                </a:solidFill>
                <a:cs typeface="Times New Roman" panose="02020603050405020304" pitchFamily="18" charset="0"/>
              </a:rPr>
              <a:t>, </a:t>
            </a:r>
            <a:endParaRPr lang="az-Latn-AZ" sz="2000" dirty="0">
              <a:solidFill>
                <a:srgbClr val="000000"/>
              </a:solidFill>
              <a:cs typeface="Times New Roman" panose="02020603050405020304" pitchFamily="18" charset="0"/>
            </a:endParaRPr>
          </a:p>
          <a:p>
            <a:pPr marL="304800" indent="-304800" algn="just">
              <a:lnSpc>
                <a:spcPts val="2800"/>
              </a:lnSpc>
              <a:buFontTx/>
              <a:buChar char="-"/>
            </a:pPr>
            <a:r>
              <a:rPr lang="en-US" sz="2000" dirty="0" err="1">
                <a:solidFill>
                  <a:srgbClr val="000000"/>
                </a:solidFill>
                <a:cs typeface="Times New Roman" panose="02020603050405020304" pitchFamily="18" charset="0"/>
              </a:rPr>
              <a:t>bölgələrdə</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yaşayan</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gənclərin</a:t>
            </a:r>
            <a:r>
              <a:rPr lang="en-US" sz="2000" dirty="0">
                <a:solidFill>
                  <a:srgbClr val="000000"/>
                </a:solidFill>
                <a:cs typeface="Times New Roman" panose="02020603050405020304" pitchFamily="18" charset="0"/>
              </a:rPr>
              <a:t> </a:t>
            </a:r>
            <a:r>
              <a:rPr lang="az-Latn-AZ" sz="2000" dirty="0">
                <a:solidFill>
                  <a:srgbClr val="000000"/>
                </a:solidFill>
                <a:cs typeface="Times New Roman" panose="02020603050405020304" pitchFamily="18" charset="0"/>
              </a:rPr>
              <a:t>seçdikləri</a:t>
            </a:r>
            <a:r>
              <a:rPr lang="en-US" sz="2000" dirty="0">
                <a:solidFill>
                  <a:srgbClr val="000000"/>
                </a:solidFill>
                <a:cs typeface="Times New Roman" panose="02020603050405020304" pitchFamily="18" charset="0"/>
              </a:rPr>
              <a:t> </a:t>
            </a:r>
            <a:r>
              <a:rPr lang="az-Latn-AZ" sz="2000" dirty="0">
                <a:solidFill>
                  <a:srgbClr val="000000"/>
                </a:solidFill>
                <a:cs typeface="Times New Roman" panose="02020603050405020304" pitchFamily="18" charset="0"/>
              </a:rPr>
              <a:t>ixtisaslar</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üzrə</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keyfiyyətli</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ali</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təhsilə</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çıxış</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imkanlarını</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genişləndirmək</a:t>
            </a:r>
            <a:r>
              <a:rPr lang="en-US" sz="2000" dirty="0">
                <a:solidFill>
                  <a:srgbClr val="000000"/>
                </a:solidFill>
                <a:cs typeface="Times New Roman" panose="02020603050405020304" pitchFamily="18" charset="0"/>
              </a:rPr>
              <a:t>, </a:t>
            </a:r>
            <a:endParaRPr lang="az-Latn-AZ" sz="2000" dirty="0">
              <a:solidFill>
                <a:srgbClr val="000000"/>
              </a:solidFill>
              <a:cs typeface="Times New Roman" panose="02020603050405020304" pitchFamily="18" charset="0"/>
            </a:endParaRPr>
          </a:p>
          <a:p>
            <a:pPr marL="304800" indent="-304800" algn="just">
              <a:lnSpc>
                <a:spcPts val="2800"/>
              </a:lnSpc>
              <a:buFontTx/>
              <a:buChar char="-"/>
            </a:pPr>
            <a:r>
              <a:rPr lang="en-US" sz="2000" dirty="0" err="1">
                <a:solidFill>
                  <a:srgbClr val="000000"/>
                </a:solidFill>
                <a:cs typeface="Times New Roman" panose="02020603050405020304" pitchFamily="18" charset="0"/>
              </a:rPr>
              <a:t>eləcə</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də</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ali</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təhsil</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müəssisələrinin</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mövcud</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maddi-texniki</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və</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kadr</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potensialından</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istifadənin</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səmərəliliyini</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artırmaq</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məqsədi</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ilə</a:t>
            </a:r>
            <a:r>
              <a:rPr lang="en-US" sz="2000" dirty="0">
                <a:solidFill>
                  <a:srgbClr val="000000"/>
                </a:solidFill>
                <a:cs typeface="Times New Roman" panose="02020603050405020304" pitchFamily="18" charset="0"/>
              </a:rPr>
              <a:t> </a:t>
            </a:r>
            <a:r>
              <a:rPr lang="en-US" sz="2000" dirty="0" err="1">
                <a:solidFill>
                  <a:srgbClr val="000000"/>
                </a:solidFill>
                <a:cs typeface="Times New Roman" panose="02020603050405020304" pitchFamily="18" charset="0"/>
              </a:rPr>
              <a:t>yaradılmışdır</a:t>
            </a:r>
            <a:r>
              <a:rPr lang="en-US" sz="2000" dirty="0">
                <a:solidFill>
                  <a:srgbClr val="000000"/>
                </a:solidFill>
                <a:cs typeface="Times New Roman" panose="02020603050405020304" pitchFamily="18" charset="0"/>
              </a:rPr>
              <a:t>.</a:t>
            </a:r>
          </a:p>
          <a:p>
            <a:pPr algn="just">
              <a:lnSpc>
                <a:spcPts val="2800"/>
              </a:lnSpc>
            </a:pPr>
            <a:r>
              <a:rPr lang="en-US" sz="2000" dirty="0">
                <a:solidFill>
                  <a:srgbClr val="000000"/>
                </a:solidFill>
              </a:rPr>
              <a:t>     </a:t>
            </a:r>
          </a:p>
          <a:p>
            <a:pPr algn="just">
              <a:lnSpc>
                <a:spcPts val="2425"/>
              </a:lnSpc>
            </a:pPr>
            <a:endParaRPr lang="en-US" sz="2000" dirty="0">
              <a:solidFill>
                <a:srgbClr val="000000"/>
              </a:solidFill>
            </a:endParaRPr>
          </a:p>
        </p:txBody>
      </p:sp>
      <p:pic>
        <p:nvPicPr>
          <p:cNvPr id="10" name="Picture 2" descr="UNEC Zaqatala Rəsmi Səhifə | 🔴 Bakalavriat səviyyəsi üzrə ixtisas  seçimlərinin nəticələri açıqlanıb! ✅️Tələbə adını qazanan bütün  abituriyen... | Inst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223" y="5411069"/>
            <a:ext cx="1376592" cy="10741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7669256-DB7F-60EF-6D2E-90C4222237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07532" y="5238966"/>
            <a:ext cx="1248651" cy="12462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8857" y="750157"/>
            <a:ext cx="5486400" cy="59554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117" y="23446"/>
            <a:ext cx="6549340" cy="6740307"/>
          </a:xfrm>
          <a:prstGeom prst="rect">
            <a:avLst/>
          </a:prstGeom>
          <a:noFill/>
        </p:spPr>
        <p:txBody>
          <a:bodyPr wrap="square">
            <a:spAutoFit/>
          </a:bodyPr>
          <a:lstStyle/>
          <a:p>
            <a:pPr algn="ctr"/>
            <a:r>
              <a:rPr lang="az-Latn-AZ" b="1" dirty="0">
                <a:cs typeface="Times New Roman" panose="02020603050405020304" pitchFamily="18" charset="0"/>
              </a:rPr>
              <a:t>«"</a:t>
            </a:r>
            <a:r>
              <a:rPr lang="en-US" b="1" dirty="0">
                <a:cs typeface="Times New Roman" panose="02020603050405020304" pitchFamily="18" charset="0"/>
              </a:rPr>
              <a:t>Bir </a:t>
            </a:r>
            <a:r>
              <a:rPr lang="en-US" b="1" dirty="0" err="1">
                <a:cs typeface="Times New Roman" panose="02020603050405020304" pitchFamily="18" charset="0"/>
              </a:rPr>
              <a:t>Pəncərə</a:t>
            </a:r>
            <a:r>
              <a:rPr lang="en-US" b="1" dirty="0">
                <a:cs typeface="Times New Roman" panose="02020603050405020304" pitchFamily="18" charset="0"/>
              </a:rPr>
              <a:t>” </a:t>
            </a:r>
            <a:r>
              <a:rPr lang="en-US" b="1" dirty="0" err="1">
                <a:cs typeface="Times New Roman" panose="02020603050405020304" pitchFamily="18" charset="0"/>
              </a:rPr>
              <a:t>xidməti</a:t>
            </a:r>
            <a:r>
              <a:rPr lang="az-Latn-AZ" b="1" dirty="0">
                <a:cs typeface="Times New Roman" panose="02020603050405020304" pitchFamily="18" charset="0"/>
              </a:rPr>
              <a:t>»</a:t>
            </a:r>
          </a:p>
          <a:p>
            <a:pPr algn="just"/>
            <a:r>
              <a:rPr lang="az-Latn-AZ" dirty="0">
                <a:cs typeface="Times New Roman" panose="02020603050405020304" pitchFamily="18" charset="0"/>
              </a:rPr>
              <a:t>Layihənin məqsədi tələbələrin vahid mərkəzə müraciət edərək, tələb olunan təhsil sənədlərini ən qısa müddətdə əldə edə bilməsidir.</a:t>
            </a:r>
          </a:p>
          <a:p>
            <a:pPr algn="l"/>
            <a:r>
              <a:rPr lang="az-Latn-AZ" dirty="0">
                <a:cs typeface="Times New Roman" panose="02020603050405020304" pitchFamily="18" charset="0"/>
              </a:rPr>
              <a:t>“Bir Pəncərə” sistemi vasitəsilə tələbə, ona lazım olan təhsil arayışının hazırlanması üçün şəxsi kabinetindən günün 24 saatı,  həftənin 7 günü xidmətə müraciət edə bilir.</a:t>
            </a:r>
          </a:p>
          <a:p>
            <a:pPr algn="l"/>
            <a:r>
              <a:rPr lang="az-Latn-AZ" dirty="0">
                <a:cs typeface="Times New Roman" panose="02020603050405020304" pitchFamily="18" charset="0"/>
              </a:rPr>
              <a:t>Bir pəncərə xidməti tələbələrə akademik transkript, təhsil almaq, təhsil haqqı, hərbi xidmətlə bağlı arayış, məzun arayışı, eləcə də qiyabi təhsil alanlar üçün arayış və təhsil sənədlərinin (attestat, diplom) təsdiqlənmiş surəti verilir.</a:t>
            </a:r>
          </a:p>
          <a:p>
            <a:pPr algn="l"/>
            <a:r>
              <a:rPr lang="az-Latn-AZ" dirty="0">
                <a:cs typeface="Times New Roman" panose="02020603050405020304" pitchFamily="18" charset="0"/>
              </a:rPr>
              <a:t>Hazırlanmış sənəd imza və möhürlə təsdiq olunaraq, QR kodla PDF formatında tələbənin şəxsi kabinetinə göndərilir.</a:t>
            </a:r>
          </a:p>
          <a:p>
            <a:pPr algn="l"/>
            <a:r>
              <a:rPr lang="az-Latn-AZ" dirty="0">
                <a:cs typeface="Times New Roman" panose="02020603050405020304" pitchFamily="18" charset="0"/>
              </a:rPr>
              <a:t>Sənədlər tələbənin istəyindən asılı olaraq, azərbaycan və ingilis dillərində verilir.</a:t>
            </a:r>
          </a:p>
          <a:p>
            <a:pPr algn="l"/>
            <a:r>
              <a:rPr lang="az-Latn-AZ" dirty="0">
                <a:cs typeface="Times New Roman" panose="02020603050405020304" pitchFamily="18" charset="0"/>
              </a:rPr>
              <a:t>İngilis dilində arayışlar 2022/2023-cü tədris ilindən verilməyə başlanılıb. Bu yenilik tələbələri sənədlərin ingilis dilinə tərcümə və təsdiqi üçün notarius xərclərindən azad edir.</a:t>
            </a:r>
          </a:p>
          <a:p>
            <a:pPr algn="ctr"/>
            <a:r>
              <a:rPr lang="az-Latn-AZ" b="1" dirty="0">
                <a:cs typeface="Times New Roman" panose="02020603050405020304" pitchFamily="18" charset="0"/>
              </a:rPr>
              <a:t>«</a:t>
            </a:r>
            <a:r>
              <a:rPr lang="en-US" b="1" dirty="0" err="1">
                <a:cs typeface="Times New Roman" panose="02020603050405020304" pitchFamily="18" charset="0"/>
              </a:rPr>
              <a:t>Elektron</a:t>
            </a:r>
            <a:r>
              <a:rPr lang="en-US" b="1" dirty="0">
                <a:cs typeface="Times New Roman" panose="02020603050405020304" pitchFamily="18" charset="0"/>
              </a:rPr>
              <a:t> </a:t>
            </a:r>
            <a:r>
              <a:rPr lang="en-US" b="1" dirty="0" err="1">
                <a:cs typeface="Times New Roman" panose="02020603050405020304" pitchFamily="18" charset="0"/>
              </a:rPr>
              <a:t>Apellyasiya</a:t>
            </a:r>
            <a:r>
              <a:rPr lang="az-Latn-AZ" b="1" dirty="0">
                <a:cs typeface="Times New Roman" panose="02020603050405020304" pitchFamily="18" charset="0"/>
              </a:rPr>
              <a:t>»</a:t>
            </a:r>
          </a:p>
          <a:p>
            <a:r>
              <a:rPr lang="en-US" dirty="0" err="1">
                <a:cs typeface="Times New Roman" panose="02020603050405020304" pitchFamily="18" charset="0"/>
              </a:rPr>
              <a:t>Elektron</a:t>
            </a:r>
            <a:r>
              <a:rPr lang="en-US" dirty="0">
                <a:cs typeface="Times New Roman" panose="02020603050405020304" pitchFamily="18" charset="0"/>
              </a:rPr>
              <a:t> </a:t>
            </a:r>
            <a:r>
              <a:rPr lang="en-US" dirty="0" err="1">
                <a:cs typeface="Times New Roman" panose="02020603050405020304" pitchFamily="18" charset="0"/>
              </a:rPr>
              <a:t>Müracət</a:t>
            </a:r>
            <a:r>
              <a:rPr lang="en-US" dirty="0">
                <a:cs typeface="Times New Roman" panose="02020603050405020304" pitchFamily="18" charset="0"/>
              </a:rPr>
              <a:t> </a:t>
            </a:r>
            <a:r>
              <a:rPr lang="en-US" dirty="0" err="1">
                <a:cs typeface="Times New Roman" panose="02020603050405020304" pitchFamily="18" charset="0"/>
              </a:rPr>
              <a:t>Sisteminin</a:t>
            </a:r>
            <a:r>
              <a:rPr lang="en-US" dirty="0">
                <a:cs typeface="Times New Roman" panose="02020603050405020304" pitchFamily="18" charset="0"/>
              </a:rPr>
              <a:t> </a:t>
            </a:r>
            <a:r>
              <a:rPr lang="en-US" dirty="0" err="1">
                <a:cs typeface="Times New Roman" panose="02020603050405020304" pitchFamily="18" charset="0"/>
              </a:rPr>
              <a:t>köməkliyi</a:t>
            </a:r>
            <a:r>
              <a:rPr lang="en-US" dirty="0">
                <a:cs typeface="Times New Roman" panose="02020603050405020304" pitchFamily="18" charset="0"/>
              </a:rPr>
              <a:t> </a:t>
            </a:r>
            <a:r>
              <a:rPr lang="en-US" dirty="0" err="1">
                <a:cs typeface="Times New Roman" panose="02020603050405020304" pitchFamily="18" charset="0"/>
              </a:rPr>
              <a:t>ilə</a:t>
            </a:r>
            <a:r>
              <a:rPr lang="en-US" dirty="0">
                <a:cs typeface="Times New Roman" panose="02020603050405020304" pitchFamily="18" charset="0"/>
              </a:rPr>
              <a:t> </a:t>
            </a:r>
            <a:r>
              <a:rPr lang="en-US" dirty="0" err="1">
                <a:cs typeface="Times New Roman" panose="02020603050405020304" pitchFamily="18" charset="0"/>
              </a:rPr>
              <a:t>tələbələr</a:t>
            </a:r>
            <a:r>
              <a:rPr lang="en-US" dirty="0">
                <a:cs typeface="Times New Roman" panose="02020603050405020304" pitchFamily="18" charset="0"/>
              </a:rPr>
              <a:t> </a:t>
            </a:r>
            <a:r>
              <a:rPr lang="en-US" dirty="0" err="1">
                <a:cs typeface="Times New Roman" panose="02020603050405020304" pitchFamily="18" charset="0"/>
              </a:rPr>
              <a:t>operativ</a:t>
            </a:r>
            <a:r>
              <a:rPr lang="en-US" dirty="0">
                <a:cs typeface="Times New Roman" panose="02020603050405020304" pitchFamily="18" charset="0"/>
              </a:rPr>
              <a:t> </a:t>
            </a:r>
            <a:r>
              <a:rPr lang="en-US" dirty="0" err="1">
                <a:cs typeface="Times New Roman" panose="02020603050405020304" pitchFamily="18" charset="0"/>
              </a:rPr>
              <a:t>şəkildə</a:t>
            </a:r>
            <a:r>
              <a:rPr lang="en-US" dirty="0">
                <a:cs typeface="Times New Roman" panose="02020603050405020304" pitchFamily="18" charset="0"/>
              </a:rPr>
              <a:t> </a:t>
            </a:r>
            <a:r>
              <a:rPr lang="en-US" dirty="0" err="1">
                <a:cs typeface="Times New Roman" panose="02020603050405020304" pitchFamily="18" charset="0"/>
              </a:rPr>
              <a:t>apellyasiya</a:t>
            </a:r>
            <a:r>
              <a:rPr lang="en-US" dirty="0">
                <a:cs typeface="Times New Roman" panose="02020603050405020304" pitchFamily="18" charset="0"/>
              </a:rPr>
              <a:t> </a:t>
            </a:r>
            <a:r>
              <a:rPr lang="en-US" dirty="0" err="1">
                <a:cs typeface="Times New Roman" panose="02020603050405020304" pitchFamily="18" charset="0"/>
              </a:rPr>
              <a:t>müraciətlərini</a:t>
            </a:r>
            <a:r>
              <a:rPr lang="en-US" dirty="0">
                <a:cs typeface="Times New Roman" panose="02020603050405020304" pitchFamily="18" charset="0"/>
              </a:rPr>
              <a:t> </a:t>
            </a:r>
            <a:r>
              <a:rPr lang="en-US" dirty="0" err="1">
                <a:cs typeface="Times New Roman" panose="02020603050405020304" pitchFamily="18" charset="0"/>
              </a:rPr>
              <a:t>edə</a:t>
            </a:r>
            <a:r>
              <a:rPr lang="en-US" dirty="0">
                <a:cs typeface="Times New Roman" panose="02020603050405020304" pitchFamily="18" charset="0"/>
              </a:rPr>
              <a:t> </a:t>
            </a:r>
            <a:r>
              <a:rPr lang="en-US" dirty="0" err="1">
                <a:cs typeface="Times New Roman" panose="02020603050405020304" pitchFamily="18" charset="0"/>
              </a:rPr>
              <a:t>və</a:t>
            </a:r>
            <a:r>
              <a:rPr lang="en-US" dirty="0">
                <a:cs typeface="Times New Roman" panose="02020603050405020304" pitchFamily="18" charset="0"/>
              </a:rPr>
              <a:t> </a:t>
            </a:r>
            <a:r>
              <a:rPr lang="en-US" dirty="0" err="1">
                <a:cs typeface="Times New Roman" panose="02020603050405020304" pitchFamily="18" charset="0"/>
              </a:rPr>
              <a:t>nəticələrini</a:t>
            </a:r>
            <a:r>
              <a:rPr lang="en-US" dirty="0">
                <a:cs typeface="Times New Roman" panose="02020603050405020304" pitchFamily="18" charset="0"/>
              </a:rPr>
              <a:t> </a:t>
            </a:r>
            <a:r>
              <a:rPr lang="en-US" dirty="0" err="1">
                <a:cs typeface="Times New Roman" panose="02020603050405020304" pitchFamily="18" charset="0"/>
              </a:rPr>
              <a:t>öyrənə</a:t>
            </a:r>
            <a:r>
              <a:rPr lang="en-US" dirty="0">
                <a:cs typeface="Times New Roman" panose="02020603050405020304" pitchFamily="18" charset="0"/>
              </a:rPr>
              <a:t> </a:t>
            </a:r>
            <a:r>
              <a:rPr lang="en-US" dirty="0" err="1">
                <a:cs typeface="Times New Roman" panose="02020603050405020304" pitchFamily="18" charset="0"/>
              </a:rPr>
              <a:t>bilərlər</a:t>
            </a:r>
            <a:r>
              <a:rPr lang="en-US" dirty="0">
                <a:cs typeface="Times New Roman" panose="02020603050405020304" pitchFamily="18" charset="0"/>
              </a:rPr>
              <a:t>. Bunun </a:t>
            </a:r>
            <a:r>
              <a:rPr lang="en-US" dirty="0" err="1">
                <a:cs typeface="Times New Roman" panose="02020603050405020304" pitchFamily="18" charset="0"/>
              </a:rPr>
              <a:t>üçün</a:t>
            </a:r>
            <a:r>
              <a:rPr lang="en-US" dirty="0">
                <a:cs typeface="Times New Roman" panose="02020603050405020304" pitchFamily="18" charset="0"/>
              </a:rPr>
              <a:t> “erize.asue.edu.az” </a:t>
            </a:r>
            <a:r>
              <a:rPr lang="en-US" dirty="0" err="1">
                <a:cs typeface="Times New Roman" panose="02020603050405020304" pitchFamily="18" charset="0"/>
              </a:rPr>
              <a:t>saytına</a:t>
            </a:r>
            <a:r>
              <a:rPr lang="en-US" dirty="0">
                <a:cs typeface="Times New Roman" panose="02020603050405020304" pitchFamily="18" charset="0"/>
              </a:rPr>
              <a:t> </a:t>
            </a:r>
            <a:r>
              <a:rPr lang="en-US" dirty="0" err="1">
                <a:cs typeface="Times New Roman" panose="02020603050405020304" pitchFamily="18" charset="0"/>
              </a:rPr>
              <a:t>daxil</a:t>
            </a:r>
            <a:r>
              <a:rPr lang="en-US" dirty="0">
                <a:cs typeface="Times New Roman" panose="02020603050405020304" pitchFamily="18" charset="0"/>
              </a:rPr>
              <a:t> </a:t>
            </a:r>
            <a:r>
              <a:rPr lang="en-US" dirty="0" err="1">
                <a:cs typeface="Times New Roman" panose="02020603050405020304" pitchFamily="18" charset="0"/>
              </a:rPr>
              <a:t>olmaq</a:t>
            </a:r>
            <a:r>
              <a:rPr lang="en-US" dirty="0">
                <a:cs typeface="Times New Roman" panose="02020603050405020304" pitchFamily="18" charset="0"/>
              </a:rPr>
              <a:t> </a:t>
            </a:r>
            <a:r>
              <a:rPr lang="en-US" dirty="0" err="1">
                <a:cs typeface="Times New Roman" panose="02020603050405020304" pitchFamily="18" charset="0"/>
              </a:rPr>
              <a:t>kifayətdir</a:t>
            </a:r>
            <a:r>
              <a:rPr lang="en-US" dirty="0">
                <a:cs typeface="Times New Roman" panose="02020603050405020304" pitchFamily="18" charset="0"/>
              </a:rPr>
              <a:t>. </a:t>
            </a:r>
            <a:r>
              <a:rPr lang="en-US" dirty="0" err="1">
                <a:cs typeface="Times New Roman" panose="02020603050405020304" pitchFamily="18" charset="0"/>
              </a:rPr>
              <a:t>Sistem</a:t>
            </a:r>
            <a:r>
              <a:rPr lang="en-US" dirty="0">
                <a:cs typeface="Times New Roman" panose="02020603050405020304" pitchFamily="18" charset="0"/>
              </a:rPr>
              <a:t> </a:t>
            </a:r>
            <a:r>
              <a:rPr lang="en-US" dirty="0" err="1">
                <a:cs typeface="Times New Roman" panose="02020603050405020304" pitchFamily="18" charset="0"/>
              </a:rPr>
              <a:t>imtahan</a:t>
            </a:r>
            <a:r>
              <a:rPr lang="en-US" dirty="0">
                <a:cs typeface="Times New Roman" panose="02020603050405020304" pitchFamily="18" charset="0"/>
              </a:rPr>
              <a:t> </a:t>
            </a:r>
            <a:r>
              <a:rPr lang="en-US" dirty="0" err="1">
                <a:cs typeface="Times New Roman" panose="02020603050405020304" pitchFamily="18" charset="0"/>
              </a:rPr>
              <a:t>sessiyasının</a:t>
            </a:r>
            <a:r>
              <a:rPr lang="en-US" dirty="0">
                <a:cs typeface="Times New Roman" panose="02020603050405020304" pitchFamily="18" charset="0"/>
              </a:rPr>
              <a:t> </a:t>
            </a:r>
            <a:r>
              <a:rPr lang="en-US" dirty="0" err="1">
                <a:cs typeface="Times New Roman" panose="02020603050405020304" pitchFamily="18" charset="0"/>
              </a:rPr>
              <a:t>obyektiv</a:t>
            </a:r>
            <a:r>
              <a:rPr lang="en-US" dirty="0">
                <a:cs typeface="Times New Roman" panose="02020603050405020304" pitchFamily="18" charset="0"/>
              </a:rPr>
              <a:t> </a:t>
            </a:r>
            <a:r>
              <a:rPr lang="en-US" dirty="0" err="1">
                <a:cs typeface="Times New Roman" panose="02020603050405020304" pitchFamily="18" charset="0"/>
              </a:rPr>
              <a:t>və</a:t>
            </a:r>
            <a:r>
              <a:rPr lang="en-US" dirty="0">
                <a:cs typeface="Times New Roman" panose="02020603050405020304" pitchFamily="18" charset="0"/>
              </a:rPr>
              <a:t> </a:t>
            </a:r>
            <a:r>
              <a:rPr lang="en-US" dirty="0" err="1">
                <a:cs typeface="Times New Roman" panose="02020603050405020304" pitchFamily="18" charset="0"/>
              </a:rPr>
              <a:t>şəffaf</a:t>
            </a:r>
            <a:r>
              <a:rPr lang="en-US" dirty="0">
                <a:cs typeface="Times New Roman" panose="02020603050405020304" pitchFamily="18" charset="0"/>
              </a:rPr>
              <a:t> </a:t>
            </a:r>
            <a:r>
              <a:rPr lang="en-US" dirty="0" err="1">
                <a:cs typeface="Times New Roman" panose="02020603050405020304" pitchFamily="18" charset="0"/>
              </a:rPr>
              <a:t>təşkilinə</a:t>
            </a:r>
            <a:r>
              <a:rPr lang="en-US" dirty="0">
                <a:cs typeface="Times New Roman" panose="02020603050405020304" pitchFamily="18" charset="0"/>
              </a:rPr>
              <a:t>, </a:t>
            </a:r>
            <a:r>
              <a:rPr lang="en-US" dirty="0" err="1">
                <a:cs typeface="Times New Roman" panose="02020603050405020304" pitchFamily="18" charset="0"/>
              </a:rPr>
              <a:t>həmçinin</a:t>
            </a:r>
            <a:r>
              <a:rPr lang="en-US" dirty="0">
                <a:cs typeface="Times New Roman" panose="02020603050405020304" pitchFamily="18" charset="0"/>
              </a:rPr>
              <a:t> </a:t>
            </a:r>
            <a:r>
              <a:rPr lang="en-US" dirty="0" err="1">
                <a:cs typeface="Times New Roman" panose="02020603050405020304" pitchFamily="18" charset="0"/>
              </a:rPr>
              <a:t>tələbənin</a:t>
            </a:r>
            <a:r>
              <a:rPr lang="en-US" dirty="0">
                <a:cs typeface="Times New Roman" panose="02020603050405020304" pitchFamily="18" charset="0"/>
              </a:rPr>
              <a:t> </a:t>
            </a:r>
            <a:r>
              <a:rPr lang="en-US" dirty="0" err="1">
                <a:cs typeface="Times New Roman" panose="02020603050405020304" pitchFamily="18" charset="0"/>
              </a:rPr>
              <a:t>vaxtına</a:t>
            </a:r>
            <a:r>
              <a:rPr lang="en-US" dirty="0">
                <a:cs typeface="Times New Roman" panose="02020603050405020304" pitchFamily="18" charset="0"/>
              </a:rPr>
              <a:t> </a:t>
            </a:r>
            <a:r>
              <a:rPr lang="en-US" dirty="0" err="1">
                <a:cs typeface="Times New Roman" panose="02020603050405020304" pitchFamily="18" charset="0"/>
              </a:rPr>
              <a:t>qənaəti</a:t>
            </a:r>
            <a:r>
              <a:rPr lang="en-US" dirty="0">
                <a:cs typeface="Times New Roman" panose="02020603050405020304" pitchFamily="18" charset="0"/>
              </a:rPr>
              <a:t> </a:t>
            </a:r>
            <a:r>
              <a:rPr lang="en-US" dirty="0" err="1">
                <a:cs typeface="Times New Roman" panose="02020603050405020304" pitchFamily="18" charset="0"/>
              </a:rPr>
              <a:t>təmin</a:t>
            </a:r>
            <a:r>
              <a:rPr lang="en-US" dirty="0">
                <a:cs typeface="Times New Roman" panose="02020603050405020304" pitchFamily="18" charset="0"/>
              </a:rPr>
              <a:t> </a:t>
            </a:r>
            <a:r>
              <a:rPr lang="en-US" dirty="0" err="1">
                <a:cs typeface="Times New Roman" panose="02020603050405020304" pitchFamily="18" charset="0"/>
              </a:rPr>
              <a:t>edir</a:t>
            </a:r>
            <a:r>
              <a:rPr lang="en-US" dirty="0">
                <a:cs typeface="Times New Roman" panose="02020603050405020304" pitchFamily="18" charset="0"/>
              </a:rPr>
              <a:t>.</a:t>
            </a:r>
            <a:endParaRPr lang="az-Latn-AZ" dirty="0">
              <a:cs typeface="Times New Roman" panose="02020603050405020304" pitchFamily="18" charset="0"/>
            </a:endParaRPr>
          </a:p>
        </p:txBody>
      </p:sp>
      <p:pic>
        <p:nvPicPr>
          <p:cNvPr id="6" name="Picture 2" descr="UNEC Zaqatala Rəsmi Səhifə | 🔴 Bakalavriat səviyyəsi üzrə ixtisas  seçimlərinin nəticələri açıqlanıb! ✅️Tələbə adını qazanan bütün  abituriyen... | Inst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1741" y="23445"/>
            <a:ext cx="3240259" cy="32402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6298" y="0"/>
            <a:ext cx="6385701" cy="6385701"/>
          </a:xfrm>
          <a:prstGeom prst="rect">
            <a:avLst/>
          </a:prstGeom>
        </p:spPr>
      </p:pic>
      <p:sp>
        <p:nvSpPr>
          <p:cNvPr id="3" name="TextBox 2"/>
          <p:cNvSpPr txBox="1"/>
          <p:nvPr/>
        </p:nvSpPr>
        <p:spPr>
          <a:xfrm>
            <a:off x="0" y="1302643"/>
            <a:ext cx="5806298" cy="5292411"/>
          </a:xfrm>
          <a:prstGeom prst="rect">
            <a:avLst/>
          </a:prstGeom>
          <a:noFill/>
        </p:spPr>
        <p:txBody>
          <a:bodyPr wrap="square">
            <a:spAutoFit/>
          </a:bodyPr>
          <a:lstStyle/>
          <a:p>
            <a:pPr marL="457200" marR="172720" lvl="0" indent="-457200" algn="just">
              <a:lnSpc>
                <a:spcPct val="115000"/>
              </a:lnSpc>
              <a:spcBef>
                <a:spcPts val="0"/>
              </a:spcBef>
              <a:spcAft>
                <a:spcPts val="0"/>
              </a:spcAft>
              <a:buFont typeface="Arial" panose="020B0604020202020204" pitchFamily="34" charset="0"/>
              <a:buChar char="•"/>
            </a:pPr>
            <a:r>
              <a:rPr lang="az-Latn-AZ" sz="2400" dirty="0">
                <a:cs typeface="Times New Roman" panose="02020603050405020304" pitchFamily="18" charset="0"/>
              </a:rPr>
              <a:t>Tyutor xidməti</a:t>
            </a:r>
          </a:p>
          <a:p>
            <a:pPr marL="457200" marR="172720" lvl="0" indent="-457200" algn="just">
              <a:lnSpc>
                <a:spcPct val="115000"/>
              </a:lnSpc>
              <a:spcBef>
                <a:spcPts val="0"/>
              </a:spcBef>
              <a:spcAft>
                <a:spcPts val="0"/>
              </a:spcAft>
              <a:buFont typeface="Arial" panose="020B0604020202020204" pitchFamily="34" charset="0"/>
              <a:buChar char="•"/>
            </a:pPr>
            <a:r>
              <a:rPr lang="az-Latn-AZ" sz="2400" dirty="0">
                <a:cs typeface="Times New Roman" panose="02020603050405020304" pitchFamily="18" charset="0"/>
              </a:rPr>
              <a:t>Kitabxana  </a:t>
            </a:r>
          </a:p>
          <a:p>
            <a:pPr marL="457200" marR="172720" indent="-457200" algn="just">
              <a:lnSpc>
                <a:spcPct val="115000"/>
              </a:lnSpc>
              <a:buFont typeface="Arial" panose="020B0604020202020204" pitchFamily="34" charset="0"/>
              <a:buChar char="•"/>
            </a:pPr>
            <a:r>
              <a:rPr lang="az-Latn-AZ" sz="2400" dirty="0">
                <a:cs typeface="Times New Roman" panose="02020603050405020304" pitchFamily="18" charset="0"/>
              </a:rPr>
              <a:t>Elektron kitabxana (24/7 kitabxana)</a:t>
            </a:r>
          </a:p>
          <a:p>
            <a:pPr marL="457200" marR="172720" indent="-457200" algn="just">
              <a:lnSpc>
                <a:spcPct val="107000"/>
              </a:lnSpc>
              <a:spcBef>
                <a:spcPts val="0"/>
              </a:spcBef>
              <a:spcAft>
                <a:spcPts val="0"/>
              </a:spcAft>
              <a:buFont typeface="Arial" panose="020B0604020202020204" pitchFamily="34" charset="0"/>
              <a:buChar char="•"/>
            </a:pPr>
            <a:r>
              <a:rPr lang="az-Latn-AZ" sz="2400" dirty="0">
                <a:cs typeface="Times New Roman" panose="02020603050405020304" pitchFamily="18" charset="0"/>
              </a:rPr>
              <a:t>Tələbə təşkilatları</a:t>
            </a:r>
          </a:p>
          <a:p>
            <a:pPr marL="457200" marR="172720" indent="-457200" algn="just">
              <a:lnSpc>
                <a:spcPct val="107000"/>
              </a:lnSpc>
              <a:spcBef>
                <a:spcPts val="0"/>
              </a:spcBef>
              <a:spcAft>
                <a:spcPts val="0"/>
              </a:spcAft>
              <a:buFont typeface="Arial" panose="020B0604020202020204" pitchFamily="34" charset="0"/>
              <a:buChar char="•"/>
            </a:pPr>
            <a:r>
              <a:rPr lang="az-Latn-AZ" sz="2400" dirty="0">
                <a:cs typeface="Times New Roman" panose="02020603050405020304" pitchFamily="18" charset="0"/>
              </a:rPr>
              <a:t>Tələbə rektor</a:t>
            </a:r>
          </a:p>
          <a:p>
            <a:pPr marL="457200" marR="172720" indent="-457200" algn="just">
              <a:lnSpc>
                <a:spcPct val="107000"/>
              </a:lnSpc>
              <a:spcBef>
                <a:spcPts val="0"/>
              </a:spcBef>
              <a:spcAft>
                <a:spcPts val="0"/>
              </a:spcAft>
              <a:buFont typeface="Arial" panose="020B0604020202020204" pitchFamily="34" charset="0"/>
              <a:buChar char="•"/>
            </a:pPr>
            <a:r>
              <a:rPr lang="az-Latn-AZ" sz="2400" dirty="0">
                <a:cs typeface="Times New Roman" panose="02020603050405020304" pitchFamily="18" charset="0"/>
              </a:rPr>
              <a:t>Yeməkxana</a:t>
            </a:r>
          </a:p>
          <a:p>
            <a:pPr marL="457200" marR="172720" indent="-457200" algn="just">
              <a:lnSpc>
                <a:spcPct val="107000"/>
              </a:lnSpc>
              <a:spcBef>
                <a:spcPts val="0"/>
              </a:spcBef>
              <a:spcAft>
                <a:spcPts val="0"/>
              </a:spcAft>
              <a:buFont typeface="Arial" panose="020B0604020202020204" pitchFamily="34" charset="0"/>
              <a:buChar char="•"/>
            </a:pPr>
            <a:r>
              <a:rPr lang="az-Latn-AZ" sz="2400" dirty="0">
                <a:cs typeface="Times New Roman" panose="02020603050405020304" pitchFamily="18" charset="0"/>
              </a:rPr>
              <a:t>İdman zalı</a:t>
            </a:r>
          </a:p>
          <a:p>
            <a:pPr marL="457200" marR="172720" indent="-457200" algn="just">
              <a:lnSpc>
                <a:spcPct val="107000"/>
              </a:lnSpc>
              <a:spcBef>
                <a:spcPts val="0"/>
              </a:spcBef>
              <a:spcAft>
                <a:spcPts val="0"/>
              </a:spcAft>
              <a:buFont typeface="Arial" panose="020B0604020202020204" pitchFamily="34" charset="0"/>
              <a:buChar char="•"/>
            </a:pPr>
            <a:r>
              <a:rPr lang="az-Latn-AZ" sz="2400" dirty="0">
                <a:cs typeface="Times New Roman" panose="02020603050405020304" pitchFamily="18" charset="0"/>
              </a:rPr>
              <a:t>Universitetdaxili intizam qaydalarının mövcudluğu</a:t>
            </a:r>
          </a:p>
          <a:p>
            <a:pPr marL="457200" marR="172720" indent="-457200" algn="just">
              <a:lnSpc>
                <a:spcPct val="107000"/>
              </a:lnSpc>
              <a:spcBef>
                <a:spcPts val="0"/>
              </a:spcBef>
              <a:spcAft>
                <a:spcPts val="0"/>
              </a:spcAft>
              <a:buFont typeface="Arial" panose="020B0604020202020204" pitchFamily="34" charset="0"/>
              <a:buChar char="•"/>
            </a:pPr>
            <a:r>
              <a:rPr lang="az-Latn-AZ" sz="2400" dirty="0">
                <a:cs typeface="Times New Roman" panose="02020603050405020304" pitchFamily="18" charset="0"/>
              </a:rPr>
              <a:t>Sayt və sosial şəbəkələrin əlçatanlığı</a:t>
            </a:r>
          </a:p>
          <a:p>
            <a:pPr marL="457200" marR="172720" indent="-457200" algn="just">
              <a:lnSpc>
                <a:spcPct val="107000"/>
              </a:lnSpc>
              <a:spcBef>
                <a:spcPts val="0"/>
              </a:spcBef>
              <a:spcAft>
                <a:spcPts val="0"/>
              </a:spcAft>
              <a:buFont typeface="Arial" panose="020B0604020202020204" pitchFamily="34" charset="0"/>
              <a:buChar char="•"/>
            </a:pPr>
            <a:r>
              <a:rPr lang="az-Latn-AZ" sz="2400" dirty="0">
                <a:cs typeface="Times New Roman" panose="02020603050405020304" pitchFamily="18" charset="0"/>
              </a:rPr>
              <a:t>Qəbul günlərində Direktorla görüş</a:t>
            </a:r>
            <a:endParaRPr lang="en-US" sz="2400" dirty="0">
              <a:cs typeface="Times New Roman" panose="02020603050405020304" pitchFamily="18" charset="0"/>
            </a:endParaRPr>
          </a:p>
          <a:p>
            <a:endParaRPr lang="en-US" sz="2400" dirty="0"/>
          </a:p>
        </p:txBody>
      </p:sp>
      <p:sp>
        <p:nvSpPr>
          <p:cNvPr id="6" name="Freeform 3"/>
          <p:cNvSpPr/>
          <p:nvPr/>
        </p:nvSpPr>
        <p:spPr>
          <a:xfrm>
            <a:off x="-15752" y="6385701"/>
            <a:ext cx="12207751" cy="472299"/>
          </a:xfrm>
          <a:custGeom>
            <a:avLst/>
            <a:gdLst/>
            <a:ahLst/>
            <a:cxnLst/>
            <a:rect l="l" t="t" r="r" b="b"/>
            <a:pathLst>
              <a:path w="18870698" h="1320949">
                <a:moveTo>
                  <a:pt x="0" y="0"/>
                </a:moveTo>
                <a:lnTo>
                  <a:pt x="18870698" y="0"/>
                </a:lnTo>
                <a:lnTo>
                  <a:pt x="18870698" y="1320949"/>
                </a:lnTo>
                <a:lnTo>
                  <a:pt x="0" y="13209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2"/>
          <p:cNvSpPr/>
          <p:nvPr/>
        </p:nvSpPr>
        <p:spPr>
          <a:xfrm>
            <a:off x="-265500" y="359119"/>
            <a:ext cx="12192000" cy="6408925"/>
          </a:xfrm>
          <a:custGeom>
            <a:avLst/>
            <a:gdLst/>
            <a:ahLst/>
            <a:cxnLst/>
            <a:rect l="l" t="t" r="r" b="b"/>
            <a:pathLst>
              <a:path w="19519445" h="9442531">
                <a:moveTo>
                  <a:pt x="0" y="0"/>
                </a:moveTo>
                <a:lnTo>
                  <a:pt x="19519445" y="0"/>
                </a:lnTo>
                <a:lnTo>
                  <a:pt x="19519445" y="9442531"/>
                </a:lnTo>
                <a:lnTo>
                  <a:pt x="0" y="9442531"/>
                </a:lnTo>
                <a:lnTo>
                  <a:pt x="0" y="0"/>
                </a:lnTo>
                <a:close/>
              </a:path>
            </a:pathLst>
          </a:custGeom>
          <a:blipFill>
            <a:blip r:embed="rId5">
              <a:alphaModFix amt="13000"/>
              <a:extLst>
                <a:ext uri="{96DAC541-7B7A-43D3-8B79-37D633B846F1}">
                  <asvg:svgBlip xmlns:asvg="http://schemas.microsoft.com/office/drawing/2016/SVG/main" r:embed="rId6"/>
                </a:ext>
              </a:extLst>
            </a:blip>
            <a:stretch>
              <a:fillRect/>
            </a:stretch>
          </a:blipFill>
        </p:spPr>
      </p:sp>
      <p:sp>
        <p:nvSpPr>
          <p:cNvPr id="9" name="TextBox 8"/>
          <p:cNvSpPr txBox="1"/>
          <p:nvPr/>
        </p:nvSpPr>
        <p:spPr>
          <a:xfrm>
            <a:off x="-15752" y="0"/>
            <a:ext cx="7168818" cy="584775"/>
          </a:xfrm>
          <a:prstGeom prst="rect">
            <a:avLst/>
          </a:prstGeom>
          <a:noFill/>
        </p:spPr>
        <p:txBody>
          <a:bodyPr wrap="square">
            <a:spAutoFit/>
          </a:bodyPr>
          <a:lstStyle/>
          <a:p>
            <a:pPr algn="l"/>
            <a:r>
              <a:rPr lang="az-Latn-AZ" sz="3200" b="1" dirty="0">
                <a:solidFill>
                  <a:srgbClr val="000080"/>
                </a:solidFill>
                <a:effectLst/>
                <a:cs typeface="Times New Roman" panose="02020603050405020304" pitchFamily="18" charset="0"/>
              </a:rPr>
              <a:t>UNEC Zaqatala filialındakı Xidmə</a:t>
            </a:r>
            <a:r>
              <a:rPr lang="az-Latn-AZ" sz="3200" b="1" dirty="0">
                <a:solidFill>
                  <a:srgbClr val="000080"/>
                </a:solidFill>
                <a:cs typeface="Times New Roman" panose="02020603050405020304" pitchFamily="18" charset="0"/>
              </a:rPr>
              <a:t>tlər</a:t>
            </a:r>
            <a:endParaRPr lang="az-Latn-AZ" sz="3200" b="1" dirty="0">
              <a:solidFill>
                <a:srgbClr val="00517F"/>
              </a:solidFill>
              <a:effectLst/>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81" y="1041682"/>
            <a:ext cx="11935142" cy="5773625"/>
          </a:xfrm>
          <a:custGeom>
            <a:avLst/>
            <a:gdLst/>
            <a:ahLst/>
            <a:cxnLst/>
            <a:rect l="l" t="t" r="r" b="b"/>
            <a:pathLst>
              <a:path w="17902713" h="8660438">
                <a:moveTo>
                  <a:pt x="0" y="0"/>
                </a:moveTo>
                <a:lnTo>
                  <a:pt x="17902713" y="0"/>
                </a:lnTo>
                <a:lnTo>
                  <a:pt x="17902713" y="8660438"/>
                </a:lnTo>
                <a:lnTo>
                  <a:pt x="0" y="8660438"/>
                </a:lnTo>
                <a:lnTo>
                  <a:pt x="0"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sp>
      <p:grpSp>
        <p:nvGrpSpPr>
          <p:cNvPr id="3" name="Group 3"/>
          <p:cNvGrpSpPr>
            <a:grpSpLocks noChangeAspect="1"/>
          </p:cNvGrpSpPr>
          <p:nvPr/>
        </p:nvGrpSpPr>
        <p:grpSpPr>
          <a:xfrm>
            <a:off x="5984993" y="2768932"/>
            <a:ext cx="6072347" cy="3483025"/>
            <a:chOff x="0" y="0"/>
            <a:chExt cx="7981950" cy="4578350"/>
          </a:xfrm>
        </p:grpSpPr>
        <p:sp>
          <p:nvSpPr>
            <p:cNvPr id="4" name="Freeform 4"/>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id="5" name="Freeform 5"/>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sp>
        <p:sp>
          <p:nvSpPr>
            <p:cNvPr id="6" name="Freeform 6"/>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sp>
        <p:sp>
          <p:nvSpPr>
            <p:cNvPr id="7" name="Freeform 7"/>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sp>
        <p:sp>
          <p:nvSpPr>
            <p:cNvPr id="8" name="Freeform 8"/>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4"/>
              <a:stretch>
                <a:fillRect l="-208" r="-208"/>
              </a:stretch>
            </a:blipFill>
          </p:spPr>
        </p:sp>
      </p:grpSp>
      <p:grpSp>
        <p:nvGrpSpPr>
          <p:cNvPr id="9" name="Group 9"/>
          <p:cNvGrpSpPr/>
          <p:nvPr/>
        </p:nvGrpSpPr>
        <p:grpSpPr>
          <a:xfrm rot="-10800000">
            <a:off x="-4581" y="0"/>
            <a:ext cx="3683476" cy="632136"/>
            <a:chOff x="0" y="0"/>
            <a:chExt cx="1809616" cy="310555"/>
          </a:xfrm>
        </p:grpSpPr>
        <p:sp>
          <p:nvSpPr>
            <p:cNvPr id="10" name="Freeform 10"/>
            <p:cNvSpPr/>
            <p:nvPr/>
          </p:nvSpPr>
          <p:spPr>
            <a:xfrm>
              <a:off x="0" y="0"/>
              <a:ext cx="1809616" cy="310555"/>
            </a:xfrm>
            <a:custGeom>
              <a:avLst/>
              <a:gdLst/>
              <a:ahLst/>
              <a:cxnLst/>
              <a:rect l="l" t="t" r="r" b="b"/>
              <a:pathLst>
                <a:path w="1809616" h="310555">
                  <a:moveTo>
                    <a:pt x="1606416" y="0"/>
                  </a:moveTo>
                  <a:lnTo>
                    <a:pt x="0" y="0"/>
                  </a:lnTo>
                  <a:lnTo>
                    <a:pt x="203200" y="310555"/>
                  </a:lnTo>
                  <a:lnTo>
                    <a:pt x="1809616" y="310555"/>
                  </a:lnTo>
                  <a:lnTo>
                    <a:pt x="1606416" y="0"/>
                  </a:lnTo>
                  <a:close/>
                </a:path>
              </a:pathLst>
            </a:custGeom>
            <a:solidFill>
              <a:srgbClr val="0EC068"/>
            </a:solidFill>
          </p:spPr>
        </p:sp>
        <p:sp>
          <p:nvSpPr>
            <p:cNvPr id="11" name="TextBox 11"/>
            <p:cNvSpPr txBox="1"/>
            <p:nvPr/>
          </p:nvSpPr>
          <p:spPr>
            <a:xfrm>
              <a:off x="101600" y="-47625"/>
              <a:ext cx="1606416" cy="358180"/>
            </a:xfrm>
            <a:prstGeom prst="rect">
              <a:avLst/>
            </a:prstGeom>
          </p:spPr>
          <p:txBody>
            <a:bodyPr lIns="33867" tIns="33867" rIns="33867" bIns="33867" rtlCol="0" anchor="ctr"/>
            <a:lstStyle/>
            <a:p>
              <a:pPr algn="ctr">
                <a:lnSpc>
                  <a:spcPts val="1775"/>
                </a:lnSpc>
              </a:pPr>
              <a:endParaRPr sz="1200"/>
            </a:p>
          </p:txBody>
        </p:sp>
      </p:grpSp>
      <p:grpSp>
        <p:nvGrpSpPr>
          <p:cNvPr id="12" name="Group 12"/>
          <p:cNvGrpSpPr/>
          <p:nvPr/>
        </p:nvGrpSpPr>
        <p:grpSpPr>
          <a:xfrm rot="-10800000">
            <a:off x="-4581" y="409546"/>
            <a:ext cx="4088554" cy="701653"/>
            <a:chOff x="0" y="0"/>
            <a:chExt cx="1809616" cy="310555"/>
          </a:xfrm>
        </p:grpSpPr>
        <p:sp>
          <p:nvSpPr>
            <p:cNvPr id="13" name="Freeform 13"/>
            <p:cNvSpPr/>
            <p:nvPr/>
          </p:nvSpPr>
          <p:spPr>
            <a:xfrm>
              <a:off x="0" y="0"/>
              <a:ext cx="1809616" cy="310555"/>
            </a:xfrm>
            <a:custGeom>
              <a:avLst/>
              <a:gdLst/>
              <a:ahLst/>
              <a:cxnLst/>
              <a:rect l="l" t="t" r="r" b="b"/>
              <a:pathLst>
                <a:path w="1809616" h="310555">
                  <a:moveTo>
                    <a:pt x="1606416" y="0"/>
                  </a:moveTo>
                  <a:lnTo>
                    <a:pt x="0" y="0"/>
                  </a:lnTo>
                  <a:lnTo>
                    <a:pt x="203200" y="310555"/>
                  </a:lnTo>
                  <a:lnTo>
                    <a:pt x="1809616" y="310555"/>
                  </a:lnTo>
                  <a:lnTo>
                    <a:pt x="1606416" y="0"/>
                  </a:lnTo>
                  <a:close/>
                </a:path>
              </a:pathLst>
            </a:custGeom>
            <a:solidFill>
              <a:srgbClr val="133D5D"/>
            </a:solidFill>
          </p:spPr>
        </p:sp>
        <p:sp>
          <p:nvSpPr>
            <p:cNvPr id="14" name="TextBox 14"/>
            <p:cNvSpPr txBox="1"/>
            <p:nvPr/>
          </p:nvSpPr>
          <p:spPr>
            <a:xfrm>
              <a:off x="101600" y="-47625"/>
              <a:ext cx="1606416" cy="358180"/>
            </a:xfrm>
            <a:prstGeom prst="rect">
              <a:avLst/>
            </a:prstGeom>
          </p:spPr>
          <p:txBody>
            <a:bodyPr lIns="33867" tIns="33867" rIns="33867" bIns="33867" rtlCol="0" anchor="ctr"/>
            <a:lstStyle/>
            <a:p>
              <a:pPr algn="ctr">
                <a:lnSpc>
                  <a:spcPts val="1775"/>
                </a:lnSpc>
              </a:pPr>
              <a:endParaRPr sz="1200"/>
            </a:p>
          </p:txBody>
        </p:sp>
      </p:grpSp>
      <p:grpSp>
        <p:nvGrpSpPr>
          <p:cNvPr id="15" name="Group 15"/>
          <p:cNvGrpSpPr/>
          <p:nvPr/>
        </p:nvGrpSpPr>
        <p:grpSpPr>
          <a:xfrm rot="-10800000">
            <a:off x="8337579" y="-1"/>
            <a:ext cx="3683476" cy="632136"/>
            <a:chOff x="0" y="0"/>
            <a:chExt cx="1809616" cy="310555"/>
          </a:xfrm>
        </p:grpSpPr>
        <p:sp>
          <p:nvSpPr>
            <p:cNvPr id="16" name="Freeform 16"/>
            <p:cNvSpPr/>
            <p:nvPr/>
          </p:nvSpPr>
          <p:spPr>
            <a:xfrm>
              <a:off x="0" y="0"/>
              <a:ext cx="1809616" cy="310555"/>
            </a:xfrm>
            <a:custGeom>
              <a:avLst/>
              <a:gdLst/>
              <a:ahLst/>
              <a:cxnLst/>
              <a:rect l="l" t="t" r="r" b="b"/>
              <a:pathLst>
                <a:path w="1809616" h="310555">
                  <a:moveTo>
                    <a:pt x="1606416" y="0"/>
                  </a:moveTo>
                  <a:lnTo>
                    <a:pt x="0" y="0"/>
                  </a:lnTo>
                  <a:lnTo>
                    <a:pt x="203200" y="310555"/>
                  </a:lnTo>
                  <a:lnTo>
                    <a:pt x="1809616" y="310555"/>
                  </a:lnTo>
                  <a:lnTo>
                    <a:pt x="1606416" y="0"/>
                  </a:lnTo>
                  <a:close/>
                </a:path>
              </a:pathLst>
            </a:custGeom>
            <a:solidFill>
              <a:srgbClr val="0EC068"/>
            </a:solidFill>
          </p:spPr>
        </p:sp>
        <p:sp>
          <p:nvSpPr>
            <p:cNvPr id="17" name="TextBox 17"/>
            <p:cNvSpPr txBox="1"/>
            <p:nvPr/>
          </p:nvSpPr>
          <p:spPr>
            <a:xfrm>
              <a:off x="101600" y="-47625"/>
              <a:ext cx="1606416" cy="358180"/>
            </a:xfrm>
            <a:prstGeom prst="rect">
              <a:avLst/>
            </a:prstGeom>
          </p:spPr>
          <p:txBody>
            <a:bodyPr lIns="33867" tIns="33867" rIns="33867" bIns="33867" rtlCol="0" anchor="ctr"/>
            <a:lstStyle/>
            <a:p>
              <a:pPr algn="ctr">
                <a:lnSpc>
                  <a:spcPts val="1775"/>
                </a:lnSpc>
              </a:pPr>
              <a:endParaRPr sz="1200"/>
            </a:p>
          </p:txBody>
        </p:sp>
      </p:grpSp>
      <p:grpSp>
        <p:nvGrpSpPr>
          <p:cNvPr id="18" name="Group 18"/>
          <p:cNvGrpSpPr/>
          <p:nvPr/>
        </p:nvGrpSpPr>
        <p:grpSpPr>
          <a:xfrm rot="-10800000">
            <a:off x="8103446" y="463346"/>
            <a:ext cx="4088554" cy="701653"/>
            <a:chOff x="0" y="0"/>
            <a:chExt cx="1809616" cy="310555"/>
          </a:xfrm>
        </p:grpSpPr>
        <p:sp>
          <p:nvSpPr>
            <p:cNvPr id="19" name="Freeform 19"/>
            <p:cNvSpPr/>
            <p:nvPr/>
          </p:nvSpPr>
          <p:spPr>
            <a:xfrm>
              <a:off x="0" y="0"/>
              <a:ext cx="1809616" cy="310555"/>
            </a:xfrm>
            <a:custGeom>
              <a:avLst/>
              <a:gdLst/>
              <a:ahLst/>
              <a:cxnLst/>
              <a:rect l="l" t="t" r="r" b="b"/>
              <a:pathLst>
                <a:path w="1809616" h="310555">
                  <a:moveTo>
                    <a:pt x="1606416" y="0"/>
                  </a:moveTo>
                  <a:lnTo>
                    <a:pt x="0" y="0"/>
                  </a:lnTo>
                  <a:lnTo>
                    <a:pt x="203200" y="310555"/>
                  </a:lnTo>
                  <a:lnTo>
                    <a:pt x="1809616" y="310555"/>
                  </a:lnTo>
                  <a:lnTo>
                    <a:pt x="1606416" y="0"/>
                  </a:lnTo>
                  <a:close/>
                </a:path>
              </a:pathLst>
            </a:custGeom>
            <a:solidFill>
              <a:srgbClr val="133D5D"/>
            </a:solidFill>
          </p:spPr>
        </p:sp>
        <p:sp>
          <p:nvSpPr>
            <p:cNvPr id="20" name="TextBox 20"/>
            <p:cNvSpPr txBox="1"/>
            <p:nvPr/>
          </p:nvSpPr>
          <p:spPr>
            <a:xfrm>
              <a:off x="101600" y="-47625"/>
              <a:ext cx="1606416" cy="358180"/>
            </a:xfrm>
            <a:prstGeom prst="rect">
              <a:avLst/>
            </a:prstGeom>
          </p:spPr>
          <p:txBody>
            <a:bodyPr lIns="33867" tIns="33867" rIns="33867" bIns="33867" rtlCol="0" anchor="ctr"/>
            <a:lstStyle/>
            <a:p>
              <a:pPr algn="ctr">
                <a:lnSpc>
                  <a:spcPts val="1775"/>
                </a:lnSpc>
              </a:pPr>
              <a:endParaRPr sz="1200"/>
            </a:p>
          </p:txBody>
        </p:sp>
      </p:grpSp>
      <p:sp>
        <p:nvSpPr>
          <p:cNvPr id="21" name="Freeform 21"/>
          <p:cNvSpPr/>
          <p:nvPr/>
        </p:nvSpPr>
        <p:spPr>
          <a:xfrm>
            <a:off x="-4581" y="6224905"/>
            <a:ext cx="12196581" cy="633096"/>
          </a:xfrm>
          <a:custGeom>
            <a:avLst/>
            <a:gdLst/>
            <a:ahLst/>
            <a:cxnLst/>
            <a:rect l="l" t="t" r="r" b="b"/>
            <a:pathLst>
              <a:path w="18870698" h="1320949">
                <a:moveTo>
                  <a:pt x="0" y="0"/>
                </a:moveTo>
                <a:lnTo>
                  <a:pt x="18870698" y="0"/>
                </a:lnTo>
                <a:lnTo>
                  <a:pt x="18870698" y="1320949"/>
                </a:lnTo>
                <a:lnTo>
                  <a:pt x="0" y="13209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2" name="TextBox 22"/>
          <p:cNvSpPr txBox="1"/>
          <p:nvPr/>
        </p:nvSpPr>
        <p:spPr>
          <a:xfrm>
            <a:off x="3810389" y="476250"/>
            <a:ext cx="4659638" cy="856773"/>
          </a:xfrm>
          <a:prstGeom prst="rect">
            <a:avLst/>
          </a:prstGeom>
        </p:spPr>
        <p:txBody>
          <a:bodyPr lIns="0" tIns="0" rIns="0" bIns="0" rtlCol="0" anchor="t">
            <a:spAutoFit/>
          </a:bodyPr>
          <a:lstStyle/>
          <a:p>
            <a:pPr algn="ctr">
              <a:lnSpc>
                <a:spcPts val="7500"/>
              </a:lnSpc>
            </a:pPr>
            <a:r>
              <a:rPr lang="en-US" sz="4000" b="1" dirty="0">
                <a:solidFill>
                  <a:srgbClr val="002060"/>
                </a:solidFill>
                <a:latin typeface="Calibri (MS)" panose="020F0502020204030204"/>
              </a:rPr>
              <a:t>MƏZUNLARIMIZ</a:t>
            </a:r>
            <a:endParaRPr lang="en-US" sz="5355" b="1" dirty="0">
              <a:solidFill>
                <a:srgbClr val="002060"/>
              </a:solidFill>
              <a:latin typeface="Calibri (MS)" panose="020F0502020204030204"/>
            </a:endParaRPr>
          </a:p>
        </p:txBody>
      </p:sp>
      <p:sp>
        <p:nvSpPr>
          <p:cNvPr id="23" name="TextBox 23"/>
          <p:cNvSpPr txBox="1"/>
          <p:nvPr/>
        </p:nvSpPr>
        <p:spPr>
          <a:xfrm>
            <a:off x="256858" y="1569833"/>
            <a:ext cx="6657029" cy="3949799"/>
          </a:xfrm>
          <a:prstGeom prst="rect">
            <a:avLst/>
          </a:prstGeom>
        </p:spPr>
        <p:txBody>
          <a:bodyPr wrap="square" lIns="0" tIns="0" rIns="0" bIns="0" rtlCol="0" anchor="t">
            <a:spAutoFit/>
          </a:bodyPr>
          <a:lstStyle/>
          <a:p>
            <a:pPr>
              <a:lnSpc>
                <a:spcPts val="2800"/>
              </a:lnSpc>
            </a:pPr>
            <a:r>
              <a:rPr lang="en-US" sz="2400" dirty="0">
                <a:latin typeface="Calibri (MS) Light" panose="020F0302020204030204"/>
              </a:rPr>
              <a:t>  </a:t>
            </a:r>
            <a:r>
              <a:rPr lang="en-US" sz="2400" dirty="0">
                <a:latin typeface="Times New Roman" panose="02020603050405020304" pitchFamily="18" charset="0"/>
                <a:cs typeface="Times New Roman" panose="02020603050405020304" pitchFamily="18" charset="0"/>
              </a:rPr>
              <a:t>UNEC </a:t>
            </a:r>
            <a:r>
              <a:rPr lang="en-US" sz="2400" dirty="0" err="1">
                <a:latin typeface="Times New Roman" panose="02020603050405020304" pitchFamily="18" charset="0"/>
                <a:cs typeface="Times New Roman" panose="02020603050405020304" pitchFamily="18" charset="0"/>
              </a:rPr>
              <a:t>Zaqatala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filialı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artıq</a:t>
            </a:r>
            <a:r>
              <a:rPr lang="en-US" sz="2400" dirty="0">
                <a:latin typeface="Times New Roman" panose="02020603050405020304" pitchFamily="18" charset="0"/>
                <a:cs typeface="Times New Roman" panose="02020603050405020304" pitchFamily="18" charset="0"/>
              </a:rPr>
              <a:t> </a:t>
            </a:r>
            <a:r>
              <a:rPr lang="az-Latn-AZ" sz="24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ildir</a:t>
            </a:r>
            <a:r>
              <a:rPr lang="en-US" sz="2400" dirty="0">
                <a:latin typeface="Times New Roman" panose="02020603050405020304" pitchFamily="18" charset="0"/>
                <a:cs typeface="Times New Roman" panose="02020603050405020304" pitchFamily="18" charset="0"/>
              </a:rPr>
              <a:t> ki, </a:t>
            </a:r>
            <a:r>
              <a:rPr lang="en-US" sz="2400" dirty="0" err="1">
                <a:latin typeface="Times New Roman" panose="02020603050405020304" pitchFamily="18" charset="0"/>
                <a:cs typeface="Times New Roman" panose="02020603050405020304" pitchFamily="18" charset="0"/>
              </a:rPr>
              <a:t>cəmiyyətə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ixtisaslı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məzunlar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təqdim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edir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Filialın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məzunları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hal-hazırda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ölkəmizin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müxtəlif</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ali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təhsil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müəssisələrində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eləcə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xarici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ali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təhsil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müəssisələrində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magistr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təhsili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alır</a:t>
            </a:r>
            <a:r>
              <a:rPr lang="en-US" sz="2400" dirty="0">
                <a:latin typeface="Times New Roman" panose="02020603050405020304" pitchFamily="18" charset="0"/>
                <a:cs typeface="Times New Roman" panose="02020603050405020304" pitchFamily="18" charset="0"/>
              </a:rPr>
              <a:t>.</a:t>
            </a:r>
          </a:p>
          <a:p>
            <a:pPr>
              <a:lnSpc>
                <a:spcPts val="2800"/>
              </a:lnSpc>
            </a:pPr>
            <a:r>
              <a:rPr lang="en-US" sz="2400" b="1" dirty="0">
                <a:latin typeface="Times New Roman" panose="02020603050405020304" pitchFamily="18" charset="0"/>
                <a:cs typeface="Times New Roman" panose="02020603050405020304" pitchFamily="18" charset="0"/>
              </a:rPr>
              <a:t>2019/2020</a:t>
            </a:r>
            <a:r>
              <a:rPr lang="en-US" sz="2400" dirty="0">
                <a:latin typeface="Times New Roman" panose="02020603050405020304" pitchFamily="18" charset="0"/>
                <a:cs typeface="Times New Roman" panose="02020603050405020304" pitchFamily="18" charset="0"/>
              </a:rPr>
              <a:t>-ci </a:t>
            </a:r>
            <a:r>
              <a:rPr lang="en-US" sz="2400" dirty="0" err="1">
                <a:latin typeface="Times New Roman" panose="02020603050405020304" pitchFamily="18" charset="0"/>
                <a:cs typeface="Times New Roman" panose="02020603050405020304" pitchFamily="18" charset="0"/>
              </a:rPr>
              <a:t>tədris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ilində</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91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nəfər</a:t>
            </a:r>
            <a:endParaRPr lang="en-US" sz="2400" dirty="0">
              <a:latin typeface="Times New Roman" panose="02020603050405020304" pitchFamily="18" charset="0"/>
              <a:cs typeface="Times New Roman" panose="02020603050405020304" pitchFamily="18" charset="0"/>
            </a:endParaRPr>
          </a:p>
          <a:p>
            <a:pPr>
              <a:lnSpc>
                <a:spcPts val="2800"/>
              </a:lnSpc>
            </a:pPr>
            <a:r>
              <a:rPr lang="en-US" sz="2400" b="1" dirty="0">
                <a:latin typeface="Times New Roman" panose="02020603050405020304" pitchFamily="18" charset="0"/>
                <a:cs typeface="Times New Roman" panose="02020603050405020304" pitchFamily="18" charset="0"/>
              </a:rPr>
              <a:t>2020/2021</a:t>
            </a:r>
            <a:r>
              <a:rPr lang="en-US" sz="2400" dirty="0">
                <a:latin typeface="Times New Roman" panose="02020603050405020304" pitchFamily="18" charset="0"/>
                <a:cs typeface="Times New Roman" panose="02020603050405020304" pitchFamily="18" charset="0"/>
              </a:rPr>
              <a:t>-ci </a:t>
            </a:r>
            <a:r>
              <a:rPr lang="en-US" sz="2400" dirty="0" err="1">
                <a:latin typeface="Times New Roman" panose="02020603050405020304" pitchFamily="18" charset="0"/>
                <a:cs typeface="Times New Roman" panose="02020603050405020304" pitchFamily="18" charset="0"/>
              </a:rPr>
              <a:t>tədris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ilində</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85</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nəfər</a:t>
            </a:r>
            <a:endParaRPr lang="en-US" sz="2400" dirty="0">
              <a:latin typeface="Times New Roman" panose="02020603050405020304" pitchFamily="18" charset="0"/>
              <a:cs typeface="Times New Roman" panose="02020603050405020304" pitchFamily="18" charset="0"/>
            </a:endParaRPr>
          </a:p>
          <a:p>
            <a:pPr>
              <a:lnSpc>
                <a:spcPts val="2800"/>
              </a:lnSpc>
            </a:pPr>
            <a:r>
              <a:rPr lang="en-US" sz="2400" b="1" dirty="0">
                <a:latin typeface="Times New Roman" panose="02020603050405020304" pitchFamily="18" charset="0"/>
                <a:cs typeface="Times New Roman" panose="02020603050405020304" pitchFamily="18" charset="0"/>
              </a:rPr>
              <a:t>2021/2022</a:t>
            </a:r>
            <a:r>
              <a:rPr lang="en-US" sz="2400" dirty="0">
                <a:latin typeface="Times New Roman" panose="02020603050405020304" pitchFamily="18" charset="0"/>
                <a:cs typeface="Times New Roman" panose="02020603050405020304" pitchFamily="18" charset="0"/>
              </a:rPr>
              <a:t>-ci </a:t>
            </a:r>
            <a:r>
              <a:rPr lang="en-US" sz="2400" dirty="0" err="1">
                <a:latin typeface="Times New Roman" panose="02020603050405020304" pitchFamily="18" charset="0"/>
                <a:cs typeface="Times New Roman" panose="02020603050405020304" pitchFamily="18" charset="0"/>
              </a:rPr>
              <a:t>tədris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ilində</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180</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nəfər</a:t>
            </a:r>
            <a:endParaRPr lang="en-US" sz="2400" dirty="0">
              <a:latin typeface="Times New Roman" panose="02020603050405020304" pitchFamily="18" charset="0"/>
              <a:cs typeface="Times New Roman" panose="02020603050405020304" pitchFamily="18" charset="0"/>
            </a:endParaRPr>
          </a:p>
          <a:p>
            <a:pPr>
              <a:lnSpc>
                <a:spcPts val="2800"/>
              </a:lnSpc>
              <a:spcBef>
                <a:spcPct val="0"/>
              </a:spcBef>
            </a:pPr>
            <a:r>
              <a:rPr lang="en-US" sz="2400" b="1" dirty="0">
                <a:latin typeface="Times New Roman" panose="02020603050405020304" pitchFamily="18" charset="0"/>
                <a:cs typeface="Times New Roman" panose="02020603050405020304" pitchFamily="18" charset="0"/>
              </a:rPr>
              <a:t>2022/2023</a:t>
            </a:r>
            <a:r>
              <a:rPr lang="en-US" sz="2400" dirty="0">
                <a:latin typeface="Times New Roman" panose="02020603050405020304" pitchFamily="18" charset="0"/>
                <a:cs typeface="Times New Roman" panose="02020603050405020304" pitchFamily="18" charset="0"/>
              </a:rPr>
              <a:t>-cü </a:t>
            </a:r>
            <a:r>
              <a:rPr lang="en-US" sz="2400" dirty="0" err="1">
                <a:latin typeface="Times New Roman" panose="02020603050405020304" pitchFamily="18" charset="0"/>
                <a:cs typeface="Times New Roman" panose="02020603050405020304" pitchFamily="18" charset="0"/>
              </a:rPr>
              <a:t>tədris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ilində</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169</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nəfər</a:t>
            </a:r>
            <a:r>
              <a:rPr lang="en-US" sz="2400" dirty="0">
                <a:latin typeface="Times New Roman" panose="02020603050405020304" pitchFamily="18" charset="0"/>
                <a:cs typeface="Times New Roman" panose="02020603050405020304" pitchFamily="18" charset="0"/>
              </a:rPr>
              <a:t> </a:t>
            </a:r>
            <a:endParaRPr lang="az-Latn-AZ" sz="2400" dirty="0">
              <a:latin typeface="Times New Roman" panose="02020603050405020304" pitchFamily="18" charset="0"/>
              <a:cs typeface="Times New Roman" panose="02020603050405020304" pitchFamily="18" charset="0"/>
            </a:endParaRPr>
          </a:p>
          <a:p>
            <a:pPr>
              <a:lnSpc>
                <a:spcPts val="2800"/>
              </a:lnSpc>
              <a:spcBef>
                <a:spcPct val="0"/>
              </a:spcBef>
            </a:pPr>
            <a:r>
              <a:rPr lang="en-US" sz="2400" b="1" dirty="0">
                <a:latin typeface="Times New Roman" panose="02020603050405020304" pitchFamily="18" charset="0"/>
                <a:cs typeface="Times New Roman" panose="02020603050405020304" pitchFamily="18" charset="0"/>
              </a:rPr>
              <a:t>202</a:t>
            </a:r>
            <a:r>
              <a:rPr lang="az-Latn-AZ" sz="2400" b="1" dirty="0">
                <a:latin typeface="Times New Roman" panose="02020603050405020304" pitchFamily="18" charset="0"/>
                <a:cs typeface="Times New Roman" panose="02020603050405020304" pitchFamily="18" charset="0"/>
              </a:rPr>
              <a:t>3</a:t>
            </a:r>
            <a:r>
              <a:rPr lang="en-US" sz="2400" b="1" dirty="0">
                <a:latin typeface="Times New Roman" panose="02020603050405020304" pitchFamily="18" charset="0"/>
                <a:cs typeface="Times New Roman" panose="02020603050405020304" pitchFamily="18" charset="0"/>
              </a:rPr>
              <a:t>/202</a:t>
            </a:r>
            <a:r>
              <a:rPr lang="az-Latn-AZ" sz="2400" b="1"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cü</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tədris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ilində</a:t>
            </a:r>
            <a:r>
              <a:rPr lang="en-US" sz="2400" dirty="0">
                <a:latin typeface="Times New Roman" panose="02020603050405020304" pitchFamily="18" charset="0"/>
                <a:cs typeface="Times New Roman" panose="02020603050405020304" pitchFamily="18" charset="0"/>
              </a:rPr>
              <a:t> </a:t>
            </a:r>
            <a:r>
              <a:rPr lang="az-Latn-AZ" sz="2400" b="1" dirty="0">
                <a:latin typeface="Times New Roman" panose="02020603050405020304" pitchFamily="18" charset="0"/>
                <a:cs typeface="Times New Roman" panose="02020603050405020304" pitchFamily="18" charset="0"/>
              </a:rPr>
              <a:t>216</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nəfər</a:t>
            </a:r>
            <a:r>
              <a:rPr lang="en-US" sz="2400" dirty="0">
                <a:latin typeface="Times New Roman" panose="02020603050405020304" pitchFamily="18" charset="0"/>
                <a:cs typeface="Times New Roman" panose="02020603050405020304" pitchFamily="18" charset="0"/>
              </a:rPr>
              <a:t> </a:t>
            </a:r>
            <a:endParaRPr lang="az-Latn-AZ" sz="2400" dirty="0">
              <a:latin typeface="Times New Roman" panose="02020603050405020304" pitchFamily="18" charset="0"/>
              <a:cs typeface="Times New Roman" panose="02020603050405020304" pitchFamily="18" charset="0"/>
            </a:endParaRPr>
          </a:p>
          <a:p>
            <a:pPr>
              <a:lnSpc>
                <a:spcPts val="2800"/>
              </a:lnSpc>
              <a:spcBef>
                <a:spcPct val="0"/>
              </a:spcBef>
            </a:pPr>
            <a:r>
              <a:rPr lang="en-US" sz="2400" dirty="0" err="1">
                <a:latin typeface="Times New Roman" panose="02020603050405020304" pitchFamily="18" charset="0"/>
                <a:cs typeface="Times New Roman" panose="02020603050405020304" pitchFamily="18" charset="0"/>
              </a:rPr>
              <a:t>tələbə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məzun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adına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layiq</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görülmüşdür</a:t>
            </a:r>
            <a:r>
              <a:rPr lang="en-US" sz="24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0482" y="365131"/>
            <a:ext cx="13012963" cy="6295021"/>
          </a:xfrm>
          <a:custGeom>
            <a:avLst/>
            <a:gdLst/>
            <a:ahLst/>
            <a:cxnLst/>
            <a:rect l="l" t="t" r="r" b="b"/>
            <a:pathLst>
              <a:path w="19519445" h="9442531">
                <a:moveTo>
                  <a:pt x="0" y="0"/>
                </a:moveTo>
                <a:lnTo>
                  <a:pt x="19519445" y="0"/>
                </a:lnTo>
                <a:lnTo>
                  <a:pt x="19519445" y="9442531"/>
                </a:lnTo>
                <a:lnTo>
                  <a:pt x="0" y="9442531"/>
                </a:lnTo>
                <a:lnTo>
                  <a:pt x="0" y="0"/>
                </a:lnTo>
                <a:close/>
              </a:path>
            </a:pathLst>
          </a:custGeom>
          <a:blipFill>
            <a:blip r:embed="rId3">
              <a:alphaModFix amt="13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5497523" y="2317024"/>
            <a:ext cx="6688421" cy="4511021"/>
          </a:xfrm>
          <a:custGeom>
            <a:avLst/>
            <a:gdLst/>
            <a:ahLst/>
            <a:cxnLst/>
            <a:rect l="l" t="t" r="r" b="b"/>
            <a:pathLst>
              <a:path w="9646649" h="6427080">
                <a:moveTo>
                  <a:pt x="0" y="0"/>
                </a:moveTo>
                <a:lnTo>
                  <a:pt x="9646649" y="0"/>
                </a:lnTo>
                <a:lnTo>
                  <a:pt x="9646649" y="6427080"/>
                </a:lnTo>
                <a:lnTo>
                  <a:pt x="0" y="6427080"/>
                </a:lnTo>
                <a:lnTo>
                  <a:pt x="0" y="0"/>
                </a:lnTo>
                <a:close/>
              </a:path>
            </a:pathLst>
          </a:custGeom>
          <a:blipFill>
            <a:blip r:embed="rId5"/>
            <a:stretch>
              <a:fillRect/>
            </a:stretch>
          </a:blipFill>
        </p:spPr>
      </p:sp>
      <p:grpSp>
        <p:nvGrpSpPr>
          <p:cNvPr id="4" name="Group 4"/>
          <p:cNvGrpSpPr/>
          <p:nvPr/>
        </p:nvGrpSpPr>
        <p:grpSpPr>
          <a:xfrm rot="-10800000">
            <a:off x="-24520" y="1825628"/>
            <a:ext cx="3467146" cy="595011"/>
            <a:chOff x="0" y="0"/>
            <a:chExt cx="1809616" cy="310555"/>
          </a:xfrm>
        </p:grpSpPr>
        <p:sp>
          <p:nvSpPr>
            <p:cNvPr id="5" name="Freeform 5"/>
            <p:cNvSpPr/>
            <p:nvPr/>
          </p:nvSpPr>
          <p:spPr>
            <a:xfrm>
              <a:off x="0" y="0"/>
              <a:ext cx="1809616" cy="310555"/>
            </a:xfrm>
            <a:custGeom>
              <a:avLst/>
              <a:gdLst/>
              <a:ahLst/>
              <a:cxnLst/>
              <a:rect l="l" t="t" r="r" b="b"/>
              <a:pathLst>
                <a:path w="1809616" h="310555">
                  <a:moveTo>
                    <a:pt x="1606416" y="0"/>
                  </a:moveTo>
                  <a:lnTo>
                    <a:pt x="0" y="0"/>
                  </a:lnTo>
                  <a:lnTo>
                    <a:pt x="203200" y="310555"/>
                  </a:lnTo>
                  <a:lnTo>
                    <a:pt x="1809616" y="310555"/>
                  </a:lnTo>
                  <a:lnTo>
                    <a:pt x="1606416" y="0"/>
                  </a:lnTo>
                  <a:close/>
                </a:path>
              </a:pathLst>
            </a:custGeom>
            <a:solidFill>
              <a:srgbClr val="0EC068"/>
            </a:solidFill>
          </p:spPr>
        </p:sp>
        <p:sp>
          <p:nvSpPr>
            <p:cNvPr id="6" name="TextBox 6"/>
            <p:cNvSpPr txBox="1"/>
            <p:nvPr/>
          </p:nvSpPr>
          <p:spPr>
            <a:xfrm>
              <a:off x="101600" y="-47625"/>
              <a:ext cx="1606416" cy="358180"/>
            </a:xfrm>
            <a:prstGeom prst="rect">
              <a:avLst/>
            </a:prstGeom>
          </p:spPr>
          <p:txBody>
            <a:bodyPr lIns="33867" tIns="33867" rIns="33867" bIns="33867" rtlCol="0" anchor="ctr"/>
            <a:lstStyle/>
            <a:p>
              <a:pPr algn="ctr">
                <a:lnSpc>
                  <a:spcPts val="1775"/>
                </a:lnSpc>
              </a:pPr>
              <a:endParaRPr sz="1200"/>
            </a:p>
          </p:txBody>
        </p:sp>
      </p:grpSp>
      <p:grpSp>
        <p:nvGrpSpPr>
          <p:cNvPr id="7" name="Group 7"/>
          <p:cNvGrpSpPr/>
          <p:nvPr/>
        </p:nvGrpSpPr>
        <p:grpSpPr>
          <a:xfrm rot="-10800000">
            <a:off x="-34929" y="2013844"/>
            <a:ext cx="3848433" cy="398802"/>
            <a:chOff x="0" y="0"/>
            <a:chExt cx="1809616" cy="187525"/>
          </a:xfrm>
        </p:grpSpPr>
        <p:sp>
          <p:nvSpPr>
            <p:cNvPr id="8" name="Freeform 8"/>
            <p:cNvSpPr/>
            <p:nvPr/>
          </p:nvSpPr>
          <p:spPr>
            <a:xfrm>
              <a:off x="0" y="0"/>
              <a:ext cx="1809616" cy="187525"/>
            </a:xfrm>
            <a:custGeom>
              <a:avLst/>
              <a:gdLst/>
              <a:ahLst/>
              <a:cxnLst/>
              <a:rect l="l" t="t" r="r" b="b"/>
              <a:pathLst>
                <a:path w="1809616" h="187525">
                  <a:moveTo>
                    <a:pt x="1606416" y="0"/>
                  </a:moveTo>
                  <a:lnTo>
                    <a:pt x="0" y="0"/>
                  </a:lnTo>
                  <a:lnTo>
                    <a:pt x="203200" y="187525"/>
                  </a:lnTo>
                  <a:lnTo>
                    <a:pt x="1809616" y="187525"/>
                  </a:lnTo>
                  <a:lnTo>
                    <a:pt x="1606416" y="0"/>
                  </a:lnTo>
                  <a:close/>
                </a:path>
              </a:pathLst>
            </a:custGeom>
            <a:solidFill>
              <a:srgbClr val="133D5D"/>
            </a:solidFill>
          </p:spPr>
        </p:sp>
        <p:sp>
          <p:nvSpPr>
            <p:cNvPr id="9" name="TextBox 9"/>
            <p:cNvSpPr txBox="1"/>
            <p:nvPr/>
          </p:nvSpPr>
          <p:spPr>
            <a:xfrm>
              <a:off x="101600" y="-47625"/>
              <a:ext cx="1606416" cy="235150"/>
            </a:xfrm>
            <a:prstGeom prst="rect">
              <a:avLst/>
            </a:prstGeom>
          </p:spPr>
          <p:txBody>
            <a:bodyPr lIns="33867" tIns="33867" rIns="33867" bIns="33867" rtlCol="0" anchor="ctr"/>
            <a:lstStyle/>
            <a:p>
              <a:pPr algn="ctr">
                <a:lnSpc>
                  <a:spcPts val="1775"/>
                </a:lnSpc>
              </a:pPr>
              <a:endParaRPr sz="1200"/>
            </a:p>
          </p:txBody>
        </p:sp>
      </p:grpSp>
      <p:grpSp>
        <p:nvGrpSpPr>
          <p:cNvPr id="10" name="Group 10"/>
          <p:cNvGrpSpPr/>
          <p:nvPr/>
        </p:nvGrpSpPr>
        <p:grpSpPr>
          <a:xfrm rot="-10800000">
            <a:off x="8718798" y="14330"/>
            <a:ext cx="3467146" cy="595011"/>
            <a:chOff x="0" y="0"/>
            <a:chExt cx="1809616" cy="310555"/>
          </a:xfrm>
        </p:grpSpPr>
        <p:sp>
          <p:nvSpPr>
            <p:cNvPr id="11" name="Freeform 11"/>
            <p:cNvSpPr/>
            <p:nvPr/>
          </p:nvSpPr>
          <p:spPr>
            <a:xfrm>
              <a:off x="0" y="0"/>
              <a:ext cx="1809616" cy="310555"/>
            </a:xfrm>
            <a:custGeom>
              <a:avLst/>
              <a:gdLst/>
              <a:ahLst/>
              <a:cxnLst/>
              <a:rect l="l" t="t" r="r" b="b"/>
              <a:pathLst>
                <a:path w="1809616" h="310555">
                  <a:moveTo>
                    <a:pt x="1606416" y="0"/>
                  </a:moveTo>
                  <a:lnTo>
                    <a:pt x="0" y="0"/>
                  </a:lnTo>
                  <a:lnTo>
                    <a:pt x="203200" y="310555"/>
                  </a:lnTo>
                  <a:lnTo>
                    <a:pt x="1809616" y="310555"/>
                  </a:lnTo>
                  <a:lnTo>
                    <a:pt x="1606416" y="0"/>
                  </a:lnTo>
                  <a:close/>
                </a:path>
              </a:pathLst>
            </a:custGeom>
            <a:solidFill>
              <a:srgbClr val="0EC068"/>
            </a:solidFill>
          </p:spPr>
        </p:sp>
        <p:sp>
          <p:nvSpPr>
            <p:cNvPr id="12" name="TextBox 12"/>
            <p:cNvSpPr txBox="1"/>
            <p:nvPr/>
          </p:nvSpPr>
          <p:spPr>
            <a:xfrm>
              <a:off x="101600" y="-47625"/>
              <a:ext cx="1606416" cy="358180"/>
            </a:xfrm>
            <a:prstGeom prst="rect">
              <a:avLst/>
            </a:prstGeom>
          </p:spPr>
          <p:txBody>
            <a:bodyPr lIns="33867" tIns="33867" rIns="33867" bIns="33867" rtlCol="0" anchor="ctr"/>
            <a:lstStyle/>
            <a:p>
              <a:pPr algn="ctr">
                <a:lnSpc>
                  <a:spcPts val="1775"/>
                </a:lnSpc>
              </a:pPr>
              <a:endParaRPr sz="1200"/>
            </a:p>
          </p:txBody>
        </p:sp>
      </p:grpSp>
      <p:grpSp>
        <p:nvGrpSpPr>
          <p:cNvPr id="13" name="Group 13"/>
          <p:cNvGrpSpPr/>
          <p:nvPr/>
        </p:nvGrpSpPr>
        <p:grpSpPr>
          <a:xfrm rot="-10800000">
            <a:off x="8343567" y="187418"/>
            <a:ext cx="3848433" cy="422710"/>
            <a:chOff x="0" y="0"/>
            <a:chExt cx="1809616" cy="198767"/>
          </a:xfrm>
        </p:grpSpPr>
        <p:sp>
          <p:nvSpPr>
            <p:cNvPr id="14" name="Freeform 14"/>
            <p:cNvSpPr/>
            <p:nvPr/>
          </p:nvSpPr>
          <p:spPr>
            <a:xfrm>
              <a:off x="0" y="0"/>
              <a:ext cx="1809616" cy="198767"/>
            </a:xfrm>
            <a:custGeom>
              <a:avLst/>
              <a:gdLst/>
              <a:ahLst/>
              <a:cxnLst/>
              <a:rect l="l" t="t" r="r" b="b"/>
              <a:pathLst>
                <a:path w="1809616" h="198767">
                  <a:moveTo>
                    <a:pt x="1606416" y="0"/>
                  </a:moveTo>
                  <a:lnTo>
                    <a:pt x="0" y="0"/>
                  </a:lnTo>
                  <a:lnTo>
                    <a:pt x="203200" y="198767"/>
                  </a:lnTo>
                  <a:lnTo>
                    <a:pt x="1809616" y="198767"/>
                  </a:lnTo>
                  <a:lnTo>
                    <a:pt x="1606416" y="0"/>
                  </a:lnTo>
                  <a:close/>
                </a:path>
              </a:pathLst>
            </a:custGeom>
            <a:solidFill>
              <a:srgbClr val="133D5D"/>
            </a:solidFill>
          </p:spPr>
        </p:sp>
        <p:sp>
          <p:nvSpPr>
            <p:cNvPr id="15" name="TextBox 15"/>
            <p:cNvSpPr txBox="1"/>
            <p:nvPr/>
          </p:nvSpPr>
          <p:spPr>
            <a:xfrm>
              <a:off x="101600" y="-47625"/>
              <a:ext cx="1606416" cy="246392"/>
            </a:xfrm>
            <a:prstGeom prst="rect">
              <a:avLst/>
            </a:prstGeom>
          </p:spPr>
          <p:txBody>
            <a:bodyPr lIns="33867" tIns="33867" rIns="33867" bIns="33867" rtlCol="0" anchor="ctr"/>
            <a:lstStyle/>
            <a:p>
              <a:pPr algn="ctr">
                <a:lnSpc>
                  <a:spcPts val="1775"/>
                </a:lnSpc>
              </a:pPr>
              <a:endParaRPr sz="1200"/>
            </a:p>
          </p:txBody>
        </p:sp>
      </p:grpSp>
      <p:sp>
        <p:nvSpPr>
          <p:cNvPr id="16" name="AutoShape 16"/>
          <p:cNvSpPr/>
          <p:nvPr/>
        </p:nvSpPr>
        <p:spPr>
          <a:xfrm>
            <a:off x="685801" y="3473450"/>
            <a:ext cx="3276839" cy="0"/>
          </a:xfrm>
          <a:prstGeom prst="line">
            <a:avLst/>
          </a:prstGeom>
          <a:ln w="47625" cap="flat">
            <a:solidFill>
              <a:srgbClr val="FF9900"/>
            </a:solidFill>
            <a:prstDash val="solid"/>
            <a:headEnd type="none" w="sm" len="sm"/>
            <a:tailEnd type="none" w="sm" len="sm"/>
          </a:ln>
        </p:spPr>
      </p:sp>
      <p:sp>
        <p:nvSpPr>
          <p:cNvPr id="17" name="Freeform 17"/>
          <p:cNvSpPr/>
          <p:nvPr/>
        </p:nvSpPr>
        <p:spPr>
          <a:xfrm>
            <a:off x="230806" y="3740108"/>
            <a:ext cx="453589" cy="453589"/>
          </a:xfrm>
          <a:custGeom>
            <a:avLst/>
            <a:gdLst/>
            <a:ahLst/>
            <a:cxnLst/>
            <a:rect l="l" t="t" r="r" b="b"/>
            <a:pathLst>
              <a:path w="680383" h="680383">
                <a:moveTo>
                  <a:pt x="0" y="0"/>
                </a:moveTo>
                <a:lnTo>
                  <a:pt x="680383" y="0"/>
                </a:lnTo>
                <a:lnTo>
                  <a:pt x="680383" y="680383"/>
                </a:lnTo>
                <a:lnTo>
                  <a:pt x="0" y="6803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a:off x="170140" y="5193081"/>
            <a:ext cx="453589" cy="453589"/>
          </a:xfrm>
          <a:custGeom>
            <a:avLst/>
            <a:gdLst/>
            <a:ahLst/>
            <a:cxnLst/>
            <a:rect l="l" t="t" r="r" b="b"/>
            <a:pathLst>
              <a:path w="680383" h="680383">
                <a:moveTo>
                  <a:pt x="0" y="0"/>
                </a:moveTo>
                <a:lnTo>
                  <a:pt x="680383" y="0"/>
                </a:lnTo>
                <a:lnTo>
                  <a:pt x="680383" y="680383"/>
                </a:lnTo>
                <a:lnTo>
                  <a:pt x="0" y="6803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9" name="Freeform 19"/>
          <p:cNvSpPr/>
          <p:nvPr/>
        </p:nvSpPr>
        <p:spPr>
          <a:xfrm>
            <a:off x="170140" y="6045969"/>
            <a:ext cx="330310" cy="481326"/>
          </a:xfrm>
          <a:custGeom>
            <a:avLst/>
            <a:gdLst/>
            <a:ahLst/>
            <a:cxnLst/>
            <a:rect l="l" t="t" r="r" b="b"/>
            <a:pathLst>
              <a:path w="495465" h="721989">
                <a:moveTo>
                  <a:pt x="0" y="0"/>
                </a:moveTo>
                <a:lnTo>
                  <a:pt x="495465" y="0"/>
                </a:lnTo>
                <a:lnTo>
                  <a:pt x="495465" y="721989"/>
                </a:lnTo>
                <a:lnTo>
                  <a:pt x="0" y="7219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TextBox 20"/>
          <p:cNvSpPr txBox="1"/>
          <p:nvPr/>
        </p:nvSpPr>
        <p:spPr>
          <a:xfrm>
            <a:off x="692814" y="2855385"/>
            <a:ext cx="3531272" cy="577722"/>
          </a:xfrm>
          <a:prstGeom prst="rect">
            <a:avLst/>
          </a:prstGeom>
        </p:spPr>
        <p:txBody>
          <a:bodyPr lIns="0" tIns="0" rIns="0" bIns="0" rtlCol="0" anchor="t">
            <a:spAutoFit/>
          </a:bodyPr>
          <a:lstStyle/>
          <a:p>
            <a:pPr>
              <a:lnSpc>
                <a:spcPts val="4795"/>
              </a:lnSpc>
            </a:pPr>
            <a:r>
              <a:rPr lang="en-US" sz="3425" dirty="0">
                <a:solidFill>
                  <a:srgbClr val="FF0000"/>
                </a:solidFill>
                <a:latin typeface="Calibri (MS)" panose="020F0502020204030204"/>
              </a:rPr>
              <a:t>B</a:t>
            </a:r>
            <a:r>
              <a:rPr lang="az-Latn-AZ" sz="3425" dirty="0">
                <a:solidFill>
                  <a:srgbClr val="FF0000"/>
                </a:solidFill>
                <a:latin typeface="Calibri (MS)" panose="020F0502020204030204"/>
              </a:rPr>
              <a:t>İ</a:t>
            </a:r>
            <a:r>
              <a:rPr lang="en-US" sz="3425" dirty="0">
                <a:solidFill>
                  <a:srgbClr val="FF0000"/>
                </a:solidFill>
                <a:latin typeface="Calibri (MS)" panose="020F0502020204030204"/>
              </a:rPr>
              <a:t>Z</a:t>
            </a:r>
            <a:r>
              <a:rPr lang="az-Latn-AZ" sz="3425" dirty="0">
                <a:solidFill>
                  <a:srgbClr val="FF0000"/>
                </a:solidFill>
                <a:latin typeface="Calibri (MS)" panose="020F0502020204030204"/>
              </a:rPr>
              <a:t>İ</a:t>
            </a:r>
            <a:r>
              <a:rPr lang="en-US" sz="3425" dirty="0">
                <a:solidFill>
                  <a:srgbClr val="FF0000"/>
                </a:solidFill>
                <a:latin typeface="Calibri (MS)" panose="020F0502020204030204"/>
              </a:rPr>
              <a:t>MLƏ ƏLAQƏ</a:t>
            </a:r>
          </a:p>
        </p:txBody>
      </p:sp>
      <p:sp>
        <p:nvSpPr>
          <p:cNvPr id="21" name="TextBox 21"/>
          <p:cNvSpPr txBox="1"/>
          <p:nvPr/>
        </p:nvSpPr>
        <p:spPr>
          <a:xfrm>
            <a:off x="861826" y="3740108"/>
            <a:ext cx="2528736" cy="1411797"/>
          </a:xfrm>
          <a:prstGeom prst="rect">
            <a:avLst/>
          </a:prstGeom>
        </p:spPr>
        <p:txBody>
          <a:bodyPr lIns="0" tIns="0" rIns="0" bIns="0" rtlCol="0" anchor="t">
            <a:spAutoFit/>
          </a:bodyPr>
          <a:lstStyle/>
          <a:p>
            <a:r>
              <a:rPr lang="az-Latn-AZ" b="1" dirty="0"/>
              <a:t>(</a:t>
            </a:r>
            <a:r>
              <a:rPr lang="en-US" b="1" dirty="0"/>
              <a:t>+994 24 22</a:t>
            </a:r>
            <a:r>
              <a:rPr lang="az-Latn-AZ" b="1" dirty="0"/>
              <a:t>)</a:t>
            </a:r>
            <a:r>
              <a:rPr lang="en-US" b="1" dirty="0"/>
              <a:t> 5 30 56</a:t>
            </a:r>
            <a:endParaRPr lang="az-Latn-AZ" b="1" dirty="0"/>
          </a:p>
          <a:p>
            <a:r>
              <a:rPr lang="en-US" b="1" dirty="0"/>
              <a:t>(+994 2422) 5-21-57 (994) 50 299 11 60</a:t>
            </a:r>
          </a:p>
          <a:p>
            <a:r>
              <a:rPr lang="en-US" b="1" dirty="0"/>
              <a:t>(994) 50 994 48 27</a:t>
            </a:r>
          </a:p>
          <a:p>
            <a:pPr algn="just">
              <a:lnSpc>
                <a:spcPts val="2590"/>
              </a:lnSpc>
              <a:spcBef>
                <a:spcPct val="0"/>
              </a:spcBef>
            </a:pPr>
            <a:endParaRPr lang="en-US" sz="1850" b="1" dirty="0">
              <a:latin typeface="Open Sans 1 Light" panose="020B0306030504020204"/>
            </a:endParaRPr>
          </a:p>
        </p:txBody>
      </p:sp>
      <p:sp>
        <p:nvSpPr>
          <p:cNvPr id="22" name="TextBox 22"/>
          <p:cNvSpPr txBox="1"/>
          <p:nvPr/>
        </p:nvSpPr>
        <p:spPr>
          <a:xfrm>
            <a:off x="861826" y="5299190"/>
            <a:ext cx="2975625" cy="303801"/>
          </a:xfrm>
          <a:prstGeom prst="rect">
            <a:avLst/>
          </a:prstGeom>
        </p:spPr>
        <p:txBody>
          <a:bodyPr lIns="0" tIns="0" rIns="0" bIns="0" rtlCol="0" anchor="t">
            <a:spAutoFit/>
          </a:bodyPr>
          <a:lstStyle/>
          <a:p>
            <a:pPr algn="just">
              <a:lnSpc>
                <a:spcPts val="2590"/>
              </a:lnSpc>
              <a:spcBef>
                <a:spcPct val="0"/>
              </a:spcBef>
            </a:pPr>
            <a:r>
              <a:rPr lang="en-US" sz="1850" b="1" dirty="0">
                <a:latin typeface="Open Sans 1 Light" panose="020B0306030504020204"/>
              </a:rPr>
              <a:t>unec.zf@unec.edu.az</a:t>
            </a:r>
          </a:p>
        </p:txBody>
      </p:sp>
      <p:sp>
        <p:nvSpPr>
          <p:cNvPr id="23" name="TextBox 23"/>
          <p:cNvSpPr txBox="1"/>
          <p:nvPr/>
        </p:nvSpPr>
        <p:spPr>
          <a:xfrm>
            <a:off x="819935" y="6211253"/>
            <a:ext cx="4349671" cy="312714"/>
          </a:xfrm>
          <a:prstGeom prst="rect">
            <a:avLst/>
          </a:prstGeom>
        </p:spPr>
        <p:txBody>
          <a:bodyPr lIns="0" tIns="0" rIns="0" bIns="0" rtlCol="0" anchor="t">
            <a:spAutoFit/>
          </a:bodyPr>
          <a:lstStyle/>
          <a:p>
            <a:pPr>
              <a:lnSpc>
                <a:spcPts val="2590"/>
              </a:lnSpc>
              <a:spcBef>
                <a:spcPct val="0"/>
              </a:spcBef>
            </a:pPr>
            <a:r>
              <a:rPr lang="en-US" sz="1850" b="1" dirty="0" err="1">
                <a:latin typeface="Times New Roman" panose="02020603050405020304" pitchFamily="18" charset="0"/>
                <a:cs typeface="Times New Roman" panose="02020603050405020304" pitchFamily="18" charset="0"/>
              </a:rPr>
              <a:t>Zaqatala</a:t>
            </a:r>
            <a:r>
              <a:rPr lang="en-US" sz="1850" b="1" dirty="0">
                <a:latin typeface="Times New Roman" panose="02020603050405020304" pitchFamily="18" charset="0"/>
                <a:cs typeface="Times New Roman" panose="02020603050405020304" pitchFamily="18" charset="0"/>
              </a:rPr>
              <a:t> </a:t>
            </a:r>
            <a:r>
              <a:rPr lang="en-US" sz="1850" b="1" dirty="0" err="1">
                <a:latin typeface="Times New Roman" panose="02020603050405020304" pitchFamily="18" charset="0"/>
                <a:cs typeface="Times New Roman" panose="02020603050405020304" pitchFamily="18" charset="0"/>
              </a:rPr>
              <a:t>şəhəri</a:t>
            </a:r>
            <a:r>
              <a:rPr lang="en-US" sz="1850" b="1" dirty="0">
                <a:latin typeface="Times New Roman" panose="02020603050405020304" pitchFamily="18" charset="0"/>
                <a:cs typeface="Times New Roman" panose="02020603050405020304" pitchFamily="18" charset="0"/>
              </a:rPr>
              <a:t> </a:t>
            </a:r>
            <a:r>
              <a:rPr lang="en-US" sz="1850" b="1" dirty="0" err="1">
                <a:latin typeface="Times New Roman" panose="02020603050405020304" pitchFamily="18" charset="0"/>
                <a:cs typeface="Times New Roman" panose="02020603050405020304" pitchFamily="18" charset="0"/>
              </a:rPr>
              <a:t>Ə.Rəcəbli</a:t>
            </a:r>
            <a:r>
              <a:rPr lang="en-US" sz="1850" b="1" dirty="0">
                <a:latin typeface="Times New Roman" panose="02020603050405020304" pitchFamily="18" charset="0"/>
                <a:cs typeface="Times New Roman" panose="02020603050405020304" pitchFamily="18" charset="0"/>
              </a:rPr>
              <a:t> </a:t>
            </a:r>
            <a:r>
              <a:rPr lang="en-US" sz="1850" b="1" dirty="0" err="1">
                <a:latin typeface="Times New Roman" panose="02020603050405020304" pitchFamily="18" charset="0"/>
                <a:cs typeface="Times New Roman" panose="02020603050405020304" pitchFamily="18" charset="0"/>
              </a:rPr>
              <a:t>küçəsi</a:t>
            </a:r>
            <a:r>
              <a:rPr lang="en-US" sz="1850" b="1" dirty="0">
                <a:latin typeface="Times New Roman" panose="02020603050405020304" pitchFamily="18" charset="0"/>
                <a:cs typeface="Times New Roman" panose="02020603050405020304" pitchFamily="18" charset="0"/>
              </a:rPr>
              <a:t> 4</a:t>
            </a:r>
          </a:p>
        </p:txBody>
      </p:sp>
      <p:sp>
        <p:nvSpPr>
          <p:cNvPr id="24" name="TextBox 24"/>
          <p:cNvSpPr txBox="1"/>
          <p:nvPr/>
        </p:nvSpPr>
        <p:spPr>
          <a:xfrm>
            <a:off x="1713741" y="628131"/>
            <a:ext cx="9371946" cy="2101409"/>
          </a:xfrm>
          <a:prstGeom prst="rect">
            <a:avLst/>
          </a:prstGeom>
        </p:spPr>
        <p:txBody>
          <a:bodyPr wrap="square" lIns="0" tIns="0" rIns="0" bIns="0" rtlCol="0" anchor="t">
            <a:spAutoFit/>
          </a:bodyPr>
          <a:lstStyle/>
          <a:p>
            <a:pPr algn="ctr">
              <a:lnSpc>
                <a:spcPts val="8665"/>
              </a:lnSpc>
            </a:pPr>
            <a:r>
              <a:rPr lang="az-Latn-AZ" sz="4400" b="1" spc="348" dirty="0">
                <a:solidFill>
                  <a:srgbClr val="FF0000"/>
                </a:solidFill>
                <a:latin typeface="Calibri (MS) Bold" panose="020F0702030404030204"/>
              </a:rPr>
              <a:t>DİQQƏTİNİZ ÜÇÜN </a:t>
            </a:r>
            <a:r>
              <a:rPr lang="en-US" sz="4400" b="1" spc="348" dirty="0">
                <a:solidFill>
                  <a:srgbClr val="FF0000"/>
                </a:solidFill>
                <a:latin typeface="Calibri (MS) Bold" panose="020F0702030404030204"/>
              </a:rPr>
              <a:t>TƏŞƏKKÜR </a:t>
            </a:r>
            <a:r>
              <a:rPr lang="az-Latn-AZ" sz="4400" b="1" spc="348" dirty="0">
                <a:solidFill>
                  <a:srgbClr val="FF0000"/>
                </a:solidFill>
                <a:latin typeface="Calibri (MS) Bold" panose="020F0702030404030204"/>
              </a:rPr>
              <a:t>           </a:t>
            </a:r>
            <a:r>
              <a:rPr lang="en-US" sz="4400" b="1" spc="348" dirty="0">
                <a:solidFill>
                  <a:srgbClr val="FF0000"/>
                </a:solidFill>
                <a:latin typeface="Calibri (MS) Bold" panose="020F0702030404030204"/>
              </a:rPr>
              <a:t>ED</a:t>
            </a:r>
            <a:r>
              <a:rPr lang="az-Latn-AZ" sz="4400" b="1" spc="348" dirty="0">
                <a:solidFill>
                  <a:srgbClr val="FF0000"/>
                </a:solidFill>
                <a:latin typeface="Calibri (MS) Bold" panose="020F0702030404030204"/>
              </a:rPr>
              <a:t>İRİK!</a:t>
            </a:r>
            <a:endParaRPr lang="en-US" sz="4400" b="1" spc="348" dirty="0">
              <a:solidFill>
                <a:srgbClr val="FF0000"/>
              </a:solidFill>
              <a:latin typeface="Calibri (MS) Bold" panose="020F0702030404030204"/>
            </a:endParaRPr>
          </a:p>
        </p:txBody>
      </p:sp>
      <p:pic>
        <p:nvPicPr>
          <p:cNvPr id="32" name="Picture 3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96695" y="4127977"/>
            <a:ext cx="1428750" cy="14287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75457" y="2903955"/>
            <a:ext cx="6924211" cy="3840731"/>
          </a:xfrm>
          <a:prstGeom prst="rect">
            <a:avLst/>
          </a:prstGeom>
          <a:noFill/>
        </p:spPr>
        <p:txBody>
          <a:bodyPr wrap="square" rtlCol="0">
            <a:spAutoFit/>
          </a:bodyPr>
          <a:lstStyle/>
          <a:p>
            <a:pPr marL="0" marR="0" algn="ctr">
              <a:lnSpc>
                <a:spcPct val="107000"/>
              </a:lnSpc>
              <a:spcBef>
                <a:spcPts val="0"/>
              </a:spcBef>
              <a:spcAft>
                <a:spcPts val="800"/>
              </a:spcAft>
            </a:pPr>
            <a:r>
              <a:rPr lang="az-Latn-AZ" kern="100" dirty="0">
                <a:effectLst/>
                <a:ea typeface="Calibri" panose="020F0502020204030204" charset="0"/>
                <a:cs typeface="Times New Roman" panose="02020603050405020304" pitchFamily="18" charset="0"/>
              </a:rPr>
              <a:t>2016-cı il sentyabrın 15-də UNEC-in Zaqatala filialının açılışı olub. </a:t>
            </a:r>
          </a:p>
          <a:p>
            <a:pPr marL="0" marR="0" algn="ctr">
              <a:lnSpc>
                <a:spcPct val="107000"/>
              </a:lnSpc>
              <a:spcBef>
                <a:spcPts val="0"/>
              </a:spcBef>
              <a:spcAft>
                <a:spcPts val="800"/>
              </a:spcAft>
            </a:pPr>
            <a:r>
              <a:rPr lang="az-Latn-AZ" kern="100" dirty="0">
                <a:effectLst/>
                <a:ea typeface="Calibri" panose="020F0502020204030204" charset="0"/>
                <a:cs typeface="Times New Roman" panose="02020603050405020304" pitchFamily="18" charset="0"/>
              </a:rPr>
              <a:t>1 aprel 2024-cü il tarixində 03/16 əmrə əsasən Zaqatala İqtisad Məktəbi ləğv edildi, UNEC Zaqatala filialının idarə edilməsində səmərəliliyin artırılması məqsədilə yeni ştat cədvəlinə uyğun olaraq struktur dəyişikliyi olmuşdur. Struktur uyğun olaraq “İqtisadiyyat və menecment” departamenti, </a:t>
            </a:r>
            <a:r>
              <a:rPr lang="en-US" kern="100" dirty="0">
                <a:effectLst/>
                <a:ea typeface="Calibri" panose="020F0502020204030204" charset="0"/>
                <a:cs typeface="Times New Roman" panose="02020603050405020304" pitchFamily="18" charset="0"/>
              </a:rPr>
              <a:t>“</a:t>
            </a:r>
            <a:r>
              <a:rPr lang="az-Latn-AZ" kern="100" dirty="0">
                <a:effectLst/>
                <a:ea typeface="Calibri" panose="020F0502020204030204" charset="0"/>
                <a:cs typeface="Times New Roman" panose="02020603050405020304" pitchFamily="18" charset="0"/>
              </a:rPr>
              <a:t>Katiblik</a:t>
            </a:r>
            <a:r>
              <a:rPr lang="en-US" kern="100" dirty="0">
                <a:effectLst/>
                <a:ea typeface="Calibri" panose="020F0502020204030204" charset="0"/>
                <a:cs typeface="Times New Roman" panose="02020603050405020304" pitchFamily="18" charset="0"/>
              </a:rPr>
              <a:t>”</a:t>
            </a:r>
            <a:r>
              <a:rPr lang="az-Latn-AZ" kern="100" dirty="0">
                <a:effectLst/>
                <a:ea typeface="Calibri" panose="020F0502020204030204" charset="0"/>
                <a:cs typeface="Times New Roman" panose="02020603050405020304" pitchFamily="18" charset="0"/>
              </a:rPr>
              <a:t>, </a:t>
            </a:r>
            <a:r>
              <a:rPr lang="en-US" kern="100" dirty="0">
                <a:effectLst/>
                <a:ea typeface="Calibri" panose="020F0502020204030204" charset="0"/>
                <a:cs typeface="Times New Roman" panose="02020603050405020304" pitchFamily="18" charset="0"/>
              </a:rPr>
              <a:t>“</a:t>
            </a:r>
            <a:r>
              <a:rPr lang="az-Latn-AZ" kern="100" dirty="0">
                <a:effectLst/>
                <a:ea typeface="Calibri" panose="020F0502020204030204" charset="0"/>
                <a:cs typeface="Times New Roman" panose="02020603050405020304" pitchFamily="18" charset="0"/>
              </a:rPr>
              <a:t>Maliyyə və təminat şöbəsi</a:t>
            </a:r>
            <a:r>
              <a:rPr lang="en-US" kern="100" dirty="0">
                <a:effectLst/>
                <a:ea typeface="Calibri" panose="020F0502020204030204" charset="0"/>
                <a:cs typeface="Times New Roman" panose="02020603050405020304" pitchFamily="18" charset="0"/>
              </a:rPr>
              <a:t>”</a:t>
            </a:r>
            <a:r>
              <a:rPr lang="az-Latn-AZ" kern="100" dirty="0">
                <a:effectLst/>
                <a:ea typeface="Calibri" panose="020F0502020204030204" charset="0"/>
                <a:cs typeface="Times New Roman" panose="02020603050405020304" pitchFamily="18" charset="0"/>
              </a:rPr>
              <a:t>, </a:t>
            </a:r>
            <a:r>
              <a:rPr lang="en-US" kern="100" dirty="0">
                <a:effectLst/>
                <a:ea typeface="Calibri" panose="020F0502020204030204" charset="0"/>
                <a:cs typeface="Times New Roman" panose="02020603050405020304" pitchFamily="18" charset="0"/>
              </a:rPr>
              <a:t>“</a:t>
            </a:r>
            <a:r>
              <a:rPr lang="az-Latn-AZ" kern="100" dirty="0">
                <a:effectLst/>
                <a:ea typeface="Calibri" panose="020F0502020204030204" charset="0"/>
                <a:cs typeface="Times New Roman" panose="02020603050405020304" pitchFamily="18" charset="0"/>
              </a:rPr>
              <a:t>Təsərrüfat şöbəsi</a:t>
            </a:r>
            <a:r>
              <a:rPr lang="en-US" kern="100" dirty="0">
                <a:effectLst/>
                <a:ea typeface="Calibri" panose="020F0502020204030204" charset="0"/>
                <a:cs typeface="Times New Roman" panose="02020603050405020304" pitchFamily="18" charset="0"/>
              </a:rPr>
              <a:t>”</a:t>
            </a:r>
            <a:r>
              <a:rPr lang="az-Latn-AZ" kern="100" dirty="0">
                <a:effectLst/>
                <a:ea typeface="Calibri" panose="020F0502020204030204" charset="0"/>
                <a:cs typeface="Times New Roman" panose="02020603050405020304" pitchFamily="18" charset="0"/>
              </a:rPr>
              <a:t> yaradılmışdır.  Filialda “İqtisadiyyat və idarəetmə”, ”Texniki və texnoloji” bölmələrdən ibarət “İqtisadiyyat və menecment” departamenti fəaliyyət göstərir.</a:t>
            </a:r>
          </a:p>
          <a:p>
            <a:pPr marL="0" marR="0" algn="ctr">
              <a:lnSpc>
                <a:spcPct val="107000"/>
              </a:lnSpc>
              <a:spcBef>
                <a:spcPts val="0"/>
              </a:spcBef>
              <a:spcAft>
                <a:spcPts val="800"/>
              </a:spcAft>
            </a:pPr>
            <a:r>
              <a:rPr lang="az-Latn-AZ" kern="100" dirty="0">
                <a:effectLst/>
                <a:ea typeface="Calibri" panose="020F0502020204030204" charset="0"/>
                <a:cs typeface="Times New Roman" panose="02020603050405020304" pitchFamily="18" charset="0"/>
              </a:rPr>
              <a:t>“İqtisadiyyat və idarəetmə” bölməsinin rəhbəri baş müəllim İsmayılova Pərvanə Məhəmməd qızı, “Texniki və texnoloji” bölmənin rəhbəri dosent Raziyev Səfər Əmin oğludur.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57" y="170513"/>
            <a:ext cx="4917141" cy="6556188"/>
          </a:xfrm>
          <a:prstGeom prst="rect">
            <a:avLst/>
          </a:prstGeom>
        </p:spPr>
      </p:pic>
      <p:sp>
        <p:nvSpPr>
          <p:cNvPr id="10" name="TextBox 9"/>
          <p:cNvSpPr txBox="1"/>
          <p:nvPr/>
        </p:nvSpPr>
        <p:spPr>
          <a:xfrm>
            <a:off x="5175456" y="1941090"/>
            <a:ext cx="6924211" cy="741550"/>
          </a:xfrm>
          <a:prstGeom prst="rect">
            <a:avLst/>
          </a:prstGeom>
          <a:noFill/>
        </p:spPr>
        <p:txBody>
          <a:bodyPr wrap="square">
            <a:spAutoFit/>
          </a:bodyPr>
          <a:lstStyle/>
          <a:p>
            <a:pPr algn="ctr">
              <a:lnSpc>
                <a:spcPts val="5935"/>
              </a:lnSpc>
            </a:pPr>
            <a:r>
              <a:rPr lang="az-Latn-AZ" sz="2800" b="1" dirty="0">
                <a:solidFill>
                  <a:srgbClr val="002060"/>
                </a:solidFill>
              </a:rPr>
              <a:t>UNEC Zaqatala</a:t>
            </a:r>
            <a:r>
              <a:rPr lang="en-US" sz="2800" b="1" dirty="0">
                <a:solidFill>
                  <a:srgbClr val="002060"/>
                </a:solidFill>
              </a:rPr>
              <a:t> </a:t>
            </a:r>
            <a:r>
              <a:rPr lang="en-US" sz="2800" b="1" dirty="0" err="1">
                <a:solidFill>
                  <a:srgbClr val="002060"/>
                </a:solidFill>
              </a:rPr>
              <a:t>filialı</a:t>
            </a:r>
            <a:r>
              <a:rPr lang="en-US" sz="2800" b="1" dirty="0">
                <a:solidFill>
                  <a:srgbClr val="002060"/>
                </a:solidFill>
              </a:rPr>
              <a:t> </a:t>
            </a:r>
            <a:r>
              <a:rPr lang="en-US" sz="2800" b="1" dirty="0" err="1">
                <a:solidFill>
                  <a:srgbClr val="002060"/>
                </a:solidFill>
              </a:rPr>
              <a:t>haqqında</a:t>
            </a:r>
            <a:r>
              <a:rPr lang="en-US" sz="2800" b="1" dirty="0">
                <a:solidFill>
                  <a:srgbClr val="002060"/>
                </a:solidFill>
              </a:rPr>
              <a:t> </a:t>
            </a:r>
            <a:r>
              <a:rPr lang="en-US" sz="2800" b="1" dirty="0" err="1">
                <a:solidFill>
                  <a:srgbClr val="002060"/>
                </a:solidFill>
              </a:rPr>
              <a:t>məlumat</a:t>
            </a:r>
            <a:endParaRPr lang="en-US" sz="2800" b="1" dirty="0">
              <a:solidFill>
                <a:srgbClr val="002060"/>
              </a:solidFill>
            </a:endParaRPr>
          </a:p>
        </p:txBody>
      </p:sp>
      <p:pic>
        <p:nvPicPr>
          <p:cNvPr id="3" name="Picture 2">
            <a:extLst>
              <a:ext uri="{FF2B5EF4-FFF2-40B4-BE49-F238E27FC236}">
                <a16:creationId xmlns:a16="http://schemas.microsoft.com/office/drawing/2014/main" id="{F4E4D8F3-3C17-30E3-89EE-0D74DF3CDB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5366" y="200064"/>
            <a:ext cx="1744394" cy="17410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65714" y="-33531"/>
            <a:ext cx="8926286" cy="7189074"/>
          </a:xfrm>
          <a:custGeom>
            <a:avLst/>
            <a:gdLst/>
            <a:ahLst/>
            <a:cxnLst/>
            <a:rect l="l" t="t" r="r" b="b"/>
            <a:pathLst>
              <a:path w="15614227" h="10090694">
                <a:moveTo>
                  <a:pt x="0" y="0"/>
                </a:moveTo>
                <a:lnTo>
                  <a:pt x="15614227" y="0"/>
                </a:lnTo>
                <a:lnTo>
                  <a:pt x="15614227" y="10090694"/>
                </a:lnTo>
                <a:lnTo>
                  <a:pt x="0" y="10090694"/>
                </a:lnTo>
                <a:lnTo>
                  <a:pt x="0" y="0"/>
                </a:lnTo>
                <a:close/>
              </a:path>
            </a:pathLst>
          </a:custGeom>
          <a:blipFill>
            <a:blip r:embed="rId2">
              <a:alphaModFix amt="58000"/>
            </a:blip>
            <a:stretch>
              <a:fillRect/>
            </a:stretch>
          </a:blipFill>
        </p:spPr>
      </p:sp>
      <p:grpSp>
        <p:nvGrpSpPr>
          <p:cNvPr id="3" name="Group 3"/>
          <p:cNvGrpSpPr/>
          <p:nvPr/>
        </p:nvGrpSpPr>
        <p:grpSpPr>
          <a:xfrm>
            <a:off x="7450771" y="151591"/>
            <a:ext cx="2932415" cy="608357"/>
            <a:chOff x="0" y="0"/>
            <a:chExt cx="535233" cy="111039"/>
          </a:xfrm>
        </p:grpSpPr>
        <p:sp>
          <p:nvSpPr>
            <p:cNvPr id="4" name="Freeform 4"/>
            <p:cNvSpPr/>
            <p:nvPr/>
          </p:nvSpPr>
          <p:spPr>
            <a:xfrm>
              <a:off x="0" y="0"/>
              <a:ext cx="535233" cy="111039"/>
            </a:xfrm>
            <a:custGeom>
              <a:avLst/>
              <a:gdLst/>
              <a:ahLst/>
              <a:cxnLst/>
              <a:rect l="l" t="t" r="r" b="b"/>
              <a:pathLst>
                <a:path w="535233" h="111039">
                  <a:moveTo>
                    <a:pt x="332033" y="0"/>
                  </a:moveTo>
                  <a:lnTo>
                    <a:pt x="0" y="0"/>
                  </a:lnTo>
                  <a:lnTo>
                    <a:pt x="203200" y="111039"/>
                  </a:lnTo>
                  <a:lnTo>
                    <a:pt x="535233" y="111039"/>
                  </a:lnTo>
                  <a:lnTo>
                    <a:pt x="332033" y="0"/>
                  </a:lnTo>
                  <a:close/>
                </a:path>
              </a:pathLst>
            </a:custGeom>
            <a:solidFill>
              <a:srgbClr val="0EC068"/>
            </a:solidFill>
          </p:spPr>
        </p:sp>
        <p:sp>
          <p:nvSpPr>
            <p:cNvPr id="5" name="TextBox 5"/>
            <p:cNvSpPr txBox="1"/>
            <p:nvPr/>
          </p:nvSpPr>
          <p:spPr>
            <a:xfrm>
              <a:off x="101600" y="-38100"/>
              <a:ext cx="332033" cy="149139"/>
            </a:xfrm>
            <a:prstGeom prst="rect">
              <a:avLst/>
            </a:prstGeom>
          </p:spPr>
          <p:txBody>
            <a:bodyPr lIns="33867" tIns="33867" rIns="33867" bIns="33867" rtlCol="0" anchor="ctr"/>
            <a:lstStyle/>
            <a:p>
              <a:pPr algn="ctr">
                <a:lnSpc>
                  <a:spcPts val="1775"/>
                </a:lnSpc>
              </a:pPr>
              <a:endParaRPr sz="1200"/>
            </a:p>
          </p:txBody>
        </p:sp>
      </p:grpSp>
      <p:grpSp>
        <p:nvGrpSpPr>
          <p:cNvPr id="6" name="Group 6"/>
          <p:cNvGrpSpPr/>
          <p:nvPr/>
        </p:nvGrpSpPr>
        <p:grpSpPr>
          <a:xfrm>
            <a:off x="0" y="-33531"/>
            <a:ext cx="7863840" cy="6891531"/>
            <a:chOff x="0" y="0"/>
            <a:chExt cx="984927" cy="495323"/>
          </a:xfrm>
        </p:grpSpPr>
        <p:sp>
          <p:nvSpPr>
            <p:cNvPr id="7" name="Freeform 7"/>
            <p:cNvSpPr/>
            <p:nvPr/>
          </p:nvSpPr>
          <p:spPr>
            <a:xfrm>
              <a:off x="0" y="0"/>
              <a:ext cx="984927" cy="495322"/>
            </a:xfrm>
            <a:custGeom>
              <a:avLst/>
              <a:gdLst/>
              <a:ahLst/>
              <a:cxnLst/>
              <a:rect l="l" t="t" r="r" b="b"/>
              <a:pathLst>
                <a:path w="984927" h="495322">
                  <a:moveTo>
                    <a:pt x="203200" y="0"/>
                  </a:moveTo>
                  <a:lnTo>
                    <a:pt x="984927" y="0"/>
                  </a:lnTo>
                  <a:lnTo>
                    <a:pt x="781727" y="495322"/>
                  </a:lnTo>
                  <a:lnTo>
                    <a:pt x="0" y="495322"/>
                  </a:lnTo>
                  <a:lnTo>
                    <a:pt x="203200" y="0"/>
                  </a:lnTo>
                  <a:close/>
                </a:path>
              </a:pathLst>
            </a:custGeom>
            <a:solidFill>
              <a:srgbClr val="FFFFFF"/>
            </a:solidFill>
          </p:spPr>
        </p:sp>
        <p:sp>
          <p:nvSpPr>
            <p:cNvPr id="8" name="TextBox 8"/>
            <p:cNvSpPr txBox="1"/>
            <p:nvPr/>
          </p:nvSpPr>
          <p:spPr>
            <a:xfrm>
              <a:off x="101600" y="-38100"/>
              <a:ext cx="781727" cy="533423"/>
            </a:xfrm>
            <a:prstGeom prst="rect">
              <a:avLst/>
            </a:prstGeom>
          </p:spPr>
          <p:txBody>
            <a:bodyPr lIns="33867" tIns="33867" rIns="33867" bIns="33867" rtlCol="0" anchor="ctr"/>
            <a:lstStyle/>
            <a:p>
              <a:pPr algn="ctr">
                <a:lnSpc>
                  <a:spcPts val="1775"/>
                </a:lnSpc>
                <a:spcBef>
                  <a:spcPct val="0"/>
                </a:spcBef>
              </a:pPr>
              <a:endParaRPr sz="1200"/>
            </a:p>
          </p:txBody>
        </p:sp>
      </p:grpSp>
      <p:grpSp>
        <p:nvGrpSpPr>
          <p:cNvPr id="9" name="Group 9"/>
          <p:cNvGrpSpPr/>
          <p:nvPr/>
        </p:nvGrpSpPr>
        <p:grpSpPr>
          <a:xfrm>
            <a:off x="0" y="753327"/>
            <a:ext cx="10430847" cy="1245025"/>
            <a:chOff x="0" y="0"/>
            <a:chExt cx="4301319" cy="513405"/>
          </a:xfrm>
        </p:grpSpPr>
        <p:sp>
          <p:nvSpPr>
            <p:cNvPr id="10" name="Freeform 10"/>
            <p:cNvSpPr/>
            <p:nvPr/>
          </p:nvSpPr>
          <p:spPr>
            <a:xfrm>
              <a:off x="0" y="0"/>
              <a:ext cx="4301320" cy="513405"/>
            </a:xfrm>
            <a:custGeom>
              <a:avLst/>
              <a:gdLst/>
              <a:ahLst/>
              <a:cxnLst/>
              <a:rect l="l" t="t" r="r" b="b"/>
              <a:pathLst>
                <a:path w="4301320" h="513405">
                  <a:moveTo>
                    <a:pt x="203200" y="0"/>
                  </a:moveTo>
                  <a:lnTo>
                    <a:pt x="4301320" y="0"/>
                  </a:lnTo>
                  <a:lnTo>
                    <a:pt x="4098120" y="513405"/>
                  </a:lnTo>
                  <a:lnTo>
                    <a:pt x="0" y="513405"/>
                  </a:lnTo>
                  <a:lnTo>
                    <a:pt x="203200" y="0"/>
                  </a:lnTo>
                  <a:close/>
                </a:path>
              </a:pathLst>
            </a:custGeom>
            <a:solidFill>
              <a:srgbClr val="0EC068"/>
            </a:solidFill>
          </p:spPr>
        </p:sp>
        <p:sp>
          <p:nvSpPr>
            <p:cNvPr id="11" name="TextBox 11"/>
            <p:cNvSpPr txBox="1"/>
            <p:nvPr/>
          </p:nvSpPr>
          <p:spPr>
            <a:xfrm>
              <a:off x="101600" y="-38100"/>
              <a:ext cx="4098119" cy="551505"/>
            </a:xfrm>
            <a:prstGeom prst="rect">
              <a:avLst/>
            </a:prstGeom>
          </p:spPr>
          <p:txBody>
            <a:bodyPr lIns="33867" tIns="33867" rIns="33867" bIns="33867" rtlCol="0" anchor="ctr"/>
            <a:lstStyle/>
            <a:p>
              <a:pPr algn="ctr">
                <a:lnSpc>
                  <a:spcPts val="1775"/>
                </a:lnSpc>
                <a:spcBef>
                  <a:spcPct val="0"/>
                </a:spcBef>
              </a:pPr>
              <a:endParaRPr sz="1200"/>
            </a:p>
          </p:txBody>
        </p:sp>
      </p:grpSp>
      <p:sp>
        <p:nvSpPr>
          <p:cNvPr id="12" name="TextBox 12"/>
          <p:cNvSpPr txBox="1"/>
          <p:nvPr/>
        </p:nvSpPr>
        <p:spPr>
          <a:xfrm>
            <a:off x="-214303" y="1077126"/>
            <a:ext cx="6136132" cy="782265"/>
          </a:xfrm>
          <a:prstGeom prst="rect">
            <a:avLst/>
          </a:prstGeom>
        </p:spPr>
        <p:txBody>
          <a:bodyPr wrap="square" lIns="0" tIns="0" rIns="0" bIns="0" rtlCol="0" anchor="t">
            <a:spAutoFit/>
          </a:bodyPr>
          <a:lstStyle/>
          <a:p>
            <a:pPr algn="ctr">
              <a:lnSpc>
                <a:spcPts val="6495"/>
              </a:lnSpc>
            </a:pPr>
            <a:r>
              <a:rPr lang="en-US" sz="4640" b="1" dirty="0" err="1">
                <a:solidFill>
                  <a:srgbClr val="002060"/>
                </a:solidFill>
              </a:rPr>
              <a:t>Missiyamız</a:t>
            </a:r>
            <a:endParaRPr lang="en-US" sz="4640" b="1" dirty="0">
              <a:solidFill>
                <a:srgbClr val="002060"/>
              </a:solidFill>
            </a:endParaRPr>
          </a:p>
        </p:txBody>
      </p:sp>
      <p:sp>
        <p:nvSpPr>
          <p:cNvPr id="13" name="TextBox 13"/>
          <p:cNvSpPr txBox="1"/>
          <p:nvPr/>
        </p:nvSpPr>
        <p:spPr>
          <a:xfrm>
            <a:off x="246384" y="2393129"/>
            <a:ext cx="6248400" cy="3231334"/>
          </a:xfrm>
          <a:prstGeom prst="rect">
            <a:avLst/>
          </a:prstGeom>
        </p:spPr>
        <p:txBody>
          <a:bodyPr wrap="square" lIns="0" tIns="0" rIns="0" bIns="0" rtlCol="0" anchor="t">
            <a:spAutoFit/>
          </a:bodyPr>
          <a:lstStyle/>
          <a:p>
            <a:pPr algn="ctr">
              <a:lnSpc>
                <a:spcPct val="100000"/>
              </a:lnSpc>
            </a:pPr>
            <a:r>
              <a:rPr lang="en-US" sz="4000" dirty="0">
                <a:solidFill>
                  <a:srgbClr val="000000"/>
                </a:solidFill>
                <a:cs typeface="Times New Roman" panose="02020603050405020304" pitchFamily="18" charset="0"/>
              </a:rPr>
              <a:t>     </a:t>
            </a:r>
            <a:r>
              <a:rPr lang="en-US" sz="2935" dirty="0" err="1">
                <a:solidFill>
                  <a:srgbClr val="000000"/>
                </a:solidFill>
                <a:cs typeface="Times New Roman" panose="02020603050405020304" pitchFamily="18" charset="0"/>
              </a:rPr>
              <a:t>Zaqatala</a:t>
            </a:r>
            <a:r>
              <a:rPr lang="en-US" sz="2935" dirty="0">
                <a:solidFill>
                  <a:srgbClr val="000000"/>
                </a:solidFill>
                <a:cs typeface="Times New Roman" panose="02020603050405020304" pitchFamily="18" charset="0"/>
              </a:rPr>
              <a:t> </a:t>
            </a:r>
            <a:r>
              <a:rPr lang="en-US" sz="2935" dirty="0" err="1">
                <a:solidFill>
                  <a:srgbClr val="000000"/>
                </a:solidFill>
                <a:cs typeface="Times New Roman" panose="02020603050405020304" pitchFamily="18" charset="0"/>
              </a:rPr>
              <a:t>filialı</a:t>
            </a:r>
            <a:r>
              <a:rPr lang="en-US" sz="2935" dirty="0">
                <a:solidFill>
                  <a:srgbClr val="000000"/>
                </a:solidFill>
                <a:cs typeface="Times New Roman" panose="02020603050405020304" pitchFamily="18" charset="0"/>
              </a:rPr>
              <a:t> UNEC-in </a:t>
            </a:r>
            <a:r>
              <a:rPr lang="en-US" sz="2935" b="1" dirty="0">
                <a:solidFill>
                  <a:srgbClr val="000000"/>
                </a:solidFill>
                <a:cs typeface="Times New Roman" panose="02020603050405020304" pitchFamily="18" charset="0"/>
              </a:rPr>
              <a:t>regional </a:t>
            </a:r>
            <a:r>
              <a:rPr lang="en-US" sz="2935" b="1" dirty="0" err="1">
                <a:solidFill>
                  <a:srgbClr val="000000"/>
                </a:solidFill>
                <a:cs typeface="Times New Roman" panose="02020603050405020304" pitchFamily="18" charset="0"/>
              </a:rPr>
              <a:t>ali</a:t>
            </a:r>
            <a:r>
              <a:rPr lang="en-US" sz="2935" b="1" dirty="0">
                <a:solidFill>
                  <a:srgbClr val="000000"/>
                </a:solidFill>
                <a:cs typeface="Times New Roman" panose="02020603050405020304" pitchFamily="18" charset="0"/>
              </a:rPr>
              <a:t> </a:t>
            </a:r>
            <a:r>
              <a:rPr lang="en-US" sz="2935" b="1" dirty="0" err="1">
                <a:solidFill>
                  <a:srgbClr val="000000"/>
                </a:solidFill>
                <a:cs typeface="Times New Roman" panose="02020603050405020304" pitchFamily="18" charset="0"/>
              </a:rPr>
              <a:t>iqtisadi</a:t>
            </a:r>
            <a:r>
              <a:rPr lang="en-US" sz="2935" b="1" dirty="0">
                <a:solidFill>
                  <a:srgbClr val="000000"/>
                </a:solidFill>
                <a:cs typeface="Times New Roman" panose="02020603050405020304" pitchFamily="18" charset="0"/>
              </a:rPr>
              <a:t> </a:t>
            </a:r>
            <a:r>
              <a:rPr lang="en-US" sz="2935" b="1" dirty="0" err="1">
                <a:solidFill>
                  <a:srgbClr val="000000"/>
                </a:solidFill>
                <a:cs typeface="Times New Roman" panose="02020603050405020304" pitchFamily="18" charset="0"/>
              </a:rPr>
              <a:t>təhsil</a:t>
            </a:r>
            <a:r>
              <a:rPr lang="en-US" sz="2935" b="1" dirty="0">
                <a:solidFill>
                  <a:srgbClr val="000000"/>
                </a:solidFill>
                <a:cs typeface="Times New Roman" panose="02020603050405020304" pitchFamily="18" charset="0"/>
              </a:rPr>
              <a:t> </a:t>
            </a:r>
            <a:r>
              <a:rPr lang="en-US" sz="2935" b="1" dirty="0" err="1">
                <a:solidFill>
                  <a:srgbClr val="000000"/>
                </a:solidFill>
                <a:cs typeface="Times New Roman" panose="02020603050405020304" pitchFamily="18" charset="0"/>
              </a:rPr>
              <a:t>missiyasının</a:t>
            </a:r>
            <a:r>
              <a:rPr lang="en-US" sz="2935" b="1" dirty="0">
                <a:solidFill>
                  <a:srgbClr val="000000"/>
                </a:solidFill>
                <a:cs typeface="Times New Roman" panose="02020603050405020304" pitchFamily="18" charset="0"/>
              </a:rPr>
              <a:t> </a:t>
            </a:r>
            <a:r>
              <a:rPr lang="en-US" sz="2935" b="1" dirty="0" err="1">
                <a:solidFill>
                  <a:srgbClr val="000000"/>
                </a:solidFill>
                <a:cs typeface="Times New Roman" panose="02020603050405020304" pitchFamily="18" charset="0"/>
              </a:rPr>
              <a:t>icrasını</a:t>
            </a:r>
            <a:r>
              <a:rPr lang="en-US" sz="2935" b="1" dirty="0">
                <a:solidFill>
                  <a:srgbClr val="000000"/>
                </a:solidFill>
                <a:cs typeface="Times New Roman" panose="02020603050405020304" pitchFamily="18" charset="0"/>
              </a:rPr>
              <a:t> </a:t>
            </a:r>
            <a:r>
              <a:rPr lang="en-US" sz="2935" b="1" dirty="0" err="1">
                <a:solidFill>
                  <a:srgbClr val="000000"/>
                </a:solidFill>
                <a:cs typeface="Times New Roman" panose="02020603050405020304" pitchFamily="18" charset="0"/>
              </a:rPr>
              <a:t>təmin</a:t>
            </a:r>
            <a:r>
              <a:rPr lang="en-US" sz="2935" b="1" dirty="0">
                <a:solidFill>
                  <a:srgbClr val="000000"/>
                </a:solidFill>
                <a:cs typeface="Times New Roman" panose="02020603050405020304" pitchFamily="18" charset="0"/>
              </a:rPr>
              <a:t> </a:t>
            </a:r>
            <a:r>
              <a:rPr lang="en-US" sz="2935" b="1" dirty="0" err="1">
                <a:solidFill>
                  <a:srgbClr val="000000"/>
                </a:solidFill>
                <a:cs typeface="Times New Roman" panose="02020603050405020304" pitchFamily="18" charset="0"/>
              </a:rPr>
              <a:t>edir</a:t>
            </a:r>
            <a:r>
              <a:rPr lang="en-US" sz="2935" dirty="0">
                <a:solidFill>
                  <a:srgbClr val="000000"/>
                </a:solidFill>
                <a:cs typeface="Times New Roman" panose="02020603050405020304" pitchFamily="18" charset="0"/>
              </a:rPr>
              <a:t>, </a:t>
            </a:r>
            <a:r>
              <a:rPr lang="az-Latn-AZ" sz="2935" dirty="0">
                <a:solidFill>
                  <a:srgbClr val="000000"/>
                </a:solidFill>
                <a:cs typeface="Times New Roman" panose="02020603050405020304" pitchFamily="18" charset="0"/>
              </a:rPr>
              <a:t>tələbələrdə </a:t>
            </a:r>
            <a:r>
              <a:rPr lang="en-US" sz="2935" dirty="0">
                <a:solidFill>
                  <a:srgbClr val="000000"/>
                </a:solidFill>
                <a:cs typeface="Times New Roman" panose="02020603050405020304" pitchFamily="18" charset="0"/>
              </a:rPr>
              <a:t>region </a:t>
            </a:r>
            <a:r>
              <a:rPr lang="en-US" sz="2935" dirty="0" err="1">
                <a:solidFill>
                  <a:srgbClr val="000000"/>
                </a:solidFill>
                <a:cs typeface="Times New Roman" panose="02020603050405020304" pitchFamily="18" charset="0"/>
              </a:rPr>
              <a:t>və</a:t>
            </a:r>
            <a:r>
              <a:rPr lang="en-US" sz="2935" dirty="0">
                <a:solidFill>
                  <a:srgbClr val="000000"/>
                </a:solidFill>
                <a:cs typeface="Times New Roman" panose="02020603050405020304" pitchFamily="18" charset="0"/>
              </a:rPr>
              <a:t> </a:t>
            </a:r>
            <a:r>
              <a:rPr lang="en-US" sz="2935" dirty="0" err="1">
                <a:solidFill>
                  <a:srgbClr val="000000"/>
                </a:solidFill>
                <a:cs typeface="Times New Roman" panose="02020603050405020304" pitchFamily="18" charset="0"/>
              </a:rPr>
              <a:t>dünya</a:t>
            </a:r>
            <a:r>
              <a:rPr lang="en-US" sz="2935" dirty="0">
                <a:solidFill>
                  <a:srgbClr val="000000"/>
                </a:solidFill>
                <a:cs typeface="Times New Roman" panose="02020603050405020304" pitchFamily="18" charset="0"/>
              </a:rPr>
              <a:t> </a:t>
            </a:r>
            <a:r>
              <a:rPr lang="en-US" sz="2935" dirty="0" err="1">
                <a:solidFill>
                  <a:srgbClr val="000000"/>
                </a:solidFill>
                <a:cs typeface="Times New Roman" panose="02020603050405020304" pitchFamily="18" charset="0"/>
              </a:rPr>
              <a:t>ali</a:t>
            </a:r>
            <a:r>
              <a:rPr lang="en-US" sz="2935" dirty="0">
                <a:solidFill>
                  <a:srgbClr val="000000"/>
                </a:solidFill>
                <a:cs typeface="Times New Roman" panose="02020603050405020304" pitchFamily="18" charset="0"/>
              </a:rPr>
              <a:t> </a:t>
            </a:r>
            <a:r>
              <a:rPr lang="en-US" sz="2935" dirty="0" err="1">
                <a:solidFill>
                  <a:srgbClr val="000000"/>
                </a:solidFill>
                <a:cs typeface="Times New Roman" panose="02020603050405020304" pitchFamily="18" charset="0"/>
              </a:rPr>
              <a:t>təhsil</a:t>
            </a:r>
            <a:r>
              <a:rPr lang="en-US" sz="2935" dirty="0">
                <a:solidFill>
                  <a:srgbClr val="000000"/>
                </a:solidFill>
                <a:cs typeface="Times New Roman" panose="02020603050405020304" pitchFamily="18" charset="0"/>
              </a:rPr>
              <a:t> </a:t>
            </a:r>
            <a:r>
              <a:rPr lang="en-US" sz="2935" dirty="0" err="1">
                <a:solidFill>
                  <a:srgbClr val="000000"/>
                </a:solidFill>
                <a:cs typeface="Times New Roman" panose="02020603050405020304" pitchFamily="18" charset="0"/>
              </a:rPr>
              <a:t>məkanında</a:t>
            </a:r>
            <a:r>
              <a:rPr lang="en-US" sz="2935" dirty="0">
                <a:solidFill>
                  <a:srgbClr val="000000"/>
                </a:solidFill>
                <a:cs typeface="Times New Roman" panose="02020603050405020304" pitchFamily="18" charset="0"/>
              </a:rPr>
              <a:t> </a:t>
            </a:r>
            <a:r>
              <a:rPr lang="en-US" sz="2935" dirty="0" err="1">
                <a:solidFill>
                  <a:srgbClr val="000000"/>
                </a:solidFill>
                <a:cs typeface="Times New Roman" panose="02020603050405020304" pitchFamily="18" charset="0"/>
              </a:rPr>
              <a:t>dayanıqlı</a:t>
            </a:r>
            <a:r>
              <a:rPr lang="en-US" sz="2935" dirty="0">
                <a:solidFill>
                  <a:srgbClr val="000000"/>
                </a:solidFill>
                <a:cs typeface="Times New Roman" panose="02020603050405020304" pitchFamily="18" charset="0"/>
              </a:rPr>
              <a:t> </a:t>
            </a:r>
            <a:r>
              <a:rPr lang="en-US" sz="2935" dirty="0" err="1">
                <a:solidFill>
                  <a:srgbClr val="000000"/>
                </a:solidFill>
                <a:cs typeface="Times New Roman" panose="02020603050405020304" pitchFamily="18" charset="0"/>
              </a:rPr>
              <a:t>rəqabət</a:t>
            </a:r>
            <a:r>
              <a:rPr lang="en-US" sz="2935" dirty="0">
                <a:solidFill>
                  <a:srgbClr val="000000"/>
                </a:solidFill>
                <a:cs typeface="Times New Roman" panose="02020603050405020304" pitchFamily="18" charset="0"/>
              </a:rPr>
              <a:t> </a:t>
            </a:r>
            <a:r>
              <a:rPr lang="en-US" sz="2935" dirty="0" err="1">
                <a:solidFill>
                  <a:srgbClr val="000000"/>
                </a:solidFill>
                <a:cs typeface="Times New Roman" panose="02020603050405020304" pitchFamily="18" charset="0"/>
              </a:rPr>
              <a:t>üstünlüklərinin</a:t>
            </a:r>
            <a:r>
              <a:rPr lang="en-US" sz="2935" dirty="0">
                <a:solidFill>
                  <a:srgbClr val="000000"/>
                </a:solidFill>
                <a:cs typeface="Times New Roman" panose="02020603050405020304" pitchFamily="18" charset="0"/>
              </a:rPr>
              <a:t> </a:t>
            </a:r>
            <a:r>
              <a:rPr lang="en-US" sz="2935" dirty="0" err="1">
                <a:solidFill>
                  <a:srgbClr val="000000"/>
                </a:solidFill>
                <a:cs typeface="Times New Roman" panose="02020603050405020304" pitchFamily="18" charset="0"/>
              </a:rPr>
              <a:t>formalaşması</a:t>
            </a:r>
            <a:r>
              <a:rPr lang="en-US" sz="2935" dirty="0">
                <a:solidFill>
                  <a:srgbClr val="000000"/>
                </a:solidFill>
                <a:cs typeface="Times New Roman" panose="02020603050405020304" pitchFamily="18" charset="0"/>
              </a:rPr>
              <a:t> </a:t>
            </a:r>
            <a:r>
              <a:rPr lang="en-US" sz="2935" dirty="0" err="1">
                <a:solidFill>
                  <a:srgbClr val="000000"/>
                </a:solidFill>
                <a:cs typeface="Times New Roman" panose="02020603050405020304" pitchFamily="18" charset="0"/>
              </a:rPr>
              <a:t>üçün</a:t>
            </a:r>
            <a:r>
              <a:rPr lang="en-US" sz="2935" dirty="0">
                <a:solidFill>
                  <a:srgbClr val="000000"/>
                </a:solidFill>
                <a:cs typeface="Times New Roman" panose="02020603050405020304" pitchFamily="18" charset="0"/>
              </a:rPr>
              <a:t> </a:t>
            </a:r>
            <a:r>
              <a:rPr lang="en-US" sz="2935" dirty="0" err="1">
                <a:solidFill>
                  <a:srgbClr val="000000"/>
                </a:solidFill>
                <a:cs typeface="Times New Roman" panose="02020603050405020304" pitchFamily="18" charset="0"/>
              </a:rPr>
              <a:t>şərait</a:t>
            </a:r>
            <a:r>
              <a:rPr lang="en-US" sz="2935" dirty="0">
                <a:solidFill>
                  <a:srgbClr val="000000"/>
                </a:solidFill>
                <a:cs typeface="Times New Roman" panose="02020603050405020304" pitchFamily="18" charset="0"/>
              </a:rPr>
              <a:t> </a:t>
            </a:r>
            <a:r>
              <a:rPr lang="en-US" sz="2935" dirty="0" err="1">
                <a:solidFill>
                  <a:srgbClr val="000000"/>
                </a:solidFill>
                <a:cs typeface="Times New Roman" panose="02020603050405020304" pitchFamily="18" charset="0"/>
              </a:rPr>
              <a:t>yaradır</a:t>
            </a:r>
            <a:r>
              <a:rPr lang="en-US" sz="2935" dirty="0">
                <a:solidFill>
                  <a:srgbClr val="000000"/>
                </a:solidFill>
                <a:cs typeface="Times New Roman" panose="02020603050405020304" pitchFamily="18" charset="0"/>
              </a:rPr>
              <a:t>. </a:t>
            </a:r>
            <a:endParaRPr lang="az-Latn-AZ" sz="2935" dirty="0">
              <a:solidFill>
                <a:srgbClr val="000000"/>
              </a:solidFill>
              <a:cs typeface="Times New Roman" panose="02020603050405020304" pitchFamily="18" charset="0"/>
            </a:endParaRPr>
          </a:p>
          <a:p>
            <a:pPr algn="just">
              <a:lnSpc>
                <a:spcPts val="2800"/>
              </a:lnSpc>
            </a:pPr>
            <a:endParaRPr lang="az-Latn-AZ" sz="2935" dirty="0">
              <a:solidFill>
                <a:srgbClr val="000000"/>
              </a:solidFill>
              <a:cs typeface="Times New Roman" panose="02020603050405020304" pitchFamily="18" charset="0"/>
            </a:endParaRPr>
          </a:p>
        </p:txBody>
      </p:sp>
      <p:pic>
        <p:nvPicPr>
          <p:cNvPr id="15" name="Picture 14">
            <a:extLst>
              <a:ext uri="{FF2B5EF4-FFF2-40B4-BE49-F238E27FC236}">
                <a16:creationId xmlns:a16="http://schemas.microsoft.com/office/drawing/2014/main" id="{7C35ECEB-C82C-938E-1C4C-7F0ADA3F3D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9885" y="0"/>
            <a:ext cx="1649104" cy="16459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42" y="274638"/>
            <a:ext cx="11413458" cy="1143000"/>
          </a:xfrm>
        </p:spPr>
        <p:txBody>
          <a:bodyPr/>
          <a:lstStyle/>
          <a:p>
            <a:r>
              <a:rPr lang="en-US" sz="3200" b="1" dirty="0">
                <a:solidFill>
                  <a:schemeClr val="accent5">
                    <a:lumMod val="25000"/>
                  </a:schemeClr>
                </a:solidFill>
                <a:latin typeface="+mn-lt"/>
              </a:rPr>
              <a:t>UNEC </a:t>
            </a:r>
            <a:r>
              <a:rPr lang="en-US" sz="3200" b="1" dirty="0" err="1">
                <a:solidFill>
                  <a:schemeClr val="accent5">
                    <a:lumMod val="25000"/>
                  </a:schemeClr>
                </a:solidFill>
                <a:latin typeface="+mn-lt"/>
              </a:rPr>
              <a:t>Zaqatala</a:t>
            </a:r>
            <a:r>
              <a:rPr lang="en-US" sz="3200" b="1" dirty="0">
                <a:solidFill>
                  <a:schemeClr val="accent5">
                    <a:lumMod val="25000"/>
                  </a:schemeClr>
                </a:solidFill>
                <a:latin typeface="+mn-lt"/>
              </a:rPr>
              <a:t> </a:t>
            </a:r>
            <a:r>
              <a:rPr lang="en-US" sz="3200" b="1" dirty="0" err="1">
                <a:solidFill>
                  <a:schemeClr val="accent5">
                    <a:lumMod val="25000"/>
                  </a:schemeClr>
                </a:solidFill>
                <a:latin typeface="+mn-lt"/>
              </a:rPr>
              <a:t>filialının</a:t>
            </a:r>
            <a:r>
              <a:rPr lang="en-US" sz="3200" b="1" dirty="0">
                <a:solidFill>
                  <a:schemeClr val="accent5">
                    <a:lumMod val="25000"/>
                  </a:schemeClr>
                </a:solidFill>
                <a:latin typeface="+mn-lt"/>
              </a:rPr>
              <a:t> “UNEC – 100” İNKİŞAF STRATEGİYASI </a:t>
            </a:r>
            <a:r>
              <a:rPr lang="en-US" sz="3200" b="1" dirty="0" err="1">
                <a:solidFill>
                  <a:schemeClr val="accent5">
                    <a:lumMod val="25000"/>
                  </a:schemeClr>
                </a:solidFill>
                <a:latin typeface="+mn-lt"/>
              </a:rPr>
              <a:t>əsasında</a:t>
            </a:r>
            <a:r>
              <a:rPr lang="en-US" sz="3200" b="1" dirty="0">
                <a:solidFill>
                  <a:schemeClr val="accent5">
                    <a:lumMod val="25000"/>
                  </a:schemeClr>
                </a:solidFill>
                <a:latin typeface="+mn-lt"/>
              </a:rPr>
              <a:t> </a:t>
            </a:r>
            <a:r>
              <a:rPr lang="en-US" sz="3200" b="1" dirty="0" err="1">
                <a:solidFill>
                  <a:schemeClr val="accent5">
                    <a:lumMod val="25000"/>
                  </a:schemeClr>
                </a:solidFill>
                <a:latin typeface="+mn-lt"/>
              </a:rPr>
              <a:t>hazırlanmış</a:t>
            </a:r>
            <a:r>
              <a:rPr lang="az-Latn-AZ" sz="3200" b="1" dirty="0">
                <a:solidFill>
                  <a:schemeClr val="accent5">
                    <a:lumMod val="25000"/>
                  </a:schemeClr>
                </a:solidFill>
                <a:latin typeface="+mn-lt"/>
              </a:rPr>
              <a:t> strateji sənədləri</a:t>
            </a:r>
            <a:endParaRPr lang="ru-RU" sz="3200" b="1" dirty="0">
              <a:solidFill>
                <a:schemeClr val="accent5">
                  <a:lumMod val="25000"/>
                </a:schemeClr>
              </a:solidFill>
              <a:latin typeface="+mn-lt"/>
            </a:endParaRPr>
          </a:p>
        </p:txBody>
      </p:sp>
      <p:sp>
        <p:nvSpPr>
          <p:cNvPr id="3" name="Content Placeholder 2"/>
          <p:cNvSpPr>
            <a:spLocks noGrp="1"/>
          </p:cNvSpPr>
          <p:nvPr>
            <p:ph idx="1"/>
          </p:nvPr>
        </p:nvSpPr>
        <p:spPr>
          <a:xfrm>
            <a:off x="271975" y="2015664"/>
            <a:ext cx="10972800" cy="4525963"/>
          </a:xfrm>
        </p:spPr>
        <p:txBody>
          <a:bodyPr/>
          <a:lstStyle/>
          <a:p>
            <a:pPr rtl="0" eaLnBrk="0" hangingPunct="0">
              <a:spcBef>
                <a:spcPct val="0"/>
              </a:spcBef>
              <a:buFont typeface="Wingdings" panose="05000000000000000000" pitchFamily="2" charset="2"/>
              <a:buChar char="q"/>
            </a:pPr>
            <a:r>
              <a:rPr kumimoji="0" lang="en-US" altLang="en-US" sz="2800" b="0" i="0" u="none" strike="noStrike" cap="none" normalizeH="0" baseline="0" dirty="0">
                <a:ln>
                  <a:noFill/>
                </a:ln>
                <a:solidFill>
                  <a:srgbClr val="1F1F1F"/>
                </a:solidFill>
                <a:effectLst/>
              </a:rPr>
              <a:t>“UNEC – 100” </a:t>
            </a:r>
            <a:r>
              <a:rPr kumimoji="0" lang="en-US" altLang="en-US" sz="2800" b="0" i="0" u="none" strike="noStrike" cap="none" normalizeH="0" baseline="0" dirty="0" err="1">
                <a:ln>
                  <a:noFill/>
                </a:ln>
                <a:solidFill>
                  <a:srgbClr val="1F1F1F"/>
                </a:solidFill>
                <a:effectLst/>
              </a:rPr>
              <a:t>İnkişaf</a:t>
            </a:r>
            <a:r>
              <a:rPr kumimoji="0" lang="en-US" altLang="en-US" sz="2800" b="0" i="0" u="none" strike="noStrike" cap="none" normalizeH="0" baseline="0" dirty="0">
                <a:ln>
                  <a:noFill/>
                </a:ln>
                <a:solidFill>
                  <a:srgbClr val="1F1F1F"/>
                </a:solidFill>
                <a:effectLst/>
              </a:rPr>
              <a:t> </a:t>
            </a:r>
            <a:r>
              <a:rPr kumimoji="0" lang="en-US" altLang="en-US" sz="2800" b="0" i="0" u="none" strike="noStrike" cap="none" normalizeH="0" baseline="0" dirty="0" err="1">
                <a:ln>
                  <a:noFill/>
                </a:ln>
                <a:solidFill>
                  <a:srgbClr val="1F1F1F"/>
                </a:solidFill>
                <a:effectLst/>
              </a:rPr>
              <a:t>Strategiyası</a:t>
            </a:r>
            <a:r>
              <a:rPr kumimoji="0" lang="en-US" altLang="en-US" sz="2800" b="0" i="0" u="none" strike="noStrike" cap="none" normalizeH="0" baseline="0" dirty="0">
                <a:ln>
                  <a:noFill/>
                </a:ln>
                <a:solidFill>
                  <a:srgbClr val="1F1F1F"/>
                </a:solidFill>
                <a:effectLst/>
              </a:rPr>
              <a:t> </a:t>
            </a:r>
            <a:r>
              <a:rPr kumimoji="0" lang="en-US" altLang="en-US" sz="2800" b="0" i="0" u="none" strike="noStrike" cap="none" normalizeH="0" baseline="0" dirty="0" err="1">
                <a:ln>
                  <a:noFill/>
                </a:ln>
                <a:solidFill>
                  <a:srgbClr val="1F1F1F"/>
                </a:solidFill>
                <a:effectLst/>
              </a:rPr>
              <a:t>əsasında</a:t>
            </a:r>
            <a:r>
              <a:rPr kumimoji="0" lang="en-US" altLang="en-US" sz="2800" b="0" i="0" u="none" strike="noStrike" cap="none" normalizeH="0" baseline="0" dirty="0">
                <a:ln>
                  <a:noFill/>
                </a:ln>
                <a:solidFill>
                  <a:srgbClr val="1F1F1F"/>
                </a:solidFill>
                <a:effectLst/>
              </a:rPr>
              <a:t> </a:t>
            </a:r>
            <a:r>
              <a:rPr kumimoji="0" lang="en-US" altLang="en-US" sz="2800" b="0" i="0" u="none" strike="noStrike" cap="none" normalizeH="0" baseline="0" dirty="0" err="1">
                <a:ln>
                  <a:noFill/>
                </a:ln>
                <a:solidFill>
                  <a:srgbClr val="1F1F1F"/>
                </a:solidFill>
                <a:effectLst/>
              </a:rPr>
              <a:t>hazırlanmış</a:t>
            </a:r>
            <a:r>
              <a:rPr kumimoji="0" lang="en-US" altLang="en-US" sz="2800" b="0" i="0" u="none" strike="noStrike" cap="none" normalizeH="0" baseline="0" dirty="0">
                <a:ln>
                  <a:noFill/>
                </a:ln>
                <a:solidFill>
                  <a:schemeClr val="tx1"/>
                </a:solidFill>
                <a:effectLst/>
              </a:rPr>
              <a:t>  </a:t>
            </a:r>
            <a:r>
              <a:rPr kumimoji="0" lang="en-US" altLang="en-US" sz="2800" b="0" i="0" u="none" strike="noStrike" cap="none" normalizeH="0" baseline="0" dirty="0" err="1">
                <a:ln>
                  <a:noFill/>
                </a:ln>
                <a:solidFill>
                  <a:srgbClr val="1F1F1F"/>
                </a:solidFill>
                <a:effectLst/>
              </a:rPr>
              <a:t>Strateji</a:t>
            </a:r>
            <a:r>
              <a:rPr kumimoji="0" lang="en-US" altLang="en-US" sz="2800" b="0" i="0" u="none" strike="noStrike" cap="none" normalizeH="0" baseline="0" dirty="0">
                <a:ln>
                  <a:noFill/>
                </a:ln>
                <a:solidFill>
                  <a:srgbClr val="1F1F1F"/>
                </a:solidFill>
                <a:effectLst/>
              </a:rPr>
              <a:t> </a:t>
            </a:r>
            <a:r>
              <a:rPr kumimoji="0" lang="en-US" altLang="en-US" sz="2800" b="0" i="0" u="none" strike="noStrike" cap="none" normalizeH="0" baseline="0" dirty="0" err="1">
                <a:ln>
                  <a:noFill/>
                </a:ln>
                <a:solidFill>
                  <a:srgbClr val="1F1F1F"/>
                </a:solidFill>
                <a:effectLst/>
              </a:rPr>
              <a:t>Fəaliyyət</a:t>
            </a:r>
            <a:r>
              <a:rPr kumimoji="0" lang="en-US" altLang="en-US" sz="2800" b="0" i="0" u="none" strike="noStrike" cap="none" normalizeH="0" baseline="0" dirty="0">
                <a:ln>
                  <a:noFill/>
                </a:ln>
                <a:solidFill>
                  <a:srgbClr val="1F1F1F"/>
                </a:solidFill>
                <a:effectLst/>
              </a:rPr>
              <a:t> </a:t>
            </a:r>
            <a:r>
              <a:rPr kumimoji="0" lang="en-US" altLang="en-US" sz="2800" b="0" i="0" u="none" strike="noStrike" cap="none" normalizeH="0" baseline="0" dirty="0" err="1">
                <a:ln>
                  <a:noFill/>
                </a:ln>
                <a:solidFill>
                  <a:srgbClr val="1F1F1F"/>
                </a:solidFill>
                <a:effectLst/>
              </a:rPr>
              <a:t>Planı</a:t>
            </a:r>
            <a:r>
              <a:rPr kumimoji="0" lang="en-US" altLang="en-US" sz="2800" b="0" i="0" u="none" strike="noStrike" cap="none" normalizeH="0" baseline="0" dirty="0">
                <a:ln>
                  <a:noFill/>
                </a:ln>
                <a:solidFill>
                  <a:schemeClr val="tx1"/>
                </a:solidFill>
                <a:effectLst/>
              </a:rPr>
              <a:t>  </a:t>
            </a:r>
          </a:p>
          <a:p>
            <a:pPr marL="0" indent="0" rtl="0" eaLnBrk="0" hangingPunct="0">
              <a:spcBef>
                <a:spcPct val="0"/>
              </a:spcBef>
              <a:buNone/>
            </a:pPr>
            <a:r>
              <a:rPr lang="en-US" sz="2800" b="0" i="1" u="sng" dirty="0">
                <a:solidFill>
                  <a:srgbClr val="000080"/>
                </a:solidFill>
                <a:effectLst/>
                <a:hlinkClick r:id="rId2"/>
              </a:rPr>
              <a:t>UNEC-100 </a:t>
            </a:r>
            <a:r>
              <a:rPr lang="en-US" sz="2800" b="0" i="1" u="sng" dirty="0" err="1">
                <a:solidFill>
                  <a:srgbClr val="000080"/>
                </a:solidFill>
                <a:effectLst/>
                <a:hlinkClick r:id="rId2"/>
              </a:rPr>
              <a:t>İnkişaf</a:t>
            </a:r>
            <a:r>
              <a:rPr lang="en-US" sz="2800" b="0" i="1" u="sng" dirty="0">
                <a:solidFill>
                  <a:srgbClr val="000080"/>
                </a:solidFill>
                <a:effectLst/>
                <a:hlinkClick r:id="rId2"/>
              </a:rPr>
              <a:t> </a:t>
            </a:r>
            <a:r>
              <a:rPr lang="en-US" sz="2800" b="0" i="1" u="sng" dirty="0" err="1">
                <a:solidFill>
                  <a:srgbClr val="000080"/>
                </a:solidFill>
                <a:effectLst/>
                <a:hlinkClick r:id="rId2"/>
              </a:rPr>
              <a:t>Strategiyası</a:t>
            </a:r>
            <a:r>
              <a:rPr lang="en-US" sz="2800" b="0" i="1" u="sng" dirty="0">
                <a:solidFill>
                  <a:srgbClr val="000080"/>
                </a:solidFill>
                <a:effectLst/>
                <a:hlinkClick r:id="rId2"/>
              </a:rPr>
              <a:t> </a:t>
            </a:r>
            <a:r>
              <a:rPr lang="en-US" sz="2800" b="0" i="1" u="sng" dirty="0" err="1">
                <a:solidFill>
                  <a:srgbClr val="000080"/>
                </a:solidFill>
                <a:effectLst/>
                <a:hlinkClick r:id="rId2"/>
              </a:rPr>
              <a:t>əsasında</a:t>
            </a:r>
            <a:r>
              <a:rPr lang="en-US" sz="2800" b="0" i="1" u="sng" dirty="0">
                <a:solidFill>
                  <a:srgbClr val="000080"/>
                </a:solidFill>
                <a:effectLst/>
                <a:hlinkClick r:id="rId2"/>
              </a:rPr>
              <a:t> </a:t>
            </a:r>
            <a:r>
              <a:rPr lang="en-US" sz="2800" b="0" i="1" u="sng" dirty="0" err="1">
                <a:solidFill>
                  <a:srgbClr val="000080"/>
                </a:solidFill>
                <a:effectLst/>
                <a:hlinkClick r:id="rId2"/>
              </a:rPr>
              <a:t>hazırlanmış</a:t>
            </a:r>
            <a:r>
              <a:rPr lang="en-US" sz="2800" b="0" i="1" u="sng" dirty="0">
                <a:solidFill>
                  <a:srgbClr val="000080"/>
                </a:solidFill>
                <a:effectLst/>
                <a:hlinkClick r:id="rId2"/>
              </a:rPr>
              <a:t> </a:t>
            </a:r>
            <a:r>
              <a:rPr lang="en-US" sz="2800" b="0" i="1" u="sng" dirty="0" err="1">
                <a:solidFill>
                  <a:srgbClr val="000080"/>
                </a:solidFill>
                <a:effectLst/>
                <a:hlinkClick r:id="rId2"/>
              </a:rPr>
              <a:t>Strateji</a:t>
            </a:r>
            <a:r>
              <a:rPr lang="en-US" sz="2800" b="0" i="1" u="sng" dirty="0">
                <a:solidFill>
                  <a:srgbClr val="000080"/>
                </a:solidFill>
                <a:effectLst/>
                <a:hlinkClick r:id="rId2"/>
              </a:rPr>
              <a:t> </a:t>
            </a:r>
            <a:r>
              <a:rPr lang="en-US" sz="2800" b="0" i="1" u="sng" dirty="0" err="1">
                <a:solidFill>
                  <a:srgbClr val="000080"/>
                </a:solidFill>
                <a:effectLst/>
                <a:hlinkClick r:id="rId2"/>
              </a:rPr>
              <a:t>Fəaliyyət</a:t>
            </a:r>
            <a:r>
              <a:rPr lang="en-US" sz="2800" b="0" i="1" u="sng" dirty="0">
                <a:solidFill>
                  <a:srgbClr val="000080"/>
                </a:solidFill>
                <a:effectLst/>
                <a:hlinkClick r:id="rId2"/>
              </a:rPr>
              <a:t> </a:t>
            </a:r>
            <a:r>
              <a:rPr lang="en-US" sz="2800" b="0" i="1" u="sng" dirty="0" err="1">
                <a:solidFill>
                  <a:srgbClr val="000080"/>
                </a:solidFill>
                <a:effectLst/>
                <a:hlinkClick r:id="rId2"/>
              </a:rPr>
              <a:t>Planı</a:t>
            </a:r>
            <a:endParaRPr lang="en-US" sz="2800" dirty="0"/>
          </a:p>
          <a:p>
            <a:pPr marL="0" indent="0" rtl="0" eaLnBrk="0" hangingPunct="0">
              <a:spcBef>
                <a:spcPct val="0"/>
              </a:spcBef>
              <a:buNone/>
            </a:pPr>
            <a:endParaRPr kumimoji="0" lang="en-US" altLang="en-US" sz="2800" b="0"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800" b="0" i="0" u="none" strike="noStrike" cap="none" normalizeH="0" baseline="0" dirty="0">
                <a:ln>
                  <a:noFill/>
                </a:ln>
                <a:solidFill>
                  <a:schemeClr val="tx1"/>
                </a:solidFill>
                <a:effectLst/>
              </a:rPr>
              <a:t>UNEC </a:t>
            </a:r>
            <a:r>
              <a:rPr kumimoji="0" lang="en-US" altLang="en-US" sz="2800" b="0" i="0" u="none" strike="noStrike" cap="none" normalizeH="0" baseline="0" dirty="0" err="1">
                <a:ln>
                  <a:noFill/>
                </a:ln>
                <a:solidFill>
                  <a:schemeClr val="tx1"/>
                </a:solidFill>
                <a:effectLst/>
              </a:rPr>
              <a:t>Zaqatala</a:t>
            </a:r>
            <a:r>
              <a:rPr kumimoji="0" lang="en-US" altLang="en-US" sz="2800" b="0" i="0" u="none" strike="noStrike" cap="none" normalizeH="0" baseline="0" dirty="0">
                <a:ln>
                  <a:noFill/>
                </a:ln>
                <a:solidFill>
                  <a:schemeClr val="tx1"/>
                </a:solidFill>
                <a:effectLst/>
              </a:rPr>
              <a:t> filial</a:t>
            </a:r>
            <a:r>
              <a:rPr kumimoji="0" lang="az-Latn-AZ" altLang="en-US" sz="2800" b="0" i="0" u="none" strike="noStrike" cap="none" normalizeH="0" baseline="0" dirty="0">
                <a:ln>
                  <a:noFill/>
                </a:ln>
                <a:solidFill>
                  <a:schemeClr val="tx1"/>
                </a:solidFill>
                <a:effectLst/>
              </a:rPr>
              <a:t>ının Keyfiyyət Təminatı Siyasəti</a:t>
            </a:r>
          </a:p>
          <a:p>
            <a:pPr marL="0" marR="0" lvl="0" indent="0" algn="l" defTabSz="914400" rtl="0" eaLnBrk="0" fontAlgn="base" latinLnBrk="0" hangingPunct="0">
              <a:lnSpc>
                <a:spcPct val="100000"/>
              </a:lnSpc>
              <a:spcBef>
                <a:spcPct val="0"/>
              </a:spcBef>
              <a:spcAft>
                <a:spcPct val="0"/>
              </a:spcAft>
              <a:buClrTx/>
              <a:buSzTx/>
              <a:buNone/>
              <a:tabLst/>
            </a:pPr>
            <a:r>
              <a:rPr lang="en-US" sz="2800" b="0" i="1" u="sng" dirty="0">
                <a:solidFill>
                  <a:srgbClr val="000080"/>
                </a:solidFill>
                <a:effectLst/>
                <a:hlinkClick r:id="rId3"/>
              </a:rPr>
              <a:t>UNEC </a:t>
            </a:r>
            <a:r>
              <a:rPr lang="en-US" sz="2800" b="0" i="1" u="sng" dirty="0" err="1">
                <a:solidFill>
                  <a:srgbClr val="000080"/>
                </a:solidFill>
                <a:effectLst/>
                <a:hlinkClick r:id="rId3"/>
              </a:rPr>
              <a:t>Zaqatala</a:t>
            </a:r>
            <a:r>
              <a:rPr lang="en-US" sz="2800" b="0" i="1" u="sng" dirty="0">
                <a:solidFill>
                  <a:srgbClr val="000080"/>
                </a:solidFill>
                <a:effectLst/>
                <a:hlinkClick r:id="rId3"/>
              </a:rPr>
              <a:t> </a:t>
            </a:r>
            <a:r>
              <a:rPr lang="en-US" sz="2800" b="0" i="1" u="sng" dirty="0" err="1">
                <a:solidFill>
                  <a:srgbClr val="000080"/>
                </a:solidFill>
                <a:effectLst/>
                <a:hlinkClick r:id="rId3"/>
              </a:rPr>
              <a:t>filialının</a:t>
            </a:r>
            <a:r>
              <a:rPr lang="en-US" sz="2800" b="0" i="1" u="sng" dirty="0">
                <a:solidFill>
                  <a:srgbClr val="000080"/>
                </a:solidFill>
                <a:effectLst/>
                <a:hlinkClick r:id="rId3"/>
              </a:rPr>
              <a:t> </a:t>
            </a:r>
            <a:r>
              <a:rPr lang="en-US" sz="2800" b="0" i="1" u="sng" dirty="0" err="1">
                <a:solidFill>
                  <a:srgbClr val="000080"/>
                </a:solidFill>
                <a:effectLst/>
                <a:hlinkClick r:id="rId3"/>
              </a:rPr>
              <a:t>Keyfiyyət</a:t>
            </a:r>
            <a:r>
              <a:rPr lang="en-US" sz="2800" b="0" i="1" u="sng" dirty="0">
                <a:solidFill>
                  <a:srgbClr val="000080"/>
                </a:solidFill>
                <a:effectLst/>
                <a:hlinkClick r:id="rId3"/>
              </a:rPr>
              <a:t> </a:t>
            </a:r>
            <a:r>
              <a:rPr lang="en-US" sz="2800" b="0" i="1" u="sng" dirty="0" err="1">
                <a:solidFill>
                  <a:srgbClr val="000080"/>
                </a:solidFill>
                <a:effectLst/>
                <a:hlinkClick r:id="rId3"/>
              </a:rPr>
              <a:t>Təminatı</a:t>
            </a:r>
            <a:r>
              <a:rPr lang="en-US" sz="2800" b="0" i="1" u="sng" dirty="0">
                <a:solidFill>
                  <a:srgbClr val="000080"/>
                </a:solidFill>
                <a:effectLst/>
                <a:hlinkClick r:id="rId3"/>
              </a:rPr>
              <a:t> </a:t>
            </a:r>
            <a:r>
              <a:rPr lang="en-US" sz="2800" b="0" i="1" u="sng" dirty="0" err="1">
                <a:solidFill>
                  <a:srgbClr val="000080"/>
                </a:solidFill>
                <a:effectLst/>
                <a:hlinkClick r:id="rId3"/>
              </a:rPr>
              <a:t>Siyasəti</a:t>
            </a:r>
            <a:endParaRPr lang="az-Latn-AZ" sz="2800" dirty="0"/>
          </a:p>
          <a:p>
            <a:pPr marL="0" marR="0" lvl="0" indent="0" algn="l" defTabSz="914400" rtl="0" eaLnBrk="0" fontAlgn="base" latinLnBrk="0" hangingPunct="0">
              <a:lnSpc>
                <a:spcPct val="100000"/>
              </a:lnSpc>
              <a:spcBef>
                <a:spcPct val="0"/>
              </a:spcBef>
              <a:spcAft>
                <a:spcPct val="0"/>
              </a:spcAft>
              <a:buClrTx/>
              <a:buSzTx/>
              <a:buNone/>
              <a:tabLst/>
            </a:pPr>
            <a:endParaRPr kumimoji="0" lang="az-Latn-AZ" altLang="en-US" sz="2800" b="0" i="0" u="none" strike="noStrike" cap="none" normalizeH="0" baseline="0" dirty="0">
              <a:ln>
                <a:noFill/>
              </a:ln>
              <a:solidFill>
                <a:schemeClr val="tx1"/>
              </a:solidFill>
              <a:effectLst/>
            </a:endParaRPr>
          </a:p>
          <a:p>
            <a:pPr rtl="0" eaLnBrk="0" hangingPunct="0">
              <a:spcBef>
                <a:spcPct val="0"/>
              </a:spcBef>
              <a:buFont typeface="Wingdings" panose="05000000000000000000" pitchFamily="2" charset="2"/>
              <a:buChar char="q"/>
            </a:pPr>
            <a:r>
              <a:rPr lang="az-Latn-AZ" altLang="en-US" sz="2800" dirty="0"/>
              <a:t>UNEC Zaqatala filialının Beynəlmiləlləşmə Siyasəti </a:t>
            </a:r>
          </a:p>
          <a:p>
            <a:pPr marL="0" indent="0" rtl="0" eaLnBrk="0" hangingPunct="0">
              <a:spcBef>
                <a:spcPct val="0"/>
              </a:spcBef>
              <a:buNone/>
            </a:pPr>
            <a:r>
              <a:rPr lang="en-US" sz="2800" b="0" i="1" u="none" strike="noStrike" dirty="0">
                <a:solidFill>
                  <a:srgbClr val="000080"/>
                </a:solidFill>
                <a:effectLst/>
                <a:hlinkClick r:id="rId4"/>
              </a:rPr>
              <a:t>UNEC </a:t>
            </a:r>
            <a:r>
              <a:rPr lang="en-US" sz="2800" b="0" i="1" u="none" strike="noStrike" dirty="0" err="1">
                <a:solidFill>
                  <a:srgbClr val="000080"/>
                </a:solidFill>
                <a:effectLst/>
                <a:hlinkClick r:id="rId4"/>
              </a:rPr>
              <a:t>Zaqatala</a:t>
            </a:r>
            <a:r>
              <a:rPr lang="en-US" sz="2800" b="0" i="1" u="none" strike="noStrike" dirty="0">
                <a:solidFill>
                  <a:srgbClr val="000080"/>
                </a:solidFill>
                <a:effectLst/>
                <a:hlinkClick r:id="rId4"/>
              </a:rPr>
              <a:t> </a:t>
            </a:r>
            <a:r>
              <a:rPr lang="en-US" sz="2800" b="0" i="1" u="none" strike="noStrike" dirty="0" err="1">
                <a:solidFill>
                  <a:srgbClr val="000080"/>
                </a:solidFill>
                <a:effectLst/>
                <a:hlinkClick r:id="rId4"/>
              </a:rPr>
              <a:t>filialının</a:t>
            </a:r>
            <a:r>
              <a:rPr lang="en-US" sz="2800" b="0" i="1" u="none" strike="noStrike" dirty="0">
                <a:solidFill>
                  <a:srgbClr val="000080"/>
                </a:solidFill>
                <a:effectLst/>
                <a:hlinkClick r:id="rId4"/>
              </a:rPr>
              <a:t> </a:t>
            </a:r>
            <a:r>
              <a:rPr lang="en-US" sz="2800" b="0" i="1" u="none" strike="noStrike" dirty="0" err="1">
                <a:solidFill>
                  <a:srgbClr val="000080"/>
                </a:solidFill>
                <a:effectLst/>
                <a:hlinkClick r:id="rId4"/>
              </a:rPr>
              <a:t>Beynəlmiləlləşmə</a:t>
            </a:r>
            <a:r>
              <a:rPr lang="en-US" sz="2800" b="0" i="1" u="none" strike="noStrike" dirty="0">
                <a:solidFill>
                  <a:srgbClr val="000080"/>
                </a:solidFill>
                <a:effectLst/>
                <a:hlinkClick r:id="rId4"/>
              </a:rPr>
              <a:t> </a:t>
            </a:r>
            <a:r>
              <a:rPr lang="en-US" sz="2800" b="0" i="1" u="none" strike="noStrike" dirty="0" err="1">
                <a:solidFill>
                  <a:srgbClr val="000080"/>
                </a:solidFill>
                <a:effectLst/>
                <a:hlinkClick r:id="rId4"/>
              </a:rPr>
              <a:t>Siyasəti</a:t>
            </a:r>
            <a:endParaRPr kumimoji="0" lang="en-US" altLang="en-US" sz="2800" b="0" i="0" u="none" strike="noStrike" cap="none" normalizeH="0" baseline="0" dirty="0">
              <a:ln>
                <a:noFill/>
              </a:ln>
              <a:solidFill>
                <a:schemeClr val="tx1"/>
              </a:solidFill>
              <a:effectLst/>
            </a:endParaRPr>
          </a:p>
        </p:txBody>
      </p:sp>
      <p:sp>
        <p:nvSpPr>
          <p:cNvPr id="4" name="Rectangle 1">
            <a:extLst>
              <a:ext uri="{FF2B5EF4-FFF2-40B4-BE49-F238E27FC236}">
                <a16:creationId xmlns:a16="http://schemas.microsoft.com/office/drawing/2014/main" id="{B4807203-5D45-1D6D-9CB1-073B2E71E148}"/>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0AC8DAA1-B82F-414D-0691-AD9D7F717B3D}"/>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2785403" y="81603"/>
            <a:ext cx="7305157" cy="823090"/>
          </a:xfrm>
          <a:prstGeom prst="rect">
            <a:avLst/>
          </a:prstGeom>
        </p:spPr>
        <p:txBody>
          <a:bodyPr wrap="square" lIns="0" tIns="0" rIns="0" bIns="0" rtlCol="0" anchor="t">
            <a:spAutoFit/>
          </a:bodyPr>
          <a:lstStyle/>
          <a:p>
            <a:pPr algn="ctr">
              <a:lnSpc>
                <a:spcPts val="6870"/>
              </a:lnSpc>
            </a:pPr>
            <a:r>
              <a:rPr lang="en-US" sz="4905" b="1" spc="279" dirty="0">
                <a:solidFill>
                  <a:srgbClr val="002060"/>
                </a:solidFill>
              </a:rPr>
              <a:t>İXTİSASLAR</a:t>
            </a:r>
          </a:p>
        </p:txBody>
      </p:sp>
      <p:sp>
        <p:nvSpPr>
          <p:cNvPr id="9" name="Freeform 9"/>
          <p:cNvSpPr/>
          <p:nvPr/>
        </p:nvSpPr>
        <p:spPr>
          <a:xfrm>
            <a:off x="6925" y="6236709"/>
            <a:ext cx="12185076" cy="599509"/>
          </a:xfrm>
          <a:custGeom>
            <a:avLst/>
            <a:gdLst/>
            <a:ahLst/>
            <a:cxnLst/>
            <a:rect l="l" t="t" r="r" b="b"/>
            <a:pathLst>
              <a:path w="18870698" h="1320949">
                <a:moveTo>
                  <a:pt x="0" y="0"/>
                </a:moveTo>
                <a:lnTo>
                  <a:pt x="18870698" y="0"/>
                </a:lnTo>
                <a:lnTo>
                  <a:pt x="18870698" y="1320949"/>
                </a:lnTo>
                <a:lnTo>
                  <a:pt x="0" y="13209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1" name="Group 31"/>
          <p:cNvGrpSpPr/>
          <p:nvPr/>
        </p:nvGrpSpPr>
        <p:grpSpPr>
          <a:xfrm>
            <a:off x="7983644" y="3038263"/>
            <a:ext cx="3672417" cy="968587"/>
            <a:chOff x="0" y="0"/>
            <a:chExt cx="1397105" cy="375546"/>
          </a:xfrm>
        </p:grpSpPr>
        <p:sp>
          <p:nvSpPr>
            <p:cNvPr id="32" name="Freeform 32"/>
            <p:cNvSpPr/>
            <p:nvPr/>
          </p:nvSpPr>
          <p:spPr>
            <a:xfrm>
              <a:off x="0" y="0"/>
              <a:ext cx="1397105" cy="375546"/>
            </a:xfrm>
            <a:custGeom>
              <a:avLst/>
              <a:gdLst/>
              <a:ahLst/>
              <a:cxnLst/>
              <a:rect l="l" t="t" r="r" b="b"/>
              <a:pathLst>
                <a:path w="1397105" h="375546">
                  <a:moveTo>
                    <a:pt x="0" y="0"/>
                  </a:moveTo>
                  <a:lnTo>
                    <a:pt x="1397105" y="0"/>
                  </a:lnTo>
                  <a:lnTo>
                    <a:pt x="1397105" y="375546"/>
                  </a:lnTo>
                  <a:lnTo>
                    <a:pt x="0" y="375546"/>
                  </a:lnTo>
                  <a:close/>
                </a:path>
              </a:pathLst>
            </a:custGeom>
            <a:solidFill>
              <a:srgbClr val="FFFFFF"/>
            </a:solidFill>
          </p:spPr>
        </p:sp>
        <p:sp>
          <p:nvSpPr>
            <p:cNvPr id="33" name="TextBox 33"/>
            <p:cNvSpPr txBox="1"/>
            <p:nvPr/>
          </p:nvSpPr>
          <p:spPr>
            <a:xfrm>
              <a:off x="0" y="-38100"/>
              <a:ext cx="1397105" cy="413646"/>
            </a:xfrm>
            <a:prstGeom prst="rect">
              <a:avLst/>
            </a:prstGeom>
          </p:spPr>
          <p:txBody>
            <a:bodyPr lIns="33867" tIns="33867" rIns="33867" bIns="33867" rtlCol="0" anchor="ctr"/>
            <a:lstStyle/>
            <a:p>
              <a:pPr algn="ctr">
                <a:lnSpc>
                  <a:spcPts val="1775"/>
                </a:lnSpc>
              </a:pPr>
              <a:endParaRPr sz="1200"/>
            </a:p>
          </p:txBody>
        </p:sp>
      </p:grpSp>
      <p:grpSp>
        <p:nvGrpSpPr>
          <p:cNvPr id="34" name="Group 34"/>
          <p:cNvGrpSpPr/>
          <p:nvPr/>
        </p:nvGrpSpPr>
        <p:grpSpPr>
          <a:xfrm>
            <a:off x="7788638" y="4087707"/>
            <a:ext cx="3672417" cy="955463"/>
            <a:chOff x="0" y="0"/>
            <a:chExt cx="1397105" cy="375546"/>
          </a:xfrm>
        </p:grpSpPr>
        <p:sp>
          <p:nvSpPr>
            <p:cNvPr id="35" name="Freeform 35"/>
            <p:cNvSpPr/>
            <p:nvPr/>
          </p:nvSpPr>
          <p:spPr>
            <a:xfrm>
              <a:off x="0" y="0"/>
              <a:ext cx="1397105" cy="375546"/>
            </a:xfrm>
            <a:custGeom>
              <a:avLst/>
              <a:gdLst/>
              <a:ahLst/>
              <a:cxnLst/>
              <a:rect l="l" t="t" r="r" b="b"/>
              <a:pathLst>
                <a:path w="1397105" h="375546">
                  <a:moveTo>
                    <a:pt x="0" y="0"/>
                  </a:moveTo>
                  <a:lnTo>
                    <a:pt x="1397105" y="0"/>
                  </a:lnTo>
                  <a:lnTo>
                    <a:pt x="1397105" y="375546"/>
                  </a:lnTo>
                  <a:lnTo>
                    <a:pt x="0" y="375546"/>
                  </a:lnTo>
                  <a:close/>
                </a:path>
              </a:pathLst>
            </a:custGeom>
            <a:solidFill>
              <a:srgbClr val="FFFFFF"/>
            </a:solidFill>
          </p:spPr>
        </p:sp>
        <p:sp>
          <p:nvSpPr>
            <p:cNvPr id="36" name="TextBox 36"/>
            <p:cNvSpPr txBox="1"/>
            <p:nvPr/>
          </p:nvSpPr>
          <p:spPr>
            <a:xfrm>
              <a:off x="0" y="-38100"/>
              <a:ext cx="1397105" cy="413646"/>
            </a:xfrm>
            <a:prstGeom prst="rect">
              <a:avLst/>
            </a:prstGeom>
          </p:spPr>
          <p:txBody>
            <a:bodyPr lIns="33867" tIns="33867" rIns="33867" bIns="33867" rtlCol="0" anchor="ctr"/>
            <a:lstStyle/>
            <a:p>
              <a:pPr algn="ctr">
                <a:lnSpc>
                  <a:spcPts val="1775"/>
                </a:lnSpc>
              </a:pPr>
              <a:endParaRPr sz="1200"/>
            </a:p>
          </p:txBody>
        </p:sp>
      </p:grpSp>
      <p:sp>
        <p:nvSpPr>
          <p:cNvPr id="41" name="TextBox 41"/>
          <p:cNvSpPr txBox="1"/>
          <p:nvPr/>
        </p:nvSpPr>
        <p:spPr>
          <a:xfrm>
            <a:off x="295487" y="5043170"/>
            <a:ext cx="1996863" cy="1015153"/>
          </a:xfrm>
          <a:prstGeom prst="rect">
            <a:avLst/>
          </a:prstGeom>
        </p:spPr>
        <p:txBody>
          <a:bodyPr lIns="0" tIns="0" rIns="0" bIns="0" rtlCol="0" anchor="t">
            <a:noAutofit/>
          </a:bodyPr>
          <a:lstStyle/>
          <a:p>
            <a:pPr>
              <a:lnSpc>
                <a:spcPts val="3755"/>
              </a:lnSpc>
            </a:pPr>
            <a:endParaRPr lang="en-US" sz="2680" dirty="0">
              <a:solidFill>
                <a:srgbClr val="FF9A00"/>
              </a:solidFill>
              <a:latin typeface="Calibri (MS) Bold" panose="020F0702030404030204"/>
            </a:endParaRPr>
          </a:p>
        </p:txBody>
      </p:sp>
      <p:sp>
        <p:nvSpPr>
          <p:cNvPr id="48" name="TextBox 48"/>
          <p:cNvSpPr txBox="1"/>
          <p:nvPr/>
        </p:nvSpPr>
        <p:spPr>
          <a:xfrm>
            <a:off x="-2065058" y="21782"/>
            <a:ext cx="4100699" cy="6233800"/>
          </a:xfrm>
          <a:prstGeom prst="rect">
            <a:avLst/>
          </a:prstGeom>
        </p:spPr>
        <p:txBody>
          <a:bodyPr lIns="0" tIns="0" rIns="0" bIns="0" rtlCol="0" anchor="t">
            <a:noAutofit/>
          </a:bodyPr>
          <a:lstStyle/>
          <a:p>
            <a:pPr>
              <a:lnSpc>
                <a:spcPts val="1795"/>
              </a:lnSpc>
            </a:pPr>
            <a:endParaRPr lang="en-US" sz="2000" dirty="0">
              <a:solidFill>
                <a:srgbClr val="FF9A00"/>
              </a:solidFill>
              <a:latin typeface="Calibri (MS) Bold" panose="020F0702030404030204"/>
            </a:endParaRPr>
          </a:p>
          <a:p>
            <a:pPr>
              <a:lnSpc>
                <a:spcPts val="1795"/>
              </a:lnSpc>
              <a:spcBef>
                <a:spcPct val="0"/>
              </a:spcBef>
            </a:pPr>
            <a:endParaRPr lang="en-US" sz="2000" dirty="0">
              <a:solidFill>
                <a:srgbClr val="000000"/>
              </a:solidFill>
              <a:latin typeface="Open Sans 1 Bold" panose="020B0806030504020204"/>
            </a:endParaRPr>
          </a:p>
          <a:p>
            <a:pPr>
              <a:lnSpc>
                <a:spcPts val="1795"/>
              </a:lnSpc>
              <a:spcBef>
                <a:spcPct val="0"/>
              </a:spcBef>
            </a:pPr>
            <a:endParaRPr lang="en-US" sz="2000" dirty="0">
              <a:solidFill>
                <a:srgbClr val="000000"/>
              </a:solidFill>
              <a:latin typeface="Open Sans 2 Bold"/>
            </a:endParaRPr>
          </a:p>
          <a:p>
            <a:pPr>
              <a:lnSpc>
                <a:spcPts val="1795"/>
              </a:lnSpc>
              <a:spcBef>
                <a:spcPct val="0"/>
              </a:spcBef>
            </a:pPr>
            <a:endParaRPr lang="az-Latn-AZ" altLang="en-US" sz="1865" dirty="0">
              <a:solidFill>
                <a:srgbClr val="000000"/>
              </a:solidFill>
              <a:latin typeface="Open Sans 1 Bold" panose="020B0806030504020204"/>
            </a:endParaRPr>
          </a:p>
        </p:txBody>
      </p:sp>
      <p:sp>
        <p:nvSpPr>
          <p:cNvPr id="51" name="TextBox 51"/>
          <p:cNvSpPr txBox="1"/>
          <p:nvPr/>
        </p:nvSpPr>
        <p:spPr>
          <a:xfrm>
            <a:off x="568536" y="4145705"/>
            <a:ext cx="1107017" cy="573617"/>
          </a:xfrm>
          <a:prstGeom prst="rect">
            <a:avLst/>
          </a:prstGeom>
        </p:spPr>
        <p:txBody>
          <a:bodyPr lIns="0" tIns="0" rIns="0" bIns="0" rtlCol="0" anchor="t">
            <a:noAutofit/>
          </a:bodyPr>
          <a:lstStyle/>
          <a:p>
            <a:pPr>
              <a:lnSpc>
                <a:spcPts val="1795"/>
              </a:lnSpc>
            </a:pPr>
            <a:r>
              <a:rPr lang="en-US" sz="1280" dirty="0">
                <a:solidFill>
                  <a:srgbClr val="000000"/>
                </a:solidFill>
                <a:latin typeface="Open Sans 1 Bold" panose="020B0806030504020204"/>
              </a:rPr>
              <a:t> </a:t>
            </a:r>
          </a:p>
        </p:txBody>
      </p:sp>
      <p:sp>
        <p:nvSpPr>
          <p:cNvPr id="54" name="TextBox 54"/>
          <p:cNvSpPr txBox="1"/>
          <p:nvPr/>
        </p:nvSpPr>
        <p:spPr>
          <a:xfrm>
            <a:off x="10090560" y="2156243"/>
            <a:ext cx="1565275" cy="210314"/>
          </a:xfrm>
          <a:prstGeom prst="rect">
            <a:avLst/>
          </a:prstGeom>
        </p:spPr>
        <p:txBody>
          <a:bodyPr wrap="square" lIns="0" tIns="0" rIns="0" bIns="0" rtlCol="0" anchor="t">
            <a:spAutoFit/>
          </a:bodyPr>
          <a:lstStyle/>
          <a:p>
            <a:pPr algn="ctr">
              <a:lnSpc>
                <a:spcPts val="1795"/>
              </a:lnSpc>
            </a:pPr>
            <a:r>
              <a:rPr lang="en-US" sz="1280" dirty="0">
                <a:solidFill>
                  <a:srgbClr val="000000"/>
                </a:solidFill>
                <a:latin typeface="Open Sans 1 Bold" panose="020B0806030504020204"/>
              </a:rPr>
              <a:t>     </a:t>
            </a:r>
          </a:p>
        </p:txBody>
      </p:sp>
      <p:sp>
        <p:nvSpPr>
          <p:cNvPr id="55" name="TextBox 55"/>
          <p:cNvSpPr txBox="1"/>
          <p:nvPr/>
        </p:nvSpPr>
        <p:spPr>
          <a:xfrm>
            <a:off x="10566400" y="3327400"/>
            <a:ext cx="1072727" cy="560070"/>
          </a:xfrm>
          <a:prstGeom prst="rect">
            <a:avLst/>
          </a:prstGeom>
        </p:spPr>
        <p:txBody>
          <a:bodyPr lIns="0" tIns="0" rIns="0" bIns="0" rtlCol="0" anchor="t">
            <a:noAutofit/>
          </a:bodyPr>
          <a:lstStyle/>
          <a:p>
            <a:pPr>
              <a:lnSpc>
                <a:spcPts val="1795"/>
              </a:lnSpc>
            </a:pPr>
            <a:endParaRPr lang="en-US" sz="1280" dirty="0">
              <a:solidFill>
                <a:srgbClr val="000000"/>
              </a:solidFill>
              <a:latin typeface="Open Sans 1 Bold" panose="020B0806030504020204"/>
            </a:endParaRPr>
          </a:p>
        </p:txBody>
      </p:sp>
      <p:sp>
        <p:nvSpPr>
          <p:cNvPr id="57" name="TextBox 57"/>
          <p:cNvSpPr txBox="1"/>
          <p:nvPr/>
        </p:nvSpPr>
        <p:spPr>
          <a:xfrm>
            <a:off x="10369974" y="4622800"/>
            <a:ext cx="1253490" cy="420793"/>
          </a:xfrm>
          <a:prstGeom prst="rect">
            <a:avLst/>
          </a:prstGeom>
        </p:spPr>
        <p:txBody>
          <a:bodyPr lIns="0" tIns="0" rIns="0" bIns="0" rtlCol="0" anchor="t">
            <a:noAutofit/>
          </a:bodyPr>
          <a:lstStyle/>
          <a:p>
            <a:pPr>
              <a:lnSpc>
                <a:spcPts val="1795"/>
              </a:lnSpc>
            </a:pPr>
            <a:r>
              <a:rPr lang="en-US" sz="1280" dirty="0">
                <a:solidFill>
                  <a:srgbClr val="000000"/>
                </a:solidFill>
                <a:latin typeface="Open Sans 1 Bold" panose="020B0806030504020204"/>
              </a:rPr>
              <a:t> </a:t>
            </a:r>
            <a:endParaRPr lang="en-US" sz="1280" dirty="0">
              <a:solidFill>
                <a:srgbClr val="000000"/>
              </a:solidFill>
              <a:latin typeface="Open Sans 1 Light" panose="020B0306030504020204"/>
            </a:endParaRPr>
          </a:p>
        </p:txBody>
      </p:sp>
      <p:sp>
        <p:nvSpPr>
          <p:cNvPr id="121" name="TextBox 120"/>
          <p:cNvSpPr txBox="1"/>
          <p:nvPr/>
        </p:nvSpPr>
        <p:spPr>
          <a:xfrm>
            <a:off x="568536" y="1189395"/>
            <a:ext cx="9801437" cy="707886"/>
          </a:xfrm>
          <a:prstGeom prst="rect">
            <a:avLst/>
          </a:prstGeom>
          <a:noFill/>
        </p:spPr>
        <p:txBody>
          <a:bodyPr wrap="square" rtlCol="0">
            <a:spAutoFit/>
          </a:bodyPr>
          <a:lstStyle/>
          <a:p>
            <a:pPr algn="ctr"/>
            <a:r>
              <a:rPr lang="az-Latn-AZ" sz="2000" b="1" dirty="0">
                <a:solidFill>
                  <a:srgbClr val="002060"/>
                </a:solidFill>
                <a:cs typeface="Times New Roman" panose="02020603050405020304" pitchFamily="18" charset="0"/>
              </a:rPr>
              <a:t>Əyani təhsil forması üzrə İxtisaslar, təhsil haqqı və keçid balı</a:t>
            </a:r>
            <a:endParaRPr lang="en-US" sz="2000" b="1" dirty="0">
              <a:solidFill>
                <a:srgbClr val="002060"/>
              </a:solidFill>
              <a:cs typeface="Times New Roman" panose="02020603050405020304" pitchFamily="18" charset="0"/>
            </a:endParaRPr>
          </a:p>
          <a:p>
            <a:pPr algn="ctr"/>
            <a:endParaRPr lang="az-Latn-AZ" sz="2000" b="1" dirty="0">
              <a:solidFill>
                <a:srgbClr val="002060"/>
              </a:solidFill>
              <a:latin typeface="Times New Roman" panose="02020603050405020304" pitchFamily="18" charset="0"/>
              <a:cs typeface="Times New Roman" panose="02020603050405020304" pitchFamily="18" charset="0"/>
            </a:endParaRPr>
          </a:p>
        </p:txBody>
      </p:sp>
      <p:sp>
        <p:nvSpPr>
          <p:cNvPr id="122" name="TextBox 121"/>
          <p:cNvSpPr txBox="1"/>
          <p:nvPr/>
        </p:nvSpPr>
        <p:spPr>
          <a:xfrm>
            <a:off x="2035641" y="2136338"/>
            <a:ext cx="9081628" cy="2585323"/>
          </a:xfrm>
          <a:prstGeom prst="rect">
            <a:avLst/>
          </a:prstGeom>
          <a:noFill/>
        </p:spPr>
        <p:txBody>
          <a:bodyPr wrap="square" rtlCol="0">
            <a:spAutoFit/>
          </a:bodyPr>
          <a:lstStyle/>
          <a:p>
            <a:r>
              <a:rPr lang="az-Latn-AZ" dirty="0">
                <a:cs typeface="Times New Roman" panose="02020603050405020304" pitchFamily="18" charset="0"/>
              </a:rPr>
              <a:t>Maliyyə                                              </a:t>
            </a:r>
            <a:r>
              <a:rPr lang="az-Latn-AZ" b="1" dirty="0">
                <a:cs typeface="Times New Roman" panose="02020603050405020304" pitchFamily="18" charset="0"/>
              </a:rPr>
              <a:t>1500</a:t>
            </a:r>
            <a:r>
              <a:rPr lang="en-US" b="1" i="0" dirty="0">
                <a:solidFill>
                  <a:srgbClr val="202122"/>
                </a:solidFill>
                <a:effectLst/>
                <a:highlight>
                  <a:srgbClr val="FFFFFF"/>
                </a:highlight>
              </a:rPr>
              <a:t>₼   </a:t>
            </a:r>
            <a:r>
              <a:rPr lang="az-Latn-AZ" b="1" i="0" dirty="0">
                <a:solidFill>
                  <a:srgbClr val="202122"/>
                </a:solidFill>
                <a:effectLst/>
                <a:highlight>
                  <a:srgbClr val="FFFFFF"/>
                </a:highlight>
              </a:rPr>
              <a:t>                      </a:t>
            </a:r>
            <a:r>
              <a:rPr lang="en-US" b="1" i="0" dirty="0">
                <a:solidFill>
                  <a:srgbClr val="202122"/>
                </a:solidFill>
                <a:effectLst/>
                <a:highlight>
                  <a:srgbClr val="FFFFFF"/>
                </a:highlight>
              </a:rPr>
              <a:t>200.0</a:t>
            </a:r>
            <a:endParaRPr lang="en-US" dirty="0">
              <a:cs typeface="Times New Roman" panose="02020603050405020304" pitchFamily="18" charset="0"/>
            </a:endParaRPr>
          </a:p>
          <a:p>
            <a:r>
              <a:rPr lang="az-Latn-AZ" dirty="0">
                <a:cs typeface="Times New Roman" panose="02020603050405020304" pitchFamily="18" charset="0"/>
              </a:rPr>
              <a:t>İqtisadiyyat                                        </a:t>
            </a:r>
            <a:r>
              <a:rPr lang="az-Latn-AZ" b="1" dirty="0">
                <a:cs typeface="Times New Roman" panose="02020603050405020304" pitchFamily="18" charset="0"/>
              </a:rPr>
              <a:t>1450</a:t>
            </a:r>
            <a:r>
              <a:rPr lang="en-US" b="1" i="0" dirty="0">
                <a:solidFill>
                  <a:srgbClr val="202122"/>
                </a:solidFill>
                <a:effectLst/>
                <a:highlight>
                  <a:srgbClr val="FFFFFF"/>
                </a:highlight>
              </a:rPr>
              <a:t>₼   </a:t>
            </a:r>
            <a:r>
              <a:rPr lang="az-Latn-AZ" b="1" i="0" dirty="0">
                <a:solidFill>
                  <a:srgbClr val="202122"/>
                </a:solidFill>
                <a:effectLst/>
                <a:highlight>
                  <a:srgbClr val="FFFFFF"/>
                </a:highlight>
              </a:rPr>
              <a:t>                      </a:t>
            </a:r>
            <a:r>
              <a:rPr lang="en-US" b="1" i="0" dirty="0">
                <a:solidFill>
                  <a:srgbClr val="202122"/>
                </a:solidFill>
                <a:effectLst/>
                <a:highlight>
                  <a:srgbClr val="FFFFFF"/>
                </a:highlight>
              </a:rPr>
              <a:t>200.0 </a:t>
            </a:r>
            <a:endParaRPr lang="az-Latn-AZ" dirty="0">
              <a:cs typeface="Times New Roman" panose="02020603050405020304" pitchFamily="18" charset="0"/>
            </a:endParaRPr>
          </a:p>
          <a:p>
            <a:r>
              <a:rPr lang="az-Latn-AZ" dirty="0">
                <a:cs typeface="Times New Roman" panose="02020603050405020304" pitchFamily="18" charset="0"/>
              </a:rPr>
              <a:t>Menecment                                        </a:t>
            </a:r>
            <a:r>
              <a:rPr lang="az-Latn-AZ" b="1" dirty="0">
                <a:cs typeface="Times New Roman" panose="02020603050405020304" pitchFamily="18" charset="0"/>
              </a:rPr>
              <a:t>1450</a:t>
            </a:r>
            <a:r>
              <a:rPr lang="en-US" b="1" i="0" dirty="0">
                <a:solidFill>
                  <a:srgbClr val="202122"/>
                </a:solidFill>
                <a:effectLst/>
                <a:highlight>
                  <a:srgbClr val="FFFFFF"/>
                </a:highlight>
              </a:rPr>
              <a:t>₼  </a:t>
            </a:r>
            <a:r>
              <a:rPr lang="az-Latn-AZ" b="1" i="0" dirty="0">
                <a:solidFill>
                  <a:srgbClr val="202122"/>
                </a:solidFill>
                <a:effectLst/>
                <a:highlight>
                  <a:srgbClr val="FFFFFF"/>
                </a:highlight>
              </a:rPr>
              <a:t>                      </a:t>
            </a:r>
            <a:r>
              <a:rPr lang="en-US" b="1" i="0" dirty="0">
                <a:solidFill>
                  <a:srgbClr val="202122"/>
                </a:solidFill>
                <a:effectLst/>
                <a:highlight>
                  <a:srgbClr val="FFFFFF"/>
                </a:highlight>
              </a:rPr>
              <a:t> 200.0</a:t>
            </a:r>
            <a:endParaRPr lang="az-Latn-AZ" dirty="0">
              <a:cs typeface="Times New Roman" panose="02020603050405020304" pitchFamily="18" charset="0"/>
            </a:endParaRPr>
          </a:p>
          <a:p>
            <a:r>
              <a:rPr lang="az-Latn-AZ" dirty="0">
                <a:cs typeface="Times New Roman" panose="02020603050405020304" pitchFamily="18" charset="0"/>
              </a:rPr>
              <a:t>Marketinq                                          </a:t>
            </a:r>
            <a:r>
              <a:rPr lang="az-Latn-AZ" b="1" dirty="0">
                <a:cs typeface="Times New Roman" panose="02020603050405020304" pitchFamily="18" charset="0"/>
              </a:rPr>
              <a:t>1450</a:t>
            </a:r>
            <a:r>
              <a:rPr lang="en-US" b="1" i="0" dirty="0">
                <a:solidFill>
                  <a:srgbClr val="202122"/>
                </a:solidFill>
                <a:effectLst/>
                <a:highlight>
                  <a:srgbClr val="FFFFFF"/>
                </a:highlight>
              </a:rPr>
              <a:t>₼   </a:t>
            </a:r>
            <a:r>
              <a:rPr lang="az-Latn-AZ" b="1" i="0" dirty="0">
                <a:solidFill>
                  <a:srgbClr val="202122"/>
                </a:solidFill>
                <a:effectLst/>
                <a:highlight>
                  <a:srgbClr val="FFFFFF"/>
                </a:highlight>
              </a:rPr>
              <a:t>                      </a:t>
            </a:r>
            <a:r>
              <a:rPr lang="en-US" b="1" i="0" dirty="0">
                <a:solidFill>
                  <a:srgbClr val="202122"/>
                </a:solidFill>
                <a:effectLst/>
                <a:highlight>
                  <a:srgbClr val="FFFFFF"/>
                </a:highlight>
              </a:rPr>
              <a:t>162.9</a:t>
            </a:r>
            <a:endParaRPr lang="az-Latn-AZ" dirty="0">
              <a:cs typeface="Times New Roman" panose="02020603050405020304" pitchFamily="18" charset="0"/>
            </a:endParaRPr>
          </a:p>
          <a:p>
            <a:r>
              <a:rPr lang="az-Latn-AZ" dirty="0">
                <a:cs typeface="Times New Roman" panose="02020603050405020304" pitchFamily="18" charset="0"/>
              </a:rPr>
              <a:t>Biznesin idarə edilməsi                     </a:t>
            </a:r>
            <a:r>
              <a:rPr lang="az-Latn-AZ" b="1" dirty="0">
                <a:cs typeface="Times New Roman" panose="02020603050405020304" pitchFamily="18" charset="0"/>
              </a:rPr>
              <a:t>1450</a:t>
            </a:r>
            <a:r>
              <a:rPr lang="en-US" b="1" i="0" dirty="0">
                <a:solidFill>
                  <a:srgbClr val="202122"/>
                </a:solidFill>
                <a:effectLst/>
                <a:highlight>
                  <a:srgbClr val="FFFFFF"/>
                </a:highlight>
              </a:rPr>
              <a:t>₼   </a:t>
            </a:r>
            <a:r>
              <a:rPr lang="az-Latn-AZ" b="1" i="0" dirty="0">
                <a:solidFill>
                  <a:srgbClr val="202122"/>
                </a:solidFill>
                <a:effectLst/>
                <a:highlight>
                  <a:srgbClr val="FFFFFF"/>
                </a:highlight>
              </a:rPr>
              <a:t>                      </a:t>
            </a:r>
            <a:r>
              <a:rPr lang="en-US" b="1" i="0" dirty="0">
                <a:solidFill>
                  <a:srgbClr val="202122"/>
                </a:solidFill>
                <a:effectLst/>
                <a:highlight>
                  <a:srgbClr val="FFFFFF"/>
                </a:highlight>
              </a:rPr>
              <a:t>174.1</a:t>
            </a:r>
            <a:endParaRPr lang="az-Latn-AZ" dirty="0">
              <a:cs typeface="Times New Roman" panose="02020603050405020304" pitchFamily="18" charset="0"/>
            </a:endParaRPr>
          </a:p>
          <a:p>
            <a:r>
              <a:rPr lang="az-Latn-AZ" dirty="0">
                <a:cs typeface="Times New Roman" panose="02020603050405020304" pitchFamily="18" charset="0"/>
              </a:rPr>
              <a:t>Mühasibat                                          </a:t>
            </a:r>
            <a:r>
              <a:rPr lang="az-Latn-AZ" b="1" dirty="0">
                <a:cs typeface="Times New Roman" panose="02020603050405020304" pitchFamily="18" charset="0"/>
              </a:rPr>
              <a:t>1450</a:t>
            </a:r>
            <a:r>
              <a:rPr lang="en-US" b="1" i="0" dirty="0">
                <a:solidFill>
                  <a:srgbClr val="202122"/>
                </a:solidFill>
                <a:effectLst/>
                <a:highlight>
                  <a:srgbClr val="FFFFFF"/>
                </a:highlight>
              </a:rPr>
              <a:t>₼   </a:t>
            </a:r>
            <a:r>
              <a:rPr lang="az-Latn-AZ" b="1" i="0" dirty="0">
                <a:solidFill>
                  <a:srgbClr val="202122"/>
                </a:solidFill>
                <a:effectLst/>
                <a:highlight>
                  <a:srgbClr val="FFFFFF"/>
                </a:highlight>
              </a:rPr>
              <a:t>                      </a:t>
            </a:r>
            <a:r>
              <a:rPr lang="en-US" b="1" i="0" dirty="0">
                <a:solidFill>
                  <a:srgbClr val="202122"/>
                </a:solidFill>
                <a:effectLst/>
                <a:highlight>
                  <a:srgbClr val="FFFFFF"/>
                </a:highlight>
              </a:rPr>
              <a:t>200.0(295.5)</a:t>
            </a:r>
            <a:endParaRPr lang="az-Latn-AZ" dirty="0">
              <a:cs typeface="Times New Roman" panose="02020603050405020304" pitchFamily="18" charset="0"/>
            </a:endParaRPr>
          </a:p>
          <a:p>
            <a:r>
              <a:rPr lang="az-Latn-AZ" dirty="0">
                <a:cs typeface="Times New Roman" panose="02020603050405020304" pitchFamily="18" charset="0"/>
              </a:rPr>
              <a:t>Turizm işinin təşkili                          </a:t>
            </a:r>
            <a:r>
              <a:rPr lang="az-Latn-AZ" b="1" dirty="0">
                <a:cs typeface="Times New Roman" panose="02020603050405020304" pitchFamily="18" charset="0"/>
              </a:rPr>
              <a:t>1450</a:t>
            </a:r>
            <a:r>
              <a:rPr lang="en-US" b="1" i="0" dirty="0">
                <a:solidFill>
                  <a:srgbClr val="202122"/>
                </a:solidFill>
                <a:effectLst/>
                <a:highlight>
                  <a:srgbClr val="FFFFFF"/>
                </a:highlight>
              </a:rPr>
              <a:t>₼   </a:t>
            </a:r>
            <a:r>
              <a:rPr lang="az-Latn-AZ" b="1" i="0" dirty="0">
                <a:solidFill>
                  <a:srgbClr val="202122"/>
                </a:solidFill>
                <a:effectLst/>
                <a:highlight>
                  <a:srgbClr val="FFFFFF"/>
                </a:highlight>
              </a:rPr>
              <a:t>                      </a:t>
            </a:r>
            <a:r>
              <a:rPr lang="en-US" b="1" i="0" dirty="0">
                <a:solidFill>
                  <a:srgbClr val="202122"/>
                </a:solidFill>
                <a:effectLst/>
                <a:highlight>
                  <a:srgbClr val="FFFFFF"/>
                </a:highlight>
              </a:rPr>
              <a:t>157.9(238.9)</a:t>
            </a:r>
            <a:endParaRPr lang="az-Latn-AZ" dirty="0">
              <a:cs typeface="Times New Roman" panose="02020603050405020304" pitchFamily="18" charset="0"/>
            </a:endParaRPr>
          </a:p>
          <a:p>
            <a:r>
              <a:rPr lang="az-Latn-AZ" dirty="0">
                <a:cs typeface="Times New Roman" panose="02020603050405020304" pitchFamily="18" charset="0"/>
              </a:rPr>
              <a:t>İnformasiya texnologiyaları              </a:t>
            </a:r>
            <a:r>
              <a:rPr lang="az-Latn-AZ" b="1" dirty="0">
                <a:cs typeface="Times New Roman" panose="02020603050405020304" pitchFamily="18" charset="0"/>
              </a:rPr>
              <a:t>1450</a:t>
            </a:r>
            <a:r>
              <a:rPr lang="en-US" b="1" i="0" dirty="0">
                <a:solidFill>
                  <a:srgbClr val="202122"/>
                </a:solidFill>
                <a:effectLst/>
                <a:highlight>
                  <a:srgbClr val="FFFFFF"/>
                </a:highlight>
              </a:rPr>
              <a:t>₼   </a:t>
            </a:r>
            <a:r>
              <a:rPr lang="az-Latn-AZ" b="1" i="0" dirty="0">
                <a:solidFill>
                  <a:srgbClr val="202122"/>
                </a:solidFill>
                <a:effectLst/>
                <a:highlight>
                  <a:srgbClr val="FFFFFF"/>
                </a:highlight>
              </a:rPr>
              <a:t>                      </a:t>
            </a:r>
            <a:r>
              <a:rPr lang="en-US" b="1" i="0" dirty="0">
                <a:solidFill>
                  <a:srgbClr val="202122"/>
                </a:solidFill>
                <a:effectLst/>
                <a:highlight>
                  <a:srgbClr val="FFFFFF"/>
                </a:highlight>
              </a:rPr>
              <a:t>200.0(227.7)</a:t>
            </a:r>
            <a:endParaRPr lang="az-Latn-AZ" dirty="0">
              <a:cs typeface="Times New Roman" panose="02020603050405020304" pitchFamily="18" charset="0"/>
            </a:endParaRPr>
          </a:p>
          <a:p>
            <a:r>
              <a:rPr lang="az-Latn-AZ" dirty="0">
                <a:cs typeface="Times New Roman" panose="02020603050405020304" pitchFamily="18" charset="0"/>
              </a:rPr>
              <a:t>Dövlət və bələdiyyə idarəetməsi       </a:t>
            </a:r>
            <a:r>
              <a:rPr lang="az-Latn-AZ" b="1" dirty="0">
                <a:cs typeface="Times New Roman" panose="02020603050405020304" pitchFamily="18" charset="0"/>
              </a:rPr>
              <a:t>1450</a:t>
            </a:r>
            <a:r>
              <a:rPr lang="en-US" b="1" i="0" dirty="0">
                <a:solidFill>
                  <a:srgbClr val="202122"/>
                </a:solidFill>
                <a:effectLst/>
                <a:highlight>
                  <a:srgbClr val="FFFFFF"/>
                </a:highlight>
              </a:rPr>
              <a:t>₼   </a:t>
            </a:r>
            <a:r>
              <a:rPr lang="az-Latn-AZ" b="1" i="0" dirty="0">
                <a:solidFill>
                  <a:srgbClr val="202122"/>
                </a:solidFill>
                <a:effectLst/>
                <a:highlight>
                  <a:srgbClr val="FFFFFF"/>
                </a:highlight>
              </a:rPr>
              <a:t>                      </a:t>
            </a:r>
            <a:r>
              <a:rPr lang="en-US" b="1" i="0" dirty="0">
                <a:solidFill>
                  <a:srgbClr val="202122"/>
                </a:solidFill>
                <a:effectLst/>
                <a:highlight>
                  <a:srgbClr val="FFFFFF"/>
                </a:highlight>
              </a:rPr>
              <a:t>200.0</a:t>
            </a:r>
            <a:endParaRPr lang="az-Latn-AZ" dirty="0">
              <a:cs typeface="Times New Roman" panose="02020603050405020304" pitchFamily="18" charset="0"/>
            </a:endParaRPr>
          </a:p>
        </p:txBody>
      </p:sp>
      <p:sp>
        <p:nvSpPr>
          <p:cNvPr id="126" name="TextBox 125"/>
          <p:cNvSpPr txBox="1"/>
          <p:nvPr/>
        </p:nvSpPr>
        <p:spPr>
          <a:xfrm>
            <a:off x="2007248" y="5109853"/>
            <a:ext cx="7738080" cy="369332"/>
          </a:xfrm>
          <a:prstGeom prst="rect">
            <a:avLst/>
          </a:prstGeom>
          <a:noFill/>
        </p:spPr>
        <p:txBody>
          <a:bodyPr wrap="none" rtlCol="0">
            <a:spAutoFit/>
          </a:bodyPr>
          <a:lstStyle/>
          <a:p>
            <a:r>
              <a:rPr lang="az-Latn-AZ" b="1" dirty="0">
                <a:solidFill>
                  <a:srgbClr val="002060"/>
                </a:solidFill>
                <a:cs typeface="Times New Roman" panose="02020603050405020304" pitchFamily="18" charset="0"/>
              </a:rPr>
              <a:t>Qeyd olunan ixtisaslarda subbakalavr səviyyəsinə qəbul mövcuddur.</a:t>
            </a:r>
            <a:endParaRPr lang="en-US" b="1" dirty="0">
              <a:solidFill>
                <a:srgbClr val="002060"/>
              </a:solidFill>
              <a:cs typeface="Times New Roman" panose="02020603050405020304" pitchFamily="18" charset="0"/>
            </a:endParaRPr>
          </a:p>
        </p:txBody>
      </p:sp>
      <p:pic>
        <p:nvPicPr>
          <p:cNvPr id="2" name="Picture 1">
            <a:extLst>
              <a:ext uri="{FF2B5EF4-FFF2-40B4-BE49-F238E27FC236}">
                <a16:creationId xmlns:a16="http://schemas.microsoft.com/office/drawing/2014/main" id="{1A95636A-EB48-FFD0-4C60-A1D03BB68A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039" y="122351"/>
            <a:ext cx="1357272" cy="135465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12192000" cy="4377175"/>
          </a:xfrm>
          <a:custGeom>
            <a:avLst/>
            <a:gdLst/>
            <a:ahLst/>
            <a:cxnLst/>
            <a:rect l="l" t="t" r="r" b="b"/>
            <a:pathLst>
              <a:path w="17902713" h="8660438">
                <a:moveTo>
                  <a:pt x="0" y="0"/>
                </a:moveTo>
                <a:lnTo>
                  <a:pt x="17902713" y="0"/>
                </a:lnTo>
                <a:lnTo>
                  <a:pt x="17902713" y="8660438"/>
                </a:lnTo>
                <a:lnTo>
                  <a:pt x="0" y="8660438"/>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sp>
      <p:grpSp>
        <p:nvGrpSpPr>
          <p:cNvPr id="3" name="Group 3"/>
          <p:cNvGrpSpPr/>
          <p:nvPr/>
        </p:nvGrpSpPr>
        <p:grpSpPr>
          <a:xfrm>
            <a:off x="8219829" y="2252999"/>
            <a:ext cx="3197863" cy="2906646"/>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l="-30536" r="-30536"/>
              </a:stretch>
            </a:blipFill>
          </p:spPr>
        </p:sp>
      </p:grpSp>
      <p:grpSp>
        <p:nvGrpSpPr>
          <p:cNvPr id="5" name="Group 5"/>
          <p:cNvGrpSpPr/>
          <p:nvPr/>
        </p:nvGrpSpPr>
        <p:grpSpPr>
          <a:xfrm>
            <a:off x="1068736" y="2319312"/>
            <a:ext cx="2840333" cy="284033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F7D19"/>
            </a:solidFill>
          </p:spPr>
        </p:sp>
        <p:sp>
          <p:nvSpPr>
            <p:cNvPr id="7" name="TextBox 7"/>
            <p:cNvSpPr txBox="1"/>
            <p:nvPr/>
          </p:nvSpPr>
          <p:spPr>
            <a:xfrm>
              <a:off x="76200" y="28575"/>
              <a:ext cx="660400" cy="708025"/>
            </a:xfrm>
            <a:prstGeom prst="rect">
              <a:avLst/>
            </a:prstGeom>
          </p:spPr>
          <p:txBody>
            <a:bodyPr lIns="33867" tIns="33867" rIns="33867" bIns="33867" rtlCol="0" anchor="ctr"/>
            <a:lstStyle/>
            <a:p>
              <a:pPr algn="ctr">
                <a:lnSpc>
                  <a:spcPts val="1775"/>
                </a:lnSpc>
              </a:pPr>
              <a:endParaRPr sz="1200"/>
            </a:p>
          </p:txBody>
        </p:sp>
      </p:grpSp>
      <p:grpSp>
        <p:nvGrpSpPr>
          <p:cNvPr id="8" name="Group 8"/>
          <p:cNvGrpSpPr/>
          <p:nvPr/>
        </p:nvGrpSpPr>
        <p:grpSpPr>
          <a:xfrm>
            <a:off x="685243" y="2252999"/>
            <a:ext cx="3286929" cy="2963036"/>
            <a:chOff x="0" y="0"/>
            <a:chExt cx="4429188" cy="4578866"/>
          </a:xfrm>
        </p:grpSpPr>
        <p:sp>
          <p:nvSpPr>
            <p:cNvPr id="9" name="Freeform 9"/>
            <p:cNvSpPr/>
            <p:nvPr/>
          </p:nvSpPr>
          <p:spPr>
            <a:xfrm>
              <a:off x="0" y="0"/>
              <a:ext cx="4429188" cy="4578866"/>
            </a:xfrm>
            <a:custGeom>
              <a:avLst/>
              <a:gdLst/>
              <a:ahLst/>
              <a:cxnLst/>
              <a:rect l="l" t="t" r="r" b="b"/>
              <a:pathLst>
                <a:path w="4429188" h="4578866">
                  <a:moveTo>
                    <a:pt x="4429188" y="2289460"/>
                  </a:moveTo>
                  <a:cubicBezTo>
                    <a:pt x="4429188" y="3553828"/>
                    <a:pt x="3437661" y="4578866"/>
                    <a:pt x="2214594" y="4578866"/>
                  </a:cubicBezTo>
                  <a:cubicBezTo>
                    <a:pt x="991509" y="4578866"/>
                    <a:pt x="0" y="3553828"/>
                    <a:pt x="0" y="2289460"/>
                  </a:cubicBezTo>
                  <a:cubicBezTo>
                    <a:pt x="0" y="1025029"/>
                    <a:pt x="991509" y="0"/>
                    <a:pt x="2214594" y="0"/>
                  </a:cubicBezTo>
                  <a:cubicBezTo>
                    <a:pt x="3437679" y="0"/>
                    <a:pt x="4429188" y="1025029"/>
                    <a:pt x="4429188" y="2289460"/>
                  </a:cubicBezTo>
                  <a:close/>
                </a:path>
              </a:pathLst>
            </a:custGeom>
            <a:blipFill>
              <a:blip r:embed="rId6"/>
              <a:stretch>
                <a:fillRect l="-58450" r="-58450" b="-38868"/>
              </a:stretch>
            </a:blipFill>
          </p:spPr>
        </p:sp>
      </p:grpSp>
      <p:sp>
        <p:nvSpPr>
          <p:cNvPr id="10" name="Freeform 10"/>
          <p:cNvSpPr/>
          <p:nvPr/>
        </p:nvSpPr>
        <p:spPr>
          <a:xfrm>
            <a:off x="4985112" y="1425963"/>
            <a:ext cx="2840333" cy="2840334"/>
          </a:xfrm>
          <a:custGeom>
            <a:avLst/>
            <a:gdLst/>
            <a:ahLst/>
            <a:cxnLst/>
            <a:rect l="l" t="t" r="r" b="b"/>
            <a:pathLst>
              <a:path w="3328348" h="4359970">
                <a:moveTo>
                  <a:pt x="0" y="0"/>
                </a:moveTo>
                <a:lnTo>
                  <a:pt x="3328348" y="0"/>
                </a:lnTo>
                <a:lnTo>
                  <a:pt x="3328348" y="4359970"/>
                </a:lnTo>
                <a:lnTo>
                  <a:pt x="0" y="4359970"/>
                </a:lnTo>
                <a:lnTo>
                  <a:pt x="0" y="0"/>
                </a:lnTo>
                <a:close/>
              </a:path>
            </a:pathLst>
          </a:custGeom>
          <a:blipFill>
            <a:blip r:embed="rId7"/>
            <a:stretch>
              <a:fillRect l="-52255" r="-82668" b="-19708"/>
            </a:stretch>
          </a:blipFill>
        </p:spPr>
      </p:sp>
      <p:sp>
        <p:nvSpPr>
          <p:cNvPr id="11" name="TextBox 11"/>
          <p:cNvSpPr txBox="1"/>
          <p:nvPr/>
        </p:nvSpPr>
        <p:spPr>
          <a:xfrm>
            <a:off x="1927275" y="82823"/>
            <a:ext cx="9306782" cy="769891"/>
          </a:xfrm>
          <a:prstGeom prst="rect">
            <a:avLst/>
          </a:prstGeom>
        </p:spPr>
        <p:txBody>
          <a:bodyPr wrap="square" lIns="0" tIns="0" rIns="0" bIns="0" rtlCol="0" anchor="t">
            <a:spAutoFit/>
          </a:bodyPr>
          <a:lstStyle/>
          <a:p>
            <a:pPr algn="ctr">
              <a:lnSpc>
                <a:spcPts val="6385"/>
              </a:lnSpc>
            </a:pPr>
            <a:r>
              <a:rPr lang="en-US" sz="4560" b="1" dirty="0">
                <a:solidFill>
                  <a:srgbClr val="002060"/>
                </a:solidFill>
              </a:rPr>
              <a:t>İDARƏETMƏ</a:t>
            </a:r>
          </a:p>
        </p:txBody>
      </p:sp>
      <p:sp>
        <p:nvSpPr>
          <p:cNvPr id="15" name="TextBox 15"/>
          <p:cNvSpPr txBox="1"/>
          <p:nvPr/>
        </p:nvSpPr>
        <p:spPr>
          <a:xfrm>
            <a:off x="4554566" y="4643457"/>
            <a:ext cx="3586218" cy="1045543"/>
          </a:xfrm>
          <a:prstGeom prst="rect">
            <a:avLst/>
          </a:prstGeom>
        </p:spPr>
        <p:txBody>
          <a:bodyPr wrap="square" lIns="0" tIns="0" rIns="0" bIns="0" rtlCol="0" anchor="t">
            <a:spAutoFit/>
          </a:bodyPr>
          <a:lstStyle/>
          <a:p>
            <a:pPr algn="ctr">
              <a:lnSpc>
                <a:spcPts val="2800"/>
              </a:lnSpc>
            </a:pPr>
            <a:r>
              <a:rPr lang="en-US" b="1" dirty="0"/>
              <a:t>Direktor: </a:t>
            </a:r>
            <a:endParaRPr lang="az-Latn-AZ" b="1" dirty="0"/>
          </a:p>
          <a:p>
            <a:pPr algn="ctr">
              <a:lnSpc>
                <a:spcPts val="2800"/>
              </a:lnSpc>
            </a:pPr>
            <a:r>
              <a:rPr lang="en-US" sz="2000" b="1" dirty="0" err="1">
                <a:solidFill>
                  <a:schemeClr val="tx2"/>
                </a:solidFill>
              </a:rPr>
              <a:t>i.f.d.dos</a:t>
            </a:r>
            <a:r>
              <a:rPr lang="en-US" sz="2000" b="1" dirty="0">
                <a:solidFill>
                  <a:schemeClr val="tx2"/>
                </a:solidFill>
              </a:rPr>
              <a:t> Raqif </a:t>
            </a:r>
            <a:r>
              <a:rPr lang="en-US" sz="2000" b="1" dirty="0" err="1">
                <a:solidFill>
                  <a:schemeClr val="tx2"/>
                </a:solidFill>
              </a:rPr>
              <a:t>Qasımov</a:t>
            </a:r>
            <a:endParaRPr lang="az-Latn-AZ" sz="2000" b="1" dirty="0">
              <a:solidFill>
                <a:schemeClr val="tx2"/>
              </a:solidFill>
            </a:endParaRPr>
          </a:p>
          <a:p>
            <a:pPr algn="ctr">
              <a:lnSpc>
                <a:spcPts val="2800"/>
              </a:lnSpc>
            </a:pPr>
            <a:r>
              <a:rPr lang="az-Latn-AZ" sz="2000" dirty="0">
                <a:solidFill>
                  <a:srgbClr val="FF9900"/>
                </a:solidFill>
                <a:hlinkClick r:id="rId8"/>
              </a:rPr>
              <a:t>raqif.qasimov</a:t>
            </a:r>
            <a:r>
              <a:rPr lang="en-US" sz="2000" dirty="0">
                <a:solidFill>
                  <a:srgbClr val="FF9900"/>
                </a:solidFill>
                <a:hlinkClick r:id="rId8"/>
              </a:rPr>
              <a:t>@unec.edu.az</a:t>
            </a:r>
            <a:r>
              <a:rPr lang="en-US" sz="2000" dirty="0">
                <a:solidFill>
                  <a:srgbClr val="FF9900"/>
                </a:solidFill>
              </a:rPr>
              <a:t> </a:t>
            </a:r>
          </a:p>
        </p:txBody>
      </p:sp>
      <p:sp>
        <p:nvSpPr>
          <p:cNvPr id="16" name="TextBox 16"/>
          <p:cNvSpPr txBox="1"/>
          <p:nvPr/>
        </p:nvSpPr>
        <p:spPr>
          <a:xfrm>
            <a:off x="129603" y="5241092"/>
            <a:ext cx="4718597" cy="1763688"/>
          </a:xfrm>
          <a:prstGeom prst="rect">
            <a:avLst/>
          </a:prstGeom>
        </p:spPr>
        <p:txBody>
          <a:bodyPr wrap="square" lIns="0" tIns="0" rIns="0" bIns="0" rtlCol="0" anchor="t">
            <a:spAutoFit/>
          </a:bodyPr>
          <a:lstStyle/>
          <a:p>
            <a:pPr algn="ctr">
              <a:lnSpc>
                <a:spcPts val="2800"/>
              </a:lnSpc>
            </a:pPr>
            <a:r>
              <a:rPr lang="en-US" sz="2000" b="1" dirty="0" err="1">
                <a:solidFill>
                  <a:schemeClr val="tx2"/>
                </a:solidFill>
              </a:rPr>
              <a:t>Tədris</a:t>
            </a:r>
            <a:r>
              <a:rPr lang="en-US" sz="2000" b="1" dirty="0">
                <a:solidFill>
                  <a:schemeClr val="tx2"/>
                </a:solidFill>
              </a:rPr>
              <a:t> </a:t>
            </a:r>
            <a:r>
              <a:rPr lang="en-US" sz="2000" b="1" dirty="0" err="1">
                <a:solidFill>
                  <a:schemeClr val="tx2"/>
                </a:solidFill>
              </a:rPr>
              <a:t>və</a:t>
            </a:r>
            <a:r>
              <a:rPr lang="en-US" sz="2000" b="1" dirty="0">
                <a:solidFill>
                  <a:schemeClr val="tx2"/>
                </a:solidFill>
              </a:rPr>
              <a:t> elm </a:t>
            </a:r>
            <a:r>
              <a:rPr lang="en-US" sz="2000" b="1" dirty="0" err="1">
                <a:solidFill>
                  <a:schemeClr val="tx2"/>
                </a:solidFill>
              </a:rPr>
              <a:t>işlər</a:t>
            </a:r>
            <a:r>
              <a:rPr lang="en-US" sz="2000" b="1" dirty="0">
                <a:solidFill>
                  <a:schemeClr val="tx2"/>
                </a:solidFill>
              </a:rPr>
              <a:t> </a:t>
            </a:r>
            <a:r>
              <a:rPr lang="en-US" sz="2000" b="1" dirty="0" err="1">
                <a:solidFill>
                  <a:schemeClr val="tx2"/>
                </a:solidFill>
              </a:rPr>
              <a:t>üzrə</a:t>
            </a:r>
            <a:r>
              <a:rPr lang="en-US" sz="2000" b="1" dirty="0">
                <a:solidFill>
                  <a:schemeClr val="tx2"/>
                </a:solidFill>
              </a:rPr>
              <a:t> </a:t>
            </a:r>
            <a:r>
              <a:rPr lang="en-US" sz="2000" b="1" dirty="0" err="1">
                <a:solidFill>
                  <a:schemeClr val="tx2"/>
                </a:solidFill>
              </a:rPr>
              <a:t>direktor</a:t>
            </a:r>
            <a:r>
              <a:rPr lang="en-US" sz="2000" b="1" dirty="0">
                <a:solidFill>
                  <a:schemeClr val="tx2"/>
                </a:solidFill>
              </a:rPr>
              <a:t> </a:t>
            </a:r>
            <a:r>
              <a:rPr lang="en-US" sz="2000" b="1" dirty="0" err="1">
                <a:solidFill>
                  <a:schemeClr val="tx2"/>
                </a:solidFill>
              </a:rPr>
              <a:t>müavini</a:t>
            </a:r>
            <a:r>
              <a:rPr lang="en-US" sz="2000" b="1" dirty="0">
                <a:solidFill>
                  <a:schemeClr val="tx2"/>
                </a:solidFill>
              </a:rPr>
              <a:t>:</a:t>
            </a:r>
            <a:r>
              <a:rPr lang="az-Latn-AZ" sz="2000" b="1" dirty="0">
                <a:solidFill>
                  <a:schemeClr val="tx2"/>
                </a:solidFill>
              </a:rPr>
              <a:t> </a:t>
            </a:r>
          </a:p>
          <a:p>
            <a:pPr algn="ctr">
              <a:lnSpc>
                <a:spcPts val="2800"/>
              </a:lnSpc>
            </a:pPr>
            <a:r>
              <a:rPr lang="en-US" sz="2000" b="1" dirty="0" err="1">
                <a:solidFill>
                  <a:schemeClr val="tx2"/>
                </a:solidFill>
              </a:rPr>
              <a:t>dos.Həqiqət</a:t>
            </a:r>
            <a:r>
              <a:rPr lang="en-US" sz="2000" b="1" dirty="0">
                <a:solidFill>
                  <a:schemeClr val="tx2"/>
                </a:solidFill>
              </a:rPr>
              <a:t> </a:t>
            </a:r>
            <a:r>
              <a:rPr lang="en-US" sz="2000" b="1" dirty="0" err="1">
                <a:solidFill>
                  <a:schemeClr val="tx2"/>
                </a:solidFill>
              </a:rPr>
              <a:t>Qədimova</a:t>
            </a:r>
            <a:endParaRPr lang="az-Latn-AZ" sz="2000" b="1" dirty="0">
              <a:solidFill>
                <a:schemeClr val="tx2"/>
              </a:solidFill>
            </a:endParaRPr>
          </a:p>
          <a:p>
            <a:pPr algn="ctr">
              <a:lnSpc>
                <a:spcPts val="2800"/>
              </a:lnSpc>
            </a:pPr>
            <a:r>
              <a:rPr lang="en-US" sz="2000" b="0" i="1" dirty="0">
                <a:solidFill>
                  <a:srgbClr val="000000"/>
                </a:solidFill>
                <a:effectLst/>
                <a:hlinkClick r:id="rId9"/>
              </a:rPr>
              <a:t>haqiqat-qadimova@unec.edu.</a:t>
            </a:r>
            <a:r>
              <a:rPr lang="az-Latn-AZ" sz="2000" b="0" i="1" dirty="0">
                <a:solidFill>
                  <a:srgbClr val="000000"/>
                </a:solidFill>
                <a:effectLst/>
                <a:hlinkClick r:id="rId9"/>
              </a:rPr>
              <a:t>az</a:t>
            </a:r>
            <a:r>
              <a:rPr lang="az-Latn-AZ" sz="1925" dirty="0">
                <a:solidFill>
                  <a:srgbClr val="FFFFFF"/>
                </a:solidFill>
              </a:rPr>
              <a:t>müavini</a:t>
            </a:r>
          </a:p>
          <a:p>
            <a:pPr algn="ctr">
              <a:lnSpc>
                <a:spcPts val="2800"/>
              </a:lnSpc>
            </a:pPr>
            <a:endParaRPr lang="en-US" sz="2000" dirty="0">
              <a:solidFill>
                <a:srgbClr val="FF9900"/>
              </a:solidFill>
              <a:latin typeface="Open Sans 1 Bold" panose="020B0806030504020204"/>
            </a:endParaRPr>
          </a:p>
        </p:txBody>
      </p:sp>
      <p:sp>
        <p:nvSpPr>
          <p:cNvPr id="17" name="TextBox 17"/>
          <p:cNvSpPr txBox="1"/>
          <p:nvPr/>
        </p:nvSpPr>
        <p:spPr>
          <a:xfrm>
            <a:off x="8167664" y="5279678"/>
            <a:ext cx="3894733" cy="1404936"/>
          </a:xfrm>
          <a:prstGeom prst="rect">
            <a:avLst/>
          </a:prstGeom>
        </p:spPr>
        <p:txBody>
          <a:bodyPr wrap="square" lIns="0" tIns="0" rIns="0" bIns="0" rtlCol="0" anchor="t">
            <a:spAutoFit/>
          </a:bodyPr>
          <a:lstStyle/>
          <a:p>
            <a:pPr algn="ctr">
              <a:lnSpc>
                <a:spcPts val="2800"/>
              </a:lnSpc>
            </a:pPr>
            <a:r>
              <a:rPr lang="en-US" sz="2000" b="1" i="0" dirty="0">
                <a:solidFill>
                  <a:schemeClr val="tx2"/>
                </a:solidFill>
                <a:effectLst/>
              </a:rPr>
              <a:t>İnzibati </a:t>
            </a:r>
            <a:r>
              <a:rPr lang="en-US" sz="2000" b="1" i="0" dirty="0" err="1">
                <a:solidFill>
                  <a:schemeClr val="tx2"/>
                </a:solidFill>
                <a:effectLst/>
              </a:rPr>
              <a:t>və</a:t>
            </a:r>
            <a:r>
              <a:rPr lang="en-US" sz="2000" b="1" i="0" dirty="0">
                <a:solidFill>
                  <a:schemeClr val="tx2"/>
                </a:solidFill>
                <a:effectLst/>
              </a:rPr>
              <a:t> </a:t>
            </a:r>
            <a:r>
              <a:rPr lang="en-US" sz="2000" b="1" i="0" dirty="0" err="1">
                <a:solidFill>
                  <a:schemeClr val="tx2"/>
                </a:solidFill>
                <a:effectLst/>
              </a:rPr>
              <a:t>təşkilati</a:t>
            </a:r>
            <a:r>
              <a:rPr lang="en-US" sz="2000" b="1" i="0" dirty="0">
                <a:solidFill>
                  <a:schemeClr val="tx2"/>
                </a:solidFill>
                <a:effectLst/>
              </a:rPr>
              <a:t> </a:t>
            </a:r>
            <a:r>
              <a:rPr lang="en-US" sz="2000" b="1" i="0" dirty="0" err="1">
                <a:solidFill>
                  <a:schemeClr val="tx2"/>
                </a:solidFill>
                <a:effectLst/>
              </a:rPr>
              <a:t>məsələlər</a:t>
            </a:r>
            <a:r>
              <a:rPr lang="en-US" sz="2000" b="1" i="0" dirty="0">
                <a:solidFill>
                  <a:schemeClr val="tx2"/>
                </a:solidFill>
                <a:effectLst/>
              </a:rPr>
              <a:t> </a:t>
            </a:r>
            <a:r>
              <a:rPr lang="en-US" sz="2000" b="1" i="0" dirty="0" err="1">
                <a:solidFill>
                  <a:schemeClr val="tx2"/>
                </a:solidFill>
                <a:effectLst/>
              </a:rPr>
              <a:t>üzrə</a:t>
            </a:r>
            <a:r>
              <a:rPr lang="en-US" sz="2000" b="1" i="0" dirty="0">
                <a:solidFill>
                  <a:schemeClr val="tx2"/>
                </a:solidFill>
                <a:effectLst/>
              </a:rPr>
              <a:t> </a:t>
            </a:r>
            <a:r>
              <a:rPr lang="en-US" sz="2000" b="1" i="0" dirty="0" err="1">
                <a:solidFill>
                  <a:schemeClr val="tx2"/>
                </a:solidFill>
                <a:effectLst/>
              </a:rPr>
              <a:t>direktor</a:t>
            </a:r>
            <a:r>
              <a:rPr lang="en-US" sz="2000" b="1" i="0" dirty="0">
                <a:solidFill>
                  <a:schemeClr val="tx2"/>
                </a:solidFill>
                <a:effectLst/>
              </a:rPr>
              <a:t> </a:t>
            </a:r>
            <a:r>
              <a:rPr lang="en-US" sz="2000" b="1" i="0" dirty="0" err="1">
                <a:solidFill>
                  <a:schemeClr val="tx2"/>
                </a:solidFill>
                <a:effectLst/>
              </a:rPr>
              <a:t>müavini</a:t>
            </a:r>
            <a:r>
              <a:rPr lang="en-US" sz="2000" b="1" i="0" dirty="0">
                <a:solidFill>
                  <a:schemeClr val="tx2"/>
                </a:solidFill>
                <a:effectLst/>
              </a:rPr>
              <a:t>:</a:t>
            </a:r>
            <a:endParaRPr lang="az-Latn-AZ" sz="2000" b="1" i="0" dirty="0">
              <a:solidFill>
                <a:schemeClr val="tx2"/>
              </a:solidFill>
              <a:effectLst/>
            </a:endParaRPr>
          </a:p>
          <a:p>
            <a:pPr algn="ctr">
              <a:lnSpc>
                <a:spcPts val="2800"/>
              </a:lnSpc>
            </a:pPr>
            <a:r>
              <a:rPr lang="en-US" sz="2000" dirty="0">
                <a:hlinkClick r:id="rId10"/>
              </a:rPr>
              <a:t>Cavadzada.xayyam@unec.edu.az</a:t>
            </a:r>
            <a:r>
              <a:rPr lang="az-Latn-AZ" sz="2000" dirty="0"/>
              <a:t> </a:t>
            </a:r>
            <a:endParaRPr lang="en-US" sz="2000" dirty="0"/>
          </a:p>
          <a:p>
            <a:pPr algn="ctr">
              <a:lnSpc>
                <a:spcPts val="2800"/>
              </a:lnSpc>
            </a:pPr>
            <a:r>
              <a:rPr lang="en-US" sz="2000" b="0" i="0" dirty="0">
                <a:solidFill>
                  <a:srgbClr val="800000"/>
                </a:solidFill>
                <a:effectLst/>
              </a:rPr>
              <a:t> </a:t>
            </a:r>
            <a:r>
              <a:rPr lang="en-US" sz="2000" dirty="0" err="1">
                <a:solidFill>
                  <a:srgbClr val="FF9900"/>
                </a:solidFill>
              </a:rPr>
              <a:t>dos.Xəyyam</a:t>
            </a:r>
            <a:r>
              <a:rPr lang="en-US" sz="2000" dirty="0">
                <a:solidFill>
                  <a:srgbClr val="FF9900"/>
                </a:solidFill>
              </a:rPr>
              <a:t> </a:t>
            </a:r>
            <a:r>
              <a:rPr lang="en-US" sz="2000" dirty="0" err="1">
                <a:solidFill>
                  <a:srgbClr val="FF9900"/>
                </a:solidFill>
              </a:rPr>
              <a:t>Cavadzadə</a:t>
            </a:r>
            <a:endParaRPr lang="en-US" sz="2000" dirty="0">
              <a:solidFill>
                <a:srgbClr val="FF99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077" y="2075133"/>
            <a:ext cx="4332849" cy="504497"/>
          </a:xfrm>
          <a:prstGeom prst="rect">
            <a:avLst/>
          </a:prstGeom>
        </p:spPr>
        <p:txBody>
          <a:bodyPr wrap="square" lIns="0" tIns="0" rIns="0" bIns="0" rtlCol="0" anchor="t">
            <a:spAutoFit/>
          </a:bodyPr>
          <a:lstStyle/>
          <a:p>
            <a:pPr algn="ctr">
              <a:lnSpc>
                <a:spcPts val="4155"/>
              </a:lnSpc>
              <a:spcBef>
                <a:spcPct val="0"/>
              </a:spcBef>
            </a:pPr>
            <a:r>
              <a:rPr lang="en-US" sz="2970" b="1" dirty="0">
                <a:solidFill>
                  <a:srgbClr val="002060"/>
                </a:solidFill>
                <a:latin typeface="Calibri (MS) Bold" panose="020F0702030404030204"/>
              </a:rPr>
              <a:t>QƏBUL GÖSTƏR</a:t>
            </a:r>
            <a:r>
              <a:rPr lang="az-Latn-AZ" sz="2970" b="1" dirty="0">
                <a:solidFill>
                  <a:srgbClr val="002060"/>
                </a:solidFill>
                <a:latin typeface="Calibri (MS) Bold" panose="020F0702030404030204"/>
              </a:rPr>
              <a:t>İ</a:t>
            </a:r>
            <a:r>
              <a:rPr lang="en-US" sz="2970" b="1" dirty="0">
                <a:solidFill>
                  <a:srgbClr val="002060"/>
                </a:solidFill>
                <a:latin typeface="Calibri (MS) Bold" panose="020F0702030404030204"/>
              </a:rPr>
              <a:t>C</a:t>
            </a:r>
            <a:r>
              <a:rPr lang="az-Latn-AZ" sz="2970" b="1" dirty="0">
                <a:solidFill>
                  <a:srgbClr val="002060"/>
                </a:solidFill>
                <a:latin typeface="Calibri (MS) Bold" panose="020F0702030404030204"/>
              </a:rPr>
              <a:t>İ</a:t>
            </a:r>
            <a:r>
              <a:rPr lang="en-US" sz="2970" b="1" dirty="0">
                <a:solidFill>
                  <a:srgbClr val="002060"/>
                </a:solidFill>
                <a:latin typeface="Calibri (MS) Bold" panose="020F0702030404030204"/>
              </a:rPr>
              <a:t>LƏR</a:t>
            </a:r>
            <a:r>
              <a:rPr lang="az-Latn-AZ" sz="2970" b="1" dirty="0">
                <a:solidFill>
                  <a:srgbClr val="002060"/>
                </a:solidFill>
                <a:latin typeface="Calibri (MS) Bold" panose="020F0702030404030204"/>
              </a:rPr>
              <a:t>İ</a:t>
            </a:r>
            <a:endParaRPr lang="en-US" sz="2970" b="1" dirty="0">
              <a:solidFill>
                <a:srgbClr val="002060"/>
              </a:solidFill>
              <a:latin typeface="Calibri (MS) Bold" panose="020F0702030404030204"/>
            </a:endParaRPr>
          </a:p>
        </p:txBody>
      </p:sp>
      <p:sp>
        <p:nvSpPr>
          <p:cNvPr id="4" name="TextBox 4"/>
          <p:cNvSpPr txBox="1"/>
          <p:nvPr/>
        </p:nvSpPr>
        <p:spPr>
          <a:xfrm>
            <a:off x="543271" y="2896301"/>
            <a:ext cx="3127612" cy="4077783"/>
          </a:xfrm>
          <a:prstGeom prst="rect">
            <a:avLst/>
          </a:prstGeom>
        </p:spPr>
        <p:txBody>
          <a:bodyPr lIns="0" tIns="0" rIns="0" bIns="0" rtlCol="0" anchor="t">
            <a:spAutoFit/>
          </a:bodyPr>
          <a:lstStyle/>
          <a:p>
            <a:pPr algn="ctr">
              <a:lnSpc>
                <a:spcPts val="3175"/>
              </a:lnSpc>
            </a:pPr>
            <a:r>
              <a:rPr lang="en-US" sz="2265" dirty="0">
                <a:solidFill>
                  <a:srgbClr val="000000"/>
                </a:solidFill>
                <a:latin typeface="Calibri (MS) Bold" panose="020F0702030404030204"/>
              </a:rPr>
              <a:t>2016/2017 - </a:t>
            </a:r>
            <a:r>
              <a:rPr lang="en-US" sz="2265" dirty="0">
                <a:solidFill>
                  <a:srgbClr val="002060"/>
                </a:solidFill>
                <a:latin typeface="Calibri (MS) Bold" panose="020F0702030404030204"/>
              </a:rPr>
              <a:t>114 </a:t>
            </a:r>
            <a:r>
              <a:rPr lang="en-US" sz="2265" dirty="0" err="1">
                <a:solidFill>
                  <a:srgbClr val="002060"/>
                </a:solidFill>
                <a:latin typeface="Calibri (MS) Bold" panose="020F0702030404030204"/>
              </a:rPr>
              <a:t>nəfər</a:t>
            </a:r>
            <a:endParaRPr lang="en-US" sz="2265" dirty="0">
              <a:solidFill>
                <a:srgbClr val="002060"/>
              </a:solidFill>
              <a:latin typeface="Calibri (MS) Bold" panose="020F0702030404030204"/>
            </a:endParaRPr>
          </a:p>
          <a:p>
            <a:pPr algn="ctr">
              <a:lnSpc>
                <a:spcPts val="3175"/>
              </a:lnSpc>
            </a:pPr>
            <a:r>
              <a:rPr lang="en-US" sz="2265" dirty="0">
                <a:solidFill>
                  <a:srgbClr val="000000"/>
                </a:solidFill>
                <a:latin typeface="Calibri (MS) Bold" panose="020F0702030404030204"/>
              </a:rPr>
              <a:t>2017/2018 - </a:t>
            </a:r>
            <a:r>
              <a:rPr lang="en-US" sz="2265" dirty="0">
                <a:solidFill>
                  <a:srgbClr val="002060"/>
                </a:solidFill>
                <a:latin typeface="Calibri (MS) Bold" panose="020F0702030404030204"/>
              </a:rPr>
              <a:t>165 </a:t>
            </a:r>
            <a:r>
              <a:rPr lang="en-US" sz="2265" dirty="0" err="1">
                <a:solidFill>
                  <a:srgbClr val="002060"/>
                </a:solidFill>
                <a:latin typeface="Calibri (MS) Bold" panose="020F0702030404030204"/>
              </a:rPr>
              <a:t>nəfər</a:t>
            </a:r>
            <a:endParaRPr lang="en-US" sz="2265" dirty="0">
              <a:solidFill>
                <a:srgbClr val="002060"/>
              </a:solidFill>
              <a:latin typeface="Calibri (MS) Bold" panose="020F0702030404030204"/>
            </a:endParaRPr>
          </a:p>
          <a:p>
            <a:pPr algn="ctr">
              <a:lnSpc>
                <a:spcPts val="3175"/>
              </a:lnSpc>
            </a:pPr>
            <a:r>
              <a:rPr lang="en-US" sz="2265" dirty="0">
                <a:solidFill>
                  <a:srgbClr val="000000"/>
                </a:solidFill>
                <a:latin typeface="Calibri (MS) Bold" panose="020F0702030404030204"/>
              </a:rPr>
              <a:t>2018/2019 - </a:t>
            </a:r>
            <a:r>
              <a:rPr lang="en-US" sz="2265" dirty="0">
                <a:solidFill>
                  <a:srgbClr val="002060"/>
                </a:solidFill>
                <a:latin typeface="Calibri (MS) Bold" panose="020F0702030404030204"/>
              </a:rPr>
              <a:t>296 </a:t>
            </a:r>
            <a:r>
              <a:rPr lang="en-US" sz="2265" dirty="0" err="1">
                <a:solidFill>
                  <a:srgbClr val="002060"/>
                </a:solidFill>
                <a:latin typeface="Calibri (MS) Bold" panose="020F0702030404030204"/>
              </a:rPr>
              <a:t>nəfər</a:t>
            </a:r>
            <a:endParaRPr lang="en-US" sz="2265" dirty="0">
              <a:solidFill>
                <a:srgbClr val="002060"/>
              </a:solidFill>
              <a:latin typeface="Calibri (MS) Bold" panose="020F0702030404030204"/>
            </a:endParaRPr>
          </a:p>
          <a:p>
            <a:pPr algn="ctr">
              <a:lnSpc>
                <a:spcPts val="3175"/>
              </a:lnSpc>
            </a:pPr>
            <a:r>
              <a:rPr lang="en-US" sz="2265" dirty="0">
                <a:solidFill>
                  <a:srgbClr val="000000"/>
                </a:solidFill>
                <a:latin typeface="Calibri (MS) Bold" panose="020F0702030404030204"/>
              </a:rPr>
              <a:t>2019/2020 - </a:t>
            </a:r>
            <a:r>
              <a:rPr lang="en-US" sz="2265" dirty="0">
                <a:solidFill>
                  <a:srgbClr val="002060"/>
                </a:solidFill>
                <a:latin typeface="Calibri (MS) Bold" panose="020F0702030404030204"/>
              </a:rPr>
              <a:t>296 </a:t>
            </a:r>
            <a:r>
              <a:rPr lang="en-US" sz="2265" dirty="0" err="1">
                <a:solidFill>
                  <a:srgbClr val="002060"/>
                </a:solidFill>
                <a:latin typeface="Calibri (MS) Bold" panose="020F0702030404030204"/>
              </a:rPr>
              <a:t>nəfər</a:t>
            </a:r>
            <a:endParaRPr lang="en-US" sz="2265" dirty="0">
              <a:solidFill>
                <a:srgbClr val="002060"/>
              </a:solidFill>
              <a:latin typeface="Calibri (MS) Bold" panose="020F0702030404030204"/>
            </a:endParaRPr>
          </a:p>
          <a:p>
            <a:pPr algn="ctr">
              <a:lnSpc>
                <a:spcPts val="3175"/>
              </a:lnSpc>
            </a:pPr>
            <a:r>
              <a:rPr lang="en-US" sz="2265" dirty="0">
                <a:solidFill>
                  <a:srgbClr val="000000"/>
                </a:solidFill>
                <a:latin typeface="Calibri (MS) Bold" panose="020F0702030404030204"/>
              </a:rPr>
              <a:t>2020/2021 - </a:t>
            </a:r>
            <a:r>
              <a:rPr lang="en-US" sz="2265" dirty="0">
                <a:solidFill>
                  <a:srgbClr val="002060"/>
                </a:solidFill>
                <a:latin typeface="Calibri (MS) Bold" panose="020F0702030404030204"/>
              </a:rPr>
              <a:t>314 </a:t>
            </a:r>
            <a:r>
              <a:rPr lang="en-US" sz="2265" dirty="0" err="1">
                <a:solidFill>
                  <a:srgbClr val="002060"/>
                </a:solidFill>
                <a:latin typeface="Calibri (MS) Bold" panose="020F0702030404030204"/>
              </a:rPr>
              <a:t>nəfər</a:t>
            </a:r>
            <a:endParaRPr lang="en-US" sz="2265" dirty="0">
              <a:solidFill>
                <a:srgbClr val="002060"/>
              </a:solidFill>
              <a:latin typeface="Calibri (MS) Bold" panose="020F0702030404030204"/>
            </a:endParaRPr>
          </a:p>
          <a:p>
            <a:pPr algn="ctr">
              <a:lnSpc>
                <a:spcPts val="3175"/>
              </a:lnSpc>
            </a:pPr>
            <a:r>
              <a:rPr lang="en-US" sz="2265" dirty="0">
                <a:solidFill>
                  <a:srgbClr val="000000"/>
                </a:solidFill>
                <a:latin typeface="Calibri (MS) Bold" panose="020F0702030404030204"/>
              </a:rPr>
              <a:t>2021/2022 - </a:t>
            </a:r>
            <a:r>
              <a:rPr lang="en-US" sz="2265" dirty="0">
                <a:solidFill>
                  <a:srgbClr val="002060"/>
                </a:solidFill>
                <a:latin typeface="Calibri (MS) Bold" panose="020F0702030404030204"/>
              </a:rPr>
              <a:t>319 </a:t>
            </a:r>
            <a:r>
              <a:rPr lang="en-US" sz="2265" dirty="0" err="1">
                <a:solidFill>
                  <a:srgbClr val="002060"/>
                </a:solidFill>
                <a:latin typeface="Calibri (MS) Bold" panose="020F0702030404030204"/>
              </a:rPr>
              <a:t>nəfər</a:t>
            </a:r>
            <a:endParaRPr lang="en-US" sz="2265" dirty="0">
              <a:solidFill>
                <a:srgbClr val="002060"/>
              </a:solidFill>
              <a:latin typeface="Calibri (MS) Bold" panose="020F0702030404030204"/>
            </a:endParaRPr>
          </a:p>
          <a:p>
            <a:pPr algn="ctr">
              <a:lnSpc>
                <a:spcPts val="3175"/>
              </a:lnSpc>
            </a:pPr>
            <a:r>
              <a:rPr lang="en-US" sz="2265" dirty="0">
                <a:solidFill>
                  <a:srgbClr val="000000"/>
                </a:solidFill>
                <a:latin typeface="Calibri (MS) Bold" panose="020F0702030404030204"/>
              </a:rPr>
              <a:t>2022/2023 - </a:t>
            </a:r>
            <a:r>
              <a:rPr lang="en-US" sz="2265" dirty="0">
                <a:solidFill>
                  <a:srgbClr val="002060"/>
                </a:solidFill>
                <a:latin typeface="Calibri (MS) Bold" panose="020F0702030404030204"/>
              </a:rPr>
              <a:t>334 </a:t>
            </a:r>
            <a:r>
              <a:rPr lang="en-US" sz="2265" dirty="0" err="1">
                <a:solidFill>
                  <a:srgbClr val="002060"/>
                </a:solidFill>
                <a:latin typeface="Calibri (MS) Bold" panose="020F0702030404030204"/>
              </a:rPr>
              <a:t>nəfər</a:t>
            </a:r>
            <a:endParaRPr lang="en-US" sz="2265" dirty="0">
              <a:solidFill>
                <a:srgbClr val="002060"/>
              </a:solidFill>
              <a:latin typeface="Calibri (MS) Bold" panose="020F0702030404030204"/>
            </a:endParaRPr>
          </a:p>
          <a:p>
            <a:pPr algn="ctr">
              <a:lnSpc>
                <a:spcPts val="3175"/>
              </a:lnSpc>
            </a:pPr>
            <a:r>
              <a:rPr lang="en-US" sz="2265" dirty="0">
                <a:solidFill>
                  <a:srgbClr val="000000"/>
                </a:solidFill>
                <a:latin typeface="Calibri (MS) Bold" panose="020F0702030404030204"/>
              </a:rPr>
              <a:t>2023/2024 - </a:t>
            </a:r>
            <a:r>
              <a:rPr lang="en-US" sz="2265" dirty="0">
                <a:solidFill>
                  <a:srgbClr val="002060"/>
                </a:solidFill>
                <a:latin typeface="Calibri (MS) Bold" panose="020F0702030404030204"/>
              </a:rPr>
              <a:t>374 </a:t>
            </a:r>
            <a:r>
              <a:rPr lang="en-US" sz="2265" dirty="0" err="1">
                <a:solidFill>
                  <a:srgbClr val="002060"/>
                </a:solidFill>
                <a:latin typeface="Calibri (MS) Bold" panose="020F0702030404030204"/>
              </a:rPr>
              <a:t>nəfər</a:t>
            </a:r>
            <a:endParaRPr lang="az-Latn-AZ" sz="2265" dirty="0">
              <a:solidFill>
                <a:srgbClr val="002060"/>
              </a:solidFill>
              <a:latin typeface="Calibri (MS) Bold" panose="020F0702030404030204"/>
            </a:endParaRPr>
          </a:p>
          <a:p>
            <a:pPr algn="ctr">
              <a:lnSpc>
                <a:spcPts val="3175"/>
              </a:lnSpc>
            </a:pPr>
            <a:r>
              <a:rPr lang="az-Latn-AZ" sz="2265" dirty="0">
                <a:latin typeface="Calibri (MS) Bold" panose="020F0702030404030204"/>
              </a:rPr>
              <a:t>2024/2025-</a:t>
            </a:r>
            <a:r>
              <a:rPr lang="en-US" sz="2265" dirty="0">
                <a:latin typeface="Calibri (MS) Bold" panose="020F0702030404030204"/>
              </a:rPr>
              <a:t> </a:t>
            </a:r>
            <a:r>
              <a:rPr lang="en-US" sz="2265" dirty="0">
                <a:solidFill>
                  <a:srgbClr val="002060"/>
                </a:solidFill>
                <a:latin typeface="Calibri (MS) Bold" panose="020F0702030404030204"/>
              </a:rPr>
              <a:t>349 n</a:t>
            </a:r>
            <a:r>
              <a:rPr lang="az-Latn-AZ" sz="2265" dirty="0">
                <a:solidFill>
                  <a:srgbClr val="002060"/>
                </a:solidFill>
                <a:latin typeface="Calibri (MS) Bold" panose="020F0702030404030204"/>
              </a:rPr>
              <a:t>əfər</a:t>
            </a:r>
          </a:p>
          <a:p>
            <a:pPr algn="ctr">
              <a:lnSpc>
                <a:spcPts val="3175"/>
              </a:lnSpc>
            </a:pPr>
            <a:endParaRPr lang="en-US" sz="2265" dirty="0">
              <a:solidFill>
                <a:srgbClr val="002060"/>
              </a:solidFill>
              <a:latin typeface="Calibri (MS) Bold" panose="020F0702030404030204"/>
            </a:endParaRPr>
          </a:p>
        </p:txBody>
      </p:sp>
      <p:pic>
        <p:nvPicPr>
          <p:cNvPr id="6" name="Picture 5">
            <a:extLst>
              <a:ext uri="{FF2B5EF4-FFF2-40B4-BE49-F238E27FC236}">
                <a16:creationId xmlns:a16="http://schemas.microsoft.com/office/drawing/2014/main" id="{810D477F-8008-8CB8-F3C4-140E7B1B39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7900" y="177945"/>
            <a:ext cx="1744394" cy="1741026"/>
          </a:xfrm>
          <a:prstGeom prst="rect">
            <a:avLst/>
          </a:prstGeom>
        </p:spPr>
      </p:pic>
      <p:pic>
        <p:nvPicPr>
          <p:cNvPr id="19" name="Picture 18" descr="image.png">
            <a:extLst>
              <a:ext uri="{FF2B5EF4-FFF2-40B4-BE49-F238E27FC236}">
                <a16:creationId xmlns:a16="http://schemas.microsoft.com/office/drawing/2014/main" id="{CD16499B-587C-1E93-86B3-7F2FF704CD46}"/>
              </a:ext>
            </a:extLst>
          </p:cNvPr>
          <p:cNvPicPr>
            <a:picLocks noChangeAspect="1"/>
          </p:cNvPicPr>
          <p:nvPr/>
        </p:nvPicPr>
        <p:blipFill>
          <a:blip r:embed="rId3"/>
          <a:stretch>
            <a:fillRect/>
          </a:stretch>
        </p:blipFill>
        <p:spPr>
          <a:xfrm>
            <a:off x="3995226" y="1856312"/>
            <a:ext cx="8169698" cy="490181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5864" y="449074"/>
            <a:ext cx="13012963" cy="6295021"/>
          </a:xfrm>
          <a:custGeom>
            <a:avLst/>
            <a:gdLst/>
            <a:ahLst/>
            <a:cxnLst/>
            <a:rect l="l" t="t" r="r" b="b"/>
            <a:pathLst>
              <a:path w="19519445" h="9442531">
                <a:moveTo>
                  <a:pt x="0" y="0"/>
                </a:moveTo>
                <a:lnTo>
                  <a:pt x="19519445" y="0"/>
                </a:lnTo>
                <a:lnTo>
                  <a:pt x="19519445" y="9442531"/>
                </a:lnTo>
                <a:lnTo>
                  <a:pt x="0" y="9442531"/>
                </a:lnTo>
                <a:lnTo>
                  <a:pt x="0" y="0"/>
                </a:lnTo>
                <a:close/>
              </a:path>
            </a:pathLst>
          </a:custGeom>
          <a:blipFill>
            <a:blip r:embed="rId2">
              <a:alphaModFix amt="13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5752" y="6385701"/>
            <a:ext cx="12207751" cy="472299"/>
          </a:xfrm>
          <a:custGeom>
            <a:avLst/>
            <a:gdLst/>
            <a:ahLst/>
            <a:cxnLst/>
            <a:rect l="l" t="t" r="r" b="b"/>
            <a:pathLst>
              <a:path w="18870698" h="1320949">
                <a:moveTo>
                  <a:pt x="0" y="0"/>
                </a:moveTo>
                <a:lnTo>
                  <a:pt x="18870698" y="0"/>
                </a:lnTo>
                <a:lnTo>
                  <a:pt x="18870698" y="1320949"/>
                </a:lnTo>
                <a:lnTo>
                  <a:pt x="0" y="13209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rot="-10800000">
            <a:off x="8719109" y="-25271"/>
            <a:ext cx="3455960" cy="729094"/>
            <a:chOff x="8865" y="-47625"/>
            <a:chExt cx="1809615" cy="380537"/>
          </a:xfrm>
        </p:grpSpPr>
        <p:sp>
          <p:nvSpPr>
            <p:cNvPr id="5" name="Freeform 5"/>
            <p:cNvSpPr/>
            <p:nvPr/>
          </p:nvSpPr>
          <p:spPr>
            <a:xfrm>
              <a:off x="8865" y="-25269"/>
              <a:ext cx="1809615" cy="358181"/>
            </a:xfrm>
            <a:custGeom>
              <a:avLst/>
              <a:gdLst/>
              <a:ahLst/>
              <a:cxnLst/>
              <a:rect l="l" t="t" r="r" b="b"/>
              <a:pathLst>
                <a:path w="1809616" h="310555">
                  <a:moveTo>
                    <a:pt x="1606416" y="0"/>
                  </a:moveTo>
                  <a:lnTo>
                    <a:pt x="0" y="0"/>
                  </a:lnTo>
                  <a:lnTo>
                    <a:pt x="203200" y="310555"/>
                  </a:lnTo>
                  <a:lnTo>
                    <a:pt x="1809616" y="310555"/>
                  </a:lnTo>
                  <a:lnTo>
                    <a:pt x="1606416" y="0"/>
                  </a:lnTo>
                  <a:close/>
                </a:path>
              </a:pathLst>
            </a:custGeom>
            <a:solidFill>
              <a:srgbClr val="FF9900"/>
            </a:solidFill>
          </p:spPr>
        </p:sp>
        <p:sp>
          <p:nvSpPr>
            <p:cNvPr id="6" name="TextBox 6"/>
            <p:cNvSpPr txBox="1"/>
            <p:nvPr/>
          </p:nvSpPr>
          <p:spPr>
            <a:xfrm>
              <a:off x="101600" y="-47625"/>
              <a:ext cx="1606416" cy="358180"/>
            </a:xfrm>
            <a:prstGeom prst="rect">
              <a:avLst/>
            </a:prstGeom>
          </p:spPr>
          <p:txBody>
            <a:bodyPr lIns="33867" tIns="33867" rIns="33867" bIns="33867" rtlCol="0" anchor="ctr"/>
            <a:lstStyle/>
            <a:p>
              <a:pPr algn="ctr">
                <a:lnSpc>
                  <a:spcPts val="1775"/>
                </a:lnSpc>
              </a:pPr>
              <a:endParaRPr sz="1200">
                <a:solidFill>
                  <a:srgbClr val="FF0000"/>
                </a:solidFill>
                <a:highlight>
                  <a:srgbClr val="FF0000"/>
                </a:highlight>
              </a:endParaRPr>
            </a:p>
          </p:txBody>
        </p:sp>
      </p:grpSp>
      <p:grpSp>
        <p:nvGrpSpPr>
          <p:cNvPr id="7" name="Group 7"/>
          <p:cNvGrpSpPr/>
          <p:nvPr/>
        </p:nvGrpSpPr>
        <p:grpSpPr>
          <a:xfrm rot="-10800000">
            <a:off x="8326636" y="445993"/>
            <a:ext cx="3848433" cy="596053"/>
            <a:chOff x="0" y="0"/>
            <a:chExt cx="1809616" cy="198767"/>
          </a:xfrm>
        </p:grpSpPr>
        <p:sp>
          <p:nvSpPr>
            <p:cNvPr id="8" name="Freeform 8"/>
            <p:cNvSpPr/>
            <p:nvPr/>
          </p:nvSpPr>
          <p:spPr>
            <a:xfrm>
              <a:off x="0" y="0"/>
              <a:ext cx="1809616" cy="198767"/>
            </a:xfrm>
            <a:custGeom>
              <a:avLst/>
              <a:gdLst/>
              <a:ahLst/>
              <a:cxnLst/>
              <a:rect l="l" t="t" r="r" b="b"/>
              <a:pathLst>
                <a:path w="1809616" h="198767">
                  <a:moveTo>
                    <a:pt x="1606416" y="0"/>
                  </a:moveTo>
                  <a:lnTo>
                    <a:pt x="0" y="0"/>
                  </a:lnTo>
                  <a:lnTo>
                    <a:pt x="203200" y="198767"/>
                  </a:lnTo>
                  <a:lnTo>
                    <a:pt x="1809616" y="198767"/>
                  </a:lnTo>
                  <a:lnTo>
                    <a:pt x="1606416" y="0"/>
                  </a:lnTo>
                  <a:close/>
                </a:path>
              </a:pathLst>
            </a:custGeom>
            <a:solidFill>
              <a:srgbClr val="133D5D"/>
            </a:solidFill>
          </p:spPr>
        </p:sp>
        <p:sp>
          <p:nvSpPr>
            <p:cNvPr id="9" name="TextBox 9"/>
            <p:cNvSpPr txBox="1"/>
            <p:nvPr/>
          </p:nvSpPr>
          <p:spPr>
            <a:xfrm>
              <a:off x="101600" y="-47625"/>
              <a:ext cx="1606416" cy="246392"/>
            </a:xfrm>
            <a:prstGeom prst="rect">
              <a:avLst/>
            </a:prstGeom>
          </p:spPr>
          <p:txBody>
            <a:bodyPr lIns="33867" tIns="33867" rIns="33867" bIns="33867" rtlCol="0" anchor="ctr"/>
            <a:lstStyle/>
            <a:p>
              <a:pPr algn="ctr">
                <a:lnSpc>
                  <a:spcPts val="1775"/>
                </a:lnSpc>
              </a:pPr>
              <a:endParaRPr sz="1200"/>
            </a:p>
          </p:txBody>
        </p:sp>
      </p:grpSp>
      <p:sp>
        <p:nvSpPr>
          <p:cNvPr id="10" name="Freeform 10"/>
          <p:cNvSpPr/>
          <p:nvPr/>
        </p:nvSpPr>
        <p:spPr>
          <a:xfrm>
            <a:off x="8326635" y="1034834"/>
            <a:ext cx="3848433" cy="2382554"/>
          </a:xfrm>
          <a:custGeom>
            <a:avLst/>
            <a:gdLst/>
            <a:ahLst/>
            <a:cxnLst/>
            <a:rect l="l" t="t" r="r" b="b"/>
            <a:pathLst>
              <a:path w="5772650" h="3573831">
                <a:moveTo>
                  <a:pt x="0" y="0"/>
                </a:moveTo>
                <a:lnTo>
                  <a:pt x="5772650" y="0"/>
                </a:lnTo>
                <a:lnTo>
                  <a:pt x="5772650" y="3573831"/>
                </a:lnTo>
                <a:lnTo>
                  <a:pt x="0" y="3573831"/>
                </a:lnTo>
                <a:lnTo>
                  <a:pt x="0" y="0"/>
                </a:lnTo>
                <a:close/>
              </a:path>
            </a:pathLst>
          </a:custGeom>
          <a:blipFill>
            <a:blip r:embed="rId6"/>
            <a:stretch>
              <a:fillRect t="-10572" b="-10572"/>
            </a:stretch>
          </a:blipFill>
        </p:spPr>
      </p:sp>
      <p:sp>
        <p:nvSpPr>
          <p:cNvPr id="11" name="Freeform 11"/>
          <p:cNvSpPr/>
          <p:nvPr/>
        </p:nvSpPr>
        <p:spPr>
          <a:xfrm>
            <a:off x="306848" y="3864596"/>
            <a:ext cx="5581426" cy="2505993"/>
          </a:xfrm>
          <a:custGeom>
            <a:avLst/>
            <a:gdLst/>
            <a:ahLst/>
            <a:cxnLst/>
            <a:rect l="l" t="t" r="r" b="b"/>
            <a:pathLst>
              <a:path w="8093011" h="3928429">
                <a:moveTo>
                  <a:pt x="0" y="0"/>
                </a:moveTo>
                <a:lnTo>
                  <a:pt x="8093011" y="0"/>
                </a:lnTo>
                <a:lnTo>
                  <a:pt x="8093011" y="3928430"/>
                </a:lnTo>
                <a:lnTo>
                  <a:pt x="0" y="3928430"/>
                </a:lnTo>
                <a:lnTo>
                  <a:pt x="0" y="0"/>
                </a:lnTo>
                <a:close/>
              </a:path>
            </a:pathLst>
          </a:custGeom>
          <a:blipFill>
            <a:blip r:embed="rId7"/>
            <a:stretch>
              <a:fillRect t="-10128" r="-16217" b="-24545"/>
            </a:stretch>
          </a:blipFill>
        </p:spPr>
      </p:sp>
      <p:sp>
        <p:nvSpPr>
          <p:cNvPr id="12" name="Freeform 12"/>
          <p:cNvSpPr/>
          <p:nvPr/>
        </p:nvSpPr>
        <p:spPr>
          <a:xfrm>
            <a:off x="6936317" y="3585708"/>
            <a:ext cx="4207639" cy="2799993"/>
          </a:xfrm>
          <a:custGeom>
            <a:avLst/>
            <a:gdLst/>
            <a:ahLst/>
            <a:cxnLst/>
            <a:rect l="l" t="t" r="r" b="b"/>
            <a:pathLst>
              <a:path w="6311459" h="4199989">
                <a:moveTo>
                  <a:pt x="0" y="0"/>
                </a:moveTo>
                <a:lnTo>
                  <a:pt x="6311459" y="0"/>
                </a:lnTo>
                <a:lnTo>
                  <a:pt x="6311459" y="4199990"/>
                </a:lnTo>
                <a:lnTo>
                  <a:pt x="0" y="4199990"/>
                </a:lnTo>
                <a:lnTo>
                  <a:pt x="0" y="0"/>
                </a:lnTo>
                <a:close/>
              </a:path>
            </a:pathLst>
          </a:custGeom>
          <a:blipFill>
            <a:blip r:embed="rId8"/>
            <a:stretch>
              <a:fillRect/>
            </a:stretch>
          </a:blipFill>
        </p:spPr>
      </p:sp>
      <p:sp>
        <p:nvSpPr>
          <p:cNvPr id="13" name="TextBox 13"/>
          <p:cNvSpPr txBox="1"/>
          <p:nvPr/>
        </p:nvSpPr>
        <p:spPr>
          <a:xfrm>
            <a:off x="76971" y="634842"/>
            <a:ext cx="8137421" cy="2835392"/>
          </a:xfrm>
          <a:prstGeom prst="rect">
            <a:avLst/>
          </a:prstGeom>
        </p:spPr>
        <p:txBody>
          <a:bodyPr wrap="square" lIns="0" tIns="0" rIns="0" bIns="0" rtlCol="0" anchor="t">
            <a:spAutoFit/>
          </a:bodyPr>
          <a:lstStyle/>
          <a:p>
            <a:pPr algn="ctr">
              <a:lnSpc>
                <a:spcPts val="2800"/>
              </a:lnSpc>
            </a:pPr>
            <a:endParaRPr lang="az-Latn-AZ" dirty="0">
              <a:solidFill>
                <a:schemeClr val="tx2"/>
              </a:solidFill>
            </a:endParaRPr>
          </a:p>
          <a:p>
            <a:pPr algn="ctr">
              <a:lnSpc>
                <a:spcPts val="2800"/>
              </a:lnSpc>
            </a:pPr>
            <a:r>
              <a:rPr lang="az-Latn-AZ" sz="1600" dirty="0">
                <a:solidFill>
                  <a:schemeClr val="tx2"/>
                </a:solidFill>
              </a:rPr>
              <a:t>Hal-hazırda filialda əyani və qiyabi təhsilalma forması üzrə 1470 tələbə təhsil alır.</a:t>
            </a:r>
          </a:p>
          <a:p>
            <a:pPr algn="ctr">
              <a:lnSpc>
                <a:spcPts val="2800"/>
              </a:lnSpc>
            </a:pPr>
            <a:r>
              <a:rPr lang="az-Latn-AZ" dirty="0">
                <a:solidFill>
                  <a:schemeClr val="tx2"/>
                </a:solidFill>
              </a:rPr>
              <a:t>     UNEC-in Zaqatala filialı təhsilin keyfiyyətinə və maddi texniki bazanın inkişaf səviyyəsinə hər zaman diqqət göstərir. Bütün təhsil, tədris və imtahan sistemi elektronlaşdırılmış qaydada aparılmaqdadır. İmtahanların şəffaf keçirilməsi məqsədilə 65 yerdən ibarət imtahan zalı zəruri avadanlıqla təchiz olunmuşdur. </a:t>
            </a:r>
          </a:p>
          <a:p>
            <a:pPr algn="ctr">
              <a:lnSpc>
                <a:spcPts val="2800"/>
              </a:lnSpc>
              <a:spcBef>
                <a:spcPct val="0"/>
              </a:spcBef>
            </a:pPr>
            <a:r>
              <a:rPr lang="az-Latn-AZ" dirty="0">
                <a:solidFill>
                  <a:schemeClr val="tx2"/>
                </a:solidFill>
              </a:rPr>
              <a:t>Müasir kitabxana, oxu zalı, kompüter laboratoriyası hər zaman tələbələrin istifadəsindədir.</a:t>
            </a:r>
          </a:p>
        </p:txBody>
      </p:sp>
      <p:sp>
        <p:nvSpPr>
          <p:cNvPr id="14" name="TextBox 14"/>
          <p:cNvSpPr txBox="1"/>
          <p:nvPr/>
        </p:nvSpPr>
        <p:spPr>
          <a:xfrm>
            <a:off x="59152" y="52462"/>
            <a:ext cx="8018244" cy="596053"/>
          </a:xfrm>
          <a:prstGeom prst="rect">
            <a:avLst/>
          </a:prstGeom>
        </p:spPr>
        <p:txBody>
          <a:bodyPr lIns="0" tIns="0" rIns="0" bIns="0" rtlCol="0" anchor="t">
            <a:noAutofit/>
          </a:bodyPr>
          <a:lstStyle/>
          <a:p>
            <a:pPr algn="ctr">
              <a:lnSpc>
                <a:spcPts val="4855"/>
              </a:lnSpc>
            </a:pPr>
            <a:r>
              <a:rPr lang="en-US" sz="3465" dirty="0">
                <a:solidFill>
                  <a:srgbClr val="002060"/>
                </a:solidFill>
              </a:rPr>
              <a:t> </a:t>
            </a:r>
            <a:r>
              <a:rPr lang="en-US" sz="3465" b="1" dirty="0">
                <a:solidFill>
                  <a:srgbClr val="002060"/>
                </a:solidFill>
              </a:rPr>
              <a:t>Maddi </a:t>
            </a:r>
            <a:r>
              <a:rPr lang="en-US" sz="3465" b="1" dirty="0" err="1">
                <a:solidFill>
                  <a:srgbClr val="002060"/>
                </a:solidFill>
              </a:rPr>
              <a:t>texniki</a:t>
            </a:r>
            <a:r>
              <a:rPr lang="en-US" sz="3465" b="1" dirty="0">
                <a:solidFill>
                  <a:srgbClr val="002060"/>
                </a:solidFill>
              </a:rPr>
              <a:t> </a:t>
            </a:r>
            <a:r>
              <a:rPr lang="en-US" sz="3465" b="1" dirty="0" err="1">
                <a:solidFill>
                  <a:srgbClr val="002060"/>
                </a:solidFill>
              </a:rPr>
              <a:t>baza</a:t>
            </a:r>
            <a:endParaRPr lang="en-US" sz="3465" b="1"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EC Zaqatala Rəsmi Səhifə | 🔴 Bakalavriat səviyyəsi üzrə ixtisas  seçimlərinin nəticələri açıqlanıb! ✅️Tələbə adını qazanan bütün  abituriyen... | Inst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6629" y="449074"/>
            <a:ext cx="3441123" cy="34411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991269"/>
            <a:ext cx="8890781" cy="5324535"/>
          </a:xfrm>
          <a:prstGeom prst="rect">
            <a:avLst/>
          </a:prstGeom>
          <a:noFill/>
        </p:spPr>
        <p:txBody>
          <a:bodyPr wrap="square">
            <a:spAutoFit/>
          </a:bodyPr>
          <a:lstStyle/>
          <a:p>
            <a:pPr algn="just"/>
            <a:r>
              <a:rPr lang="az-Latn-AZ" sz="2000" b="0" dirty="0">
                <a:effectLst/>
                <a:cs typeface="Times New Roman" panose="02020603050405020304" pitchFamily="18" charset="0"/>
              </a:rPr>
              <a:t>UNEC Elektron Universitet Modeli (EDUMAN) kredit sisteminin effektiv şəkildə tətbiq edilməsi üçün qurulmuş elektron platformadır. Bu platforma vasitəsi ilə UNEC-in və UNEC </a:t>
            </a:r>
            <a:r>
              <a:rPr lang="en-US" sz="2000" b="0" dirty="0" err="1">
                <a:effectLst/>
                <a:cs typeface="Times New Roman" panose="02020603050405020304" pitchFamily="18" charset="0"/>
              </a:rPr>
              <a:t>Zaqatala</a:t>
            </a:r>
            <a:r>
              <a:rPr lang="az-Latn-AZ" sz="2000" b="0" dirty="0">
                <a:effectLst/>
                <a:cs typeface="Times New Roman" panose="02020603050405020304" pitchFamily="18" charset="0"/>
              </a:rPr>
              <a:t> filialının  tələbələri </a:t>
            </a:r>
            <a:r>
              <a:rPr lang="az-Latn-AZ" sz="2000" u="sng" dirty="0">
                <a:cs typeface="Times New Roman" panose="02020603050405020304" pitchFamily="18" charset="0"/>
              </a:rPr>
              <a:t>www.kabinet.unec.edu.az  </a:t>
            </a:r>
            <a:r>
              <a:rPr lang="az-Latn-AZ" sz="2000" b="0" dirty="0">
                <a:effectLst/>
                <a:cs typeface="Times New Roman" panose="02020603050405020304" pitchFamily="18" charset="0"/>
              </a:rPr>
              <a:t>keçidinə daxil olmaqla aşağıdakı məlumatları əldə edə bilərlər:</a:t>
            </a:r>
          </a:p>
          <a:p>
            <a:pPr algn="l">
              <a:buFont typeface="Arial" panose="020B0604020202020204" pitchFamily="34" charset="0"/>
              <a:buChar char="•"/>
            </a:pPr>
            <a:r>
              <a:rPr lang="az-Latn-AZ" sz="2000" b="0" i="0" dirty="0">
                <a:effectLst/>
                <a:cs typeface="Times New Roman" panose="02020603050405020304" pitchFamily="18" charset="0"/>
              </a:rPr>
              <a:t>dərs cədvəlləri;</a:t>
            </a:r>
          </a:p>
          <a:p>
            <a:pPr algn="l">
              <a:buFont typeface="Arial" panose="020B0604020202020204" pitchFamily="34" charset="0"/>
              <a:buChar char="•"/>
            </a:pPr>
            <a:r>
              <a:rPr lang="az-Latn-AZ" sz="2000" b="0" i="0" dirty="0">
                <a:effectLst/>
                <a:cs typeface="Times New Roman" panose="02020603050405020304" pitchFamily="18" charset="0"/>
              </a:rPr>
              <a:t>tədris materialları (fənlərin sillabusları, mühazirə mətnləri, təqdimatlar və imtahan sualları);</a:t>
            </a:r>
          </a:p>
          <a:p>
            <a:pPr algn="l">
              <a:buFont typeface="Arial" panose="020B0604020202020204" pitchFamily="34" charset="0"/>
              <a:buChar char="•"/>
            </a:pPr>
            <a:r>
              <a:rPr lang="az-Latn-AZ" sz="2000" b="0" i="0" dirty="0">
                <a:effectLst/>
                <a:cs typeface="Times New Roman" panose="02020603050405020304" pitchFamily="18" charset="0"/>
              </a:rPr>
              <a:t>elektron jurnallar;</a:t>
            </a:r>
          </a:p>
          <a:p>
            <a:pPr algn="l">
              <a:buFont typeface="Arial" panose="020B0604020202020204" pitchFamily="34" charset="0"/>
              <a:buChar char="•"/>
            </a:pPr>
            <a:r>
              <a:rPr lang="az-Latn-AZ" sz="2000" b="0" i="0" dirty="0">
                <a:effectLst/>
                <a:cs typeface="Times New Roman" panose="02020603050405020304" pitchFamily="18" charset="0"/>
              </a:rPr>
              <a:t>fərdi tədris planları;</a:t>
            </a:r>
          </a:p>
          <a:p>
            <a:pPr algn="l">
              <a:buFont typeface="Arial" panose="020B0604020202020204" pitchFamily="34" charset="0"/>
              <a:buChar char="•"/>
            </a:pPr>
            <a:r>
              <a:rPr lang="az-Latn-AZ" sz="2000" b="0" i="0" dirty="0">
                <a:effectLst/>
                <a:cs typeface="Times New Roman" panose="02020603050405020304" pitchFamily="18" charset="0"/>
              </a:rPr>
              <a:t>kollokvium və imtahan cədvəlləri;</a:t>
            </a:r>
          </a:p>
          <a:p>
            <a:pPr algn="l">
              <a:buFont typeface="Arial" panose="020B0604020202020204" pitchFamily="34" charset="0"/>
              <a:buChar char="•"/>
            </a:pPr>
            <a:r>
              <a:rPr lang="az-Latn-AZ" sz="2000" b="0" i="0" dirty="0">
                <a:effectLst/>
                <a:cs typeface="Times New Roman" panose="02020603050405020304" pitchFamily="18" charset="0"/>
              </a:rPr>
              <a:t>kollokvium və imtahanlar üçün giriş kodu;</a:t>
            </a:r>
          </a:p>
          <a:p>
            <a:pPr algn="l">
              <a:buFont typeface="Arial" panose="020B0604020202020204" pitchFamily="34" charset="0"/>
              <a:buChar char="•"/>
            </a:pPr>
            <a:r>
              <a:rPr lang="az-Latn-AZ" sz="2000" b="0" i="0" dirty="0">
                <a:effectLst/>
                <a:cs typeface="Times New Roman" panose="02020603050405020304" pitchFamily="18" charset="0"/>
              </a:rPr>
              <a:t>apellyasiya müraciətləri;</a:t>
            </a:r>
          </a:p>
          <a:p>
            <a:pPr algn="l">
              <a:buFont typeface="Arial" panose="020B0604020202020204" pitchFamily="34" charset="0"/>
              <a:buChar char="•"/>
            </a:pPr>
            <a:r>
              <a:rPr lang="az-Latn-AZ" sz="2000" b="0" i="0" dirty="0">
                <a:effectLst/>
                <a:cs typeface="Times New Roman" panose="02020603050405020304" pitchFamily="18" charset="0"/>
              </a:rPr>
              <a:t>məmnunluq anketi və s.</a:t>
            </a:r>
          </a:p>
          <a:p>
            <a:pPr algn="l"/>
            <a:br>
              <a:rPr lang="az-Latn-AZ" sz="2000" b="0" i="1" dirty="0">
                <a:effectLst/>
                <a:cs typeface="Times New Roman" panose="02020603050405020304" pitchFamily="18" charset="0"/>
              </a:rPr>
            </a:br>
            <a:r>
              <a:rPr lang="az-Latn-AZ" sz="2000" b="0" i="1" dirty="0">
                <a:effectLst/>
                <a:cs typeface="Times New Roman" panose="02020603050405020304" pitchFamily="18" charset="0"/>
              </a:rPr>
              <a:t>Tələbə EDUMAN sisteminə daxil olmaq üçün istifadəçi adı və şifrəsini fakültə tyutorlarından əldə edə bilər.</a:t>
            </a:r>
            <a:endParaRPr lang="az-Latn-AZ" sz="2000" b="0" dirty="0">
              <a:effectLst/>
              <a:cs typeface="Times New Roman" panose="02020603050405020304" pitchFamily="18" charset="0"/>
            </a:endParaRPr>
          </a:p>
        </p:txBody>
      </p:sp>
      <p:sp>
        <p:nvSpPr>
          <p:cNvPr id="5" name="Freeform 2"/>
          <p:cNvSpPr/>
          <p:nvPr/>
        </p:nvSpPr>
        <p:spPr>
          <a:xfrm>
            <a:off x="0" y="449075"/>
            <a:ext cx="12192000" cy="6408925"/>
          </a:xfrm>
          <a:custGeom>
            <a:avLst/>
            <a:gdLst/>
            <a:ahLst/>
            <a:cxnLst/>
            <a:rect l="l" t="t" r="r" b="b"/>
            <a:pathLst>
              <a:path w="19519445" h="9442531">
                <a:moveTo>
                  <a:pt x="0" y="0"/>
                </a:moveTo>
                <a:lnTo>
                  <a:pt x="19519445" y="0"/>
                </a:lnTo>
                <a:lnTo>
                  <a:pt x="19519445" y="9442531"/>
                </a:lnTo>
                <a:lnTo>
                  <a:pt x="0" y="9442531"/>
                </a:lnTo>
                <a:lnTo>
                  <a:pt x="0" y="0"/>
                </a:lnTo>
                <a:close/>
              </a:path>
            </a:pathLst>
          </a:custGeom>
          <a:blipFill>
            <a:blip r:embed="rId3">
              <a:alphaModFix amt="13000"/>
              <a:extLst>
                <a:ext uri="{96DAC541-7B7A-43D3-8B79-37D633B846F1}">
                  <asvg:svgBlip xmlns:asvg="http://schemas.microsoft.com/office/drawing/2016/SVG/main" r:embed="rId4"/>
                </a:ext>
              </a:extLst>
            </a:blip>
            <a:stretch>
              <a:fillRect/>
            </a:stretch>
          </a:blipFill>
        </p:spPr>
      </p:sp>
      <p:sp>
        <p:nvSpPr>
          <p:cNvPr id="7" name="Freeform 3"/>
          <p:cNvSpPr/>
          <p:nvPr/>
        </p:nvSpPr>
        <p:spPr>
          <a:xfrm>
            <a:off x="-15752" y="6385701"/>
            <a:ext cx="12207751" cy="472299"/>
          </a:xfrm>
          <a:custGeom>
            <a:avLst/>
            <a:gdLst/>
            <a:ahLst/>
            <a:cxnLst/>
            <a:rect l="l" t="t" r="r" b="b"/>
            <a:pathLst>
              <a:path w="18870698" h="1320949">
                <a:moveTo>
                  <a:pt x="0" y="0"/>
                </a:moveTo>
                <a:lnTo>
                  <a:pt x="18870698" y="0"/>
                </a:lnTo>
                <a:lnTo>
                  <a:pt x="18870698" y="1320949"/>
                </a:lnTo>
                <a:lnTo>
                  <a:pt x="0" y="13209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TextBox 5">
            <a:extLst>
              <a:ext uri="{FF2B5EF4-FFF2-40B4-BE49-F238E27FC236}">
                <a16:creationId xmlns:a16="http://schemas.microsoft.com/office/drawing/2014/main" id="{D9A556B5-6286-6ACE-C1EE-965A59150D7E}"/>
              </a:ext>
            </a:extLst>
          </p:cNvPr>
          <p:cNvSpPr txBox="1"/>
          <p:nvPr/>
        </p:nvSpPr>
        <p:spPr>
          <a:xfrm>
            <a:off x="407964" y="206439"/>
            <a:ext cx="8890781" cy="584775"/>
          </a:xfrm>
          <a:prstGeom prst="rect">
            <a:avLst/>
          </a:prstGeom>
          <a:noFill/>
        </p:spPr>
        <p:txBody>
          <a:bodyPr wrap="square">
            <a:spAutoFit/>
          </a:bodyPr>
          <a:lstStyle/>
          <a:p>
            <a:pPr algn="l"/>
            <a:r>
              <a:rPr lang="az-Latn-AZ" sz="3200" b="1" dirty="0">
                <a:solidFill>
                  <a:srgbClr val="000080"/>
                </a:solidFill>
                <a:effectLst/>
                <a:cs typeface="Times New Roman" panose="02020603050405020304" pitchFamily="18" charset="0"/>
              </a:rPr>
              <a:t>UNEC Elektron Universitet Modeli (EDUMAN)</a:t>
            </a:r>
            <a:endParaRPr lang="az-Latn-AZ" sz="3200" b="1" dirty="0">
              <a:solidFill>
                <a:srgbClr val="00517F"/>
              </a:solidFill>
              <a:effectLst/>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998</Words>
  <Application>Microsoft Office PowerPoint</Application>
  <PresentationFormat>Widescreen</PresentationFormat>
  <Paragraphs>112</Paragraphs>
  <Slides>13</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Calibri</vt:lpstr>
      <vt:lpstr>Calibri (MS)</vt:lpstr>
      <vt:lpstr>Calibri (MS) Bold</vt:lpstr>
      <vt:lpstr>Calibri (MS) Light</vt:lpstr>
      <vt:lpstr>Open Sans 1 Bold</vt:lpstr>
      <vt:lpstr>Open Sans 1 Light</vt:lpstr>
      <vt:lpstr>Open Sans 2 Bold</vt:lpstr>
      <vt:lpstr>Times New Roman</vt:lpstr>
      <vt:lpstr>Wingdings</vt:lpstr>
      <vt:lpstr>Default Design</vt:lpstr>
      <vt:lpstr>PowerPoint Presentation</vt:lpstr>
      <vt:lpstr>PowerPoint Presentation</vt:lpstr>
      <vt:lpstr>PowerPoint Presentation</vt:lpstr>
      <vt:lpstr>UNEC Zaqatala filialının “UNEC – 100” İNKİŞAF STRATEGİYASI əsasında hazırlanmış strateji sənədləri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Unec</dc:creator>
  <cp:lastModifiedBy>Fatma Damirova</cp:lastModifiedBy>
  <cp:revision>48</cp:revision>
  <dcterms:created xsi:type="dcterms:W3CDTF">2024-05-29T10:25:00Z</dcterms:created>
  <dcterms:modified xsi:type="dcterms:W3CDTF">2025-06-10T10:31:04Z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A2F08F18A2C245419467AFAE43F3A939_13</vt:lpwstr>
  </property>
  <property fmtid="{D5CDD505-2E9C-101B-9397-08002B2CF9AE}" pid="3" name="KSOProductBuildVer">
    <vt:lpwstr>1033-12.2.0.20326</vt:lpwstr>
  </property>
</Properties>
</file>