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91" r:id="rId3"/>
    <p:sldId id="292" r:id="rId4"/>
    <p:sldId id="287" r:id="rId5"/>
    <p:sldId id="262" r:id="rId6"/>
    <p:sldId id="269" r:id="rId7"/>
    <p:sldId id="27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dirty="0">
                <a:effectLst/>
              </a:rPr>
              <a:t>UNEC </a:t>
            </a:r>
            <a:r>
              <a:rPr lang="en-US" sz="1862" b="0" i="0" u="none" strike="noStrike" baseline="0" dirty="0" err="1">
                <a:effectLst/>
              </a:rPr>
              <a:t>Zaqatala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filialı</a:t>
            </a:r>
            <a:r>
              <a:rPr lang="en-US" sz="1862" b="0" i="0" u="none" strike="noStrike" baseline="0" dirty="0">
                <a:effectLst/>
              </a:rPr>
              <a:t> “</a:t>
            </a:r>
            <a:r>
              <a:rPr lang="en-US" sz="1862" b="0" i="0" u="none" strike="noStrike" baseline="0" dirty="0" err="1">
                <a:effectLst/>
              </a:rPr>
              <a:t>İqtisadiyyat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və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menecment</a:t>
            </a:r>
            <a:r>
              <a:rPr lang="en-US" sz="1862" b="0" i="0" u="none" strike="noStrike" baseline="0" dirty="0">
                <a:effectLst/>
              </a:rPr>
              <a:t>” </a:t>
            </a:r>
            <a:r>
              <a:rPr lang="en-US" sz="1862" b="0" i="0" u="none" strike="noStrike" baseline="0" dirty="0" err="1">
                <a:effectLst/>
              </a:rPr>
              <a:t>departamenti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üzrə</a:t>
            </a:r>
            <a:r>
              <a:rPr lang="en-US" sz="1862" b="0" i="0" u="none" strike="noStrike" baseline="0" dirty="0">
                <a:effectLst/>
              </a:rPr>
              <a:t> “</a:t>
            </a:r>
            <a:r>
              <a:rPr lang="en-US" sz="1862" b="0" i="0" u="none" strike="noStrike" baseline="0" dirty="0" err="1">
                <a:effectLst/>
              </a:rPr>
              <a:t>İqtisadiyyat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və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idarəetmə</a:t>
            </a:r>
            <a:r>
              <a:rPr lang="en-US" sz="1862" b="0" i="0" u="none" strike="noStrike" baseline="0" dirty="0">
                <a:effectLst/>
              </a:rPr>
              <a:t>” </a:t>
            </a:r>
            <a:r>
              <a:rPr lang="en-US" sz="1862" b="0" i="0" u="none" strike="noStrike" baseline="0" dirty="0" err="1">
                <a:effectLst/>
              </a:rPr>
              <a:t>və</a:t>
            </a:r>
            <a:r>
              <a:rPr lang="en-US" sz="1862" b="0" i="0" u="none" strike="noStrike" baseline="0" dirty="0">
                <a:effectLst/>
              </a:rPr>
              <a:t> Texniki </a:t>
            </a:r>
            <a:r>
              <a:rPr lang="en-US" sz="1862" b="0" i="0" u="none" strike="noStrike" baseline="0" dirty="0" err="1">
                <a:effectLst/>
              </a:rPr>
              <a:t>və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texnoloji</a:t>
            </a:r>
            <a:r>
              <a:rPr lang="en-US" sz="1862" b="0" i="0" u="none" strike="noStrike" baseline="0" dirty="0">
                <a:effectLst/>
              </a:rPr>
              <a:t>” </a:t>
            </a:r>
            <a:r>
              <a:rPr lang="en-US" sz="1862" b="0" i="0" u="none" strike="noStrike" baseline="0" dirty="0" err="1">
                <a:effectLst/>
              </a:rPr>
              <a:t>bölmələrinin</a:t>
            </a:r>
            <a:r>
              <a:rPr lang="en-US" sz="1862" b="0" i="0" u="none" strike="noStrike" baseline="0" dirty="0">
                <a:effectLst/>
              </a:rPr>
              <a:t> professor-</a:t>
            </a:r>
            <a:r>
              <a:rPr lang="en-US" sz="1862" b="0" i="0" u="none" strike="noStrike" baseline="0" dirty="0" err="1">
                <a:effectLst/>
              </a:rPr>
              <a:t>müəllim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heyətinin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dərc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olunmuş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elmi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və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tədris-metodiki</a:t>
            </a:r>
            <a:r>
              <a:rPr lang="en-US" sz="1862" b="0" i="0" u="none" strike="noStrike" baseline="0" dirty="0">
                <a:effectLst/>
              </a:rPr>
              <a:t> </a:t>
            </a:r>
            <a:r>
              <a:rPr lang="en-US" sz="1862" b="0" i="0" u="none" strike="noStrike" baseline="0" dirty="0" err="1">
                <a:effectLst/>
              </a:rPr>
              <a:t>işləri</a:t>
            </a:r>
            <a:r>
              <a:rPr lang="en-US" sz="1862" b="0" i="0" u="none" strike="noStrike" baseline="0" dirty="0">
                <a:effectLst/>
              </a:rPr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nəşr edilmiş elmi və metodiki işlər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1-4569-BDC7-66E276398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2024/2025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nəşr edilmiş elmi və metodiki işlər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1-4569-BDC7-66E276398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2363368"/>
        <c:axId val="652365168"/>
      </c:barChart>
      <c:catAx>
        <c:axId val="65236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65168"/>
        <c:crosses val="autoZero"/>
        <c:auto val="1"/>
        <c:lblAlgn val="ctr"/>
        <c:lblOffset val="100"/>
        <c:noMultiLvlLbl val="0"/>
      </c:catAx>
      <c:valAx>
        <c:axId val="6523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6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B644-EF7F-4A90-83A5-A7BC784A465D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7FE8-F25E-4D29-ABE6-AFC368599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3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25C32-F21A-49C8-AACD-E4B686697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25C32-F21A-49C8-AACD-E4B68669756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4500A-C57D-FE2F-3E93-1BA219210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E7A4B-01F4-EE53-4D1A-BA211435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1FAB4-9DAB-53EB-06DC-9A8D73BD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02172-2947-140A-CB75-FCA266EB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F3AE9-D1CC-BFA2-98B5-8C41C8E7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B9C4-3895-A2E9-CAEA-EF3BE3B2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621CD-A611-2955-0B29-CA4E52550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44D07-8ED1-2D7B-CD5E-E4FF0682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4591-C571-0B88-F443-5DF05B86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768C-C5BC-66A4-5AF1-D44137CB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26CB7-CAEF-B87D-2302-D45CA06AC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266EB-0AE3-1B3F-B7E2-D0E5C4FF1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B5C6-327C-5A6E-1692-159DE189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6216-82E3-C0ED-2C6B-A39AA1DC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49FF8-0C8F-C1AF-D1A2-7E9BDDF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75F5-B5A1-B342-90DD-A056C7F5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9EB0-83E2-65E1-DCA7-927EBA2F3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FC6D-84F5-0AD2-D253-C01E5960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A536-2FAC-E05C-E3D0-B50C19B2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B25F-AA40-6E30-1FAF-C41851D6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BE61-CEB5-06D5-EF12-C722945D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B1C0-12AF-90B6-C4E7-45F9BF9C3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4FE78-8964-4EB3-9238-48B86F97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4661-16CA-D05E-B616-5BBCD574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44A45-A6FF-7C51-1649-E989603F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6C3-7A8E-00DA-F14B-252AF5B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45073-4102-7E1E-BDD6-414AF8767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771F1-C20F-8398-C624-8F83AECB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2598-20C4-BF49-1FA7-86987147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38D60-12A2-8C49-6558-68D6A89D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3BB19-72F2-6233-3F82-88F46592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AF6B-0D21-8953-86A4-A68BEAC9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3267D-8E80-583C-8B85-03F2FC1B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BBFB5-5ECC-5CC7-FDBC-836FCDD77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5983E-9EDB-2480-FB71-0FB7C5003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44566-B56F-E4AD-B0BB-0A52B3B05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07860-E010-C0B8-2E74-EC3AC1E3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5694B-F73C-1644-B102-6E7A0B3B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9AEDB-4316-A479-C505-E986482E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C125-8D2C-1E8E-9E31-456B0CC0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4D010-BC5E-8B21-F660-937D0825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DD6C6-EF1E-D47C-D76A-174914B3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3CF2B-4C13-31D6-C56F-45C2B1D4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CE916-A0FB-86C8-3127-D0A49D75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C0A0C-F555-9963-085A-237349CB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2709B-880F-6440-FF37-49E18FB5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6EEE-1D6D-9755-5561-22113473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B23D-1255-067F-3A9D-A72D1DD0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0D475-8C2B-B2DC-636E-2568D952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641E5-E5DE-FD59-6021-D310A698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25361-0F5F-122D-FC32-6CF23C72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22256-7267-D0AD-CD31-201202C1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BB7C-647C-AC69-0F4A-915A1772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334FB-51C6-B85D-780D-8CC68EDE2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C619A-10DA-923E-B789-CD0A07DD6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5C367-5AC1-842E-1D9B-FBCB54C4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2A956-1DA4-AC98-BB61-FED664C7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AFF91-652F-7EAB-3593-CA2D43B6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77D02-7562-D495-C97C-A7545310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68CE6-D08A-3CEF-D2F1-881AC953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1596-18DB-8C00-2B49-BFAE8B91B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A3B2-5C5D-41C1-8B01-C01D21C8D7F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AFEC6-5D1F-097A-58D2-E2D8D6550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F124-B90B-5CE3-E880-D547E9039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1209-2F62-4C5B-9AFE-F8780A5A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3.sv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1.sv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1.svg"/><Relationship Id="rId7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23.png"/><Relationship Id="rId10" Type="http://schemas.openxmlformats.org/officeDocument/2006/relationships/image" Target="../media/image37.jpeg"/><Relationship Id="rId4" Type="http://schemas.openxmlformats.org/officeDocument/2006/relationships/image" Target="../media/image24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1.sv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Əməkdaşlıqlarımız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6935"/>
            <a:ext cx="5589563" cy="4320028"/>
          </a:xfrm>
        </p:spPr>
        <p:txBody>
          <a:bodyPr>
            <a:normAutofit lnSpcReduction="10000"/>
          </a:bodyPr>
          <a:lstStyle/>
          <a:p>
            <a:r>
              <a:rPr lang="az-Latn-AZ" sz="2400" dirty="0"/>
              <a:t>Kainat Tədris Mərkəzi</a:t>
            </a:r>
            <a:r>
              <a:rPr lang="az-Latn-AZ" sz="2800" dirty="0"/>
              <a:t> </a:t>
            </a:r>
            <a:r>
              <a:rPr lang="ru-RU" sz="2800" dirty="0"/>
              <a:t>  </a:t>
            </a:r>
            <a:r>
              <a:rPr lang="az-Latn-AZ" sz="2800" dirty="0"/>
              <a:t>                   </a:t>
            </a:r>
            <a:endParaRPr lang="ru-RU" sz="2800" dirty="0"/>
          </a:p>
          <a:p>
            <a:endParaRPr lang="az-Latn-AZ" sz="2800" dirty="0"/>
          </a:p>
          <a:p>
            <a:r>
              <a:rPr lang="az-Latn-AZ" sz="2400" dirty="0"/>
              <a:t>Balxurma MMC</a:t>
            </a:r>
            <a:endParaRPr lang="ru-RU" sz="2400" dirty="0"/>
          </a:p>
          <a:p>
            <a:endParaRPr lang="ru-RU" sz="2800" dirty="0"/>
          </a:p>
          <a:p>
            <a:r>
              <a:rPr lang="az-Latn-AZ" sz="2400" dirty="0"/>
              <a:t>Competo MMC (UMİCO)      </a:t>
            </a:r>
            <a:r>
              <a:rPr lang="az-Latn-AZ" sz="2800" dirty="0"/>
              <a:t>                     </a:t>
            </a:r>
          </a:p>
          <a:p>
            <a:pPr marL="0" indent="0">
              <a:buNone/>
            </a:pPr>
            <a:endParaRPr lang="az-Latn-AZ" sz="2800" dirty="0"/>
          </a:p>
          <a:p>
            <a:r>
              <a:rPr lang="az-Latn-AZ" sz="2400" dirty="0"/>
              <a:t>Atena MMC</a:t>
            </a:r>
          </a:p>
          <a:p>
            <a:pPr marL="0" indent="0">
              <a:buNone/>
            </a:pPr>
            <a:endParaRPr lang="az-Latn-AZ" sz="2800" dirty="0"/>
          </a:p>
          <a:p>
            <a:r>
              <a:rPr lang="az-Latn-AZ" sz="2400" dirty="0"/>
              <a:t>Labstyle Hospitalı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71" y="1724343"/>
            <a:ext cx="802594" cy="7497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71" y="2712499"/>
            <a:ext cx="802594" cy="6464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3656330"/>
            <a:ext cx="1149985" cy="8235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71" y="4653653"/>
            <a:ext cx="991606" cy="444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0" y="5359153"/>
            <a:ext cx="1180618" cy="6345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94363" y="1840229"/>
            <a:ext cx="609834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Yeni Çinar hotel Company</a:t>
            </a:r>
            <a:r>
              <a:rPr lang="az-Latn-AZ" sz="2800" dirty="0"/>
              <a:t> </a:t>
            </a:r>
            <a:endParaRPr lang="ru-RU" sz="28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00" y="1810865"/>
            <a:ext cx="983672" cy="7008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94070" y="2712720"/>
            <a:ext cx="517334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«Lecheq Farm</a:t>
            </a:r>
            <a:r>
              <a:rPr lang="en-US" sz="2400" dirty="0"/>
              <a:t>&amp;Distillery</a:t>
            </a:r>
            <a:r>
              <a:rPr lang="az-Latn-AZ" sz="2400" dirty="0"/>
              <a:t>» LLC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8187" y="2740670"/>
            <a:ext cx="1182932" cy="523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29733" y="3622278"/>
            <a:ext cx="609834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Premium Hotel MMC</a:t>
            </a:r>
            <a:r>
              <a:rPr lang="az-Latn-AZ" sz="2800" dirty="0"/>
              <a:t> </a:t>
            </a:r>
            <a:endParaRPr lang="ru-RU" sz="28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00" y="3594110"/>
            <a:ext cx="983672" cy="53351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94173" y="4548583"/>
            <a:ext cx="609834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z-Latn-AZ" sz="2400" dirty="0"/>
              <a:t>«Gəncə Mehmanxanazsı» ASC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9733" y="5549421"/>
            <a:ext cx="609834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az-Latn-AZ" sz="2400" dirty="0">
                <a:sym typeface="+mn-ea"/>
              </a:rPr>
              <a:t>«Azbiznesservis» MMC</a:t>
            </a:r>
          </a:p>
        </p:txBody>
      </p:sp>
      <p:pic>
        <p:nvPicPr>
          <p:cNvPr id="10" name="Picture 9" descr="UNEC Zaqatala Rəsmi Səhifə | 🔴 Bakalavriat səviyyəsi üzrə ixtisas  seçimlərinin nəticələri açıqlanıb! ✅️Tələbə adını qazanan bütün  abituriyen... | Instagr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1" y="123166"/>
            <a:ext cx="1464480" cy="14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CA4F0329-544F-2187-0B4D-036A4C9A3A70}"/>
              </a:ext>
            </a:extLst>
          </p:cNvPr>
          <p:cNvSpPr/>
          <p:nvPr/>
        </p:nvSpPr>
        <p:spPr>
          <a:xfrm>
            <a:off x="-1" y="2351314"/>
            <a:ext cx="12192001" cy="4463993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074814A-7A6B-86B9-B00F-2A693DD5C8DD}"/>
              </a:ext>
            </a:extLst>
          </p:cNvPr>
          <p:cNvSpPr/>
          <p:nvPr/>
        </p:nvSpPr>
        <p:spPr>
          <a:xfrm>
            <a:off x="-15752" y="6385701"/>
            <a:ext cx="12207751" cy="472299"/>
          </a:xfrm>
          <a:custGeom>
            <a:avLst/>
            <a:gdLst/>
            <a:ahLst/>
            <a:cxnLst/>
            <a:rect l="l" t="t" r="r" b="b"/>
            <a:pathLst>
              <a:path w="18870698" h="1320949">
                <a:moveTo>
                  <a:pt x="0" y="0"/>
                </a:moveTo>
                <a:lnTo>
                  <a:pt x="18870698" y="0"/>
                </a:lnTo>
                <a:lnTo>
                  <a:pt x="18870698" y="1320949"/>
                </a:lnTo>
                <a:lnTo>
                  <a:pt x="0" y="13209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A90F-5BD5-E5C4-A9B7-8E3B2EB1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11"/>
            <a:ext cx="10972800" cy="1143000"/>
          </a:xfrm>
        </p:spPr>
        <p:txBody>
          <a:bodyPr/>
          <a:lstStyle/>
          <a:p>
            <a:r>
              <a:rPr lang="az-Latn-A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Əməkdaşlıqlarımız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3B0BE-D6D9-26D2-FA39-6F42D319E142}"/>
              </a:ext>
            </a:extLst>
          </p:cNvPr>
          <p:cNvSpPr txBox="1"/>
          <p:nvPr/>
        </p:nvSpPr>
        <p:spPr>
          <a:xfrm>
            <a:off x="854612" y="1540804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EB5A33-0A3D-7C69-0AF0-40F166CDE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71" y="1352575"/>
            <a:ext cx="8276492" cy="5164547"/>
          </a:xfrm>
        </p:spPr>
        <p:txBody>
          <a:bodyPr/>
          <a:lstStyle/>
          <a:p>
            <a:r>
              <a:rPr lang="az-Latn-AZ" sz="3200" kern="100" dirty="0">
                <a:effectLst/>
              </a:rPr>
              <a:t>Esder MMC</a:t>
            </a:r>
          </a:p>
          <a:p>
            <a:r>
              <a:rPr lang="az-Latn-AZ" sz="3200" kern="100" dirty="0">
                <a:effectLst/>
              </a:rPr>
              <a:t>Azərbaycan Robotexnika Mühəndisliyi Akademiyası (AREA)</a:t>
            </a:r>
          </a:p>
          <a:p>
            <a:r>
              <a:rPr lang="az-Latn-AZ" sz="3200" kern="100" dirty="0">
                <a:effectLst/>
              </a:rPr>
              <a:t>ULU Agro MMC</a:t>
            </a:r>
          </a:p>
          <a:p>
            <a:endParaRPr lang="az-Latn-AZ" sz="3200" kern="100" dirty="0">
              <a:effectLst/>
            </a:endParaRPr>
          </a:p>
          <a:p>
            <a:r>
              <a:rPr lang="ru-RU" sz="3200" kern="100" spc="45" dirty="0">
                <a:effectLst/>
              </a:rPr>
              <a:t>Qax Damazlıq İpəkçilik Stansiyası</a:t>
            </a:r>
            <a:endParaRPr lang="az-Latn-AZ" sz="3200" kern="100" spc="45" dirty="0">
              <a:effectLst/>
            </a:endParaRPr>
          </a:p>
          <a:p>
            <a:r>
              <a:rPr lang="az-Latn-AZ" sz="3200" kern="100" dirty="0">
                <a:effectLst/>
              </a:rPr>
              <a:t>HBN Group MMC</a:t>
            </a:r>
          </a:p>
          <a:p>
            <a:r>
              <a:rPr lang="az-Latn-AZ" sz="3200" kern="100" dirty="0">
                <a:effectLst/>
              </a:rPr>
              <a:t>Yeni Naftalan Hotel Company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Əsas səhifə - Esderhazelnut">
            <a:extLst>
              <a:ext uri="{FF2B5EF4-FFF2-40B4-BE49-F238E27FC236}">
                <a16:creationId xmlns:a16="http://schemas.microsoft.com/office/drawing/2014/main" id="{6DBDB5FD-137A-7D26-5528-5F6E71726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04" y="1217931"/>
            <a:ext cx="1131277" cy="11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EA-Azerbaijan Robotics Engineering Academy">
            <a:extLst>
              <a:ext uri="{FF2B5EF4-FFF2-40B4-BE49-F238E27FC236}">
                <a16:creationId xmlns:a16="http://schemas.microsoft.com/office/drawing/2014/main" id="{ABAF9F1B-B678-9D3F-3AFB-D363D6CB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974" y="2568330"/>
            <a:ext cx="2065607" cy="8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9503CB-6D6F-783E-29AE-EDF6AFE90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276" y="3429000"/>
            <a:ext cx="1294155" cy="797655"/>
          </a:xfrm>
          <a:prstGeom prst="rect">
            <a:avLst/>
          </a:prstGeom>
        </p:spPr>
      </p:pic>
      <p:pic>
        <p:nvPicPr>
          <p:cNvPr id="1032" name="Picture 8" descr="Qax Damazlıq İpəkçilik Stansiyası">
            <a:extLst>
              <a:ext uri="{FF2B5EF4-FFF2-40B4-BE49-F238E27FC236}">
                <a16:creationId xmlns:a16="http://schemas.microsoft.com/office/drawing/2014/main" id="{657BD5C5-82A6-585A-9757-2000B8BD9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528" y="4289670"/>
            <a:ext cx="942428" cy="9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HBN Academy">
            <a:extLst>
              <a:ext uri="{FF2B5EF4-FFF2-40B4-BE49-F238E27FC236}">
                <a16:creationId xmlns:a16="http://schemas.microsoft.com/office/drawing/2014/main" id="{FEA93676-FA3E-8844-EE75-24E702C47C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685734"/>
            <a:ext cx="498231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62B1CC-F328-8CFB-95A8-E796C4C18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4969" y="5269248"/>
            <a:ext cx="1343545" cy="87461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9EA89C96-FBD5-7655-267F-2AAA7A556C9C}"/>
              </a:ext>
            </a:extLst>
          </p:cNvPr>
          <p:cNvSpPr/>
          <p:nvPr/>
        </p:nvSpPr>
        <p:spPr>
          <a:xfrm>
            <a:off x="-1" y="2351314"/>
            <a:ext cx="12192001" cy="4463993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1A2D367-DE3F-A287-B8F9-C1D5AA5BE5B9}"/>
              </a:ext>
            </a:extLst>
          </p:cNvPr>
          <p:cNvSpPr/>
          <p:nvPr/>
        </p:nvSpPr>
        <p:spPr>
          <a:xfrm>
            <a:off x="-15752" y="6385701"/>
            <a:ext cx="12207751" cy="472299"/>
          </a:xfrm>
          <a:custGeom>
            <a:avLst/>
            <a:gdLst/>
            <a:ahLst/>
            <a:cxnLst/>
            <a:rect l="l" t="t" r="r" b="b"/>
            <a:pathLst>
              <a:path w="18870698" h="1320949">
                <a:moveTo>
                  <a:pt x="0" y="0"/>
                </a:moveTo>
                <a:lnTo>
                  <a:pt x="18870698" y="0"/>
                </a:lnTo>
                <a:lnTo>
                  <a:pt x="18870698" y="1320949"/>
                </a:lnTo>
                <a:lnTo>
                  <a:pt x="0" y="1320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112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A051-EAF8-1273-BF50-1524BB61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  <a:sym typeface="Crimson Pro Bold"/>
              </a:rPr>
              <a:t>Məktəblərdə</a:t>
            </a:r>
            <a:r>
              <a:rPr lang="en-US" b="1" dirty="0">
                <a:latin typeface="+mn-lt"/>
                <a:sym typeface="Crimson Pro Bold"/>
              </a:rPr>
              <a:t> </a:t>
            </a:r>
            <a:r>
              <a:rPr lang="en-US" b="1" dirty="0" err="1">
                <a:latin typeface="+mn-lt"/>
                <a:sym typeface="Crimson Pro Bold"/>
              </a:rPr>
              <a:t>Tanıtım</a:t>
            </a:r>
            <a:r>
              <a:rPr lang="en-US" b="1" dirty="0">
                <a:latin typeface="+mn-lt"/>
                <a:sym typeface="Crimson Pro Bold"/>
              </a:rPr>
              <a:t> </a:t>
            </a:r>
            <a:r>
              <a:rPr lang="en-US" b="1" dirty="0" err="1">
                <a:latin typeface="+mn-lt"/>
                <a:sym typeface="Crimson Pro Bold"/>
              </a:rPr>
              <a:t>Görüşləri</a:t>
            </a:r>
            <a:endParaRPr lang="en-US" b="1" dirty="0">
              <a:latin typeface="+mn-lt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309AE65-7DFB-44C9-051B-FE3543F3C312}"/>
              </a:ext>
            </a:extLst>
          </p:cNvPr>
          <p:cNvSpPr/>
          <p:nvPr/>
        </p:nvSpPr>
        <p:spPr>
          <a:xfrm>
            <a:off x="-1" y="2351314"/>
            <a:ext cx="12192001" cy="4463993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Çıxış şəkli">
            <a:extLst>
              <a:ext uri="{FF2B5EF4-FFF2-40B4-BE49-F238E27FC236}">
                <a16:creationId xmlns:a16="http://schemas.microsoft.com/office/drawing/2014/main" id="{1835F84C-63C1-3E99-33B0-965C465469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8" y="1676845"/>
            <a:ext cx="10359662" cy="51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9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0"/>
            <a:ext cx="11788726" cy="1493696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UNEC </a:t>
            </a:r>
            <a:r>
              <a:rPr lang="en-US" sz="3200" dirty="0" err="1">
                <a:latin typeface="+mn-lt"/>
              </a:rPr>
              <a:t>Zaqatala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filialında</a:t>
            </a:r>
            <a:r>
              <a:rPr lang="en-US" sz="3200" dirty="0">
                <a:latin typeface="+mn-lt"/>
              </a:rPr>
              <a:t> 2023/2024-cü il</a:t>
            </a:r>
            <a:r>
              <a:rPr lang="az-Latn-AZ" sz="3200" dirty="0">
                <a:latin typeface="+mn-lt"/>
              </a:rPr>
              <a:t> və 2024/2025-ci il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üçün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yayınlanmış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elmi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və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tədris</a:t>
            </a:r>
            <a:r>
              <a:rPr lang="az-Latn-AZ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metodiki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işlər</a:t>
            </a:r>
            <a:endParaRPr lang="ru-RU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660" y="4512310"/>
            <a:ext cx="10972800" cy="1499235"/>
          </a:xfrm>
        </p:spPr>
        <p:txBody>
          <a:bodyPr/>
          <a:lstStyle/>
          <a:p>
            <a:endParaRPr lang="az-Latn-AZ" dirty="0"/>
          </a:p>
          <a:p>
            <a:endParaRPr lang="az-Latn-AZ" dirty="0"/>
          </a:p>
          <a:p>
            <a:endParaRPr lang="ru-RU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828DC6-BE86-F641-82FC-9CDF27D728C1}"/>
              </a:ext>
            </a:extLst>
          </p:cNvPr>
          <p:cNvGraphicFramePr/>
          <p:nvPr/>
        </p:nvGraphicFramePr>
        <p:xfrm>
          <a:off x="956603" y="2074154"/>
          <a:ext cx="10550769" cy="434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3">
            <a:extLst>
              <a:ext uri="{FF2B5EF4-FFF2-40B4-BE49-F238E27FC236}">
                <a16:creationId xmlns:a16="http://schemas.microsoft.com/office/drawing/2014/main" id="{1D61B8F6-6E8F-70AF-4550-1F3F5686809B}"/>
              </a:ext>
            </a:extLst>
          </p:cNvPr>
          <p:cNvSpPr/>
          <p:nvPr/>
        </p:nvSpPr>
        <p:spPr>
          <a:xfrm>
            <a:off x="-15752" y="6385701"/>
            <a:ext cx="12207751" cy="472299"/>
          </a:xfrm>
          <a:custGeom>
            <a:avLst/>
            <a:gdLst/>
            <a:ahLst/>
            <a:cxnLst/>
            <a:rect l="l" t="t" r="r" b="b"/>
            <a:pathLst>
              <a:path w="18870698" h="1320949">
                <a:moveTo>
                  <a:pt x="0" y="0"/>
                </a:moveTo>
                <a:lnTo>
                  <a:pt x="18870698" y="0"/>
                </a:lnTo>
                <a:lnTo>
                  <a:pt x="18870698" y="1320949"/>
                </a:lnTo>
                <a:lnTo>
                  <a:pt x="0" y="13209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81" y="1041682"/>
            <a:ext cx="11935142" cy="5773625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984993" y="2768932"/>
            <a:ext cx="6072347" cy="3483025"/>
            <a:chOff x="0" y="0"/>
            <a:chExt cx="7981950" cy="4578350"/>
          </a:xfrm>
        </p:grpSpPr>
        <p:sp>
          <p:nvSpPr>
            <p:cNvPr id="4" name="Freeform 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l="-208" r="-208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-4581" y="0"/>
            <a:ext cx="3683476" cy="632136"/>
            <a:chOff x="0" y="0"/>
            <a:chExt cx="1809616" cy="3105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09616" cy="310555"/>
            </a:xfrm>
            <a:custGeom>
              <a:avLst/>
              <a:gdLst/>
              <a:ahLst/>
              <a:cxnLst/>
              <a:rect l="l" t="t" r="r" b="b"/>
              <a:pathLst>
                <a:path w="1809616" h="310555">
                  <a:moveTo>
                    <a:pt x="1606416" y="0"/>
                  </a:moveTo>
                  <a:lnTo>
                    <a:pt x="0" y="0"/>
                  </a:lnTo>
                  <a:lnTo>
                    <a:pt x="203200" y="310555"/>
                  </a:lnTo>
                  <a:lnTo>
                    <a:pt x="1809616" y="31055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0EC06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47625"/>
              <a:ext cx="1606416" cy="35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-4581" y="409546"/>
            <a:ext cx="4088554" cy="701653"/>
            <a:chOff x="0" y="0"/>
            <a:chExt cx="1809616" cy="3105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09616" cy="310555"/>
            </a:xfrm>
            <a:custGeom>
              <a:avLst/>
              <a:gdLst/>
              <a:ahLst/>
              <a:cxnLst/>
              <a:rect l="l" t="t" r="r" b="b"/>
              <a:pathLst>
                <a:path w="1809616" h="310555">
                  <a:moveTo>
                    <a:pt x="1606416" y="0"/>
                  </a:moveTo>
                  <a:lnTo>
                    <a:pt x="0" y="0"/>
                  </a:lnTo>
                  <a:lnTo>
                    <a:pt x="203200" y="310555"/>
                  </a:lnTo>
                  <a:lnTo>
                    <a:pt x="1809616" y="31055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133D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47625"/>
              <a:ext cx="1606416" cy="35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8337579" y="-1"/>
            <a:ext cx="3683476" cy="632136"/>
            <a:chOff x="0" y="0"/>
            <a:chExt cx="1809616" cy="3105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09616" cy="310555"/>
            </a:xfrm>
            <a:custGeom>
              <a:avLst/>
              <a:gdLst/>
              <a:ahLst/>
              <a:cxnLst/>
              <a:rect l="l" t="t" r="r" b="b"/>
              <a:pathLst>
                <a:path w="1809616" h="310555">
                  <a:moveTo>
                    <a:pt x="1606416" y="0"/>
                  </a:moveTo>
                  <a:lnTo>
                    <a:pt x="0" y="0"/>
                  </a:lnTo>
                  <a:lnTo>
                    <a:pt x="203200" y="310555"/>
                  </a:lnTo>
                  <a:lnTo>
                    <a:pt x="1809616" y="31055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0EC0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47625"/>
              <a:ext cx="1606416" cy="35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8103446" y="463346"/>
            <a:ext cx="4088554" cy="701653"/>
            <a:chOff x="0" y="0"/>
            <a:chExt cx="1809616" cy="3105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09616" cy="310555"/>
            </a:xfrm>
            <a:custGeom>
              <a:avLst/>
              <a:gdLst/>
              <a:ahLst/>
              <a:cxnLst/>
              <a:rect l="l" t="t" r="r" b="b"/>
              <a:pathLst>
                <a:path w="1809616" h="310555">
                  <a:moveTo>
                    <a:pt x="1606416" y="0"/>
                  </a:moveTo>
                  <a:lnTo>
                    <a:pt x="0" y="0"/>
                  </a:lnTo>
                  <a:lnTo>
                    <a:pt x="203200" y="310555"/>
                  </a:lnTo>
                  <a:lnTo>
                    <a:pt x="1809616" y="31055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133D5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47625"/>
              <a:ext cx="1606416" cy="35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-4581" y="6224905"/>
            <a:ext cx="12196581" cy="633096"/>
          </a:xfrm>
          <a:custGeom>
            <a:avLst/>
            <a:gdLst/>
            <a:ahLst/>
            <a:cxnLst/>
            <a:rect l="l" t="t" r="r" b="b"/>
            <a:pathLst>
              <a:path w="18870698" h="1320949">
                <a:moveTo>
                  <a:pt x="0" y="0"/>
                </a:moveTo>
                <a:lnTo>
                  <a:pt x="18870698" y="0"/>
                </a:lnTo>
                <a:lnTo>
                  <a:pt x="18870698" y="1320949"/>
                </a:lnTo>
                <a:lnTo>
                  <a:pt x="0" y="1320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3810389" y="476250"/>
            <a:ext cx="4659638" cy="85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4000" b="1" dirty="0">
                <a:solidFill>
                  <a:srgbClr val="002060"/>
                </a:solidFill>
                <a:latin typeface="Calibri (MS)" panose="020F0502020204030204"/>
              </a:rPr>
              <a:t>MƏZUNLARIMIZ</a:t>
            </a:r>
            <a:endParaRPr lang="en-US" sz="5355" b="1" dirty="0">
              <a:solidFill>
                <a:srgbClr val="002060"/>
              </a:solidFill>
              <a:latin typeface="Calibri (MS)" panose="020F050202020403020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6858" y="1569833"/>
            <a:ext cx="6657029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latin typeface="Calibri (MS) Light" panose="020F0302020204030204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artıq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cəmiyyətə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ixtisaslı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məzunlar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Filialın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məzunları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hal-hazırda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ölkəmizin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müxtəlif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müəssisələrində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eləcə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müəssisələrində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təhsili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8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2019/2020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tədris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nəfər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tədris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nəfər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tədris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nəfər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-cü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tədris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nəfər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z-Latn-A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az-Latn-A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az-Latn-A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tədris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ilində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nəfər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z-Latn-A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tələbə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məzun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adına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görülmüşdür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45" y="1092200"/>
            <a:ext cx="11935142" cy="5773625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228600"/>
            <a:ext cx="4091093" cy="8636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1346200"/>
            <a:ext cx="3690197" cy="107399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802467"/>
            <a:ext cx="3690197" cy="107399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324187"/>
            <a:ext cx="3690197" cy="107399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5586730"/>
            <a:ext cx="3690197" cy="107399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800" y="5562600"/>
            <a:ext cx="3690197" cy="107399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694" y="4191000"/>
            <a:ext cx="3690197" cy="107399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782994"/>
            <a:ext cx="3690197" cy="107399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4140200"/>
            <a:ext cx="3690197" cy="1073997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994" y="731124"/>
            <a:ext cx="1239499" cy="1652666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9448800" y="1498601"/>
            <a:ext cx="2338917" cy="74464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Əlimərdanova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Rəhbər: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SMM Modern</a:t>
            </a:r>
            <a:endParaRPr lang="ru-RU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2358210" y="1399347"/>
            <a:ext cx="2899993" cy="9143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F.Dəmirova </a:t>
            </a:r>
          </a:p>
          <a:p>
            <a:r>
              <a:rPr lang="az-Latn-AZ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İctimaiyyətlə və beynəlxalq əlaqələr üzrə </a:t>
            </a:r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Mütəxəssis</a:t>
            </a:r>
            <a:endParaRPr lang="az-Latn-AZ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Müəllim: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UNEC Zaqatala filialı</a:t>
            </a: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178" y="735791"/>
            <a:ext cx="1263206" cy="1684406"/>
          </a:xfrm>
          <a:prstGeom prst="rect">
            <a:avLst/>
          </a:prstGeom>
        </p:spPr>
      </p:pic>
      <p:sp>
        <p:nvSpPr>
          <p:cNvPr id="21" name="Текстовое поле 20"/>
          <p:cNvSpPr txBox="1"/>
          <p:nvPr/>
        </p:nvSpPr>
        <p:spPr>
          <a:xfrm>
            <a:off x="2540000" y="2880786"/>
            <a:ext cx="2733409" cy="114807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Əliyeva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Müəllim: 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UNEC Zaqatala filialı</a:t>
            </a: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2540000" y="4247238"/>
            <a:ext cx="2085764" cy="106002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Dadaşov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Logistika şöbəsinin rəhbəri :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Viking Group LLC</a:t>
            </a:r>
            <a:endParaRPr lang="ru-RU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753" y="3918797"/>
            <a:ext cx="1411579" cy="1297159"/>
          </a:xfrm>
          <a:prstGeom prst="rect">
            <a:avLst/>
          </a:prstGeom>
        </p:spPr>
      </p:pic>
      <p:sp>
        <p:nvSpPr>
          <p:cNvPr id="27" name="Текстовое поле 26"/>
          <p:cNvSpPr txBox="1"/>
          <p:nvPr/>
        </p:nvSpPr>
        <p:spPr>
          <a:xfrm>
            <a:off x="9670626" y="2987041"/>
            <a:ext cx="2040891" cy="780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Mustafayev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Rəhbər: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Şəki KOBİM</a:t>
            </a:r>
            <a:endParaRPr lang="ru-RU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7997" y="2717377"/>
            <a:ext cx="1602740" cy="1071033"/>
          </a:xfrm>
          <a:prstGeom prst="rect">
            <a:avLst/>
          </a:prstGeom>
        </p:spPr>
      </p:pic>
      <p:sp>
        <p:nvSpPr>
          <p:cNvPr id="29" name="Текстовое поле 28"/>
          <p:cNvSpPr txBox="1"/>
          <p:nvPr/>
        </p:nvSpPr>
        <p:spPr>
          <a:xfrm>
            <a:off x="9607973" y="4326254"/>
            <a:ext cx="2020570" cy="80348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Abışova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Qurucu</a:t>
            </a:r>
            <a:r>
              <a:rPr lang="tr-TR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daxili turlar, gəlmə turlar üzrə mene</a:t>
            </a:r>
            <a:r>
              <a:rPr lang="tr-TR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cer:</a:t>
            </a:r>
            <a:endParaRPr lang="ru-RU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Nour Travel </a:t>
            </a:r>
            <a:endParaRPr lang="tr-TR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400" y="3876464"/>
            <a:ext cx="1120140" cy="1368213"/>
          </a:xfrm>
          <a:prstGeom prst="rect">
            <a:avLst/>
          </a:prstGeom>
        </p:spPr>
      </p:pic>
      <p:sp>
        <p:nvSpPr>
          <p:cNvPr id="31" name="Текстовое поле 30"/>
          <p:cNvSpPr txBox="1"/>
          <p:nvPr/>
        </p:nvSpPr>
        <p:spPr>
          <a:xfrm>
            <a:off x="2194666" y="5755364"/>
            <a:ext cx="2337223" cy="7958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tr-TR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M.Qas</a:t>
            </a:r>
            <a:r>
              <a:rPr lang="az-Latn-A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ımlı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Kart Məhsulları Sahəsi. Mütəxəssis</a:t>
            </a:r>
            <a:r>
              <a:rPr lang="az-Latn-AZ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az-Latn-AZ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 Bank ASC  </a:t>
            </a:r>
          </a:p>
        </p:txBody>
      </p:sp>
      <p:pic>
        <p:nvPicPr>
          <p:cNvPr id="33" name="Изображение 32" descr="WhatsApp Image 2024-05-28 at 8.56.12 AM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5256530"/>
            <a:ext cx="1228630" cy="1410971"/>
          </a:xfrm>
          <a:prstGeom prst="rect">
            <a:avLst/>
          </a:prstGeom>
        </p:spPr>
      </p:pic>
      <p:sp>
        <p:nvSpPr>
          <p:cNvPr id="34" name="Текстовое поле 33"/>
          <p:cNvSpPr txBox="1"/>
          <p:nvPr/>
        </p:nvSpPr>
        <p:spPr>
          <a:xfrm>
            <a:off x="9121140" y="5665553"/>
            <a:ext cx="2669117" cy="74760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az-Latn-A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Yoldaşova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Ferdi müşterilere xidmet bilmesinin kicik mutexessisi</a:t>
            </a:r>
            <a:r>
              <a:rPr lang="az-Latn-A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az-Latn-A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TuranBank ASC Zaqatala filialı</a:t>
            </a:r>
          </a:p>
        </p:txBody>
      </p:sp>
      <p:pic>
        <p:nvPicPr>
          <p:cNvPr id="36" name="Изображение 35" descr="WhatsApp Image 2024-05-28 at 8.56.39 AM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7197" y="5232400"/>
            <a:ext cx="1415203" cy="1410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" y="2420197"/>
            <a:ext cx="1010603" cy="1347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/>
        </p:nvSpPr>
        <p:spPr>
          <a:xfrm>
            <a:off x="40641" y="1092200"/>
            <a:ext cx="11935142" cy="5754110"/>
          </a:xfrm>
          <a:custGeom>
            <a:avLst/>
            <a:gdLst/>
            <a:ahLst/>
            <a:cxnLst/>
            <a:rect l="l" t="t" r="r" b="b"/>
            <a:pathLst>
              <a:path w="17902713" h="8660438">
                <a:moveTo>
                  <a:pt x="0" y="0"/>
                </a:moveTo>
                <a:lnTo>
                  <a:pt x="17902713" y="0"/>
                </a:lnTo>
                <a:lnTo>
                  <a:pt x="17902713" y="8660438"/>
                </a:lnTo>
                <a:lnTo>
                  <a:pt x="0" y="86604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Текстовое поле 2"/>
          <p:cNvSpPr txBox="1"/>
          <p:nvPr/>
        </p:nvSpPr>
        <p:spPr>
          <a:xfrm>
            <a:off x="389678" y="121434"/>
            <a:ext cx="11412643" cy="8386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ru-RU" altLang="en-US" sz="2135" dirty="0"/>
          </a:p>
        </p:txBody>
      </p:sp>
      <p:pic>
        <p:nvPicPr>
          <p:cNvPr id="2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69" y="1426175"/>
            <a:ext cx="3690197" cy="1073997"/>
          </a:xfrm>
          <a:prstGeom prst="rect">
            <a:avLst/>
          </a:prstGeom>
        </p:spPr>
      </p:pic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228600"/>
            <a:ext cx="4091093" cy="8636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40" y="3283832"/>
            <a:ext cx="3690197" cy="1073997"/>
          </a:xfrm>
          <a:prstGeom prst="rect">
            <a:avLst/>
          </a:prstGeom>
        </p:spPr>
      </p:pic>
      <p:pic>
        <p:nvPicPr>
          <p:cNvPr id="8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68" y="5057489"/>
            <a:ext cx="3690197" cy="1073997"/>
          </a:xfrm>
          <a:prstGeom prst="rect">
            <a:avLst/>
          </a:prstGeom>
        </p:spPr>
      </p:pic>
      <p:pic>
        <p:nvPicPr>
          <p:cNvPr id="9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148" y="4871803"/>
            <a:ext cx="5920635" cy="1723145"/>
          </a:xfrm>
          <a:prstGeom prst="rect">
            <a:avLst/>
          </a:prstGeom>
        </p:spPr>
      </p:pic>
      <p:pic>
        <p:nvPicPr>
          <p:cNvPr id="11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932" y="2714347"/>
            <a:ext cx="3690197" cy="1073997"/>
          </a:xfrm>
          <a:prstGeom prst="rect">
            <a:avLst/>
          </a:prstGeom>
        </p:spPr>
      </p:pic>
      <p:pic>
        <p:nvPicPr>
          <p:cNvPr id="12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933" y="1328387"/>
            <a:ext cx="3690197" cy="1073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77795" y="1541685"/>
            <a:ext cx="179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S.Məmmədli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manager: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travel MMC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" y="2806532"/>
            <a:ext cx="1266907" cy="15836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9231" y="3468510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A.Rəcəbov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manager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Zəngəzur Hotel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7" y="4518184"/>
            <a:ext cx="1583633" cy="15836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16806" y="5208808"/>
            <a:ext cx="23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İ.Əsədullayev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NR( Növbə meneceri):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Pizza Mizza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02" y="1051307"/>
            <a:ext cx="1068778" cy="13576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798711" y="1414602"/>
            <a:ext cx="289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S.Daşdəmirova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şöbəsində 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monitorinq üzrə mütəxəssis: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LUX MMC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02" y="2434342"/>
            <a:ext cx="1359835" cy="13044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53703" y="2894226"/>
            <a:ext cx="255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S.Dadaşov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İncoming Tour Manager:</a:t>
            </a:r>
          </a:p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NEMİ Hotel Baku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" y="726514"/>
            <a:ext cx="1348553" cy="1796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59" y="4390028"/>
            <a:ext cx="1627307" cy="216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9508" y="5208808"/>
            <a:ext cx="3690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S.Ömərov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Qiymətli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Kağızlar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Departamenti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kartların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dəstəyi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şöb</a:t>
            </a:r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təx</a:t>
            </a:r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</a:t>
            </a:r>
            <a:r>
              <a:rPr lang="az-Latn-A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 Bank ASC  </a:t>
            </a:r>
            <a:endParaRPr lang="az-Latn-A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0482" y="365131"/>
            <a:ext cx="13012963" cy="6295021"/>
          </a:xfrm>
          <a:custGeom>
            <a:avLst/>
            <a:gdLst/>
            <a:ahLst/>
            <a:cxnLst/>
            <a:rect l="l" t="t" r="r" b="b"/>
            <a:pathLst>
              <a:path w="19519445" h="9442531">
                <a:moveTo>
                  <a:pt x="0" y="0"/>
                </a:moveTo>
                <a:lnTo>
                  <a:pt x="19519445" y="0"/>
                </a:lnTo>
                <a:lnTo>
                  <a:pt x="19519445" y="9442531"/>
                </a:lnTo>
                <a:lnTo>
                  <a:pt x="0" y="9442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97523" y="2317024"/>
            <a:ext cx="6688421" cy="4511021"/>
          </a:xfrm>
          <a:custGeom>
            <a:avLst/>
            <a:gdLst/>
            <a:ahLst/>
            <a:cxnLst/>
            <a:rect l="l" t="t" r="r" b="b"/>
            <a:pathLst>
              <a:path w="9646649" h="6427080">
                <a:moveTo>
                  <a:pt x="0" y="0"/>
                </a:moveTo>
                <a:lnTo>
                  <a:pt x="9646649" y="0"/>
                </a:lnTo>
                <a:lnTo>
                  <a:pt x="9646649" y="6427080"/>
                </a:lnTo>
                <a:lnTo>
                  <a:pt x="0" y="64270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-24520" y="1825628"/>
            <a:ext cx="3467146" cy="595011"/>
            <a:chOff x="0" y="0"/>
            <a:chExt cx="1809616" cy="3105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9616" cy="310555"/>
            </a:xfrm>
            <a:custGeom>
              <a:avLst/>
              <a:gdLst/>
              <a:ahLst/>
              <a:cxnLst/>
              <a:rect l="l" t="t" r="r" b="b"/>
              <a:pathLst>
                <a:path w="1809616" h="310555">
                  <a:moveTo>
                    <a:pt x="1606416" y="0"/>
                  </a:moveTo>
                  <a:lnTo>
                    <a:pt x="0" y="0"/>
                  </a:lnTo>
                  <a:lnTo>
                    <a:pt x="203200" y="310555"/>
                  </a:lnTo>
                  <a:lnTo>
                    <a:pt x="1809616" y="31055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0EC06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1606416" cy="35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34929" y="2013844"/>
            <a:ext cx="3848433" cy="398802"/>
            <a:chOff x="0" y="0"/>
            <a:chExt cx="1809616" cy="187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09616" cy="187525"/>
            </a:xfrm>
            <a:custGeom>
              <a:avLst/>
              <a:gdLst/>
              <a:ahLst/>
              <a:cxnLst/>
              <a:rect l="l" t="t" r="r" b="b"/>
              <a:pathLst>
                <a:path w="1809616" h="187525">
                  <a:moveTo>
                    <a:pt x="1606416" y="0"/>
                  </a:moveTo>
                  <a:lnTo>
                    <a:pt x="0" y="0"/>
                  </a:lnTo>
                  <a:lnTo>
                    <a:pt x="203200" y="187525"/>
                  </a:lnTo>
                  <a:lnTo>
                    <a:pt x="1809616" y="18752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133D5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47625"/>
              <a:ext cx="1606416" cy="2351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8718798" y="14330"/>
            <a:ext cx="3467146" cy="595011"/>
            <a:chOff x="0" y="0"/>
            <a:chExt cx="1809616" cy="3105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09616" cy="310555"/>
            </a:xfrm>
            <a:custGeom>
              <a:avLst/>
              <a:gdLst/>
              <a:ahLst/>
              <a:cxnLst/>
              <a:rect l="l" t="t" r="r" b="b"/>
              <a:pathLst>
                <a:path w="1809616" h="310555">
                  <a:moveTo>
                    <a:pt x="1606416" y="0"/>
                  </a:moveTo>
                  <a:lnTo>
                    <a:pt x="0" y="0"/>
                  </a:lnTo>
                  <a:lnTo>
                    <a:pt x="203200" y="310555"/>
                  </a:lnTo>
                  <a:lnTo>
                    <a:pt x="1809616" y="310555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0EC06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47625"/>
              <a:ext cx="1606416" cy="3581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8343567" y="187418"/>
            <a:ext cx="3848433" cy="422710"/>
            <a:chOff x="0" y="0"/>
            <a:chExt cx="1809616" cy="19876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09616" cy="198767"/>
            </a:xfrm>
            <a:custGeom>
              <a:avLst/>
              <a:gdLst/>
              <a:ahLst/>
              <a:cxnLst/>
              <a:rect l="l" t="t" r="r" b="b"/>
              <a:pathLst>
                <a:path w="1809616" h="198767">
                  <a:moveTo>
                    <a:pt x="1606416" y="0"/>
                  </a:moveTo>
                  <a:lnTo>
                    <a:pt x="0" y="0"/>
                  </a:lnTo>
                  <a:lnTo>
                    <a:pt x="203200" y="198767"/>
                  </a:lnTo>
                  <a:lnTo>
                    <a:pt x="1809616" y="198767"/>
                  </a:lnTo>
                  <a:lnTo>
                    <a:pt x="1606416" y="0"/>
                  </a:lnTo>
                  <a:close/>
                </a:path>
              </a:pathLst>
            </a:custGeom>
            <a:solidFill>
              <a:srgbClr val="133D5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47625"/>
              <a:ext cx="1606416" cy="2463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5"/>
                </a:lnSpc>
              </a:pPr>
              <a:endParaRPr sz="1200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685801" y="3473450"/>
            <a:ext cx="3276839" cy="0"/>
          </a:xfrm>
          <a:prstGeom prst="line">
            <a:avLst/>
          </a:prstGeom>
          <a:ln w="47625" cap="flat">
            <a:solidFill>
              <a:srgbClr val="FF99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230806" y="3740108"/>
            <a:ext cx="453589" cy="453589"/>
          </a:xfrm>
          <a:custGeom>
            <a:avLst/>
            <a:gdLst/>
            <a:ahLst/>
            <a:cxnLst/>
            <a:rect l="l" t="t" r="r" b="b"/>
            <a:pathLst>
              <a:path w="680383" h="680383">
                <a:moveTo>
                  <a:pt x="0" y="0"/>
                </a:moveTo>
                <a:lnTo>
                  <a:pt x="680383" y="0"/>
                </a:lnTo>
                <a:lnTo>
                  <a:pt x="680383" y="680383"/>
                </a:lnTo>
                <a:lnTo>
                  <a:pt x="0" y="680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0140" y="5193081"/>
            <a:ext cx="453589" cy="453589"/>
          </a:xfrm>
          <a:custGeom>
            <a:avLst/>
            <a:gdLst/>
            <a:ahLst/>
            <a:cxnLst/>
            <a:rect l="l" t="t" r="r" b="b"/>
            <a:pathLst>
              <a:path w="680383" h="680383">
                <a:moveTo>
                  <a:pt x="0" y="0"/>
                </a:moveTo>
                <a:lnTo>
                  <a:pt x="680383" y="0"/>
                </a:lnTo>
                <a:lnTo>
                  <a:pt x="680383" y="680383"/>
                </a:lnTo>
                <a:lnTo>
                  <a:pt x="0" y="680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0140" y="6045969"/>
            <a:ext cx="330310" cy="481326"/>
          </a:xfrm>
          <a:custGeom>
            <a:avLst/>
            <a:gdLst/>
            <a:ahLst/>
            <a:cxnLst/>
            <a:rect l="l" t="t" r="r" b="b"/>
            <a:pathLst>
              <a:path w="495465" h="721989">
                <a:moveTo>
                  <a:pt x="0" y="0"/>
                </a:moveTo>
                <a:lnTo>
                  <a:pt x="495465" y="0"/>
                </a:lnTo>
                <a:lnTo>
                  <a:pt x="495465" y="721989"/>
                </a:lnTo>
                <a:lnTo>
                  <a:pt x="0" y="721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92814" y="2855385"/>
            <a:ext cx="3531272" cy="577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5"/>
              </a:lnSpc>
            </a:pPr>
            <a:r>
              <a:rPr lang="en-US" sz="3425" dirty="0">
                <a:solidFill>
                  <a:srgbClr val="FF0000"/>
                </a:solidFill>
                <a:latin typeface="Calibri (MS)" panose="020F0502020204030204"/>
              </a:rPr>
              <a:t>B</a:t>
            </a:r>
            <a:r>
              <a:rPr lang="az-Latn-AZ" sz="3425" dirty="0">
                <a:solidFill>
                  <a:srgbClr val="FF0000"/>
                </a:solidFill>
                <a:latin typeface="Calibri (MS)" panose="020F0502020204030204"/>
              </a:rPr>
              <a:t>İ</a:t>
            </a:r>
            <a:r>
              <a:rPr lang="en-US" sz="3425" dirty="0">
                <a:solidFill>
                  <a:srgbClr val="FF0000"/>
                </a:solidFill>
                <a:latin typeface="Calibri (MS)" panose="020F0502020204030204"/>
              </a:rPr>
              <a:t>Z</a:t>
            </a:r>
            <a:r>
              <a:rPr lang="az-Latn-AZ" sz="3425" dirty="0">
                <a:solidFill>
                  <a:srgbClr val="FF0000"/>
                </a:solidFill>
                <a:latin typeface="Calibri (MS)" panose="020F0502020204030204"/>
              </a:rPr>
              <a:t>İ</a:t>
            </a:r>
            <a:r>
              <a:rPr lang="en-US" sz="3425" dirty="0">
                <a:solidFill>
                  <a:srgbClr val="FF0000"/>
                </a:solidFill>
                <a:latin typeface="Calibri (MS)" panose="020F0502020204030204"/>
              </a:rPr>
              <a:t>MLƏ ƏLAQƏ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1826" y="3740108"/>
            <a:ext cx="2528736" cy="141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az-Latn-AZ" b="1" dirty="0"/>
              <a:t>(</a:t>
            </a:r>
            <a:r>
              <a:rPr lang="en-US" b="1" dirty="0"/>
              <a:t>+994 24 22</a:t>
            </a:r>
            <a:r>
              <a:rPr lang="az-Latn-AZ" b="1" dirty="0"/>
              <a:t>)</a:t>
            </a:r>
            <a:r>
              <a:rPr lang="en-US" b="1" dirty="0"/>
              <a:t> 5 30 56</a:t>
            </a:r>
            <a:endParaRPr lang="az-Latn-AZ" b="1" dirty="0"/>
          </a:p>
          <a:p>
            <a:r>
              <a:rPr lang="en-US" b="1" dirty="0"/>
              <a:t>(+994 2422) 5-21-57 (994) 50 299 11 60</a:t>
            </a:r>
          </a:p>
          <a:p>
            <a:r>
              <a:rPr lang="en-US" b="1" dirty="0"/>
              <a:t>(994) 50 994 48 27</a:t>
            </a:r>
          </a:p>
          <a:p>
            <a:pPr algn="just">
              <a:lnSpc>
                <a:spcPts val="2590"/>
              </a:lnSpc>
              <a:spcBef>
                <a:spcPct val="0"/>
              </a:spcBef>
            </a:pPr>
            <a:endParaRPr lang="en-US" sz="1850" b="1" dirty="0">
              <a:latin typeface="Open Sans 1 Light" panose="020B0306030504020204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61826" y="5299190"/>
            <a:ext cx="2975625" cy="30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90"/>
              </a:lnSpc>
              <a:spcBef>
                <a:spcPct val="0"/>
              </a:spcBef>
            </a:pPr>
            <a:r>
              <a:rPr lang="en-US" sz="1850" b="1" dirty="0">
                <a:latin typeface="Open Sans 1 Light" panose="020B0306030504020204"/>
              </a:rPr>
              <a:t>unec.zf@unec.edu.az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9935" y="6211253"/>
            <a:ext cx="4349671" cy="31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18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Zaqatala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şəhəri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Ə.Rəcəbli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küçəsi</a:t>
            </a:r>
            <a:r>
              <a:rPr lang="en-US" sz="1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13741" y="628131"/>
            <a:ext cx="9371946" cy="2101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65"/>
              </a:lnSpc>
            </a:pPr>
            <a:r>
              <a:rPr lang="az-Latn-AZ" sz="4400" b="1" spc="348" dirty="0">
                <a:solidFill>
                  <a:srgbClr val="FF0000"/>
                </a:solidFill>
                <a:latin typeface="Calibri (MS) Bold" panose="020F0702030404030204"/>
              </a:rPr>
              <a:t>DİQQƏTİNİZ ÜÇÜN </a:t>
            </a:r>
            <a:r>
              <a:rPr lang="en-US" sz="4400" b="1" spc="348" dirty="0">
                <a:solidFill>
                  <a:srgbClr val="FF0000"/>
                </a:solidFill>
                <a:latin typeface="Calibri (MS) Bold" panose="020F0702030404030204"/>
              </a:rPr>
              <a:t>TƏŞƏKKÜR </a:t>
            </a:r>
            <a:r>
              <a:rPr lang="az-Latn-AZ" sz="4400" b="1" spc="348" dirty="0">
                <a:solidFill>
                  <a:srgbClr val="FF0000"/>
                </a:solidFill>
                <a:latin typeface="Calibri (MS) Bold" panose="020F0702030404030204"/>
              </a:rPr>
              <a:t>           </a:t>
            </a:r>
            <a:r>
              <a:rPr lang="en-US" sz="4400" b="1" spc="348" dirty="0">
                <a:solidFill>
                  <a:srgbClr val="FF0000"/>
                </a:solidFill>
                <a:latin typeface="Calibri (MS) Bold" panose="020F0702030404030204"/>
              </a:rPr>
              <a:t>ED</a:t>
            </a:r>
            <a:r>
              <a:rPr lang="az-Latn-AZ" sz="4400" b="1" spc="348" dirty="0">
                <a:solidFill>
                  <a:srgbClr val="FF0000"/>
                </a:solidFill>
                <a:latin typeface="Calibri (MS) Bold" panose="020F0702030404030204"/>
              </a:rPr>
              <a:t>İRİK!</a:t>
            </a:r>
            <a:endParaRPr lang="en-US" sz="4400" b="1" spc="348" dirty="0">
              <a:solidFill>
                <a:srgbClr val="FF0000"/>
              </a:solidFill>
              <a:latin typeface="Calibri (MS) Bold" panose="020F070203040403020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5" y="4127977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406</Words>
  <Application>Microsoft Office PowerPoint</Application>
  <PresentationFormat>Widescreen</PresentationFormat>
  <Paragraphs>90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Calibri (MS)</vt:lpstr>
      <vt:lpstr>Calibri (MS) Bold</vt:lpstr>
      <vt:lpstr>Calibri (MS) Light</vt:lpstr>
      <vt:lpstr>Calibri Light</vt:lpstr>
      <vt:lpstr>Open Sans 1 Light</vt:lpstr>
      <vt:lpstr>Times New Roman</vt:lpstr>
      <vt:lpstr>Office Theme</vt:lpstr>
      <vt:lpstr>Əməkdaşlıqlarımız</vt:lpstr>
      <vt:lpstr>Əməkdaşlıqlarımız</vt:lpstr>
      <vt:lpstr>Məktəblərdə Tanıtım Görüşləri</vt:lpstr>
      <vt:lpstr>UNEC Zaqatala filialında 2023/2024-cü il və 2024/2025-ci il üçün yayınlanmış elmi və tədris metodiki işlər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Fatma Damirova</dc:creator>
  <cp:lastModifiedBy>Fatma Damirova</cp:lastModifiedBy>
  <cp:revision>3</cp:revision>
  <dcterms:created xsi:type="dcterms:W3CDTF">2025-06-10T10:29:29Z</dcterms:created>
  <dcterms:modified xsi:type="dcterms:W3CDTF">2025-06-10T10:37:09Z</dcterms:modified>
</cp:coreProperties>
</file>