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ink/ink1.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8" r:id="rId3"/>
    <p:sldId id="256" r:id="rId5"/>
    <p:sldId id="269" r:id="rId6"/>
    <p:sldId id="270" r:id="rId7"/>
    <p:sldId id="260" r:id="rId8"/>
    <p:sldId id="261" r:id="rId9"/>
    <p:sldId id="258" r:id="rId10"/>
    <p:sldId id="285" r:id="rId11"/>
    <p:sldId id="262" r:id="rId12"/>
    <p:sldId id="263" r:id="rId13"/>
    <p:sldId id="264" r:id="rId14"/>
    <p:sldId id="288" r:id="rId15"/>
    <p:sldId id="286"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7" autoAdjust="0"/>
    <p:restoredTop sz="94621" autoAdjust="0"/>
  </p:normalViewPr>
  <p:slideViewPr>
    <p:cSldViewPr snapToGrid="0">
      <p:cViewPr varScale="1">
        <p:scale>
          <a:sx n="101" d="100"/>
          <a:sy n="101" d="100"/>
        </p:scale>
        <p:origin x="1620"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chartUserShapes" Target="../drawings/drawing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chartUserShapes" Target="../drawings/drawing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spPr/>
          <c:explosion val="0"/>
          <c:dPt>
            <c:idx val="0"/>
            <c:bubble3D val="0"/>
            <c:spPr>
              <a:solidFill>
                <a:schemeClr val="accent1">
                  <a:alpha val="70000"/>
                </a:schemeClr>
              </a:solidFill>
              <a:ln>
                <a:noFill/>
              </a:ln>
              <a:effectLst/>
            </c:spPr>
          </c:dPt>
          <c:dPt>
            <c:idx val="1"/>
            <c:bubble3D val="0"/>
            <c:spPr>
              <a:solidFill>
                <a:schemeClr val="accent2">
                  <a:alpha val="70000"/>
                </a:schemeClr>
              </a:solidFill>
              <a:ln>
                <a:noFill/>
              </a:ln>
              <a:effectLst/>
            </c:spPr>
          </c:dPt>
          <c:dPt>
            <c:idx val="2"/>
            <c:bubble3D val="0"/>
            <c:spPr>
              <a:solidFill>
                <a:schemeClr val="accent3">
                  <a:alpha val="70000"/>
                </a:schemeClr>
              </a:solidFill>
              <a:ln>
                <a:noFill/>
              </a:ln>
              <a:effectLst/>
            </c:spPr>
          </c:dPt>
          <c:dPt>
            <c:idx val="3"/>
            <c:bubble3D val="0"/>
            <c:spPr>
              <a:solidFill>
                <a:schemeClr val="accent4">
                  <a:alpha val="70000"/>
                </a:schemeClr>
              </a:solidFill>
              <a:ln>
                <a:noFill/>
              </a:ln>
              <a:effectLst/>
            </c:spPr>
          </c:dPt>
          <c:dPt>
            <c:idx val="4"/>
            <c:bubble3D val="0"/>
            <c:spPr>
              <a:solidFill>
                <a:schemeClr val="accent5">
                  <a:alpha val="70000"/>
                </a:schemeClr>
              </a:solidFill>
              <a:ln>
                <a:noFill/>
              </a:ln>
              <a:effectLst/>
            </c:spPr>
          </c:dPt>
          <c:dPt>
            <c:idx val="5"/>
            <c:bubble3D val="0"/>
            <c:spPr>
              <a:solidFill>
                <a:schemeClr val="accent6">
                  <a:alpha val="70000"/>
                </a:schemeClr>
              </a:solidFill>
              <a:ln>
                <a:noFill/>
              </a:ln>
              <a:effectLst/>
            </c:spPr>
          </c:dPt>
          <c:dPt>
            <c:idx val="6"/>
            <c:bubble3D val="0"/>
            <c:spPr>
              <a:solidFill>
                <a:schemeClr val="accent1">
                  <a:lumMod val="60000"/>
                  <a:alpha val="70000"/>
                </a:schemeClr>
              </a:solidFill>
              <a:ln>
                <a:noFill/>
              </a:ln>
              <a:effectLst/>
            </c:spPr>
          </c:dPt>
          <c:dPt>
            <c:idx val="7"/>
            <c:bubble3D val="0"/>
            <c:spPr>
              <a:solidFill>
                <a:schemeClr val="accent2">
                  <a:lumMod val="60000"/>
                  <a:alpha val="70000"/>
                </a:schemeClr>
              </a:solidFill>
              <a:ln>
                <a:noFill/>
              </a:ln>
              <a:effectLst/>
            </c:spPr>
          </c:dPt>
          <c:dPt>
            <c:idx val="8"/>
            <c:bubble3D val="0"/>
            <c:spPr>
              <a:solidFill>
                <a:schemeClr val="accent3">
                  <a:lumMod val="60000"/>
                  <a:alpha val="70000"/>
                </a:schemeClr>
              </a:solidFill>
              <a:ln>
                <a:noFill/>
              </a:ln>
              <a:effectLst/>
            </c:spPr>
          </c:dPt>
          <c:dPt>
            <c:idx val="9"/>
            <c:bubble3D val="0"/>
            <c:spPr>
              <a:solidFill>
                <a:schemeClr val="accent4">
                  <a:lumMod val="60000"/>
                  <a:alpha val="70000"/>
                </a:schemeClr>
              </a:solidFill>
              <a:ln>
                <a:noFill/>
              </a:ln>
              <a:effectLst/>
            </c:spPr>
          </c:dPt>
          <c:dPt>
            <c:idx val="10"/>
            <c:bubble3D val="0"/>
            <c:spPr>
              <a:solidFill>
                <a:schemeClr val="accent5">
                  <a:lumMod val="60000"/>
                  <a:alpha val="70000"/>
                </a:schemeClr>
              </a:solidFill>
              <a:ln>
                <a:noFill/>
              </a:ln>
              <a:effectLst/>
            </c:spPr>
          </c:dPt>
          <c:dPt>
            <c:idx val="11"/>
            <c:bubble3D val="0"/>
            <c:spPr>
              <a:solidFill>
                <a:schemeClr val="accent6">
                  <a:lumMod val="60000"/>
                  <a:alpha val="70000"/>
                </a:schemeClr>
              </a:solidFill>
              <a:ln>
                <a:noFill/>
              </a:ln>
              <a:effectLst/>
            </c:spPr>
          </c:dPt>
          <c:dPt>
            <c:idx val="12"/>
            <c:bubble3D val="0"/>
            <c:spPr>
              <a:solidFill>
                <a:schemeClr val="accent1">
                  <a:lumMod val="80000"/>
                  <a:lumOff val="20000"/>
                  <a:alpha val="70000"/>
                </a:schemeClr>
              </a:solidFill>
              <a:ln>
                <a:noFill/>
              </a:ln>
              <a:effectLst/>
            </c:spPr>
          </c:dPt>
          <c:dPt>
            <c:idx val="13"/>
            <c:bubble3D val="0"/>
            <c:spPr>
              <a:solidFill>
                <a:schemeClr val="accent2">
                  <a:lumMod val="80000"/>
                  <a:lumOff val="20000"/>
                  <a:alpha val="70000"/>
                </a:schemeClr>
              </a:solidFill>
              <a:ln>
                <a:noFill/>
              </a:ln>
              <a:effectLst/>
            </c:spPr>
          </c:dPt>
          <c:dPt>
            <c:idx val="14"/>
            <c:bubble3D val="0"/>
            <c:spPr>
              <a:solidFill>
                <a:schemeClr val="accent3">
                  <a:lumMod val="80000"/>
                  <a:lumOff val="20000"/>
                  <a:alpha val="70000"/>
                </a:schemeClr>
              </a:solidFill>
              <a:ln>
                <a:noFill/>
              </a:ln>
              <a:effectLst/>
            </c:spPr>
          </c:dPt>
          <c:dPt>
            <c:idx val="15"/>
            <c:bubble3D val="0"/>
            <c:spPr>
              <a:solidFill>
                <a:schemeClr val="accent4">
                  <a:lumMod val="80000"/>
                  <a:lumOff val="20000"/>
                  <a:alpha val="70000"/>
                </a:schemeClr>
              </a:solidFill>
              <a:ln>
                <a:noFill/>
              </a:ln>
              <a:effectLst/>
            </c:spPr>
          </c:dPt>
          <c:dPt>
            <c:idx val="16"/>
            <c:bubble3D val="0"/>
            <c:spPr>
              <a:solidFill>
                <a:schemeClr val="accent5">
                  <a:lumMod val="80000"/>
                  <a:lumOff val="20000"/>
                  <a:alpha val="70000"/>
                </a:schemeClr>
              </a:solidFill>
              <a:ln>
                <a:noFill/>
              </a:ln>
              <a:effectLst/>
            </c:spPr>
          </c:dPt>
          <c:dLbls>
            <c:dLbl>
              <c:idx val="0"/>
              <c:layout>
                <c:manualLayout>
                  <c:x val="0.0703093531831234"/>
                  <c:y val="0.0203135669988154"/>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00378829336326932"/>
                  <c:y val="0.057438738299305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2"/>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0245335160749957"/>
                  <c:y val="0.0191333937240146"/>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3"/>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0696841275781913"/>
                  <c:y val="0.0333923972158523"/>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4"/>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manualLayout>
                      <c:w val="0.12932588474837"/>
                      <c:h val="0.0476834770822775"/>
                    </c:manualLayout>
                  </c15:layout>
                </c:ext>
              </c:extLst>
            </c:dLbl>
            <c:dLbl>
              <c:idx val="4"/>
              <c:layout>
                <c:manualLayout>
                  <c:x val="-0.0311182148117882"/>
                  <c:y val="0.0290028947514159"/>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5"/>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0.0652466513986698"/>
                  <c:y val="-0.00109737561610921"/>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6"/>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0.0374112848122346"/>
                  <c:y val="0.018044624158694"/>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0.0248371897198857"/>
                  <c:y val="0.0245822590760226"/>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2">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8"/>
              <c:layout>
                <c:manualLayout>
                  <c:x val="-0.0870409287576254"/>
                  <c:y val="0.026994634520242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3">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9"/>
              <c:layout>
                <c:manualLayout>
                  <c:x val="-0.073680721650408"/>
                  <c:y val="0.028263535642115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4">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0"/>
              <c:layout>
                <c:manualLayout>
                  <c:x val="-0.0588034004281888"/>
                  <c:y val="-0.0010765800292662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5">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1"/>
              <c:layout>
                <c:manualLayout>
                  <c:x val="0.022532511186041"/>
                  <c:y val="-0.0160209509209579"/>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6">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2"/>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lumMod val="80000"/>
                          <a:lumOff val="2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extLst>
            </c:dLbl>
            <c:dLbl>
              <c:idx val="13"/>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2">
                          <a:lumMod val="80000"/>
                          <a:lumOff val="2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extLst>
            </c:dLbl>
            <c:dLbl>
              <c:idx val="14"/>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3">
                          <a:lumMod val="80000"/>
                          <a:lumOff val="2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extLst>
            </c:dLbl>
            <c:dLbl>
              <c:idx val="15"/>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4">
                          <a:lumMod val="80000"/>
                          <a:lumOff val="2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extLst>
            </c:dLbl>
            <c:dLbl>
              <c:idx val="16"/>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5">
                          <a:lumMod val="80000"/>
                          <a:lumOff val="2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extLst>
            </c:dLbl>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solidFill>
                    <a:effectLst/>
                    <a:latin typeface="+mn-lt"/>
                    <a:ea typeface="+mn-ea"/>
                    <a:cs typeface="+mn-cs"/>
                  </a:defRPr>
                </a:pPr>
              </a:p>
            </c:txPr>
            <c:dLblPos val="bestFit"/>
            <c:showLegendKey val="0"/>
            <c:showVal val="0"/>
            <c:showCatName val="1"/>
            <c:showSerName val="0"/>
            <c:showPercent val="0"/>
            <c:showBubbleSize val="0"/>
            <c:showLeaderLines val="1"/>
            <c:extLst>
              <c:ext xmlns:c15="http://schemas.microsoft.com/office/drawing/2012/chart" uri="{CE6537A1-D6FC-4f65-9D91-7224C49458BB}">
                <c15:layout/>
                <c15:showLeaderLines val="1"/>
                <c15:leaderLines>
                  <c:spPr>
                    <a:ln w="28575" cap="rnd" cmpd="sng" algn="ctr">
                      <a:solidFill>
                        <a:schemeClr val="bg2"/>
                      </a:solidFill>
                      <a:prstDash val="solid"/>
                    </a:ln>
                    <a:effectLst>
                      <a:innerShdw blurRad="25400" dist="12700" dir="13500000">
                        <a:srgbClr val="000000">
                          <a:alpha val="45000"/>
                        </a:srgbClr>
                      </a:innerShdw>
                    </a:effectLst>
                  </c:spPr>
                </c15:leaderLines>
              </c:ext>
            </c:extLst>
          </c:dLbls>
          <c:cat>
            <c:strRef>
              <c:f>Лист1!$A$2:$A$18</c:f>
              <c:strCache>
                <c:ptCount val="17"/>
                <c:pt idx="0">
                  <c:v>Azərbaycan</c:v>
                </c:pt>
                <c:pt idx="1">
                  <c:v>Türkiyə</c:v>
                </c:pt>
                <c:pt idx="2">
                  <c:v>ABŞ</c:v>
                </c:pt>
                <c:pt idx="3">
                  <c:v>İspaniya</c:v>
                </c:pt>
                <c:pt idx="4">
                  <c:v>Almaniya</c:v>
                </c:pt>
                <c:pt idx="5">
                  <c:v>Canada</c:v>
                </c:pt>
                <c:pt idx="6">
                  <c:v>Hindistan</c:v>
                </c:pt>
                <c:pt idx="7">
                  <c:v>Yunanıstan</c:v>
                </c:pt>
                <c:pt idx="8">
                  <c:v>Ruminya</c:v>
                </c:pt>
                <c:pt idx="9">
                  <c:v>Mərakeş</c:v>
                </c:pt>
                <c:pt idx="10">
                  <c:v>Rusiya</c:v>
                </c:pt>
                <c:pt idx="11">
                  <c:v>Ukrayna</c:v>
                </c:pt>
                <c:pt idx="12">
                  <c:v>Qazaxıstan</c:v>
                </c:pt>
                <c:pt idx="13">
                  <c:v>Çexiya</c:v>
                </c:pt>
                <c:pt idx="14">
                  <c:v>Estoniya</c:v>
                </c:pt>
                <c:pt idx="15">
                  <c:v>İtaliya</c:v>
                </c:pt>
                <c:pt idx="16">
                  <c:v>İordaniya</c:v>
                </c:pt>
              </c:strCache>
            </c:strRef>
          </c:cat>
          <c:val>
            <c:numRef>
              <c:f>Лист1!$B$2:$B$18</c:f>
              <c:numCache>
                <c:formatCode>General</c:formatCode>
                <c:ptCount val="17"/>
                <c:pt idx="0">
                  <c:v>4</c:v>
                </c:pt>
                <c:pt idx="1">
                  <c:v>4</c:v>
                </c:pt>
                <c:pt idx="2">
                  <c:v>7</c:v>
                </c:pt>
                <c:pt idx="3">
                  <c:v>2</c:v>
                </c:pt>
                <c:pt idx="4">
                  <c:v>2</c:v>
                </c:pt>
                <c:pt idx="5">
                  <c:v>1</c:v>
                </c:pt>
                <c:pt idx="6">
                  <c:v>3</c:v>
                </c:pt>
                <c:pt idx="7">
                  <c:v>1</c:v>
                </c:pt>
                <c:pt idx="8">
                  <c:v>1</c:v>
                </c:pt>
                <c:pt idx="9">
                  <c:v>1</c:v>
                </c:pt>
                <c:pt idx="10">
                  <c:v>1</c:v>
                </c:pt>
                <c:pt idx="11">
                  <c:v>1</c:v>
                </c:pt>
                <c:pt idx="12">
                  <c:v>1</c:v>
                </c:pt>
                <c:pt idx="13">
                  <c:v>1</c:v>
                </c:pt>
                <c:pt idx="14">
                  <c:v>1</c:v>
                </c:pt>
                <c:pt idx="15">
                  <c:v>1</c:v>
                </c:pt>
                <c:pt idx="16">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uri="{0b15fc19-7d7d-44ad-8c2d-2c3a37ce22c3}">
        <chartProps xmlns="https://web.wps.cn/et/2018/main" chartId="{8a65299d-12fc-45fc-82dc-c785c18f22e4}"/>
      </c:ext>
    </c:extLst>
  </c:chart>
  <c:spPr>
    <a:noFill/>
    <a:ln>
      <a:noFill/>
    </a:ln>
    <a:effectLst/>
  </c:spPr>
  <c:txPr>
    <a:bodyPr/>
    <a:lstStyle/>
    <a:p>
      <a:pPr>
        <a:defRPr lang="en-US"/>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spPr/>
          <c:explosion val="0"/>
          <c:dPt>
            <c:idx val="0"/>
            <c:bubble3D val="0"/>
            <c:spPr>
              <a:solidFill>
                <a:schemeClr val="accent1">
                  <a:alpha val="70000"/>
                </a:schemeClr>
              </a:solidFill>
              <a:ln>
                <a:noFill/>
              </a:ln>
              <a:effectLst/>
            </c:spPr>
          </c:dPt>
          <c:dPt>
            <c:idx val="1"/>
            <c:bubble3D val="0"/>
            <c:spPr>
              <a:solidFill>
                <a:schemeClr val="accent2">
                  <a:alpha val="70000"/>
                </a:schemeClr>
              </a:solidFill>
              <a:ln>
                <a:noFill/>
              </a:ln>
              <a:effectLst/>
            </c:spPr>
          </c:dPt>
          <c:dPt>
            <c:idx val="2"/>
            <c:bubble3D val="0"/>
            <c:spPr>
              <a:solidFill>
                <a:schemeClr val="accent3">
                  <a:alpha val="70000"/>
                </a:schemeClr>
              </a:solidFill>
              <a:ln>
                <a:noFill/>
              </a:ln>
              <a:effectLst/>
            </c:spPr>
          </c:dPt>
          <c:dPt>
            <c:idx val="3"/>
            <c:bubble3D val="0"/>
            <c:spPr>
              <a:solidFill>
                <a:schemeClr val="accent4">
                  <a:alpha val="70000"/>
                </a:schemeClr>
              </a:solidFill>
              <a:ln>
                <a:noFill/>
              </a:ln>
              <a:effectLst/>
            </c:spPr>
          </c:dPt>
          <c:dPt>
            <c:idx val="4"/>
            <c:bubble3D val="0"/>
            <c:spPr>
              <a:solidFill>
                <a:schemeClr val="accent5">
                  <a:alpha val="70000"/>
                </a:schemeClr>
              </a:solidFill>
              <a:ln>
                <a:noFill/>
              </a:ln>
              <a:effectLst/>
            </c:spPr>
          </c:dPt>
          <c:dPt>
            <c:idx val="5"/>
            <c:bubble3D val="0"/>
            <c:spPr>
              <a:solidFill>
                <a:schemeClr val="accent6">
                  <a:alpha val="70000"/>
                </a:schemeClr>
              </a:solidFill>
              <a:ln>
                <a:noFill/>
              </a:ln>
              <a:effectLst/>
            </c:spPr>
          </c:dPt>
          <c:dPt>
            <c:idx val="6"/>
            <c:bubble3D val="0"/>
            <c:spPr>
              <a:solidFill>
                <a:schemeClr val="accent1">
                  <a:lumMod val="60000"/>
                  <a:alpha val="70000"/>
                </a:schemeClr>
              </a:solidFill>
              <a:ln>
                <a:noFill/>
              </a:ln>
              <a:effectLst/>
            </c:spPr>
          </c:dPt>
          <c:dPt>
            <c:idx val="7"/>
            <c:bubble3D val="0"/>
            <c:spPr>
              <a:solidFill>
                <a:schemeClr val="accent2">
                  <a:lumMod val="60000"/>
                  <a:alpha val="70000"/>
                </a:schemeClr>
              </a:solidFill>
              <a:ln>
                <a:noFill/>
              </a:ln>
              <a:effectLst/>
            </c:spPr>
          </c:dPt>
          <c:dPt>
            <c:idx val="8"/>
            <c:bubble3D val="0"/>
            <c:spPr>
              <a:solidFill>
                <a:schemeClr val="accent3">
                  <a:lumMod val="60000"/>
                  <a:alpha val="70000"/>
                </a:schemeClr>
              </a:solidFill>
              <a:ln>
                <a:noFill/>
              </a:ln>
              <a:effectLst/>
            </c:spPr>
          </c:dPt>
          <c:dPt>
            <c:idx val="9"/>
            <c:bubble3D val="0"/>
            <c:spPr>
              <a:solidFill>
                <a:schemeClr val="accent4">
                  <a:lumMod val="60000"/>
                  <a:alpha val="70000"/>
                </a:schemeClr>
              </a:solidFill>
              <a:ln>
                <a:noFill/>
              </a:ln>
              <a:effectLst/>
            </c:spPr>
          </c:dPt>
          <c:dPt>
            <c:idx val="10"/>
            <c:bubble3D val="0"/>
            <c:spPr>
              <a:solidFill>
                <a:schemeClr val="accent5">
                  <a:lumMod val="60000"/>
                  <a:alpha val="70000"/>
                </a:schemeClr>
              </a:solidFill>
              <a:ln>
                <a:noFill/>
              </a:ln>
              <a:effectLst/>
            </c:spPr>
          </c:dPt>
          <c:dPt>
            <c:idx val="11"/>
            <c:bubble3D val="0"/>
            <c:spPr>
              <a:solidFill>
                <a:schemeClr val="accent6">
                  <a:lumMod val="60000"/>
                  <a:alpha val="70000"/>
                </a:schemeClr>
              </a:solidFill>
              <a:ln>
                <a:noFill/>
              </a:ln>
              <a:effectLst/>
            </c:spPr>
          </c:dPt>
          <c:dLbls>
            <c:dLbl>
              <c:idx val="0"/>
              <c:layout>
                <c:manualLayout>
                  <c:x val="0.0703093531831234"/>
                  <c:y val="0.0203135669988154"/>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00378829336326932"/>
                  <c:y val="0.057438738299305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2"/>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0.0245335160749957"/>
                  <c:y val="0.0191333937240146"/>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3"/>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0.0284304584005919"/>
                  <c:y val="0.0117257798527398"/>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4"/>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4"/>
              <c:layout>
                <c:manualLayout>
                  <c:x val="-0.0463805214292318"/>
                  <c:y val="0.0395398694632198"/>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5"/>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5"/>
              <c:layout>
                <c:manualLayout>
                  <c:x val="-0.0194598776327936"/>
                  <c:y val="0.0622358488374794"/>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6"/>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0.033050621232073"/>
                  <c:y val="0.0780447355584977"/>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0.0248371897198857"/>
                  <c:y val="0.0245822590760226"/>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2">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8"/>
              <c:layout>
                <c:manualLayout>
                  <c:x val="-0.0870409287576254"/>
                  <c:y val="0.026994634520242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3">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9"/>
              <c:layout>
                <c:manualLayout>
                  <c:x val="-0.073680721650408"/>
                  <c:y val="0.028263535642115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4">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0"/>
              <c:layout>
                <c:manualLayout>
                  <c:x val="-0.0588034004281888"/>
                  <c:y val="-0.00107658002926625"/>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5">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dLbl>
              <c:idx val="11"/>
              <c:layout>
                <c:manualLayout>
                  <c:x val="0.022532511186041"/>
                  <c:y val="-0.0160209509209579"/>
                </c:manualLayout>
              </c:layout>
              <c:numFmt formatCode="General" sourceLinked="1"/>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6">
                          <a:lumMod val="60000"/>
                        </a:schemeClr>
                      </a:solidFill>
                      <a:effectLst/>
                      <a:latin typeface="+mn-lt"/>
                      <a:ea typeface="+mn-ea"/>
                      <a:cs typeface="+mn-cs"/>
                    </a:defRPr>
                  </a:pPr>
                </a:p>
              </c:txPr>
              <c:dLblPos val="bestFit"/>
              <c:showLegendKey val="0"/>
              <c:showVal val="0"/>
              <c:showCatName val="1"/>
              <c:showSerName val="0"/>
              <c:showPercent val="0"/>
              <c:showBubbleSize val="0"/>
              <c:extLst>
                <c:ext xmlns:c15="http://schemas.microsoft.com/office/drawing/2012/chart" uri="{CE6537A1-D6FC-4f65-9D91-7224C49458BB}">
                  <c15:layout/>
                </c:ext>
              </c:extLst>
            </c:dLbl>
            <c:spPr>
              <a:solidFill>
                <a:prstClr val="white">
                  <a:alpha val="90000"/>
                </a:prstClr>
              </a:solidFill>
              <a:ln w="12700" cap="flat" cmpd="sng" algn="ctr">
                <a:solidFill>
                  <a:srgbClr val="052F61"/>
                </a:solidFill>
                <a:round/>
              </a:ln>
              <a:effectLst>
                <a:outerShdw blurRad="50800" dist="38100" dir="2700000" algn="tl" rotWithShape="0">
                  <a:srgbClr val="052F61">
                    <a:lumMod val="75000"/>
                    <a:alpha val="40000"/>
                  </a:srgbClr>
                </a:outerShdw>
              </a:effectLst>
            </c:spPr>
            <c:txPr>
              <a:bodyPr rot="0" spcFirstLastPara="1" vertOverflow="clip" horzOverflow="clip" vert="horz" wrap="square" lIns="38100" tIns="19050" rIns="38100" bIns="19050" anchor="ctr" anchorCtr="1">
                <a:spAutoFit/>
              </a:bodyPr>
              <a:lstStyle/>
              <a:p>
                <a:pPr>
                  <a:defRPr lang="en-US" sz="1330" b="0" i="0" u="none" strike="noStrike" kern="1200" baseline="0">
                    <a:solidFill>
                      <a:schemeClr val="accent1"/>
                    </a:solidFill>
                    <a:effectLst/>
                    <a:latin typeface="+mn-lt"/>
                    <a:ea typeface="+mn-ea"/>
                    <a:cs typeface="+mn-cs"/>
                  </a:defRPr>
                </a:pPr>
              </a:p>
            </c:txPr>
            <c:dLblPos val="bestFit"/>
            <c:showLegendKey val="0"/>
            <c:showVal val="0"/>
            <c:showCatName val="1"/>
            <c:showSerName val="0"/>
            <c:showPercent val="0"/>
            <c:showBubbleSize val="0"/>
            <c:showLeaderLines val="1"/>
            <c:extLst>
              <c:ext xmlns:c15="http://schemas.microsoft.com/office/drawing/2012/chart" uri="{CE6537A1-D6FC-4f65-9D91-7224C49458BB}">
                <c15:layout/>
                <c15:showLeaderLines val="1"/>
                <c15:leaderLines>
                  <c:spPr>
                    <a:ln w="28575" cap="rnd" cmpd="sng" algn="ctr">
                      <a:solidFill>
                        <a:schemeClr val="bg2"/>
                      </a:solidFill>
                      <a:prstDash val="solid"/>
                    </a:ln>
                    <a:effectLst>
                      <a:innerShdw blurRad="25400" dist="12700" dir="13500000">
                        <a:srgbClr val="000000">
                          <a:alpha val="45000"/>
                        </a:srgbClr>
                      </a:innerShdw>
                    </a:effectLst>
                  </c:spPr>
                </c15:leaderLines>
              </c:ext>
            </c:extLst>
          </c:dLbls>
          <c:cat>
            <c:strRef>
              <c:f>Лист1!$A$2:$A$13</c:f>
              <c:strCache>
                <c:ptCount val="12"/>
                <c:pt idx="0">
                  <c:v>Azərbaycan</c:v>
                </c:pt>
                <c:pt idx="1">
                  <c:v>Türkiyə</c:v>
                </c:pt>
                <c:pt idx="2">
                  <c:v>İtaliya</c:v>
                </c:pt>
                <c:pt idx="3">
                  <c:v>İspaniya</c:v>
                </c:pt>
                <c:pt idx="4">
                  <c:v>Malaziya</c:v>
                </c:pt>
                <c:pt idx="5">
                  <c:v>Rusiya</c:v>
                </c:pt>
                <c:pt idx="6">
                  <c:v>Pakistan</c:v>
                </c:pt>
                <c:pt idx="7">
                  <c:v>Özbəkistan</c:v>
                </c:pt>
                <c:pt idx="8">
                  <c:v>Çexiya</c:v>
                </c:pt>
                <c:pt idx="9">
                  <c:v>Belarus</c:v>
                </c:pt>
                <c:pt idx="10">
                  <c:v>Birləşmiş Krallıq</c:v>
                </c:pt>
                <c:pt idx="11">
                  <c:v>Çili</c:v>
                </c:pt>
              </c:strCache>
            </c:strRef>
          </c:cat>
          <c:val>
            <c:numRef>
              <c:f>Лист1!$B$2:$B$13</c:f>
              <c:numCache>
                <c:formatCode>General</c:formatCode>
                <c:ptCount val="12"/>
                <c:pt idx="0">
                  <c:v>5</c:v>
                </c:pt>
                <c:pt idx="1">
                  <c:v>7</c:v>
                </c:pt>
                <c:pt idx="2">
                  <c:v>1</c:v>
                </c:pt>
                <c:pt idx="3">
                  <c:v>3</c:v>
                </c:pt>
                <c:pt idx="4">
                  <c:v>1</c:v>
                </c:pt>
                <c:pt idx="5">
                  <c:v>3</c:v>
                </c:pt>
                <c:pt idx="6">
                  <c:v>1</c:v>
                </c:pt>
                <c:pt idx="7">
                  <c:v>1</c:v>
                </c:pt>
                <c:pt idx="8">
                  <c:v>1</c:v>
                </c:pt>
                <c:pt idx="9">
                  <c:v>1</c:v>
                </c:pt>
                <c:pt idx="10">
                  <c:v>1</c:v>
                </c:pt>
                <c:pt idx="11">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uri="{0b15fc19-7d7d-44ad-8c2d-2c3a37ce22c3}">
        <chartProps xmlns="https://web.wps.cn/et/2018/main" chartId="{0214c3a7-115c-4135-bbde-fbca5dfc125a}"/>
      </c:ext>
    </c:extLst>
  </c:chart>
  <c:spPr>
    <a:noFill/>
    <a:ln>
      <a:noFill/>
    </a:ln>
    <a:effectLst/>
  </c:spPr>
  <c:txPr>
    <a:bodyPr/>
    <a:lstStyle/>
    <a:p>
      <a:pPr>
        <a:defRPr lang="en-US"/>
      </a:pP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5"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5"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5"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0.54916</cdr:x>
      <cdr:y>0.11926</cdr:y>
    </cdr:from>
    <cdr:to>
      <cdr:x>0.58548</cdr:x>
      <cdr:y>0.18604</cdr:y>
    </cdr:to>
    <cdr:sp>
      <cdr:nvSpPr>
        <cdr:cNvPr id="2" name="Rectangles 1"/>
        <cdr:cNvSpPr/>
      </cdr:nvSpPr>
      <cdr:spPr xmlns:a="http://schemas.openxmlformats.org/drawingml/2006/main">
        <a:xfrm xmlns:a="http://schemas.openxmlformats.org/drawingml/2006/main">
          <a:off x="3198763" y="454366"/>
          <a:ext cx="211541" cy="254465"/>
        </a:xfrm>
        <a:prstGeom xmlns:a="http://schemas.openxmlformats.org/drawingml/2006/main" prst="rect">
          <a:avLst/>
        </a:prstGeom>
      </cdr:spPr>
      <cdr:txBody xmlns:a="http://schemas.openxmlformats.org/drawingml/2006/main">
        <a:bodyPr vertOverflow="clip" wrap="square" rtlCol="0"/>
        <a:lstStyle/>
        <a:p>
          <a:r>
            <a:rPr lang="az-Latn-AZ" b="1" dirty="0">
              <a:solidFill>
                <a:schemeClr val="tx1"/>
              </a:solidFill>
            </a:rPr>
            <a:t>4</a:t>
          </a:r>
          <a:endParaRPr lang="en-US" sz="1100" b="1" dirty="0">
            <a:solidFill>
              <a:schemeClr val="tx1"/>
            </a:solidFill>
          </a:endParaRPr>
        </a:p>
      </cdr:txBody>
    </cdr:sp>
  </cdr:relSizeAnchor>
  <cdr:relSizeAnchor xmlns:cdr="http://schemas.openxmlformats.org/drawingml/2006/chartDrawing">
    <cdr:from>
      <cdr:x>0.69091</cdr:x>
      <cdr:y>0.32396</cdr:y>
    </cdr:from>
    <cdr:to>
      <cdr:x>0.73075</cdr:x>
      <cdr:y>0.3759</cdr:y>
    </cdr:to>
    <cdr:sp>
      <cdr:nvSpPr>
        <cdr:cNvPr id="3" name="Rectangles 2"/>
        <cdr:cNvSpPr/>
      </cdr:nvSpPr>
      <cdr:spPr xmlns:a="http://schemas.openxmlformats.org/drawingml/2006/main">
        <a:xfrm xmlns:a="http://schemas.openxmlformats.org/drawingml/2006/main">
          <a:off x="4024453" y="1234269"/>
          <a:ext cx="232012" cy="197893"/>
        </a:xfrm>
        <a:prstGeom xmlns:a="http://schemas.openxmlformats.org/drawingml/2006/main" prst="rect">
          <a:avLst/>
        </a:prstGeom>
      </cdr:spPr>
      <cdr:txBody xmlns:a="http://schemas.openxmlformats.org/drawingml/2006/main">
        <a:bodyPr vertOverflow="clip" wrap="square" rtlCol="0"/>
        <a:lstStyle/>
        <a:p>
          <a:r>
            <a:rPr lang="az-Latn-AZ" b="1" dirty="0">
              <a:solidFill>
                <a:schemeClr val="tx1"/>
              </a:solidFill>
            </a:rPr>
            <a:t>4</a:t>
          </a:r>
          <a:endParaRPr lang="en-US" sz="1100" b="1" dirty="0">
            <a:solidFill>
              <a:schemeClr val="tx1"/>
            </a:solidFill>
          </a:endParaRPr>
        </a:p>
      </cdr:txBody>
    </cdr:sp>
  </cdr:relSizeAnchor>
  <cdr:relSizeAnchor xmlns:cdr="http://schemas.openxmlformats.org/drawingml/2006/chartDrawing">
    <cdr:from>
      <cdr:x>0.66397</cdr:x>
      <cdr:y>0.66246</cdr:y>
    </cdr:from>
    <cdr:to>
      <cdr:x>0.71317</cdr:x>
      <cdr:y>0.72883</cdr:y>
    </cdr:to>
    <cdr:sp>
      <cdr:nvSpPr>
        <cdr:cNvPr id="4" name="Rectangles 3"/>
        <cdr:cNvSpPr/>
      </cdr:nvSpPr>
      <cdr:spPr xmlns:a="http://schemas.openxmlformats.org/drawingml/2006/main">
        <a:xfrm xmlns:a="http://schemas.openxmlformats.org/drawingml/2006/main">
          <a:off x="3867504" y="2523983"/>
          <a:ext cx="286603" cy="252856"/>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7</a:t>
          </a:r>
          <a:endParaRPr lang="en-US" sz="1100" b="1" dirty="0">
            <a:solidFill>
              <a:schemeClr val="tx1"/>
            </a:solidFill>
          </a:endParaRPr>
        </a:p>
      </cdr:txBody>
    </cdr:sp>
  </cdr:relSizeAnchor>
  <cdr:relSizeAnchor xmlns:cdr="http://schemas.openxmlformats.org/drawingml/2006/chartDrawing">
    <cdr:from>
      <cdr:x>0.49527</cdr:x>
      <cdr:y>0.80396</cdr:y>
    </cdr:from>
    <cdr:to>
      <cdr:x>0.5433</cdr:x>
      <cdr:y>0.86127</cdr:y>
    </cdr:to>
    <cdr:sp>
      <cdr:nvSpPr>
        <cdr:cNvPr id="5" name="Rectangles 4"/>
        <cdr:cNvSpPr/>
      </cdr:nvSpPr>
      <cdr:spPr xmlns:a="http://schemas.openxmlformats.org/drawingml/2006/main">
        <a:xfrm xmlns:a="http://schemas.openxmlformats.org/drawingml/2006/main">
          <a:off x="2884865" y="3063069"/>
          <a:ext cx="279779" cy="218365"/>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2</a:t>
          </a:r>
          <a:endParaRPr lang="en-US" sz="1100" b="1" dirty="0">
            <a:solidFill>
              <a:schemeClr val="tx1"/>
            </a:solidFill>
          </a:endParaRPr>
        </a:p>
      </cdr:txBody>
    </cdr:sp>
  </cdr:relSizeAnchor>
  <cdr:relSizeAnchor xmlns:cdr="http://schemas.openxmlformats.org/drawingml/2006/chartDrawing">
    <cdr:from>
      <cdr:x>0.41561</cdr:x>
      <cdr:y>0.78604</cdr:y>
    </cdr:from>
    <cdr:to>
      <cdr:x>0.45427</cdr:x>
      <cdr:y>0.85052</cdr:y>
    </cdr:to>
    <cdr:sp>
      <cdr:nvSpPr>
        <cdr:cNvPr id="6" name="Rectangles 5"/>
        <cdr:cNvSpPr/>
      </cdr:nvSpPr>
      <cdr:spPr xmlns:a="http://schemas.openxmlformats.org/drawingml/2006/main">
        <a:xfrm xmlns:a="http://schemas.openxmlformats.org/drawingml/2006/main">
          <a:off x="2420841" y="2994830"/>
          <a:ext cx="225188" cy="245659"/>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2</a:t>
          </a:r>
          <a:endParaRPr lang="en-US" sz="1100" b="1" dirty="0">
            <a:solidFill>
              <a:schemeClr val="tx1"/>
            </a:solidFill>
          </a:endParaRPr>
        </a:p>
      </cdr:txBody>
    </cdr:sp>
  </cdr:relSizeAnchor>
  <cdr:relSizeAnchor xmlns:cdr="http://schemas.openxmlformats.org/drawingml/2006/chartDrawing">
    <cdr:from>
      <cdr:x>0.35352</cdr:x>
      <cdr:y>0.77351</cdr:y>
    </cdr:from>
    <cdr:to>
      <cdr:x>0.39101</cdr:x>
      <cdr:y>0.82545</cdr:y>
    </cdr:to>
    <cdr:sp>
      <cdr:nvSpPr>
        <cdr:cNvPr id="7" name="Rectangles 6"/>
        <cdr:cNvSpPr/>
      </cdr:nvSpPr>
      <cdr:spPr xmlns:a="http://schemas.openxmlformats.org/drawingml/2006/main">
        <a:xfrm xmlns:a="http://schemas.openxmlformats.org/drawingml/2006/main">
          <a:off x="2059175" y="2947062"/>
          <a:ext cx="218364" cy="197893"/>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0.29377</cdr:x>
      <cdr:y>0.65351</cdr:y>
    </cdr:from>
    <cdr:to>
      <cdr:x>0.33243</cdr:x>
      <cdr:y>0.70903</cdr:y>
    </cdr:to>
    <cdr:sp>
      <cdr:nvSpPr>
        <cdr:cNvPr id="8" name="Rectangles 7"/>
        <cdr:cNvSpPr/>
      </cdr:nvSpPr>
      <cdr:spPr xmlns:a="http://schemas.openxmlformats.org/drawingml/2006/main">
        <a:xfrm xmlns:a="http://schemas.openxmlformats.org/drawingml/2006/main">
          <a:off x="1711157" y="2489863"/>
          <a:ext cx="225188" cy="211541"/>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3</a:t>
          </a:r>
          <a:endParaRPr lang="en-US" sz="1100" b="1" dirty="0">
            <a:solidFill>
              <a:schemeClr val="tx1"/>
            </a:solidFill>
          </a:endParaRPr>
        </a:p>
      </cdr:txBody>
    </cdr:sp>
  </cdr:relSizeAnchor>
  <cdr:relSizeAnchor xmlns:cdr="http://schemas.openxmlformats.org/drawingml/2006/chartDrawing">
    <cdr:from>
      <cdr:x>0.25628</cdr:x>
      <cdr:y>0.55321</cdr:y>
    </cdr:from>
    <cdr:to>
      <cdr:x>0.29611</cdr:x>
      <cdr:y>0.61062</cdr:y>
    </cdr:to>
    <cdr:sp>
      <cdr:nvSpPr>
        <cdr:cNvPr id="9" name="Rectangles 8"/>
        <cdr:cNvSpPr/>
      </cdr:nvSpPr>
      <cdr:spPr xmlns:a="http://schemas.openxmlformats.org/drawingml/2006/main">
        <a:xfrm xmlns:a="http://schemas.openxmlformats.org/drawingml/2006/main">
          <a:off x="1492793" y="2107726"/>
          <a:ext cx="232012" cy="218754"/>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0.24457</cdr:x>
      <cdr:y>0.49231</cdr:y>
    </cdr:from>
    <cdr:to>
      <cdr:x>0.2844</cdr:x>
      <cdr:y>0.55142</cdr:y>
    </cdr:to>
    <cdr:sp>
      <cdr:nvSpPr>
        <cdr:cNvPr id="10" name="Rectangles 9"/>
        <cdr:cNvSpPr/>
      </cdr:nvSpPr>
      <cdr:spPr xmlns:a="http://schemas.openxmlformats.org/drawingml/2006/main">
        <a:xfrm xmlns:a="http://schemas.openxmlformats.org/drawingml/2006/main">
          <a:off x="1424554" y="1875714"/>
          <a:ext cx="232012" cy="225188"/>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0.24808</cdr:x>
      <cdr:y>0.41888</cdr:y>
    </cdr:from>
    <cdr:to>
      <cdr:x>0.27737</cdr:x>
      <cdr:y>0.47619</cdr:y>
    </cdr:to>
    <cdr:sp>
      <cdr:nvSpPr>
        <cdr:cNvPr id="11" name="Rectangles 10"/>
        <cdr:cNvSpPr/>
      </cdr:nvSpPr>
      <cdr:spPr xmlns:a="http://schemas.openxmlformats.org/drawingml/2006/main">
        <a:xfrm xmlns:a="http://schemas.openxmlformats.org/drawingml/2006/main">
          <a:off x="1445026" y="1595935"/>
          <a:ext cx="170598" cy="218364"/>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0.24925</cdr:x>
      <cdr:y>0.34903</cdr:y>
    </cdr:from>
    <cdr:to>
      <cdr:x>0.28088</cdr:x>
      <cdr:y>0.40634</cdr:y>
    </cdr:to>
    <cdr:sp>
      <cdr:nvSpPr>
        <cdr:cNvPr id="12" name="Rectangles 11"/>
        <cdr:cNvSpPr/>
      </cdr:nvSpPr>
      <cdr:spPr xmlns:a="http://schemas.openxmlformats.org/drawingml/2006/main">
        <a:xfrm xmlns:a="http://schemas.openxmlformats.org/drawingml/2006/main">
          <a:off x="1451850" y="1329804"/>
          <a:ext cx="184245" cy="218364"/>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0.26683</cdr:x>
      <cdr:y>0.28993</cdr:y>
    </cdr:from>
    <cdr:to>
      <cdr:x>0.30197</cdr:x>
      <cdr:y>0.34366</cdr:y>
    </cdr:to>
    <cdr:sp>
      <cdr:nvSpPr>
        <cdr:cNvPr id="13" name="Rectangles 12"/>
        <cdr:cNvSpPr/>
      </cdr:nvSpPr>
      <cdr:spPr xmlns:a="http://schemas.openxmlformats.org/drawingml/2006/main">
        <a:xfrm xmlns:a="http://schemas.openxmlformats.org/drawingml/2006/main">
          <a:off x="1554209" y="1104616"/>
          <a:ext cx="204716" cy="204716"/>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0.30431</cdr:x>
      <cdr:y>0.22545</cdr:y>
    </cdr:from>
    <cdr:to>
      <cdr:x>0.32892</cdr:x>
      <cdr:y>0.29888</cdr:y>
    </cdr:to>
    <cdr:sp>
      <cdr:nvSpPr>
        <cdr:cNvPr id="14" name="Rectangles 13"/>
        <cdr:cNvSpPr/>
      </cdr:nvSpPr>
      <cdr:spPr xmlns:a="http://schemas.openxmlformats.org/drawingml/2006/main">
        <a:xfrm xmlns:a="http://schemas.openxmlformats.org/drawingml/2006/main">
          <a:off x="1772573" y="858956"/>
          <a:ext cx="143301" cy="279779"/>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0.33126</cdr:x>
      <cdr:y>0.17709</cdr:y>
    </cdr:from>
    <cdr:to>
      <cdr:x>0.37109</cdr:x>
      <cdr:y>0.23619</cdr:y>
    </cdr:to>
    <cdr:sp>
      <cdr:nvSpPr>
        <cdr:cNvPr id="15" name="Rectangles 14"/>
        <cdr:cNvSpPr/>
      </cdr:nvSpPr>
      <cdr:spPr xmlns:a="http://schemas.openxmlformats.org/drawingml/2006/main">
        <a:xfrm xmlns:a="http://schemas.openxmlformats.org/drawingml/2006/main">
          <a:off x="1929521" y="674712"/>
          <a:ext cx="232012" cy="225188"/>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0.37109</cdr:x>
      <cdr:y>0.135</cdr:y>
    </cdr:from>
    <cdr:to>
      <cdr:x>0.40038</cdr:x>
      <cdr:y>0.20037</cdr:y>
    </cdr:to>
    <cdr:sp>
      <cdr:nvSpPr>
        <cdr:cNvPr id="16" name="Rectangles 15"/>
        <cdr:cNvSpPr/>
      </cdr:nvSpPr>
      <cdr:spPr xmlns:a="http://schemas.openxmlformats.org/drawingml/2006/main">
        <a:xfrm xmlns:a="http://schemas.openxmlformats.org/drawingml/2006/main">
          <a:off x="2161533" y="514351"/>
          <a:ext cx="170597" cy="249072"/>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0.41209</cdr:x>
      <cdr:y>0.11926</cdr:y>
    </cdr:from>
    <cdr:to>
      <cdr:x>0.44841</cdr:x>
      <cdr:y>0.18784</cdr:y>
    </cdr:to>
    <cdr:sp>
      <cdr:nvSpPr>
        <cdr:cNvPr id="17" name="Rectangles 16"/>
        <cdr:cNvSpPr/>
      </cdr:nvSpPr>
      <cdr:spPr xmlns:a="http://schemas.openxmlformats.org/drawingml/2006/main">
        <a:xfrm xmlns:a="http://schemas.openxmlformats.org/drawingml/2006/main">
          <a:off x="2400370" y="454366"/>
          <a:ext cx="211540" cy="261288"/>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0.46364</cdr:x>
      <cdr:y>0.10187</cdr:y>
    </cdr:from>
    <cdr:to>
      <cdr:x>0.48824</cdr:x>
      <cdr:y>0.15918</cdr:y>
    </cdr:to>
    <cdr:sp>
      <cdr:nvSpPr>
        <cdr:cNvPr id="18" name="Rectangles 17"/>
        <cdr:cNvSpPr/>
      </cdr:nvSpPr>
      <cdr:spPr xmlns:a="http://schemas.openxmlformats.org/drawingml/2006/main">
        <a:xfrm xmlns:a="http://schemas.openxmlformats.org/drawingml/2006/main">
          <a:off x="2700620" y="388108"/>
          <a:ext cx="143301" cy="218364"/>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0.43779</cdr:x>
      <cdr:y>0.12276</cdr:y>
    </cdr:from>
    <cdr:to>
      <cdr:x>0.49591</cdr:x>
      <cdr:y>0.17228</cdr:y>
    </cdr:to>
    <cdr:sp>
      <cdr:nvSpPr>
        <cdr:cNvPr id="2" name="Rectangles 1"/>
        <cdr:cNvSpPr/>
      </cdr:nvSpPr>
      <cdr:spPr xmlns:a="http://schemas.openxmlformats.org/drawingml/2006/main">
        <a:xfrm xmlns:a="http://schemas.openxmlformats.org/drawingml/2006/main">
          <a:off x="2364613" y="507466"/>
          <a:ext cx="313899" cy="204717"/>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0.38473</cdr:x>
      <cdr:y>0.13046</cdr:y>
    </cdr:from>
    <cdr:to>
      <cdr:x>0.42137</cdr:x>
      <cdr:y>0.19374</cdr:y>
    </cdr:to>
    <cdr:sp>
      <cdr:nvSpPr>
        <cdr:cNvPr id="3" name="Rectangles 2"/>
        <cdr:cNvSpPr/>
      </cdr:nvSpPr>
      <cdr:spPr xmlns:a="http://schemas.openxmlformats.org/drawingml/2006/main">
        <a:xfrm xmlns:a="http://schemas.openxmlformats.org/drawingml/2006/main">
          <a:off x="2078011" y="539283"/>
          <a:ext cx="197898" cy="261610"/>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0.32661</cdr:x>
      <cdr:y>0.17228</cdr:y>
    </cdr:from>
    <cdr:to>
      <cdr:x>0.37083</cdr:x>
      <cdr:y>0.23557</cdr:y>
    </cdr:to>
    <cdr:sp>
      <cdr:nvSpPr>
        <cdr:cNvPr id="4" name="Rectangles 3"/>
        <cdr:cNvSpPr/>
      </cdr:nvSpPr>
      <cdr:spPr xmlns:a="http://schemas.openxmlformats.org/drawingml/2006/main">
        <a:xfrm xmlns:a="http://schemas.openxmlformats.org/drawingml/2006/main">
          <a:off x="1764112" y="712184"/>
          <a:ext cx="238836" cy="261609"/>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0.27481</cdr:x>
      <cdr:y>0.23557</cdr:y>
    </cdr:from>
    <cdr:to>
      <cdr:x>0.31903</cdr:x>
      <cdr:y>0.29885</cdr:y>
    </cdr:to>
    <cdr:sp>
      <cdr:nvSpPr>
        <cdr:cNvPr id="5" name="Rectangles 4"/>
        <cdr:cNvSpPr/>
      </cdr:nvSpPr>
      <cdr:spPr xmlns:a="http://schemas.openxmlformats.org/drawingml/2006/main">
        <a:xfrm xmlns:a="http://schemas.openxmlformats.org/drawingml/2006/main">
          <a:off x="1484333" y="973793"/>
          <a:ext cx="238836" cy="261610"/>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0.24197</cdr:x>
      <cdr:y>0.30929</cdr:y>
    </cdr:from>
    <cdr:to>
      <cdr:x>0.27987</cdr:x>
      <cdr:y>0.36707</cdr:y>
    </cdr:to>
    <cdr:sp>
      <cdr:nvSpPr>
        <cdr:cNvPr id="6" name="Rectangles 5"/>
        <cdr:cNvSpPr/>
      </cdr:nvSpPr>
      <cdr:spPr xmlns:a="http://schemas.openxmlformats.org/drawingml/2006/main">
        <a:xfrm xmlns:a="http://schemas.openxmlformats.org/drawingml/2006/main">
          <a:off x="1306913" y="1278564"/>
          <a:ext cx="204716" cy="238835"/>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0.22301</cdr:x>
      <cdr:y>0.39804</cdr:y>
    </cdr:from>
    <cdr:to>
      <cdr:x>0.2546</cdr:x>
      <cdr:y>0.45125</cdr:y>
    </cdr:to>
    <cdr:sp>
      <cdr:nvSpPr>
        <cdr:cNvPr id="7" name="Rectangles 6"/>
        <cdr:cNvSpPr/>
      </cdr:nvSpPr>
      <cdr:spPr xmlns:a="http://schemas.openxmlformats.org/drawingml/2006/main">
        <a:xfrm xmlns:a="http://schemas.openxmlformats.org/drawingml/2006/main">
          <a:off x="1204553" y="1645443"/>
          <a:ext cx="170597" cy="219975"/>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0.22428</cdr:x>
      <cdr:y>0.54865</cdr:y>
    </cdr:from>
    <cdr:to>
      <cdr:x>0.26723</cdr:x>
      <cdr:y>0.60196</cdr:y>
    </cdr:to>
    <cdr:sp>
      <cdr:nvSpPr>
        <cdr:cNvPr id="8" name="Rectangles 7"/>
        <cdr:cNvSpPr/>
      </cdr:nvSpPr>
      <cdr:spPr xmlns:a="http://schemas.openxmlformats.org/drawingml/2006/main">
        <a:xfrm xmlns:a="http://schemas.openxmlformats.org/drawingml/2006/main">
          <a:off x="1211377" y="2268027"/>
          <a:ext cx="232012" cy="220379"/>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3</a:t>
          </a:r>
          <a:endParaRPr lang="en-US" sz="1100" b="1" dirty="0">
            <a:solidFill>
              <a:schemeClr val="tx1"/>
            </a:solidFill>
          </a:endParaRPr>
        </a:p>
      </cdr:txBody>
    </cdr:sp>
  </cdr:relSizeAnchor>
  <cdr:relSizeAnchor xmlns:cdr="http://schemas.openxmlformats.org/drawingml/2006/chartDrawing">
    <cdr:from>
      <cdr:x>0.27102</cdr:x>
      <cdr:y>0.71207</cdr:y>
    </cdr:from>
    <cdr:to>
      <cdr:x>0.31903</cdr:x>
      <cdr:y>0.76985</cdr:y>
    </cdr:to>
    <cdr:sp>
      <cdr:nvSpPr>
        <cdr:cNvPr id="9" name="Rectangles 8"/>
        <cdr:cNvSpPr/>
      </cdr:nvSpPr>
      <cdr:spPr xmlns:a="http://schemas.openxmlformats.org/drawingml/2006/main">
        <a:xfrm xmlns:a="http://schemas.openxmlformats.org/drawingml/2006/main">
          <a:off x="1463861" y="2943592"/>
          <a:ext cx="259307" cy="238835"/>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0.37336</cdr:x>
      <cdr:y>0.79461</cdr:y>
    </cdr:from>
    <cdr:to>
      <cdr:x>0.43147</cdr:x>
      <cdr:y>0.84578</cdr:y>
    </cdr:to>
    <cdr:sp>
      <cdr:nvSpPr>
        <cdr:cNvPr id="10" name="Rectangles 9"/>
        <cdr:cNvSpPr/>
      </cdr:nvSpPr>
      <cdr:spPr xmlns:a="http://schemas.openxmlformats.org/drawingml/2006/main">
        <a:xfrm xmlns:a="http://schemas.openxmlformats.org/drawingml/2006/main">
          <a:off x="2016595" y="3284786"/>
          <a:ext cx="313899" cy="211540"/>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3</a:t>
          </a:r>
          <a:endParaRPr lang="en-US" sz="1100" b="1" dirty="0">
            <a:solidFill>
              <a:schemeClr val="tx1"/>
            </a:solidFill>
          </a:endParaRPr>
        </a:p>
      </cdr:txBody>
    </cdr:sp>
  </cdr:relSizeAnchor>
  <cdr:relSizeAnchor xmlns:cdr="http://schemas.openxmlformats.org/drawingml/2006/chartDrawing">
    <cdr:from>
      <cdr:x>0.50728</cdr:x>
      <cdr:y>0.82102</cdr:y>
    </cdr:from>
    <cdr:to>
      <cdr:x>0.55908</cdr:x>
      <cdr:y>0.8821</cdr:y>
    </cdr:to>
    <cdr:sp>
      <cdr:nvSpPr>
        <cdr:cNvPr id="11" name="Rectangles 10"/>
        <cdr:cNvSpPr/>
      </cdr:nvSpPr>
      <cdr:spPr xmlns:a="http://schemas.openxmlformats.org/drawingml/2006/main">
        <a:xfrm xmlns:a="http://schemas.openxmlformats.org/drawingml/2006/main">
          <a:off x="2739927" y="3393967"/>
          <a:ext cx="279779" cy="252483"/>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1</a:t>
          </a:r>
          <a:endParaRPr lang="en-US" sz="1100" b="1" dirty="0">
            <a:solidFill>
              <a:schemeClr val="tx1"/>
            </a:solidFill>
          </a:endParaRPr>
        </a:p>
      </cdr:txBody>
    </cdr:sp>
  </cdr:relSizeAnchor>
  <cdr:relSizeAnchor xmlns:cdr="http://schemas.openxmlformats.org/drawingml/2006/chartDrawing">
    <cdr:from>
      <cdr:x>0.71195</cdr:x>
      <cdr:y>0.60196</cdr:y>
    </cdr:from>
    <cdr:to>
      <cdr:x>0.77133</cdr:x>
      <cdr:y>0.65925</cdr:y>
    </cdr:to>
    <cdr:sp>
      <cdr:nvSpPr>
        <cdr:cNvPr id="12" name="Rectangles 11"/>
        <cdr:cNvSpPr/>
      </cdr:nvSpPr>
      <cdr:spPr xmlns:a="http://schemas.openxmlformats.org/drawingml/2006/main">
        <a:xfrm xmlns:a="http://schemas.openxmlformats.org/drawingml/2006/main">
          <a:off x="3845395" y="2488406"/>
          <a:ext cx="320723" cy="236821"/>
        </a:xfrm>
        <a:prstGeom xmlns:a="http://schemas.openxmlformats.org/drawingml/2006/main" prst="rect">
          <a:avLst/>
        </a:prstGeom>
      </cdr:spPr>
      <cdr:txBody xmlns:a="http://schemas.openxmlformats.org/drawingml/2006/main">
        <a:bodyPr vertOverflow="clip" wrap="square" rtlCol="0"/>
        <a:lstStyle/>
        <a:p>
          <a:r>
            <a:rPr lang="az-Latn-AZ" sz="1100" b="1" dirty="0">
              <a:solidFill>
                <a:schemeClr val="tx1"/>
              </a:solidFill>
            </a:rPr>
            <a:t>7</a:t>
          </a:r>
          <a:endParaRPr lang="en-US" sz="1100" b="1" dirty="0">
            <a:solidFill>
              <a:schemeClr val="tx1"/>
            </a:solidFill>
          </a:endParaRPr>
        </a:p>
      </cdr:txBody>
    </cdr:sp>
  </cdr:relSizeAnchor>
</c:userShapes>
</file>

<file path=ppt/ink/ink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5"/>
    </inkml:context>
    <inkml:brush xml:id="br0">
      <inkml:brushProperty name="width" value="0.035" units="cm"/>
      <inkml:brushProperty name="height" value="0.035" units="cm"/>
      <inkml:brushProperty name="color" value="#849398"/>
    </inkml:brush>
  </inkml:definitions>
  <inkml:trace contextRef="#ctx0" brushRef="#br0">1.000 1.000 24575,'0.000'0.000'0</inkml:trace>
</inkml:ink>
</file>

<file path=ppt/ink/ink10.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3"/>
    </inkml:context>
    <inkml:brush xml:id="br0">
      <inkml:brushProperty name="width" value="0.035" units="cm"/>
      <inkml:brushProperty name="height" value="0.035" units="cm"/>
      <inkml:brushProperty name="color" value="#009051"/>
    </inkml:brush>
  </inkml:definitions>
  <inkml:trace contextRef="#ctx0" brushRef="#br0">0.000 0.000 24575,'0.000'7.000'0,"0.000"9.000"0,0.000 14.000 0,0.000 15.000 0,0.000 5.000 0,0.000-7.000 0,0.000-13.000 0,0.000-17.000 0,0.000-6.000 0</inkml:trace>
</inkml:ink>
</file>

<file path=ppt/ink/ink1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44"/>
    </inkml:context>
    <inkml:brush xml:id="br0">
      <inkml:brushProperty name="width" value="0.035" units="cm"/>
      <inkml:brushProperty name="height" value="0.035" units="cm"/>
      <inkml:brushProperty name="color" value="#009051"/>
    </inkml:brush>
  </inkml:definitions>
  <inkml:trace contextRef="#ctx0" brushRef="#br0">1.000 0.000 24575,'2.000'2.000'0,"0.000"0.000"0</inkml:trace>
</inkml:ink>
</file>

<file path=ppt/ink/ink1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14"/>
    </inkml:context>
    <inkml:brush xml:id="br0">
      <inkml:brushProperty name="width" value="0.035" units="cm"/>
      <inkml:brushProperty name="height" value="0.035" units="cm"/>
      <inkml:brushProperty name="color" value="#009051"/>
    </inkml:brush>
  </inkml:definitions>
  <inkml:trace contextRef="#ctx0" brushRef="#br0">0.000 0.000 24575,'0.000'2.000'0,"0.000"0.000"0</inkml:trace>
</inkml:ink>
</file>

<file path=ppt/ink/ink1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18"/>
    </inkml:context>
    <inkml:brush xml:id="br0">
      <inkml:brushProperty name="width" value="0.035" units="cm"/>
      <inkml:brushProperty name="height" value="0.035" units="cm"/>
      <inkml:brushProperty name="color" value="#009051"/>
    </inkml:brush>
  </inkml:definitions>
  <inkml:trace contextRef="#ctx0" brushRef="#br0">0.000 1.000 24575,'5.000'2.000'0,"-1.000"0.000"0</inkml:trace>
</inkml:ink>
</file>

<file path=ppt/ink/ink14.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2"/>
    </inkml:context>
    <inkml:brush xml:id="br0">
      <inkml:brushProperty name="width" value="0.035" units="cm"/>
      <inkml:brushProperty name="height" value="0.035" units="cm"/>
      <inkml:brushProperty name="color" value="#009051"/>
    </inkml:brush>
  </inkml:definitions>
  <inkml:trace contextRef="#ctx0" brushRef="#br0">1.000 0.000 20686,'2.000'0.000'0,"0.000"0.000"0</inkml:trace>
</inkml:ink>
</file>

<file path=ppt/ink/ink15.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2"/>
    </inkml:context>
    <inkml:brush xml:id="br0">
      <inkml:brushProperty name="width" value="0.035" units="cm"/>
      <inkml:brushProperty name="height" value="0.035" units="cm"/>
      <inkml:brushProperty name="color" value="#009051"/>
    </inkml:brush>
  </inkml:definitions>
  <inkml:trace contextRef="#ctx0" brushRef="#br0">0.000 5.000 24575,'14.000'-2.000'0,"-3.000"0.000"0</inkml:trace>
</inkml:ink>
</file>

<file path=ppt/ink/ink16.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3"/>
    </inkml:context>
    <inkml:brush xml:id="br0">
      <inkml:brushProperty name="width" value="0.035" units="cm"/>
      <inkml:brushProperty name="height" value="0.035" units="cm"/>
      <inkml:brushProperty name="color" value="#009051"/>
    </inkml:brush>
  </inkml:definitions>
  <inkml:trace contextRef="#ctx0" brushRef="#br0">4.000 1.000 24575,'-2.000'0.000'0,"1.000"0.000"0</inkml:trace>
</inkml:ink>
</file>

<file path=ppt/ink/ink17.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17"/>
    </inkml:context>
    <inkml:brush xml:id="br0">
      <inkml:brushProperty name="width" value="0.035" units="cm"/>
      <inkml:brushProperty name="height" value="0.035" units="cm"/>
      <inkml:brushProperty name="color" value="#009051"/>
    </inkml:brush>
  </inkml:definitions>
  <inkml:trace contextRef="#ctx0" brushRef="#br0">0.000 0.000 24575,'3.000'3.000'0,"-2.000"-2.000"0</inkml:trace>
</inkml:ink>
</file>

<file path=ppt/ink/ink18.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5"/>
    </inkml:context>
    <inkml:brush xml:id="br0">
      <inkml:brushProperty name="width" value="0.035" units="cm"/>
      <inkml:brushProperty name="height" value="0.035" units="cm"/>
      <inkml:brushProperty name="color" value="#849398"/>
    </inkml:brush>
  </inkml:definitions>
  <inkml:trace contextRef="#ctx0" brushRef="#br0">1.000 1.000 24575,'0.000'0.000'0</inkml:trace>
</inkml:ink>
</file>

<file path=ppt/ink/ink19.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6"/>
    </inkml:context>
    <inkml:brush xml:id="br0">
      <inkml:brushProperty name="width" value="0.035" units="cm"/>
      <inkml:brushProperty name="height" value="0.035" units="cm"/>
      <inkml:brushProperty name="color" value="#849398"/>
    </inkml:brush>
  </inkml:definitions>
  <inkml:trace contextRef="#ctx0" brushRef="#br0">1.000 0.000 24575,'0.000'0.000'0</inkml:trace>
</inkml:ink>
</file>

<file path=ppt/ink/ink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6"/>
    </inkml:context>
    <inkml:brush xml:id="br0">
      <inkml:brushProperty name="width" value="0.035" units="cm"/>
      <inkml:brushProperty name="height" value="0.035" units="cm"/>
      <inkml:brushProperty name="color" value="#849398"/>
    </inkml:brush>
  </inkml:definitions>
  <inkml:trace contextRef="#ctx0" brushRef="#br0">1.000 0.000 24575,'0.000'0.000'0</inkml:trace>
</inkml:ink>
</file>

<file path=ppt/ink/ink20.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7"/>
    </inkml:context>
    <inkml:brush xml:id="br0">
      <inkml:brushProperty name="width" value="0.035" units="cm"/>
      <inkml:brushProperty name="height" value="0.035" units="cm"/>
      <inkml:brushProperty name="color" value="#849398"/>
    </inkml:brush>
  </inkml:definitions>
  <inkml:trace contextRef="#ctx0" brushRef="#br0">0.000 0.000 24575,'0.000'0.000'0</inkml:trace>
</inkml:ink>
</file>

<file path=ppt/ink/ink2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13"/>
    </inkml:context>
    <inkml:brush xml:id="br0">
      <inkml:brushProperty name="width" value="0.035" units="cm"/>
      <inkml:brushProperty name="height" value="0.035" units="cm"/>
      <inkml:brushProperty name="color" value="#849398"/>
    </inkml:brush>
  </inkml:definitions>
  <inkml:trace contextRef="#ctx0" brushRef="#br0">88.000 220.000 24575,'0.000'12.000'0,"0.000"-2.000"0,0.000 0.000 0,0.000 1.000 0,0.000 0.000 0,0.000 4.000 0,0.000 1.000 0,0.000 4.000 0,0.000 2.000 0,0.000 1.000 0,0.000-1.000 0,0.000 1.000 0,0.000-2.000 0,0.000 0.000 0,0.000-1.000 0,0.000-2.000 0,0.000 0.000 0,0.000 0.000 0,0.000 0.000 0,0.000-1.000 0,0.000 1.000 0,0.000 0.000 0,0.000-2.000 0,0.000-1.000 0,0.000-1.000 0,0.000-3.000 0,0.000 2.000 0,0.000-2.000 0,0.000 3.000 0,0.000 1.000 0,0.000 0.000 0,0.000 5.000 0,0.000 2.000 0,0.000 6.000 0,0.000 5.000 0,0.000 5.000 0,0.000-1.000 0,0.000-3.000 0,0.000-4.000 0,0.000-4.000 0,0.000-4.000 0,0.000-8.000 0,0.000-10.000 0,0.000-16.000 0,-4.000-26.000 0,-6.000-17.000 0,-3.000-11.000 0,-2.000-1.000 0,3.000 10.000 0,3.000 5.000 0,2.000 7.000 0,2.000 3.000 0,3.000 6.000 0,-1.000 3.000 0,1.000 6.000 0,-1.000 3.000 0,1.000 1.000 0,2.000 0.000 0,0.000 0.000 0,0.000 2.000 0,0.000 1.000 0,0.000 2.000 0,0.000 3.000 0,0.000 0.000 0,0.000 1.000 0,0.000 3.000 0,0.000-1.000 0,0.000-1.000 0,0.000-4.000 0,1.000-2.000 0,1.000-2.000 0,2.000 4.000 0,1.000 3.000 0,0.000 3.000 0,1.000 1.000 0,0.000-3.000 0,4.000-4.000 0,2.000-4.000 0,2.000-2.000 0,1.000-2.000 0,-1.000 2.000 0,-3.000 3.000 0,-1.000 6.000 0,-4.000 8.000 0,-2.000 6.000 0,-1.000 5.000 0,0.000 12.000 0,2.000 14.000 0,3.000 40.000 0,-4.000-22.000 0,-1.000 2.000 0,0.000 8.000 0,0.000 1.000 0,-2.000 1.000 0,0.000-2.000 0,-1.000 41.000 0,0.000-13.000 0,0.000-12.000 0,0.000-8.000 0,0.000-11.000 0,0.000-5.000 0,0.000-6.000 0,0.000-5.000 0,0.000-4.000 0,0.000-4.000 0,0.000-6.000 0,0.000-3.000 0,-2.000-2.000 0,-2.000-7.000 0,-1.000-4.000 0,-1.000-11.000 0,-2.000-17.000 0,-3.000-18.000 0,-3.000-23.000 0,-3.000-14.000 0,3.000-4.000 0,4.000 2.000 0,3.000 8.000 0,2.000 7.000 0,2.000 4.000 0,1.000 2.000 0,2.000 3.000 0,0.000 2.000 0,0.000 1.000 0,0.000 2.000 0,0.000 5.000 0,0.000 8.000 0,0.000 10.000 0,0.000 10.000 0,0.000 16.000 0,0.000 17.000 0,0.000 32.000 0,-1.000 17.000 0,-1.000 5.000 0,-3.000-4.000 0,-1.000-15.000 0,-1.000-7.000 0,2.000-6.000 0,1.000-8.000 0,1.000-10.000 0,0.000-13.000 0,2.000-21.000 0,1.000-28.000 0,0.000-26.000 0,0.000-18.000 0,2.000-1.000 0,3.000 6.000 0,3.000 15.000 0,-1.000 20.000 0,0.000 13.000 0,-3.000 14.000 0,-1.000 4.000 0,0.000-1.000 0,-1.000 0.000 0,2.000-1.000 0,0.000 1.000 0,0.000 3.000 0,1.000 4.000 0,-1.000-1.000 0,1.000-1.000 0,-1.000 0.000 0,-2.000-2.000 0,0.000 4.000 0,-2.000 4.000 0,1.000 8.000 0,-1.000 13.000 0,-3.000 14.000 0,0.000 19.000 0,-2.000 16.000 0,0.000 15.000 0,-1.000 7.000 0,0.000-1.000 0,3.000-8.000 0,1.000-11.000 0,2.000-14.000 0,0.000-10.000 0,0.000-8.000 0,0.000-7.000 0,0.000-6.000 0,0.000-7.000 0,-3.000-8.000 0,-1.000-6.000 0,0.000-7.000 0,0.000-7.000 0,4.000-3.000 0,0.000-2.000 0,-1.000-4.000 0,1.000 0.000 0,0.000-3.000 0,-1.000-3.000 0,-1.000 4.000 0,-1.000 4.000 0,-1.000 5.000 0,1.000 6.000 0,0.000 8.000 0,3.000 4.000 0,-1.000 6.000 0,1.000-3.000 0,0.000 1.000 0,0.000 0.000 0,0.000-5.000 0,0.000 0.000 0</inkml:trace>
</inkml:ink>
</file>

<file path=ppt/ink/ink2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27"/>
    </inkml:context>
    <inkml:brush xml:id="br0">
      <inkml:brushProperty name="width" value="0.035" units="cm"/>
      <inkml:brushProperty name="height" value="0.035" units="cm"/>
      <inkml:brushProperty name="color" value="#009051"/>
    </inkml:brush>
  </inkml:definitions>
  <inkml:trace contextRef="#ctx0" brushRef="#br0">0.000 0.000 24575,'0.000'6.000'0,"0.000"1.000"0,0.000 16.000 0,0.000 18.000 0,0.000 17.000 0,3.000 9.000 0,2.000-6.000 0,0.000-8.000 0,3.000-11.000 0,-4.000-8.000 0,-1.000-9.000 0,-1.000-4.000 0,-2.000-4.000 0,0.000-7.000 0,0.000-3.000 0</inkml:trace>
</inkml:ink>
</file>

<file path=ppt/ink/ink2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28"/>
    </inkml:context>
    <inkml:brush xml:id="br0">
      <inkml:brushProperty name="width" value="0.035" units="cm"/>
      <inkml:brushProperty name="height" value="0.035" units="cm"/>
      <inkml:brushProperty name="color" value="#009051"/>
    </inkml:brush>
  </inkml:definitions>
  <inkml:trace contextRef="#ctx0" brushRef="#br0">0.000 1.000 24575,'0.000'5.000'0,"0.000"2.000"0,0.000 4.000 0,0.000 0.000 0,0.000-4.000 0,0.000-2.000 0</inkml:trace>
</inkml:ink>
</file>

<file path=ppt/ink/ink24.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0"/>
    </inkml:context>
    <inkml:brush xml:id="br0">
      <inkml:brushProperty name="width" value="0.035" units="cm"/>
      <inkml:brushProperty name="height" value="0.035" units="cm"/>
      <inkml:brushProperty name="color" value="#009051"/>
    </inkml:brush>
  </inkml:definitions>
  <inkml:trace contextRef="#ctx0" brushRef="#br0">1.000 1.000 24575,'4.000'5.000'0,"-2.000"3.000"0,0.000 13.000 0,-2.000 22.000 0,0.000 20.000 0,0.000-20.000 0,0.000-5.000 0</inkml:trace>
</inkml:ink>
</file>

<file path=ppt/ink/ink25.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1"/>
    </inkml:context>
    <inkml:brush xml:id="br0">
      <inkml:brushProperty name="width" value="0.035" units="cm"/>
      <inkml:brushProperty name="height" value="0.035" units="cm"/>
      <inkml:brushProperty name="color" value="#009051"/>
    </inkml:brush>
  </inkml:definitions>
  <inkml:trace contextRef="#ctx0" brushRef="#br0">0.000 1.000 24575,'0.000'0.000'0</inkml:trace>
</inkml:ink>
</file>

<file path=ppt/ink/ink26.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2"/>
    </inkml:context>
    <inkml:brush xml:id="br0">
      <inkml:brushProperty name="width" value="0.035" units="cm"/>
      <inkml:brushProperty name="height" value="0.035" units="cm"/>
      <inkml:brushProperty name="color" value="#009051"/>
    </inkml:brush>
  </inkml:definitions>
  <inkml:trace contextRef="#ctx0" brushRef="#br0">0.000 1.000 24575,'0.000'7.000'0,"0.000"6.000"0,0.000 7.000 0,0.000 5.000 0,0.000 3.000 0,0.000 1.000 0,0.000-4.000 0,0.000-2.000 0,0.000-2.000 0,0.000-1.000 0,0.000 1.000 0,0.000 3.000 0,0.000-1.000 0,0.000-3.000 0,0.000-3.000 0,0.000-5.000 0,0.000 0.000 0,0.000 1.000 0,0.000 11.000 0,0.000 10.000 0,0.000 4.000 0,0.000 0.000 0,0.000-6.000 0,0.000-16.000 0,0.000-3.000 0</inkml:trace>
</inkml:ink>
</file>

<file path=ppt/ink/ink27.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3"/>
    </inkml:context>
    <inkml:brush xml:id="br0">
      <inkml:brushProperty name="width" value="0.035" units="cm"/>
      <inkml:brushProperty name="height" value="0.035" units="cm"/>
      <inkml:brushProperty name="color" value="#009051"/>
    </inkml:brush>
  </inkml:definitions>
  <inkml:trace contextRef="#ctx0" brushRef="#br0">0.000 0.000 24575,'0.000'7.000'0,"0.000"9.000"0,0.000 14.000 0,0.000 15.000 0,0.000 5.000 0,0.000-7.000 0,0.000-13.000 0,0.000-17.000 0,0.000-6.000 0</inkml:trace>
</inkml:ink>
</file>

<file path=ppt/ink/ink28.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44"/>
    </inkml:context>
    <inkml:brush xml:id="br0">
      <inkml:brushProperty name="width" value="0.035" units="cm"/>
      <inkml:brushProperty name="height" value="0.035" units="cm"/>
      <inkml:brushProperty name="color" value="#009051"/>
    </inkml:brush>
  </inkml:definitions>
  <inkml:trace contextRef="#ctx0" brushRef="#br0">1.000 0.000 24575,'2.000'2.000'0,"0.000"0.000"0</inkml:trace>
</inkml:ink>
</file>

<file path=ppt/ink/ink29.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14"/>
    </inkml:context>
    <inkml:brush xml:id="br0">
      <inkml:brushProperty name="width" value="0.035" units="cm"/>
      <inkml:brushProperty name="height" value="0.035" units="cm"/>
      <inkml:brushProperty name="color" value="#009051"/>
    </inkml:brush>
  </inkml:definitions>
  <inkml:trace contextRef="#ctx0" brushRef="#br0">0.000 0.000 24575,'0.000'2.000'0,"0.000"0.000"0</inkml:trace>
</inkml:ink>
</file>

<file path=ppt/ink/ink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07"/>
    </inkml:context>
    <inkml:brush xml:id="br0">
      <inkml:brushProperty name="width" value="0.035" units="cm"/>
      <inkml:brushProperty name="height" value="0.035" units="cm"/>
      <inkml:brushProperty name="color" value="#849398"/>
    </inkml:brush>
  </inkml:definitions>
  <inkml:trace contextRef="#ctx0" brushRef="#br0">0.000 0.000 24575,'0.000'0.000'0</inkml:trace>
</inkml:ink>
</file>

<file path=ppt/ink/ink30.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18"/>
    </inkml:context>
    <inkml:brush xml:id="br0">
      <inkml:brushProperty name="width" value="0.035" units="cm"/>
      <inkml:brushProperty name="height" value="0.035" units="cm"/>
      <inkml:brushProperty name="color" value="#009051"/>
    </inkml:brush>
  </inkml:definitions>
  <inkml:trace contextRef="#ctx0" brushRef="#br0">0.000 1.000 24575,'5.000'2.000'0,"-1.000"0.000"0</inkml:trace>
</inkml:ink>
</file>

<file path=ppt/ink/ink3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2"/>
    </inkml:context>
    <inkml:brush xml:id="br0">
      <inkml:brushProperty name="width" value="0.035" units="cm"/>
      <inkml:brushProperty name="height" value="0.035" units="cm"/>
      <inkml:brushProperty name="color" value="#009051"/>
    </inkml:brush>
  </inkml:definitions>
  <inkml:trace contextRef="#ctx0" brushRef="#br0">1.000 0.000 20686,'2.000'0.000'0,"0.000"0.000"0</inkml:trace>
</inkml:ink>
</file>

<file path=ppt/ink/ink3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2"/>
    </inkml:context>
    <inkml:brush xml:id="br0">
      <inkml:brushProperty name="width" value="0.035" units="cm"/>
      <inkml:brushProperty name="height" value="0.035" units="cm"/>
      <inkml:brushProperty name="color" value="#009051"/>
    </inkml:brush>
  </inkml:definitions>
  <inkml:trace contextRef="#ctx0" brushRef="#br0">0.000 5.000 24575,'14.000'-2.000'0,"-3.000"0.000"0</inkml:trace>
</inkml:ink>
</file>

<file path=ppt/ink/ink33.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7:03:23"/>
    </inkml:context>
    <inkml:brush xml:id="br0">
      <inkml:brushProperty name="width" value="0.035" units="cm"/>
      <inkml:brushProperty name="height" value="0.035" units="cm"/>
      <inkml:brushProperty name="color" value="#009051"/>
    </inkml:brush>
  </inkml:definitions>
  <inkml:trace contextRef="#ctx0" brushRef="#br0">4.000 1.000 24575,'-2.000'0.000'0,"1.000"0.000"0</inkml:trace>
</inkml:ink>
</file>

<file path=ppt/ink/ink4.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13"/>
    </inkml:context>
    <inkml:brush xml:id="br0">
      <inkml:brushProperty name="width" value="0.035" units="cm"/>
      <inkml:brushProperty name="height" value="0.035" units="cm"/>
      <inkml:brushProperty name="color" value="#849398"/>
    </inkml:brush>
  </inkml:definitions>
  <inkml:trace contextRef="#ctx0" brushRef="#br0">88.000 220.000 24575,'0.000'12.000'0,"0.000"-2.000"0,0.000 0.000 0,0.000 1.000 0,0.000 0.000 0,0.000 4.000 0,0.000 1.000 0,0.000 4.000 0,0.000 2.000 0,0.000 1.000 0,0.000-1.000 0,0.000 1.000 0,0.000-2.000 0,0.000 0.000 0,0.000-1.000 0,0.000-2.000 0,0.000 0.000 0,0.000 0.000 0,0.000 0.000 0,0.000-1.000 0,0.000 1.000 0,0.000 0.000 0,0.000-2.000 0,0.000-1.000 0,0.000-1.000 0,0.000-3.000 0,0.000 2.000 0,0.000-2.000 0,0.000 3.000 0,0.000 1.000 0,0.000 0.000 0,0.000 5.000 0,0.000 2.000 0,0.000 6.000 0,0.000 5.000 0,0.000 5.000 0,0.000-1.000 0,0.000-3.000 0,0.000-4.000 0,0.000-4.000 0,0.000-4.000 0,0.000-8.000 0,0.000-10.000 0,0.000-16.000 0,-4.000-26.000 0,-6.000-17.000 0,-3.000-11.000 0,-2.000-1.000 0,3.000 10.000 0,3.000 5.000 0,2.000 7.000 0,2.000 3.000 0,3.000 6.000 0,-1.000 3.000 0,1.000 6.000 0,-1.000 3.000 0,1.000 1.000 0,2.000 0.000 0,0.000 0.000 0,0.000 2.000 0,0.000 1.000 0,0.000 2.000 0,0.000 3.000 0,0.000 0.000 0,0.000 1.000 0,0.000 3.000 0,0.000-1.000 0,0.000-1.000 0,0.000-4.000 0,1.000-2.000 0,1.000-2.000 0,2.000 4.000 0,1.000 3.000 0,0.000 3.000 0,1.000 1.000 0,0.000-3.000 0,4.000-4.000 0,2.000-4.000 0,2.000-2.000 0,1.000-2.000 0,-1.000 2.000 0,-3.000 3.000 0,-1.000 6.000 0,-4.000 8.000 0,-2.000 6.000 0,-1.000 5.000 0,0.000 12.000 0,2.000 14.000 0,3.000 40.000 0,-4.000-22.000 0,-1.000 2.000 0,0.000 8.000 0,0.000 1.000 0,-2.000 1.000 0,0.000-2.000 0,-1.000 41.000 0,0.000-13.000 0,0.000-12.000 0,0.000-8.000 0,0.000-11.000 0,0.000-5.000 0,0.000-6.000 0,0.000-5.000 0,0.000-4.000 0,0.000-4.000 0,0.000-6.000 0,0.000-3.000 0,-2.000-2.000 0,-2.000-7.000 0,-1.000-4.000 0,-1.000-11.000 0,-2.000-17.000 0,-3.000-18.000 0,-3.000-23.000 0,-3.000-14.000 0,3.000-4.000 0,4.000 2.000 0,3.000 8.000 0,2.000 7.000 0,2.000 4.000 0,1.000 2.000 0,2.000 3.000 0,0.000 2.000 0,0.000 1.000 0,0.000 2.000 0,0.000 5.000 0,0.000 8.000 0,0.000 10.000 0,0.000 10.000 0,0.000 16.000 0,0.000 17.000 0,0.000 32.000 0,-1.000 17.000 0,-1.000 5.000 0,-3.000-4.000 0,-1.000-15.000 0,-1.000-7.000 0,2.000-6.000 0,1.000-8.000 0,1.000-10.000 0,0.000-13.000 0,2.000-21.000 0,1.000-28.000 0,0.000-26.000 0,0.000-18.000 0,2.000-1.000 0,3.000 6.000 0,3.000 15.000 0,-1.000 20.000 0,0.000 13.000 0,-3.000 14.000 0,-1.000 4.000 0,0.000-1.000 0,-1.000 0.000 0,2.000-1.000 0,0.000 1.000 0,0.000 3.000 0,1.000 4.000 0,-1.000-1.000 0,1.000-1.000 0,-1.000 0.000 0,-2.000-2.000 0,0.000 4.000 0,-2.000 4.000 0,1.000 8.000 0,-1.000 13.000 0,-3.000 14.000 0,0.000 19.000 0,-2.000 16.000 0,0.000 15.000 0,-1.000 7.000 0,0.000-1.000 0,3.000-8.000 0,1.000-11.000 0,2.000-14.000 0,0.000-10.000 0,0.000-8.000 0,0.000-7.000 0,0.000-6.000 0,0.000-7.000 0,-3.000-8.000 0,-1.000-6.000 0,0.000-7.000 0,0.000-7.000 0,4.000-3.000 0,0.000-2.000 0,-1.000-4.000 0,1.000 0.000 0,0.000-3.000 0,-1.000-3.000 0,-1.000 4.000 0,-1.000 4.000 0,-1.000 5.000 0,1.000 6.000 0,0.000 8.000 0,3.000 4.000 0,-1.000 6.000 0,1.000-3.000 0,0.000 1.000 0,0.000 0.000 0,0.000-5.000 0,0.000 0.000 0</inkml:trace>
</inkml:ink>
</file>

<file path=ppt/ink/ink5.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27"/>
    </inkml:context>
    <inkml:brush xml:id="br0">
      <inkml:brushProperty name="width" value="0.035" units="cm"/>
      <inkml:brushProperty name="height" value="0.035" units="cm"/>
      <inkml:brushProperty name="color" value="#009051"/>
    </inkml:brush>
  </inkml:definitions>
  <inkml:trace contextRef="#ctx0" brushRef="#br0">0.000 0.000 24575,'0.000'6.000'0,"0.000"1.000"0,0.000 16.000 0,0.000 18.000 0,0.000 17.000 0,3.000 9.000 0,2.000-6.000 0,0.000-8.000 0,3.000-11.000 0,-4.000-8.000 0,-1.000-9.000 0,-1.000-4.000 0,-2.000-4.000 0,0.000-7.000 0,0.000-3.000 0</inkml:trace>
</inkml:ink>
</file>

<file path=ppt/ink/ink6.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28"/>
    </inkml:context>
    <inkml:brush xml:id="br0">
      <inkml:brushProperty name="width" value="0.035" units="cm"/>
      <inkml:brushProperty name="height" value="0.035" units="cm"/>
      <inkml:brushProperty name="color" value="#009051"/>
    </inkml:brush>
  </inkml:definitions>
  <inkml:trace contextRef="#ctx0" brushRef="#br0">0.000 1.000 24575,'0.000'5.000'0,"0.000"2.000"0,0.000 4.000 0,0.000 0.000 0,0.000-4.000 0,0.000-2.000 0</inkml:trace>
</inkml:ink>
</file>

<file path=ppt/ink/ink7.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0"/>
    </inkml:context>
    <inkml:brush xml:id="br0">
      <inkml:brushProperty name="width" value="0.035" units="cm"/>
      <inkml:brushProperty name="height" value="0.035" units="cm"/>
      <inkml:brushProperty name="color" value="#009051"/>
    </inkml:brush>
  </inkml:definitions>
  <inkml:trace contextRef="#ctx0" brushRef="#br0">1.000 1.000 24575,'4.000'5.000'0,"-2.000"3.000"0,0.000 13.000 0,-2.000 22.000 0,0.000 20.000 0,0.000-20.000 0,0.000-5.000 0</inkml:trace>
</inkml:ink>
</file>

<file path=ppt/ink/ink8.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1"/>
    </inkml:context>
    <inkml:brush xml:id="br0">
      <inkml:brushProperty name="width" value="0.035" units="cm"/>
      <inkml:brushProperty name="height" value="0.035" units="cm"/>
      <inkml:brushProperty name="color" value="#009051"/>
    </inkml:brush>
  </inkml:definitions>
  <inkml:trace contextRef="#ctx0" brushRef="#br0">0.000 1.000 24575,'0.000'0.000'0</inkml:trace>
</inkml:ink>
</file>

<file path=ppt/ink/ink9.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6:59:32"/>
    </inkml:context>
    <inkml:brush xml:id="br0">
      <inkml:brushProperty name="width" value="0.035" units="cm"/>
      <inkml:brushProperty name="height" value="0.035" units="cm"/>
      <inkml:brushProperty name="color" value="#009051"/>
    </inkml:brush>
  </inkml:definitions>
  <inkml:trace contextRef="#ctx0" brushRef="#br0">0.000 1.000 24575,'0.000'7.000'0,"0.000"6.000"0,0.000 7.000 0,0.000 5.000 0,0.000 3.000 0,0.000 1.000 0,0.000-4.000 0,0.000-2.000 0,0.000-2.000 0,0.000-1.000 0,0.000 1.000 0,0.000 3.000 0,0.000-1.000 0,0.000-3.000 0,0.000-3.000 0,0.000-5.000 0,0.000 0.000 0,0.000 1.000 0,0.000 11.000 0,0.000 10.000 0,0.000 4.000 0,0.000 0.000 0,0.000-6.000 0,0.000-16.000 0,0.000-3.000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z-Latn-A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0CEC6-79D9-4388-BF81-E455E9DA0AAA}" type="datetimeFigureOut">
              <a:rPr lang="az-Latn-AZ" smtClean="0"/>
            </a:fld>
            <a:endParaRPr lang="az-Latn-AZ"/>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az-Latn-A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az-Latn-A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z-Latn-A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BC81C-1D0F-4E06-B52B-38D138642E19}" type="slidenum">
              <a:rPr lang="az-Latn-AZ" smtClean="0"/>
            </a:fld>
            <a:endParaRPr lang="az-Latn-A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az-Latn-AZ" dirty="0"/>
          </a:p>
        </p:txBody>
      </p:sp>
      <p:sp>
        <p:nvSpPr>
          <p:cNvPr id="4" name="Номер слайда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BC81C-1D0F-4E06-B52B-38D138642E19}" type="slidenum">
              <a:rPr lang="az-Latn-AZ" smtClean="0"/>
            </a:fld>
            <a:endParaRPr lang="az-Latn-A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Date Placeholder 2"/>
          <p:cNvSpPr>
            <a:spLocks noGrp="1"/>
          </p:cNvSpPr>
          <p:nvPr>
            <p:ph type="dt" sz="half" idx="10"/>
          </p:nvPr>
        </p:nvSpPr>
        <p:spPr/>
        <p:txBody>
          <a:bodyPr/>
          <a:lstStyle/>
          <a:p>
            <a:fld id="{BF8607FF-DF25-426E-9D53-B651AF1E4479}" type="datetimeFigureOut">
              <a:rPr lang="az-Latn-AZ" smtClean="0"/>
            </a:fld>
            <a:endParaRPr lang="az-Latn-AZ"/>
          </a:p>
        </p:txBody>
      </p:sp>
      <p:sp>
        <p:nvSpPr>
          <p:cNvPr id="4" name="Footer Placeholder 3"/>
          <p:cNvSpPr>
            <a:spLocks noGrp="1"/>
          </p:cNvSpPr>
          <p:nvPr>
            <p:ph type="ftr" sz="quarter" idx="11"/>
          </p:nvPr>
        </p:nvSpPr>
        <p:spPr/>
        <p:txBody>
          <a:bodyPr/>
          <a:lstStyle/>
          <a:p>
            <a:endParaRPr lang="az-Latn-AZ"/>
          </a:p>
        </p:txBody>
      </p:sp>
      <p:sp>
        <p:nvSpPr>
          <p:cNvPr id="5" name="Slide Number Placeholder 4"/>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endParaRPr lang="ru-RU"/>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endParaRPr lang="ru-RU"/>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endParaRPr lang="ru-RU"/>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showMasterSp="0">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showMasterSp="0">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endParaRPr lang="ru-RU"/>
          </a:p>
        </p:txBody>
      </p:sp>
      <p:sp>
        <p:nvSpPr>
          <p:cNvPr id="4" name="Date Placeholder 3"/>
          <p:cNvSpPr>
            <a:spLocks noGrp="1"/>
          </p:cNvSpPr>
          <p:nvPr>
            <p:ph type="dt" sz="half" idx="10"/>
          </p:nvPr>
        </p:nvSpPr>
        <p:spPr/>
        <p:txBody>
          <a:bodyPr/>
          <a:lstStyle/>
          <a:p>
            <a:fld id="{BF8607FF-DF25-426E-9D53-B651AF1E4479}" type="datetimeFigureOut">
              <a:rPr lang="az-Latn-AZ" smtClean="0"/>
            </a:fld>
            <a:endParaRPr lang="az-Latn-AZ"/>
          </a:p>
        </p:txBody>
      </p:sp>
      <p:sp>
        <p:nvSpPr>
          <p:cNvPr id="5" name="Footer Placeholder 4"/>
          <p:cNvSpPr>
            <a:spLocks noGrp="1"/>
          </p:cNvSpPr>
          <p:nvPr>
            <p:ph type="ftr" sz="quarter" idx="11"/>
          </p:nvPr>
        </p:nvSpPr>
        <p:spPr/>
        <p:txBody>
          <a:bodyPr/>
          <a:lstStyle/>
          <a:p>
            <a:endParaRPr lang="az-Latn-AZ"/>
          </a:p>
        </p:txBody>
      </p:sp>
      <p:sp>
        <p:nvSpPr>
          <p:cNvPr id="6" name="Slide Number Placeholder 5"/>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Date Placeholder 4"/>
          <p:cNvSpPr>
            <a:spLocks noGrp="1"/>
          </p:cNvSpPr>
          <p:nvPr>
            <p:ph type="dt" sz="half" idx="10"/>
          </p:nvPr>
        </p:nvSpPr>
        <p:spPr/>
        <p:txBody>
          <a:bodyPr/>
          <a:lstStyle/>
          <a:p>
            <a:fld id="{BF8607FF-DF25-426E-9D53-B651AF1E4479}" type="datetimeFigureOut">
              <a:rPr lang="az-Latn-AZ" smtClean="0"/>
            </a:fld>
            <a:endParaRPr lang="az-Latn-AZ"/>
          </a:p>
        </p:txBody>
      </p:sp>
      <p:sp>
        <p:nvSpPr>
          <p:cNvPr id="6" name="Footer Placeholder 5"/>
          <p:cNvSpPr>
            <a:spLocks noGrp="1"/>
          </p:cNvSpPr>
          <p:nvPr>
            <p:ph type="ftr" sz="quarter" idx="11"/>
          </p:nvPr>
        </p:nvSpPr>
        <p:spPr/>
        <p:txBody>
          <a:bodyPr/>
          <a:lstStyle/>
          <a:p>
            <a:endParaRPr lang="az-Latn-AZ"/>
          </a:p>
        </p:txBody>
      </p:sp>
      <p:sp>
        <p:nvSpPr>
          <p:cNvPr id="7" name="Slide Number Placeholder 6"/>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7" name="Date Placeholder 6"/>
          <p:cNvSpPr>
            <a:spLocks noGrp="1"/>
          </p:cNvSpPr>
          <p:nvPr>
            <p:ph type="dt" sz="half" idx="10"/>
          </p:nvPr>
        </p:nvSpPr>
        <p:spPr/>
        <p:txBody>
          <a:bodyPr/>
          <a:lstStyle/>
          <a:p>
            <a:fld id="{BF8607FF-DF25-426E-9D53-B651AF1E4479}" type="datetimeFigureOut">
              <a:rPr lang="az-Latn-AZ" smtClean="0"/>
            </a:fld>
            <a:endParaRPr lang="az-Latn-AZ"/>
          </a:p>
        </p:txBody>
      </p:sp>
      <p:sp>
        <p:nvSpPr>
          <p:cNvPr id="8" name="Footer Placeholder 7"/>
          <p:cNvSpPr>
            <a:spLocks noGrp="1"/>
          </p:cNvSpPr>
          <p:nvPr>
            <p:ph type="ftr" sz="quarter" idx="11"/>
          </p:nvPr>
        </p:nvSpPr>
        <p:spPr/>
        <p:txBody>
          <a:bodyPr/>
          <a:lstStyle/>
          <a:p>
            <a:endParaRPr lang="az-Latn-AZ"/>
          </a:p>
        </p:txBody>
      </p:sp>
      <p:sp>
        <p:nvSpPr>
          <p:cNvPr id="9" name="Slide Number Placeholder 8"/>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F8607FF-DF25-426E-9D53-B651AF1E4479}" type="datetimeFigureOut">
              <a:rPr lang="az-Latn-AZ" smtClean="0"/>
            </a:fld>
            <a:endParaRPr lang="az-Latn-AZ"/>
          </a:p>
        </p:txBody>
      </p:sp>
      <p:sp>
        <p:nvSpPr>
          <p:cNvPr id="4" name="Footer Placeholder 3"/>
          <p:cNvSpPr>
            <a:spLocks noGrp="1"/>
          </p:cNvSpPr>
          <p:nvPr>
            <p:ph type="ftr" sz="quarter" idx="11"/>
          </p:nvPr>
        </p:nvSpPr>
        <p:spPr/>
        <p:txBody>
          <a:bodyPr/>
          <a:lstStyle/>
          <a:p>
            <a:endParaRPr lang="az-Latn-AZ"/>
          </a:p>
        </p:txBody>
      </p:sp>
      <p:sp>
        <p:nvSpPr>
          <p:cNvPr id="5" name="Slide Number Placeholder 4"/>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8607FF-DF25-426E-9D53-B651AF1E4479}" type="datetimeFigureOut">
              <a:rPr lang="az-Latn-AZ" smtClean="0"/>
            </a:fld>
            <a:endParaRPr lang="az-Latn-AZ"/>
          </a:p>
        </p:txBody>
      </p:sp>
      <p:sp>
        <p:nvSpPr>
          <p:cNvPr id="3" name="Footer Placeholder 2"/>
          <p:cNvSpPr>
            <a:spLocks noGrp="1"/>
          </p:cNvSpPr>
          <p:nvPr>
            <p:ph type="ftr" sz="quarter" idx="11"/>
          </p:nvPr>
        </p:nvSpPr>
        <p:spPr/>
        <p:txBody>
          <a:bodyPr/>
          <a:lstStyle/>
          <a:p>
            <a:endParaRPr lang="az-Latn-AZ"/>
          </a:p>
        </p:txBody>
      </p:sp>
      <p:sp>
        <p:nvSpPr>
          <p:cNvPr id="4" name="Slide Number Placeholder 3"/>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BF8607FF-DF25-426E-9D53-B651AF1E4479}" type="datetimeFigureOut">
              <a:rPr lang="az-Latn-AZ" smtClean="0"/>
            </a:fld>
            <a:endParaRPr lang="az-Latn-AZ"/>
          </a:p>
        </p:txBody>
      </p:sp>
      <p:sp>
        <p:nvSpPr>
          <p:cNvPr id="6" name="Footer Placeholder 5"/>
          <p:cNvSpPr>
            <a:spLocks noGrp="1"/>
          </p:cNvSpPr>
          <p:nvPr>
            <p:ph type="ftr" sz="quarter" idx="11"/>
          </p:nvPr>
        </p:nvSpPr>
        <p:spPr/>
        <p:txBody>
          <a:bodyPr/>
          <a:lstStyle/>
          <a:p>
            <a:endParaRPr lang="az-Latn-AZ"/>
          </a:p>
        </p:txBody>
      </p:sp>
      <p:sp>
        <p:nvSpPr>
          <p:cNvPr id="7" name="Slide Number Placeholder 6"/>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
        <p:nvSpPr>
          <p:cNvPr id="5" name="Date Placeholder 4"/>
          <p:cNvSpPr>
            <a:spLocks noGrp="1"/>
          </p:cNvSpPr>
          <p:nvPr>
            <p:ph type="dt" sz="half" idx="10"/>
          </p:nvPr>
        </p:nvSpPr>
        <p:spPr/>
        <p:txBody>
          <a:bodyPr/>
          <a:lstStyle/>
          <a:p>
            <a:fld id="{BF8607FF-DF25-426E-9D53-B651AF1E4479}" type="datetimeFigureOut">
              <a:rPr lang="az-Latn-AZ" smtClean="0"/>
            </a:fld>
            <a:endParaRPr lang="az-Latn-AZ"/>
          </a:p>
        </p:txBody>
      </p:sp>
      <p:sp>
        <p:nvSpPr>
          <p:cNvPr id="6" name="Footer Placeholder 5"/>
          <p:cNvSpPr>
            <a:spLocks noGrp="1"/>
          </p:cNvSpPr>
          <p:nvPr>
            <p:ph type="ftr" sz="quarter" idx="11"/>
          </p:nvPr>
        </p:nvSpPr>
        <p:spPr>
          <a:xfrm>
            <a:off x="533400" y="6172200"/>
            <a:ext cx="5811724" cy="365125"/>
          </a:xfrm>
        </p:spPr>
        <p:txBody>
          <a:bodyPr/>
          <a:lstStyle/>
          <a:p>
            <a:endParaRPr lang="az-Latn-AZ"/>
          </a:p>
        </p:txBody>
      </p:sp>
      <p:sp>
        <p:nvSpPr>
          <p:cNvPr id="7" name="Slide Number Placeholder 6"/>
          <p:cNvSpPr>
            <a:spLocks noGrp="1"/>
          </p:cNvSpPr>
          <p:nvPr>
            <p:ph type="sldNum" sz="quarter" idx="12"/>
          </p:nvPr>
        </p:nvSpPr>
        <p:spPr/>
        <p:txBody>
          <a:bodyPr/>
          <a:lstStyle/>
          <a:p>
            <a:fld id="{901E8D57-1907-462F-8D23-F132565B0142}" type="slidenum">
              <a:rPr lang="az-Latn-AZ" smtClean="0"/>
            </a:fld>
            <a:endParaRPr lang="az-Latn-AZ"/>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F8607FF-DF25-426E-9D53-B651AF1E4479}" type="datetimeFigureOut">
              <a:rPr lang="az-Latn-AZ" smtClean="0"/>
            </a:fld>
            <a:endParaRPr lang="az-Latn-AZ"/>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az-Latn-AZ"/>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901E8D57-1907-462F-8D23-F132565B0142}" type="slidenum">
              <a:rPr lang="az-Latn-AZ" smtClean="0"/>
            </a:fld>
            <a:endParaRPr lang="az-Latn-A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customXml" Target="../ink/ink6.xml"/><Relationship Id="rId8" Type="http://schemas.openxmlformats.org/officeDocument/2006/relationships/image" Target="../media/image4.png"/><Relationship Id="rId7" Type="http://schemas.openxmlformats.org/officeDocument/2006/relationships/customXml" Target="../ink/ink5.xml"/><Relationship Id="rId6" Type="http://schemas.openxmlformats.org/officeDocument/2006/relationships/image" Target="../media/image3.png"/><Relationship Id="rId5" Type="http://schemas.openxmlformats.org/officeDocument/2006/relationships/customXml" Target="../ink/ink4.xml"/><Relationship Id="rId4" Type="http://schemas.openxmlformats.org/officeDocument/2006/relationships/customXml" Target="../ink/ink3.xml"/><Relationship Id="rId33" Type="http://schemas.openxmlformats.org/officeDocument/2006/relationships/notesSlide" Target="../notesSlides/notesSlide1.xml"/><Relationship Id="rId32" Type="http://schemas.openxmlformats.org/officeDocument/2006/relationships/slideLayout" Target="../slideLayouts/slideLayout2.xml"/><Relationship Id="rId31" Type="http://schemas.openxmlformats.org/officeDocument/2006/relationships/image" Target="../media/image16.png"/><Relationship Id="rId30" Type="http://schemas.openxmlformats.org/officeDocument/2006/relationships/image" Target="../media/image15.png"/><Relationship Id="rId3" Type="http://schemas.openxmlformats.org/officeDocument/2006/relationships/customXml" Target="../ink/ink2.xml"/><Relationship Id="rId29" Type="http://schemas.openxmlformats.org/officeDocument/2006/relationships/customXml" Target="../ink/ink16.xml"/><Relationship Id="rId28" Type="http://schemas.openxmlformats.org/officeDocument/2006/relationships/image" Target="../media/image14.png"/><Relationship Id="rId27" Type="http://schemas.openxmlformats.org/officeDocument/2006/relationships/customXml" Target="../ink/ink15.xml"/><Relationship Id="rId26" Type="http://schemas.openxmlformats.org/officeDocument/2006/relationships/image" Target="../media/image13.png"/><Relationship Id="rId25" Type="http://schemas.openxmlformats.org/officeDocument/2006/relationships/customXml" Target="../ink/ink14.xml"/><Relationship Id="rId24" Type="http://schemas.openxmlformats.org/officeDocument/2006/relationships/image" Target="../media/image12.png"/><Relationship Id="rId23" Type="http://schemas.openxmlformats.org/officeDocument/2006/relationships/customXml" Target="../ink/ink13.xml"/><Relationship Id="rId22" Type="http://schemas.openxmlformats.org/officeDocument/2006/relationships/image" Target="../media/image11.png"/><Relationship Id="rId21" Type="http://schemas.openxmlformats.org/officeDocument/2006/relationships/customXml" Target="../ink/ink12.xml"/><Relationship Id="rId20" Type="http://schemas.openxmlformats.org/officeDocument/2006/relationships/image" Target="../media/image10.png"/><Relationship Id="rId2" Type="http://schemas.openxmlformats.org/officeDocument/2006/relationships/image" Target="../media/image2.png"/><Relationship Id="rId19" Type="http://schemas.openxmlformats.org/officeDocument/2006/relationships/customXml" Target="../ink/ink11.xml"/><Relationship Id="rId18" Type="http://schemas.openxmlformats.org/officeDocument/2006/relationships/image" Target="../media/image9.png"/><Relationship Id="rId17" Type="http://schemas.openxmlformats.org/officeDocument/2006/relationships/customXml" Target="../ink/ink10.xml"/><Relationship Id="rId16" Type="http://schemas.openxmlformats.org/officeDocument/2006/relationships/image" Target="../media/image8.png"/><Relationship Id="rId15" Type="http://schemas.openxmlformats.org/officeDocument/2006/relationships/customXml" Target="../ink/ink9.xml"/><Relationship Id="rId14" Type="http://schemas.openxmlformats.org/officeDocument/2006/relationships/image" Target="../media/image7.png"/><Relationship Id="rId13" Type="http://schemas.openxmlformats.org/officeDocument/2006/relationships/customXml" Target="../ink/ink8.xml"/><Relationship Id="rId12" Type="http://schemas.openxmlformats.org/officeDocument/2006/relationships/image" Target="../media/image6.png"/><Relationship Id="rId11" Type="http://schemas.openxmlformats.org/officeDocument/2006/relationships/customXml" Target="../ink/ink7.xml"/><Relationship Id="rId10" Type="http://schemas.openxmlformats.org/officeDocument/2006/relationships/image" Target="../media/image5.png"/><Relationship Id="rId1" Type="http://schemas.openxmlformats.org/officeDocument/2006/relationships/customXml" Target="../ink/ink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39.jpeg"/><Relationship Id="rId2" Type="http://schemas.openxmlformats.org/officeDocument/2006/relationships/hyperlink" Target="https://journals.unec.edu.az/jema/index" TargetMode="External"/><Relationship Id="rId1" Type="http://schemas.openxmlformats.org/officeDocument/2006/relationships/image" Target="../media/image38.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image" Target="../media/image41.png"/><Relationship Id="rId2" Type="http://schemas.openxmlformats.org/officeDocument/2006/relationships/hyperlink" Target="https://journals.unec.edu.az/ijgks_wrc/index" TargetMode="External"/><Relationship Id="rId1" Type="http://schemas.openxmlformats.org/officeDocument/2006/relationships/image" Target="../media/image40.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43.jpeg"/><Relationship Id="rId2" Type="http://schemas.openxmlformats.org/officeDocument/2006/relationships/hyperlink" Target="https://journals.unec.edu.az/ttj" TargetMode="External"/><Relationship Id="rId1" Type="http://schemas.openxmlformats.org/officeDocument/2006/relationships/image" Target="../media/image42.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hyperlink" Target="https://journals.unec.edu.az/jbrs/index" TargetMode="External"/></Relationships>
</file>

<file path=ppt/slides/_rels/slide14.xml.rels><?xml version="1.0" encoding="UTF-8" standalone="yes"?>
<Relationships xmlns="http://schemas.openxmlformats.org/package/2006/relationships"><Relationship Id="rId9" Type="http://schemas.openxmlformats.org/officeDocument/2006/relationships/customXml" Target="../ink/ink23.xml"/><Relationship Id="rId8" Type="http://schemas.openxmlformats.org/officeDocument/2006/relationships/image" Target="../media/image4.png"/><Relationship Id="rId7" Type="http://schemas.openxmlformats.org/officeDocument/2006/relationships/customXml" Target="../ink/ink22.xml"/><Relationship Id="rId6" Type="http://schemas.openxmlformats.org/officeDocument/2006/relationships/image" Target="../media/image3.png"/><Relationship Id="rId5" Type="http://schemas.openxmlformats.org/officeDocument/2006/relationships/customXml" Target="../ink/ink21.xml"/><Relationship Id="rId4" Type="http://schemas.openxmlformats.org/officeDocument/2006/relationships/customXml" Target="../ink/ink20.xml"/><Relationship Id="rId33" Type="http://schemas.openxmlformats.org/officeDocument/2006/relationships/notesSlide" Target="../notesSlides/notesSlide9.xml"/><Relationship Id="rId32" Type="http://schemas.openxmlformats.org/officeDocument/2006/relationships/slideLayout" Target="../slideLayouts/slideLayout2.xml"/><Relationship Id="rId31" Type="http://schemas.openxmlformats.org/officeDocument/2006/relationships/image" Target="../media/image16.png"/><Relationship Id="rId30" Type="http://schemas.openxmlformats.org/officeDocument/2006/relationships/image" Target="../media/image15.png"/><Relationship Id="rId3" Type="http://schemas.openxmlformats.org/officeDocument/2006/relationships/customXml" Target="../ink/ink19.xml"/><Relationship Id="rId29" Type="http://schemas.openxmlformats.org/officeDocument/2006/relationships/customXml" Target="../ink/ink33.xml"/><Relationship Id="rId28" Type="http://schemas.openxmlformats.org/officeDocument/2006/relationships/image" Target="../media/image14.png"/><Relationship Id="rId27" Type="http://schemas.openxmlformats.org/officeDocument/2006/relationships/customXml" Target="../ink/ink32.xml"/><Relationship Id="rId26" Type="http://schemas.openxmlformats.org/officeDocument/2006/relationships/image" Target="../media/image13.png"/><Relationship Id="rId25" Type="http://schemas.openxmlformats.org/officeDocument/2006/relationships/customXml" Target="../ink/ink31.xml"/><Relationship Id="rId24" Type="http://schemas.openxmlformats.org/officeDocument/2006/relationships/image" Target="../media/image12.png"/><Relationship Id="rId23" Type="http://schemas.openxmlformats.org/officeDocument/2006/relationships/customXml" Target="../ink/ink30.xml"/><Relationship Id="rId22" Type="http://schemas.openxmlformats.org/officeDocument/2006/relationships/image" Target="../media/image11.png"/><Relationship Id="rId21" Type="http://schemas.openxmlformats.org/officeDocument/2006/relationships/customXml" Target="../ink/ink29.xml"/><Relationship Id="rId20" Type="http://schemas.openxmlformats.org/officeDocument/2006/relationships/image" Target="../media/image10.png"/><Relationship Id="rId2" Type="http://schemas.openxmlformats.org/officeDocument/2006/relationships/image" Target="../media/image2.png"/><Relationship Id="rId19" Type="http://schemas.openxmlformats.org/officeDocument/2006/relationships/customXml" Target="../ink/ink28.xml"/><Relationship Id="rId18" Type="http://schemas.openxmlformats.org/officeDocument/2006/relationships/image" Target="../media/image9.png"/><Relationship Id="rId17" Type="http://schemas.openxmlformats.org/officeDocument/2006/relationships/customXml" Target="../ink/ink27.xml"/><Relationship Id="rId16" Type="http://schemas.openxmlformats.org/officeDocument/2006/relationships/image" Target="../media/image8.png"/><Relationship Id="rId15" Type="http://schemas.openxmlformats.org/officeDocument/2006/relationships/customXml" Target="../ink/ink26.xml"/><Relationship Id="rId14" Type="http://schemas.openxmlformats.org/officeDocument/2006/relationships/image" Target="../media/image7.png"/><Relationship Id="rId13" Type="http://schemas.openxmlformats.org/officeDocument/2006/relationships/customXml" Target="../ink/ink25.xml"/><Relationship Id="rId12" Type="http://schemas.openxmlformats.org/officeDocument/2006/relationships/image" Target="../media/image6.png"/><Relationship Id="rId11" Type="http://schemas.openxmlformats.org/officeDocument/2006/relationships/customXml" Target="../ink/ink24.xml"/><Relationship Id="rId10" Type="http://schemas.openxmlformats.org/officeDocument/2006/relationships/image" Target="../media/image5.png"/><Relationship Id="rId1" Type="http://schemas.openxmlformats.org/officeDocument/2006/relationships/customXml" Target="../ink/ink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customXml" Target="../ink/ink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journals.unec.edu.az/?utm_source=chatgpt.com"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1" Type="http://schemas.openxmlformats.org/officeDocument/2006/relationships/slideLayout" Target="../slideLayouts/slideLayout1.xml"/><Relationship Id="rId10" Type="http://schemas.openxmlformats.org/officeDocument/2006/relationships/image" Target="../media/image34.png"/><Relationship Id="rId1" Type="http://schemas.openxmlformats.org/officeDocument/2006/relationships/hyperlink" Target="https://www.unec-jeas.com/" TargetMode="Externa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7.jpeg"/><Relationship Id="rId1"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134625" y="3819287"/>
            <a:ext cx="7121197" cy="923330"/>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Prof. Dr. Rövnəq Rzayev</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Elm və innovasiya məsələləri üzrə prorektor</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Azərbaycan Dövlət İqtisad Universiteti (UNEC)</a:t>
            </a:r>
            <a:endParaRPr lang="en-US" b="1" dirty="0">
              <a:latin typeface="Calibri" panose="020F0502020204030204" pitchFamily="34" charset="0"/>
              <a:cs typeface="Calibri" panose="020F0502020204030204" pitchFamily="34" charset="0"/>
            </a:endParaRPr>
          </a:p>
        </p:txBody>
      </p:sp>
      <p:grpSp>
        <p:nvGrpSpPr>
          <p:cNvPr id="12" name="Group 11"/>
          <p:cNvGrpSpPr/>
          <p:nvPr/>
        </p:nvGrpSpPr>
        <p:grpSpPr>
          <a:xfrm>
            <a:off x="1917972" y="5489028"/>
            <a:ext cx="57960" cy="413280"/>
            <a:chOff x="1917972" y="5489028"/>
            <a:chExt cx="57960" cy="413280"/>
          </a:xfrm>
        </p:grpSpPr>
        <mc:AlternateContent xmlns:mc="http://schemas.openxmlformats.org/markup-compatibility/2006" xmlns:p14="http://schemas.microsoft.com/office/powerpoint/2010/main">
          <mc:Choice Requires="p14">
            <p:contentPart r:id="rId1" p14:bwMode="auto">
              <p14:nvContentPartPr>
                <p14:cNvPr id="7" name="Ink 6"/>
                <p14:cNvContentPartPr/>
                <p14:nvPr/>
              </p14:nvContentPartPr>
              <p14:xfrm>
                <a:off x="1964052" y="5529708"/>
                <a:ext cx="360" cy="360"/>
              </p14:xfrm>
            </p:contentPart>
          </mc:Choice>
          <mc:Fallback xmlns="">
            <p:pic>
              <p:nvPicPr>
                <p:cNvPr id="7" name="Ink 6"/>
              </p:nvPicPr>
              <p:blipFill>
                <a:blip r:embed="rId2"/>
              </p:blipFill>
              <p:spPr>
                <a:xfrm>
                  <a:off x="1964052" y="5529708"/>
                  <a:ext cx="36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8" name="Ink 7"/>
                <p14:cNvContentPartPr/>
                <p14:nvPr/>
              </p14:nvContentPartPr>
              <p14:xfrm>
                <a:off x="1964052" y="5559948"/>
                <a:ext cx="360" cy="360"/>
              </p14:xfrm>
            </p:contentPart>
          </mc:Choice>
          <mc:Fallback xmlns="">
            <p:pic>
              <p:nvPicPr>
                <p:cNvPr id="8" name="Ink 7"/>
              </p:nvPicPr>
              <p:blipFill>
                <a:blip r:embed="rId2"/>
              </p:blipFill>
              <p:spPr>
                <a:xfrm>
                  <a:off x="1964052" y="5559948"/>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9" name="Ink 8"/>
                <p14:cNvContentPartPr/>
                <p14:nvPr/>
              </p14:nvContentPartPr>
              <p14:xfrm>
                <a:off x="1949652" y="5568228"/>
                <a:ext cx="360" cy="360"/>
              </p14:xfrm>
            </p:contentPart>
          </mc:Choice>
          <mc:Fallback xmlns="">
            <p:pic>
              <p:nvPicPr>
                <p:cNvPr id="9" name="Ink 8"/>
              </p:nvPicPr>
              <p:blipFill>
                <a:blip r:embed="rId2"/>
              </p:blipFill>
              <p:spPr>
                <a:xfrm>
                  <a:off x="1949652" y="5568228"/>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 name="Ink 9"/>
                <p14:cNvContentPartPr/>
                <p14:nvPr/>
              </p14:nvContentPartPr>
              <p14:xfrm>
                <a:off x="1917972" y="5489028"/>
                <a:ext cx="57960" cy="413280"/>
              </p14:xfrm>
            </p:contentPart>
          </mc:Choice>
          <mc:Fallback xmlns="">
            <p:pic>
              <p:nvPicPr>
                <p:cNvPr id="10" name="Ink 9"/>
              </p:nvPicPr>
              <p:blipFill>
                <a:blip r:embed="rId6"/>
              </p:blipFill>
              <p:spPr>
                <a:xfrm>
                  <a:off x="1917972" y="5489028"/>
                  <a:ext cx="57960" cy="413280"/>
                </a:xfrm>
                <a:prstGeom prst="rect"/>
              </p:spPr>
            </p:pic>
          </mc:Fallback>
        </mc:AlternateContent>
      </p:grpSp>
      <p:grpSp>
        <p:nvGrpSpPr>
          <p:cNvPr id="24" name="Group 23"/>
          <p:cNvGrpSpPr/>
          <p:nvPr/>
        </p:nvGrpSpPr>
        <p:grpSpPr>
          <a:xfrm>
            <a:off x="1921572" y="5583348"/>
            <a:ext cx="45360" cy="294840"/>
            <a:chOff x="1921572" y="5583348"/>
            <a:chExt cx="45360" cy="294840"/>
          </a:xfrm>
        </p:grpSpPr>
        <mc:AlternateContent xmlns:mc="http://schemas.openxmlformats.org/markup-compatibility/2006" xmlns:p14="http://schemas.microsoft.com/office/powerpoint/2010/main">
          <mc:Choice Requires="p14">
            <p:contentPart r:id="rId7" p14:bwMode="auto">
              <p14:nvContentPartPr>
                <p14:cNvPr id="13" name="Ink 12"/>
                <p14:cNvContentPartPr/>
                <p14:nvPr/>
              </p14:nvContentPartPr>
              <p14:xfrm>
                <a:off x="1921572" y="5583348"/>
                <a:ext cx="11160" cy="170280"/>
              </p14:xfrm>
            </p:contentPart>
          </mc:Choice>
          <mc:Fallback xmlns="">
            <p:pic>
              <p:nvPicPr>
                <p:cNvPr id="13" name="Ink 12"/>
              </p:nvPicPr>
              <p:blipFill>
                <a:blip r:embed="rId8"/>
              </p:blipFill>
              <p:spPr>
                <a:xfrm>
                  <a:off x="1921572" y="5583348"/>
                  <a:ext cx="11160" cy="17028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 name="Ink 13"/>
                <p14:cNvContentPartPr/>
                <p14:nvPr/>
              </p14:nvContentPartPr>
              <p14:xfrm>
                <a:off x="1959732" y="5585148"/>
                <a:ext cx="360" cy="16920"/>
              </p14:xfrm>
            </p:contentPart>
          </mc:Choice>
          <mc:Fallback xmlns="">
            <p:pic>
              <p:nvPicPr>
                <p:cNvPr id="14" name="Ink 13"/>
              </p:nvPicPr>
              <p:blipFill>
                <a:blip r:embed="rId10"/>
              </p:blipFill>
              <p:spPr>
                <a:xfrm>
                  <a:off x="1959732" y="5585148"/>
                  <a:ext cx="360" cy="1692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7" name="Ink 16"/>
                <p14:cNvContentPartPr/>
                <p14:nvPr/>
              </p14:nvContentPartPr>
              <p14:xfrm>
                <a:off x="1963692" y="5685228"/>
                <a:ext cx="3240" cy="80280"/>
              </p14:xfrm>
            </p:contentPart>
          </mc:Choice>
          <mc:Fallback xmlns="">
            <p:pic>
              <p:nvPicPr>
                <p:cNvPr id="17" name="Ink 16"/>
              </p:nvPicPr>
              <p:blipFill>
                <a:blip r:embed="rId12"/>
              </p:blipFill>
              <p:spPr>
                <a:xfrm>
                  <a:off x="1963692" y="5685228"/>
                  <a:ext cx="3240" cy="8028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0" name="Ink 19"/>
                <p14:cNvContentPartPr/>
                <p14:nvPr/>
              </p14:nvContentPartPr>
              <p14:xfrm>
                <a:off x="1948212" y="5590548"/>
                <a:ext cx="360" cy="360"/>
              </p14:xfrm>
            </p:contentPart>
          </mc:Choice>
          <mc:Fallback xmlns="">
            <p:pic>
              <p:nvPicPr>
                <p:cNvPr id="20" name="Ink 19"/>
              </p:nvPicPr>
              <p:blipFill>
                <a:blip r:embed="rId14"/>
              </p:blipFill>
              <p:spPr>
                <a:xfrm>
                  <a:off x="1948212" y="5590548"/>
                  <a:ext cx="360" cy="36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1" name="Ink 20"/>
                <p14:cNvContentPartPr/>
                <p14:nvPr/>
              </p14:nvContentPartPr>
              <p14:xfrm>
                <a:off x="1948212" y="5590548"/>
                <a:ext cx="360" cy="197640"/>
              </p14:xfrm>
            </p:contentPart>
          </mc:Choice>
          <mc:Fallback xmlns="">
            <p:pic>
              <p:nvPicPr>
                <p:cNvPr id="21" name="Ink 20"/>
              </p:nvPicPr>
              <p:blipFill>
                <a:blip r:embed="rId16"/>
              </p:blipFill>
              <p:spPr>
                <a:xfrm>
                  <a:off x="1948212" y="5590548"/>
                  <a:ext cx="360" cy="19764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2" name="Ink 21"/>
                <p14:cNvContentPartPr/>
                <p14:nvPr/>
              </p14:nvContentPartPr>
              <p14:xfrm>
                <a:off x="1948212" y="5791068"/>
                <a:ext cx="360" cy="87120"/>
              </p14:xfrm>
            </p:contentPart>
          </mc:Choice>
          <mc:Fallback xmlns="">
            <p:pic>
              <p:nvPicPr>
                <p:cNvPr id="22" name="Ink 21"/>
              </p:nvPicPr>
              <p:blipFill>
                <a:blip r:embed="rId18"/>
              </p:blipFill>
              <p:spPr>
                <a:xfrm>
                  <a:off x="1948212" y="5791068"/>
                  <a:ext cx="360" cy="87120"/>
                </a:xfrm>
                <a:prstGeom prst="rect"/>
              </p:spPr>
            </p:pic>
          </mc:Fallback>
        </mc:AlternateContent>
      </p:grpSp>
      <mc:AlternateContent xmlns:mc="http://schemas.openxmlformats.org/markup-compatibility/2006" xmlns:p14="http://schemas.microsoft.com/office/powerpoint/2010/main">
        <mc:Choice Requires="p14">
          <p:contentPart r:id="rId19" p14:bwMode="auto">
            <p14:nvContentPartPr>
              <p14:cNvPr id="25" name="Ink 24"/>
              <p14:cNvContentPartPr/>
              <p14:nvPr/>
            </p14:nvContentPartPr>
            <p14:xfrm>
              <a:off x="6213852" y="2745108"/>
              <a:ext cx="1800" cy="1800"/>
            </p14:xfrm>
          </p:contentPart>
        </mc:Choice>
        <mc:Fallback xmlns="">
          <p:pic>
            <p:nvPicPr>
              <p:cNvPr id="25" name="Ink 24"/>
            </p:nvPicPr>
            <p:blipFill>
              <a:blip r:embed="rId20"/>
            </p:blipFill>
            <p:spPr>
              <a:xfrm>
                <a:off x="6213852" y="2745108"/>
                <a:ext cx="1800" cy="18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6" name="Ink 25"/>
              <p14:cNvContentPartPr/>
              <p14:nvPr/>
            </p14:nvContentPartPr>
            <p14:xfrm>
              <a:off x="3151332" y="4227948"/>
              <a:ext cx="360" cy="1800"/>
            </p14:xfrm>
          </p:contentPart>
        </mc:Choice>
        <mc:Fallback xmlns="">
          <p:pic>
            <p:nvPicPr>
              <p:cNvPr id="26" name="Ink 25"/>
            </p:nvPicPr>
            <p:blipFill>
              <a:blip r:embed="rId22"/>
            </p:blipFill>
            <p:spPr>
              <a:xfrm>
                <a:off x="3151332" y="4227948"/>
                <a:ext cx="360" cy="18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3616812" y="3267108"/>
              <a:ext cx="3600" cy="1800"/>
            </p14:xfrm>
          </p:contentPart>
        </mc:Choice>
        <mc:Fallback xmlns="">
          <p:pic>
            <p:nvPicPr>
              <p:cNvPr id="27" name="Ink 26"/>
            </p:nvPicPr>
            <p:blipFill>
              <a:blip r:embed="rId24"/>
            </p:blipFill>
            <p:spPr>
              <a:xfrm>
                <a:off x="3616812" y="3267108"/>
                <a:ext cx="3600" cy="180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Ink 27"/>
              <p14:cNvContentPartPr/>
              <p14:nvPr/>
            </p14:nvContentPartPr>
            <p14:xfrm>
              <a:off x="-234445" y="1540694"/>
              <a:ext cx="1800" cy="360"/>
            </p14:xfrm>
          </p:contentPart>
        </mc:Choice>
        <mc:Fallback xmlns="">
          <p:pic>
            <p:nvPicPr>
              <p:cNvPr id="28" name="Ink 27"/>
            </p:nvPicPr>
            <p:blipFill>
              <a:blip r:embed="rId26"/>
            </p:blipFill>
            <p:spPr>
              <a:xfrm>
                <a:off x="-234445" y="1540694"/>
                <a:ext cx="1800" cy="36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9" name="Ink 28"/>
              <p14:cNvContentPartPr/>
              <p14:nvPr/>
            </p14:nvContentPartPr>
            <p14:xfrm>
              <a:off x="547475" y="1215614"/>
              <a:ext cx="9000" cy="2160"/>
            </p14:xfrm>
          </p:contentPart>
        </mc:Choice>
        <mc:Fallback xmlns="">
          <p:pic>
            <p:nvPicPr>
              <p:cNvPr id="29" name="Ink 28"/>
            </p:nvPicPr>
            <p:blipFill>
              <a:blip r:embed="rId28"/>
            </p:blipFill>
            <p:spPr>
              <a:xfrm>
                <a:off x="547475" y="1215614"/>
                <a:ext cx="9000" cy="216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Ink 29"/>
              <p14:cNvContentPartPr/>
              <p14:nvPr/>
            </p14:nvContentPartPr>
            <p14:xfrm>
              <a:off x="336875" y="348014"/>
              <a:ext cx="1800" cy="360"/>
            </p14:xfrm>
          </p:contentPart>
        </mc:Choice>
        <mc:Fallback xmlns="">
          <p:pic>
            <p:nvPicPr>
              <p:cNvPr id="30" name="Ink 29"/>
            </p:nvPicPr>
            <p:blipFill>
              <a:blip r:embed="rId30"/>
            </p:blipFill>
            <p:spPr>
              <a:xfrm>
                <a:off x="336875" y="348014"/>
                <a:ext cx="1800" cy="360"/>
              </a:xfrm>
              <a:prstGeom prst="rect"/>
            </p:spPr>
          </p:pic>
        </mc:Fallback>
      </mc:AlternateContent>
      <p:sp>
        <p:nvSpPr>
          <p:cNvPr id="32" name="Content Placeholder 31"/>
          <p:cNvSpPr>
            <a:spLocks noGrp="1"/>
          </p:cNvSpPr>
          <p:nvPr>
            <p:ph idx="1"/>
          </p:nvPr>
        </p:nvSpPr>
        <p:spPr/>
        <p:txBody>
          <a:bodyPr/>
          <a:lstStyle/>
          <a:p>
            <a:endParaRPr lang="en-US"/>
          </a:p>
        </p:txBody>
      </p:sp>
      <p:pic>
        <p:nvPicPr>
          <p:cNvPr id="33" name="Picture 32"/>
          <p:cNvPicPr>
            <a:picLocks noChangeAspect="1"/>
          </p:cNvPicPr>
          <p:nvPr/>
        </p:nvPicPr>
        <p:blipFill>
          <a:blip r:embed="rId31"/>
          <a:stretch>
            <a:fillRect/>
          </a:stretch>
        </p:blipFill>
        <p:spPr>
          <a:xfrm>
            <a:off x="-120015" y="0"/>
            <a:ext cx="9320530" cy="6974840"/>
          </a:xfrm>
          <a:prstGeom prst="rect">
            <a:avLst/>
          </a:prstGeom>
        </p:spPr>
      </p:pic>
      <p:sp>
        <p:nvSpPr>
          <p:cNvPr id="34" name="TextBox 33"/>
          <p:cNvSpPr txBox="1"/>
          <p:nvPr/>
        </p:nvSpPr>
        <p:spPr>
          <a:xfrm>
            <a:off x="49483" y="5502560"/>
            <a:ext cx="6443830" cy="369332"/>
          </a:xfrm>
          <a:prstGeom prst="rect">
            <a:avLst/>
          </a:prstGeom>
          <a:noFill/>
        </p:spPr>
        <p:txBody>
          <a:bodyPr wrap="square" rtlCol="0">
            <a:spAutoFit/>
          </a:bodyPr>
          <a:lstStyle/>
          <a:p>
            <a:endParaRPr lang="en-US" dirty="0">
              <a:latin typeface="Calibri" panose="020F0502020204030204" pitchFamily="34" charset="0"/>
              <a:cs typeface="Calibri" panose="020F0502020204030204" pitchFamily="34" charset="0"/>
            </a:endParaRPr>
          </a:p>
        </p:txBody>
      </p:sp>
      <p:sp>
        <p:nvSpPr>
          <p:cNvPr id="36" name="TextBox 35"/>
          <p:cNvSpPr txBox="1"/>
          <p:nvPr/>
        </p:nvSpPr>
        <p:spPr>
          <a:xfrm>
            <a:off x="274017" y="5205537"/>
            <a:ext cx="4738742" cy="584775"/>
          </a:xfrm>
          <a:prstGeom prst="rect">
            <a:avLst/>
          </a:prstGeom>
          <a:noFill/>
        </p:spPr>
        <p:txBody>
          <a:bodyPr wrap="square">
            <a:spAutoFit/>
          </a:bodyPr>
          <a:lstStyle/>
          <a:p>
            <a:r>
              <a:rPr lang="en-US" sz="3200" b="1" dirty="0">
                <a:latin typeface="Calibri" panose="020F0502020204030204" pitchFamily="34" charset="0"/>
                <a:cs typeface="Calibri" panose="020F0502020204030204" pitchFamily="34" charset="0"/>
              </a:rPr>
              <a:t>UNEC Elm Günləri</a:t>
            </a:r>
            <a:endParaRPr lang="en-US" sz="3200" b="1" dirty="0">
              <a:latin typeface="Calibri" panose="020F0502020204030204" pitchFamily="34" charset="0"/>
              <a:cs typeface="Calibri" panose="020F0502020204030204" pitchFamily="34" charset="0"/>
            </a:endParaRPr>
          </a:p>
        </p:txBody>
      </p:sp>
      <p:sp>
        <p:nvSpPr>
          <p:cNvPr id="37" name="TextBox 36"/>
          <p:cNvSpPr txBox="1"/>
          <p:nvPr/>
        </p:nvSpPr>
        <p:spPr>
          <a:xfrm>
            <a:off x="4048125" y="5645150"/>
            <a:ext cx="5095240" cy="953135"/>
          </a:xfrm>
          <a:prstGeom prst="rect">
            <a:avLst/>
          </a:prstGeom>
          <a:solidFill>
            <a:schemeClr val="accent1">
              <a:lumMod val="40000"/>
              <a:lumOff val="60000"/>
            </a:schemeClr>
          </a:solidFill>
        </p:spPr>
        <p:txBody>
          <a:bodyPr wrap="square" rtlCol="0">
            <a:spAutoFit/>
          </a:bodyPr>
          <a:lstStyle/>
          <a:p>
            <a:r>
              <a:rPr lang="en-US" sz="2000" b="1" dirty="0">
                <a:latin typeface="Calibri" panose="020F0502020204030204" pitchFamily="34" charset="0"/>
                <a:cs typeface="Calibri" panose="020F0502020204030204" pitchFamily="34" charset="0"/>
              </a:rPr>
              <a:t>Prof. Dr. Rövnəq Rzayev</a:t>
            </a:r>
            <a:endParaRPr lang="en-US" sz="2000"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Elm və İnnovasiya məsələləri üzrə prorektor</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Azərbaycan Dövlət İqtisad Universiteti (UNEC)</a:t>
            </a: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flipV="1">
            <a:off x="0" y="3324225"/>
            <a:ext cx="9144000" cy="169277"/>
          </a:xfrm>
          <a:prstGeom prst="rect">
            <a:avLst/>
          </a:prstGeom>
          <a:solidFill>
            <a:schemeClr val="accent1">
              <a:lumMod val="60000"/>
              <a:lumOff val="40000"/>
            </a:schemeClr>
          </a:solidFill>
        </p:spPr>
        <p:txBody>
          <a:bodyPr wrap="square">
            <a:spAutoFit/>
          </a:bodyPr>
          <a:lstStyle/>
          <a:p>
            <a:pPr algn="just">
              <a:buNone/>
            </a:pPr>
            <a:endParaRPr lang="en-US" sz="500" b="1"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flipV="1">
            <a:off x="2478882" y="1659284"/>
            <a:ext cx="6665118" cy="4571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2" name="TextBox 11"/>
          <p:cNvSpPr txBox="1"/>
          <p:nvPr/>
        </p:nvSpPr>
        <p:spPr>
          <a:xfrm>
            <a:off x="2478883" y="3560013"/>
            <a:ext cx="6665117" cy="1354217"/>
          </a:xfrm>
          <a:prstGeom prst="rect">
            <a:avLst/>
          </a:prstGeom>
          <a:noFill/>
        </p:spPr>
        <p:txBody>
          <a:bodyPr wrap="square">
            <a:spAutoFit/>
          </a:bodyPr>
          <a:lstStyle/>
          <a:p>
            <a:pPr algn="ctr">
              <a:buNone/>
            </a:pPr>
            <a:r>
              <a:rPr lang="en-US" b="1" dirty="0">
                <a:solidFill>
                  <a:schemeClr val="bg1"/>
                </a:solidFill>
                <a:latin typeface="Times New Roman" panose="02020603050405020304" pitchFamily="18" charset="0"/>
                <a:ea typeface="Times New Roman" panose="02020603050405020304" pitchFamily="18" charset="0"/>
              </a:rPr>
              <a:t>THE UNEC JOURNAL OF COMPUTER SCIENCE AND DIGITAL TECHNOLOGIES (JCSDT)</a:t>
            </a:r>
            <a:endParaRPr lang="az-Latn-AZ" b="1" dirty="0">
              <a:solidFill>
                <a:schemeClr val="bg1"/>
              </a:solidFill>
              <a:latin typeface="Times New Roman" panose="02020603050405020304" pitchFamily="18" charset="0"/>
              <a:ea typeface="Times New Roman" panose="02020603050405020304" pitchFamily="18" charset="0"/>
            </a:endParaRPr>
          </a:p>
          <a:p>
            <a:pPr algn="ctr">
              <a:buNone/>
            </a:pPr>
            <a:r>
              <a:rPr lang="az-Latn-AZ" sz="1500" b="1" dirty="0">
                <a:solidFill>
                  <a:schemeClr val="bg1"/>
                </a:solidFill>
                <a:effectLst/>
                <a:latin typeface="Times New Roman" panose="02020603050405020304" pitchFamily="18" charset="0"/>
                <a:ea typeface="Times New Roman" panose="02020603050405020304" pitchFamily="18" charset="0"/>
              </a:rPr>
              <a:t>ISSN: </a:t>
            </a:r>
            <a:r>
              <a:rPr lang="az-Latn-AZ" sz="1500" b="1" dirty="0">
                <a:solidFill>
                  <a:schemeClr val="bg1"/>
                </a:solidFill>
                <a:latin typeface="Times New Roman" panose="02020603050405020304" pitchFamily="18" charset="0"/>
                <a:ea typeface="Times New Roman" panose="02020603050405020304" pitchFamily="18" charset="0"/>
              </a:rPr>
              <a:t>3105-787X (online); 3105-7861 (print)</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endParaRPr lang="az-Latn-AZ" sz="1500" b="1" dirty="0">
              <a:solidFill>
                <a:schemeClr val="bg1"/>
              </a:solidFill>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 </a:t>
            </a:r>
            <a:r>
              <a:rPr lang="az-Latn-AZ" sz="1500" b="1" u="sng" kern="0" dirty="0">
                <a:solidFill>
                  <a:schemeClr val="accent1">
                    <a:lumMod val="60000"/>
                    <a:lumOff val="40000"/>
                  </a:schemeClr>
                </a:solidFill>
                <a:latin typeface="Times New Roman" panose="02020603050405020304" pitchFamily="18" charset="0"/>
                <a:ea typeface="Times New Roman" panose="02020603050405020304" pitchFamily="18" charset="0"/>
              </a:rPr>
              <a:t>https://journals.unec.edu.az/jcsdt/index</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13" name="TextBox 12"/>
          <p:cNvSpPr txBox="1"/>
          <p:nvPr/>
        </p:nvSpPr>
        <p:spPr>
          <a:xfrm flipV="1">
            <a:off x="2478881" y="5098299"/>
            <a:ext cx="6665118" cy="4571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2478880" y="5267843"/>
            <a:ext cx="6665118" cy="1785104"/>
          </a:xfrm>
          <a:prstGeom prst="rect">
            <a:avLst/>
          </a:prstGeom>
          <a:noFill/>
        </p:spPr>
        <p:txBody>
          <a:bodyPr wrap="square">
            <a:spAutoFit/>
          </a:bodyPr>
          <a:lstStyle/>
          <a:p>
            <a:pPr marL="285750" indent="-285750" algn="just">
              <a:buFont typeface="Wingdings" panose="05000000000000000000" pitchFamily="2" charset="2"/>
              <a:buChar char="§"/>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2025</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Yayımlandığı dil: İngilis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İstifadə edilən platforma: OJS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en-US" sz="1600" b="1" dirty="0">
                <a:solidFill>
                  <a:schemeClr val="bg1"/>
                </a:solidFill>
                <a:latin typeface="Times New Roman" panose="02020603050405020304" pitchFamily="18" charset="0"/>
                <a:cs typeface="Times New Roman" panose="02020603050405020304" pitchFamily="18" charset="0"/>
              </a:rPr>
              <a:t>Elm </a:t>
            </a:r>
            <a:r>
              <a:rPr lang="en-US" sz="1600" b="1" dirty="0" err="1">
                <a:solidFill>
                  <a:schemeClr val="bg1"/>
                </a:solidFill>
                <a:latin typeface="Times New Roman" panose="02020603050405020304" pitchFamily="18" charset="0"/>
                <a:cs typeface="Times New Roman" panose="02020603050405020304" pitchFamily="18" charset="0"/>
              </a:rPr>
              <a:t>sahə</a:t>
            </a:r>
            <a:r>
              <a:rPr lang="az-Latn-AZ" sz="1600" b="1" dirty="0">
                <a:solidFill>
                  <a:schemeClr val="bg1"/>
                </a:solidFill>
                <a:latin typeface="Times New Roman" panose="02020603050405020304" pitchFamily="18" charset="0"/>
                <a:cs typeface="Times New Roman" panose="02020603050405020304" pitchFamily="18" charset="0"/>
              </a:rPr>
              <a:t>ləri</a:t>
            </a:r>
            <a:r>
              <a:rPr lang="en-US" sz="1600" b="1"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Süni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intellekt</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və</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maşın</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öyrənməsi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Kibertəhlükəsizlik</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Rəqəmsal</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texnologiyalar</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İnsan</a:t>
            </a:r>
            <a:r>
              <a:rPr lang="en-US" sz="1500" dirty="0">
                <a:solidFill>
                  <a:schemeClr val="bg1"/>
                </a:solidFill>
                <a:latin typeface="Times New Roman" panose="02020603050405020304" pitchFamily="18" charset="0"/>
                <a:cs typeface="Times New Roman" panose="02020603050405020304" pitchFamily="18" charset="0"/>
              </a:rPr>
              <a:t>–</a:t>
            </a:r>
            <a:r>
              <a:rPr lang="en-US" sz="1500" dirty="0" err="1">
                <a:solidFill>
                  <a:schemeClr val="bg1"/>
                </a:solidFill>
                <a:latin typeface="Times New Roman" panose="02020603050405020304" pitchFamily="18" charset="0"/>
                <a:cs typeface="Times New Roman" panose="02020603050405020304" pitchFamily="18" charset="0"/>
              </a:rPr>
              <a:t>kompüter</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qarşılıqlı</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əlaqəsi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Proqram</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mühəndisliyi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Alqoritmlər</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və</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hesablama</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nəzəriyyəsi</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Davamlı</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hesablamaSəhiyyə</a:t>
            </a:r>
            <a:r>
              <a:rPr lang="en-US" sz="1500" dirty="0">
                <a:solidFill>
                  <a:schemeClr val="bg1"/>
                </a:solidFill>
                <a:latin typeface="Times New Roman" panose="02020603050405020304" pitchFamily="18" charset="0"/>
                <a:cs typeface="Times New Roman" panose="02020603050405020304" pitchFamily="18" charset="0"/>
              </a:rPr>
              <a:t> </a:t>
            </a:r>
            <a:r>
              <a:rPr lang="en-US" sz="1500" dirty="0" err="1">
                <a:solidFill>
                  <a:schemeClr val="bg1"/>
                </a:solidFill>
                <a:latin typeface="Times New Roman" panose="02020603050405020304" pitchFamily="18" charset="0"/>
                <a:cs typeface="Times New Roman" panose="02020603050405020304" pitchFamily="18" charset="0"/>
              </a:rPr>
              <a:t>informatikası</a:t>
            </a:r>
            <a:endParaRPr lang="en-US" sz="1500" dirty="0">
              <a:solidFill>
                <a:schemeClr val="bg1"/>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az-Latn-AZ" sz="1600" b="1" dirty="0">
              <a:solidFill>
                <a:schemeClr val="bg1"/>
              </a:solidFill>
              <a:latin typeface="Times New Roman" panose="02020603050405020304" pitchFamily="18" charset="0"/>
              <a:ea typeface="Times New Roman" panose="02020603050405020304" pitchFamily="18" charset="0"/>
            </a:endParaRPr>
          </a:p>
        </p:txBody>
      </p:sp>
      <p:pic>
        <p:nvPicPr>
          <p:cNvPr id="3076" name="Picture 4" descr="     View Vol. 1 No. 2 (2025): UNEC Journal of Computer Science and Digital Technologies (JCSDT)&#10;    "/>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3493502"/>
            <a:ext cx="2478879" cy="33644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78882" y="47625"/>
            <a:ext cx="6665117" cy="1354217"/>
          </a:xfrm>
          <a:prstGeom prst="rect">
            <a:avLst/>
          </a:prstGeom>
          <a:noFill/>
        </p:spPr>
        <p:txBody>
          <a:bodyPr wrap="square">
            <a:spAutoFit/>
          </a:bodyPr>
          <a:lstStyle/>
          <a:p>
            <a:pPr algn="ctr">
              <a:buNone/>
            </a:pPr>
            <a:r>
              <a:rPr lang="en-US" b="1" dirty="0">
                <a:solidFill>
                  <a:schemeClr val="bg1"/>
                </a:solidFill>
                <a:latin typeface="Times New Roman" panose="02020603050405020304" pitchFamily="18" charset="0"/>
                <a:ea typeface="Times New Roman" panose="02020603050405020304" pitchFamily="18" charset="0"/>
              </a:rPr>
              <a:t>JOURNAL OF ECONOMICS AND MANAGEMENT ADVANCES (JEMA)</a:t>
            </a:r>
            <a:r>
              <a:rPr lang="az-Latn-AZ" sz="1800" b="1" dirty="0">
                <a:solidFill>
                  <a:schemeClr val="bg1"/>
                </a:solidFill>
                <a:effectLst/>
                <a:latin typeface="Times New Roman" panose="02020603050405020304" pitchFamily="18" charset="0"/>
                <a:ea typeface="Times New Roman" panose="02020603050405020304" pitchFamily="18" charset="0"/>
              </a:rPr>
              <a:t> </a:t>
            </a:r>
            <a:endParaRPr lang="az-Latn-AZ" sz="1600" dirty="0">
              <a:solidFill>
                <a:schemeClr val="bg1"/>
              </a:solidFill>
              <a:effectLst/>
              <a:latin typeface="Times New Roman" panose="02020603050405020304" pitchFamily="18" charset="0"/>
              <a:ea typeface="Times New Roman" panose="02020603050405020304" pitchFamily="18" charset="0"/>
            </a:endParaRPr>
          </a:p>
          <a:p>
            <a:pPr algn="ctr">
              <a:buNone/>
            </a:pPr>
            <a:r>
              <a:rPr lang="az-Latn-AZ" sz="1500" b="1" dirty="0">
                <a:solidFill>
                  <a:schemeClr val="bg1"/>
                </a:solidFill>
                <a:effectLst/>
                <a:latin typeface="Times New Roman" panose="02020603050405020304" pitchFamily="18" charset="0"/>
                <a:ea typeface="Times New Roman" panose="02020603050405020304" pitchFamily="18" charset="0"/>
              </a:rPr>
              <a:t>ISSN: </a:t>
            </a:r>
            <a:r>
              <a:rPr lang="az-Latn-AZ" sz="1500" b="1" dirty="0">
                <a:solidFill>
                  <a:schemeClr val="bg1"/>
                </a:solidFill>
                <a:latin typeface="Times New Roman" panose="02020603050405020304" pitchFamily="18" charset="0"/>
                <a:ea typeface="Times New Roman" panose="02020603050405020304" pitchFamily="18" charset="0"/>
              </a:rPr>
              <a:t>3106-4094</a:t>
            </a:r>
            <a:r>
              <a:rPr lang="az-Latn-AZ" sz="1500" b="1" dirty="0">
                <a:solidFill>
                  <a:schemeClr val="bg1"/>
                </a:solidFill>
                <a:effectLst/>
                <a:latin typeface="Times New Roman" panose="02020603050405020304" pitchFamily="18" charset="0"/>
                <a:ea typeface="Times New Roman" panose="02020603050405020304" pitchFamily="18" charset="0"/>
              </a:rPr>
              <a:t> (online); </a:t>
            </a:r>
            <a:r>
              <a:rPr lang="az-Latn-AZ" sz="1500" b="1" dirty="0">
                <a:solidFill>
                  <a:schemeClr val="bg1"/>
                </a:solidFill>
                <a:latin typeface="Times New Roman" panose="02020603050405020304" pitchFamily="18" charset="0"/>
                <a:ea typeface="Times New Roman" panose="02020603050405020304" pitchFamily="18" charset="0"/>
              </a:rPr>
              <a:t>3106-4086</a:t>
            </a:r>
            <a:r>
              <a:rPr lang="az-Latn-AZ" sz="1500" b="1" dirty="0">
                <a:solidFill>
                  <a:schemeClr val="bg1"/>
                </a:solidFill>
                <a:effectLst/>
                <a:latin typeface="Times New Roman" panose="02020603050405020304" pitchFamily="18" charset="0"/>
                <a:ea typeface="Times New Roman" panose="02020603050405020304" pitchFamily="18" charset="0"/>
              </a:rPr>
              <a:t> (print)</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endParaRPr lang="az-Latn-AZ" sz="1500" b="1" dirty="0">
              <a:solidFill>
                <a:schemeClr val="bg1"/>
              </a:solidFill>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a:t>
            </a:r>
            <a:r>
              <a:rPr lang="az-Latn-AZ" sz="1500" b="1" dirty="0">
                <a:solidFill>
                  <a:schemeClr val="bg1"/>
                </a:solidFill>
                <a:latin typeface="Times New Roman" panose="02020603050405020304" pitchFamily="18" charset="0"/>
                <a:ea typeface="Times New Roman" panose="02020603050405020304" pitchFamily="18" charset="0"/>
              </a:rPr>
              <a:t> </a:t>
            </a:r>
            <a:r>
              <a:rPr lang="az-Latn-AZ" sz="1500" b="1" dirty="0">
                <a:solidFill>
                  <a:schemeClr val="accent1">
                    <a:lumMod val="60000"/>
                    <a:lumOff val="40000"/>
                  </a:schemeClr>
                </a:solidFill>
                <a:latin typeface="Times New Roman" panose="02020603050405020304" pitchFamily="18" charset="0"/>
                <a:ea typeface="Times New Roman" panose="02020603050405020304" pitchFamily="18" charset="0"/>
                <a:hlinkClick r:id="rId2"/>
              </a:rPr>
              <a:t>https://journals.unec.edu.az/jema/index</a:t>
            </a:r>
            <a:r>
              <a:rPr lang="az-Latn-AZ" sz="1500" b="1" dirty="0">
                <a:solidFill>
                  <a:schemeClr val="accent1">
                    <a:lumMod val="60000"/>
                    <a:lumOff val="40000"/>
                  </a:schemeClr>
                </a:solidFill>
                <a:latin typeface="Times New Roman" panose="02020603050405020304" pitchFamily="18" charset="0"/>
                <a:ea typeface="Times New Roman" panose="02020603050405020304" pitchFamily="18" charset="0"/>
              </a:rPr>
              <a:t> </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2478882" y="1857326"/>
            <a:ext cx="6665118" cy="1308050"/>
          </a:xfrm>
          <a:prstGeom prst="rect">
            <a:avLst/>
          </a:prstGeom>
          <a:noFill/>
        </p:spPr>
        <p:txBody>
          <a:bodyPr wrap="square">
            <a:spAutoFit/>
          </a:bodyPr>
          <a:lstStyle/>
          <a:p>
            <a:pPr marL="285750" indent="-285750" algn="just">
              <a:buFont typeface="Wingdings" panose="05000000000000000000" pitchFamily="2" charset="2"/>
              <a:buChar char="§"/>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2025</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Yayımlandığı dil: İngilis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İstifadə edilən platforma: OJS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Elm sahələri: </a:t>
            </a:r>
            <a:r>
              <a:rPr lang="az-Latn-AZ" sz="1500" dirty="0">
                <a:solidFill>
                  <a:schemeClr val="bg1"/>
                </a:solidFill>
                <a:latin typeface="Times New Roman" panose="02020603050405020304" pitchFamily="18" charset="0"/>
                <a:ea typeface="Times New Roman" panose="02020603050405020304" pitchFamily="18" charset="0"/>
              </a:rPr>
              <a:t>İqtisadiyyat, Menecment, Maliyyə, Biznes idarəçiliyi, Marketinq, Sahibkarlıq, İnnovasiya və rəqəmsal iqtisadiyyat, Strateji idarəetmə</a:t>
            </a:r>
            <a:endParaRPr lang="az-Latn-AZ" sz="1500" dirty="0">
              <a:solidFill>
                <a:schemeClr val="bg1"/>
              </a:solidFill>
              <a:latin typeface="Times New Roman" panose="02020603050405020304" pitchFamily="18" charset="0"/>
              <a:ea typeface="Times New Roman" panose="02020603050405020304" pitchFamily="18" charset="0"/>
            </a:endParaRPr>
          </a:p>
        </p:txBody>
      </p:sp>
      <p:pic>
        <p:nvPicPr>
          <p:cNvPr id="8" name="Picture 2" descr="     View Vol. 1 No. 2 (2025): Journal of Economics and Management Advances&#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478878" cy="3324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flipV="1">
            <a:off x="0" y="3324225"/>
            <a:ext cx="9144000" cy="169277"/>
          </a:xfrm>
          <a:prstGeom prst="rect">
            <a:avLst/>
          </a:prstGeom>
          <a:solidFill>
            <a:schemeClr val="accent1">
              <a:lumMod val="60000"/>
              <a:lumOff val="40000"/>
            </a:schemeClr>
          </a:solidFill>
        </p:spPr>
        <p:txBody>
          <a:bodyPr wrap="square">
            <a:spAutoFit/>
          </a:bodyPr>
          <a:lstStyle/>
          <a:p>
            <a:pPr algn="just">
              <a:buNone/>
            </a:pPr>
            <a:endParaRPr lang="en-US" sz="500" b="1"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flipV="1">
            <a:off x="2478882" y="1612149"/>
            <a:ext cx="6665118" cy="4571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3" name="TextBox 12"/>
          <p:cNvSpPr txBox="1"/>
          <p:nvPr/>
        </p:nvSpPr>
        <p:spPr>
          <a:xfrm flipV="1">
            <a:off x="2478881" y="5098299"/>
            <a:ext cx="6665118" cy="4571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8" name="TextBox 7"/>
          <p:cNvSpPr txBox="1"/>
          <p:nvPr/>
        </p:nvSpPr>
        <p:spPr>
          <a:xfrm>
            <a:off x="2478881" y="3554799"/>
            <a:ext cx="6665117" cy="1492716"/>
          </a:xfrm>
          <a:prstGeom prst="rect">
            <a:avLst/>
          </a:prstGeom>
          <a:noFill/>
        </p:spPr>
        <p:txBody>
          <a:bodyPr wrap="square">
            <a:spAutoFit/>
          </a:bodyPr>
          <a:lstStyle/>
          <a:p>
            <a:pPr algn="ctr">
              <a:lnSpc>
                <a:spcPct val="150000"/>
              </a:lnSpc>
              <a:buNone/>
            </a:pPr>
            <a:r>
              <a:rPr lang="az-Latn-AZ" sz="1800" b="1" dirty="0">
                <a:solidFill>
                  <a:schemeClr val="bg1"/>
                </a:solidFill>
                <a:effectLst/>
                <a:latin typeface="Times New Roman" panose="02020603050405020304" pitchFamily="18" charset="0"/>
                <a:ea typeface="Times New Roman" panose="02020603050405020304" pitchFamily="18" charset="0"/>
              </a:rPr>
              <a:t>UNEC Expert</a:t>
            </a:r>
            <a:endParaRPr lang="az-Latn-AZ" sz="1800" b="1" dirty="0">
              <a:solidFill>
                <a:schemeClr val="bg1"/>
              </a:solidFill>
              <a:effectLst/>
              <a:latin typeface="Times New Roman" panose="02020603050405020304" pitchFamily="18" charset="0"/>
              <a:ea typeface="Times New Roman" panose="02020603050405020304" pitchFamily="18" charset="0"/>
            </a:endParaRPr>
          </a:p>
          <a:p>
            <a:pPr algn="just">
              <a:buNone/>
            </a:pPr>
            <a:r>
              <a:rPr lang="az-Latn-AZ" sz="1600" i="1" dirty="0">
                <a:solidFill>
                  <a:schemeClr val="bg1"/>
                </a:solidFill>
                <a:latin typeface="Times New Roman" panose="02020603050405020304" pitchFamily="18" charset="0"/>
                <a:ea typeface="Times New Roman" panose="02020603050405020304" pitchFamily="18" charset="0"/>
              </a:rPr>
              <a:t>“UNEC Expert” jurnalı UNEC-in yeni nəsil elmi-analitik jurnallarından biridir. Jurnal ənənəvi akademik yanaşmalardan fərqli olaraq, daha çox analitik təhlillərə, praktik iqtisadi nəticələrə və aktual iqtisadi məsələlərin ekspert dəyərləndirməsinə əsaslanır.</a:t>
            </a:r>
            <a:r>
              <a:rPr lang="az-Latn-AZ" sz="1600" i="1" dirty="0">
                <a:solidFill>
                  <a:schemeClr val="bg1"/>
                </a:solidFill>
                <a:effectLst/>
                <a:latin typeface="Times New Roman" panose="02020603050405020304" pitchFamily="18" charset="0"/>
                <a:ea typeface="Times New Roman" panose="02020603050405020304" pitchFamily="18" charset="0"/>
              </a:rPr>
              <a:t> </a:t>
            </a:r>
            <a:endParaRPr lang="az-Latn-AZ" sz="1600" i="1" dirty="0">
              <a:solidFill>
                <a:schemeClr val="bg1"/>
              </a:solidFill>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2478881" y="5464814"/>
            <a:ext cx="6665118" cy="786754"/>
          </a:xfrm>
          <a:prstGeom prst="rect">
            <a:avLst/>
          </a:prstGeom>
          <a:noFill/>
        </p:spPr>
        <p:txBody>
          <a:bodyPr wrap="square">
            <a:spAutoFit/>
          </a:bodyPr>
          <a:lstStyle/>
          <a:p>
            <a:pPr marL="285750" indent="-285750" algn="just">
              <a:lnSpc>
                <a:spcPct val="150000"/>
              </a:lnSpc>
              <a:buFont typeface="Wingdings" panose="05000000000000000000" pitchFamily="2" charset="2"/>
              <a:buChar char="§"/>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2016</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lnSpc>
                <a:spcPct val="150000"/>
              </a:lnSpc>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Yayımlandığı dil: Azərbaycan</a:t>
            </a:r>
            <a:endParaRPr lang="az-Latn-AZ" sz="1600" b="1" dirty="0">
              <a:solidFill>
                <a:schemeClr val="bg1"/>
              </a:solidFill>
              <a:latin typeface="Times New Roman" panose="02020603050405020304" pitchFamily="18" charset="0"/>
              <a:ea typeface="Times New Roman" panose="02020603050405020304" pitchFamily="18" charset="0"/>
            </a:endParaRPr>
          </a:p>
        </p:txBody>
      </p:sp>
      <p:pic>
        <p:nvPicPr>
          <p:cNvPr id="10" name="Рисунок 9"/>
          <p:cNvPicPr>
            <a:picLocks noChangeAspect="1"/>
          </p:cNvPicPr>
          <p:nvPr/>
        </p:nvPicPr>
        <p:blipFill>
          <a:blip r:embed="rId1"/>
          <a:stretch>
            <a:fillRect/>
          </a:stretch>
        </p:blipFill>
        <p:spPr>
          <a:xfrm>
            <a:off x="-1" y="3497746"/>
            <a:ext cx="2478880" cy="3324225"/>
          </a:xfrm>
          <a:prstGeom prst="rect">
            <a:avLst/>
          </a:prstGeom>
        </p:spPr>
      </p:pic>
      <p:sp>
        <p:nvSpPr>
          <p:cNvPr id="14" name="TextBox 13"/>
          <p:cNvSpPr txBox="1"/>
          <p:nvPr/>
        </p:nvSpPr>
        <p:spPr>
          <a:xfrm>
            <a:off x="2478882" y="47625"/>
            <a:ext cx="6665117" cy="1338828"/>
          </a:xfrm>
          <a:prstGeom prst="rect">
            <a:avLst/>
          </a:prstGeom>
          <a:noFill/>
        </p:spPr>
        <p:txBody>
          <a:bodyPr wrap="square">
            <a:spAutoFit/>
          </a:bodyPr>
          <a:lstStyle/>
          <a:p>
            <a:pPr algn="ctr">
              <a:buNone/>
            </a:pPr>
            <a:r>
              <a:rPr lang="az-Latn-AZ" b="1" dirty="0">
                <a:solidFill>
                  <a:schemeClr val="bg1"/>
                </a:solidFill>
                <a:latin typeface="Times New Roman" panose="02020603050405020304" pitchFamily="18" charset="0"/>
                <a:ea typeface="Times New Roman" panose="02020603050405020304" pitchFamily="18" charset="0"/>
              </a:rPr>
              <a:t>   </a:t>
            </a:r>
            <a:r>
              <a:rPr lang="en-US" b="1" dirty="0">
                <a:solidFill>
                  <a:schemeClr val="bg1"/>
                </a:solidFill>
                <a:latin typeface="Times New Roman" panose="02020603050405020304" pitchFamily="18" charset="0"/>
                <a:ea typeface="Times New Roman" panose="02020603050405020304" pitchFamily="18" charset="0"/>
              </a:rPr>
              <a:t>INTERNATIONAL JOURNAL OF GENDER KNOWLEDGE AND SOCIAL FUTURES (IJGKSF)</a:t>
            </a:r>
            <a:endParaRPr lang="az-Latn-AZ" sz="1600" dirty="0">
              <a:solidFill>
                <a:schemeClr val="bg1"/>
              </a:solidFill>
              <a:effectLst/>
              <a:latin typeface="Times New Roman" panose="02020603050405020304" pitchFamily="18" charset="0"/>
              <a:ea typeface="Times New Roman" panose="02020603050405020304" pitchFamily="18" charset="0"/>
            </a:endParaRPr>
          </a:p>
          <a:p>
            <a:pPr algn="ctr">
              <a:buNone/>
            </a:pPr>
            <a:r>
              <a:rPr lang="az-Latn-AZ" sz="1500" b="1" dirty="0">
                <a:solidFill>
                  <a:schemeClr val="bg1"/>
                </a:solidFill>
                <a:effectLst/>
                <a:latin typeface="Times New Roman" panose="02020603050405020304" pitchFamily="18" charset="0"/>
                <a:ea typeface="Times New Roman" panose="02020603050405020304" pitchFamily="18" charset="0"/>
              </a:rPr>
              <a:t>ISSN: </a:t>
            </a:r>
            <a:r>
              <a:rPr lang="az-Latn-AZ" sz="1500" b="1" dirty="0">
                <a:solidFill>
                  <a:schemeClr val="bg1"/>
                </a:solidFill>
                <a:latin typeface="Times New Roman" panose="02020603050405020304" pitchFamily="18" charset="0"/>
                <a:ea typeface="Times New Roman" panose="02020603050405020304" pitchFamily="18" charset="0"/>
              </a:rPr>
              <a:t>3107-2119</a:t>
            </a:r>
            <a:r>
              <a:rPr lang="az-Latn-AZ" sz="1500" b="1" dirty="0">
                <a:solidFill>
                  <a:schemeClr val="bg1"/>
                </a:solidFill>
                <a:effectLst/>
                <a:latin typeface="Times New Roman" panose="02020603050405020304" pitchFamily="18" charset="0"/>
                <a:ea typeface="Times New Roman" panose="02020603050405020304" pitchFamily="18" charset="0"/>
              </a:rPr>
              <a:t> (print)</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endParaRPr lang="az-Latn-AZ" sz="1500" b="1" dirty="0">
              <a:solidFill>
                <a:schemeClr val="bg1"/>
              </a:solidFill>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a:t>
            </a:r>
            <a:r>
              <a:rPr lang="az-Latn-AZ" sz="1500" b="1" dirty="0">
                <a:solidFill>
                  <a:schemeClr val="bg1"/>
                </a:solidFill>
                <a:latin typeface="Times New Roman" panose="02020603050405020304" pitchFamily="18" charset="0"/>
                <a:ea typeface="Times New Roman" panose="02020603050405020304" pitchFamily="18" charset="0"/>
              </a:rPr>
              <a:t> </a:t>
            </a:r>
            <a:r>
              <a:rPr lang="az-Latn-AZ" sz="1500" b="1" dirty="0">
                <a:solidFill>
                  <a:schemeClr val="accent1">
                    <a:lumMod val="60000"/>
                    <a:lumOff val="40000"/>
                  </a:schemeClr>
                </a:solidFill>
                <a:latin typeface="Times New Roman" panose="02020603050405020304" pitchFamily="18" charset="0"/>
                <a:ea typeface="Times New Roman" panose="02020603050405020304" pitchFamily="18" charset="0"/>
                <a:hlinkClick r:id="rId2"/>
              </a:rPr>
              <a:t>https://journals.unec.edu.az/ijgks_wrc/index</a:t>
            </a:r>
            <a:r>
              <a:rPr lang="az-Latn-AZ" sz="1500" b="1" dirty="0">
                <a:solidFill>
                  <a:schemeClr val="accent1">
                    <a:lumMod val="60000"/>
                    <a:lumOff val="40000"/>
                  </a:schemeClr>
                </a:solidFill>
                <a:latin typeface="Times New Roman" panose="02020603050405020304" pitchFamily="18" charset="0"/>
                <a:ea typeface="Times New Roman" panose="02020603050405020304" pitchFamily="18" charset="0"/>
              </a:rPr>
              <a:t>   </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15" name="TextBox 14"/>
          <p:cNvSpPr txBox="1"/>
          <p:nvPr/>
        </p:nvSpPr>
        <p:spPr>
          <a:xfrm>
            <a:off x="2478882" y="1744131"/>
            <a:ext cx="6665118" cy="1785104"/>
          </a:xfrm>
          <a:prstGeom prst="rect">
            <a:avLst/>
          </a:prstGeom>
          <a:noFill/>
        </p:spPr>
        <p:txBody>
          <a:bodyPr wrap="square">
            <a:spAutoFit/>
          </a:bodyPr>
          <a:lstStyle/>
          <a:p>
            <a:pPr marL="285750" indent="-285750" algn="just">
              <a:buFont typeface="Wingdings" panose="05000000000000000000" pitchFamily="2" charset="2"/>
              <a:buChar char="§"/>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2025</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Yayımlandığı dil: İngilis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İstifadə edilən platforma: OJS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Elm sahələri: </a:t>
            </a:r>
            <a:r>
              <a:rPr lang="az-Latn-AZ" sz="1500" dirty="0">
                <a:solidFill>
                  <a:schemeClr val="bg1"/>
                </a:solidFill>
                <a:latin typeface="Times New Roman" panose="02020603050405020304" pitchFamily="18" charset="0"/>
                <a:ea typeface="Times New Roman" panose="02020603050405020304" pitchFamily="18" charset="0"/>
              </a:rPr>
              <a:t>Gender və sosial transformasiya, təhsil və siyasətdə gender, davamlılıq və inklüziv inkişaf, fənlərarası və müqayisəli yanaşmalar, genderə həssas idarəetmə və siyasət, interseksional bərabərsizlik təhlili</a:t>
            </a:r>
            <a:endParaRPr lang="az-Latn-AZ" sz="1500"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endParaRPr lang="az-Latn-AZ" sz="1600" b="1" dirty="0">
              <a:solidFill>
                <a:schemeClr val="bg1"/>
              </a:solidFill>
              <a:highlight>
                <a:srgbClr val="FFFF00"/>
              </a:highlight>
              <a:latin typeface="Times New Roman" panose="02020603050405020304" pitchFamily="18" charset="0"/>
              <a:ea typeface="Times New Roman" panose="02020603050405020304" pitchFamily="18" charset="0"/>
            </a:endParaRPr>
          </a:p>
        </p:txBody>
      </p:sp>
      <p:pic>
        <p:nvPicPr>
          <p:cNvPr id="5122" name="Picture 2" descr="     View Vol. 1 No. 1 (2026): International Journal of Gender, Knowledge and Social Futures &#10;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57" r="4582"/>
          <a:stretch>
            <a:fillRect/>
          </a:stretch>
        </p:blipFill>
        <p:spPr bwMode="auto">
          <a:xfrm>
            <a:off x="0" y="0"/>
            <a:ext cx="2478878" cy="3324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flipV="1">
            <a:off x="0" y="3324225"/>
            <a:ext cx="9144000" cy="169277"/>
          </a:xfrm>
          <a:prstGeom prst="rect">
            <a:avLst/>
          </a:prstGeom>
          <a:solidFill>
            <a:schemeClr val="accent1">
              <a:lumMod val="60000"/>
              <a:lumOff val="40000"/>
            </a:schemeClr>
          </a:solidFill>
        </p:spPr>
        <p:txBody>
          <a:bodyPr wrap="square">
            <a:spAutoFit/>
          </a:bodyPr>
          <a:lstStyle/>
          <a:p>
            <a:pPr algn="just">
              <a:buNone/>
            </a:pPr>
            <a:endParaRPr lang="en-US" sz="500" b="1"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flipV="1">
            <a:off x="2478882" y="1612149"/>
            <a:ext cx="6665118" cy="4571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3" name="TextBox 12"/>
          <p:cNvSpPr txBox="1"/>
          <p:nvPr/>
        </p:nvSpPr>
        <p:spPr>
          <a:xfrm flipV="1">
            <a:off x="2478881" y="5098299"/>
            <a:ext cx="6665118" cy="4571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4" name="TextBox 3"/>
          <p:cNvSpPr txBox="1"/>
          <p:nvPr/>
        </p:nvSpPr>
        <p:spPr>
          <a:xfrm>
            <a:off x="2478886" y="66511"/>
            <a:ext cx="6665117" cy="1338828"/>
          </a:xfrm>
          <a:prstGeom prst="rect">
            <a:avLst/>
          </a:prstGeom>
          <a:noFill/>
        </p:spPr>
        <p:txBody>
          <a:bodyPr wrap="square">
            <a:spAutoFit/>
          </a:bodyPr>
          <a:lstStyle/>
          <a:p>
            <a:pPr algn="ctr"/>
            <a:r>
              <a:rPr lang="az-Latn-AZ" b="1" dirty="0">
                <a:solidFill>
                  <a:schemeClr val="bg1"/>
                </a:solidFill>
                <a:latin typeface="Times New Roman" panose="02020603050405020304" pitchFamily="18" charset="0"/>
                <a:cs typeface="Times New Roman" panose="02020603050405020304" pitchFamily="18" charset="0"/>
              </a:rPr>
              <a:t>DİZAYNIN AKTUAL PROBLEMLƏRİ </a:t>
            </a:r>
            <a:endParaRPr lang="az-Latn-AZ" b="1" dirty="0">
              <a:solidFill>
                <a:schemeClr val="bg1"/>
              </a:solidFill>
              <a:latin typeface="Times New Roman" panose="02020603050405020304" pitchFamily="18" charset="0"/>
              <a:cs typeface="Times New Roman" panose="02020603050405020304" pitchFamily="18" charset="0"/>
            </a:endParaRPr>
          </a:p>
          <a:p>
            <a:pPr algn="ctr"/>
            <a:r>
              <a:rPr lang="az-Latn-AZ" b="1" dirty="0">
                <a:solidFill>
                  <a:schemeClr val="bg1"/>
                </a:solidFill>
                <a:latin typeface="Times New Roman" panose="02020603050405020304" pitchFamily="18" charset="0"/>
                <a:cs typeface="Times New Roman" panose="02020603050405020304" pitchFamily="18" charset="0"/>
              </a:rPr>
              <a:t>(CURRENT PROBLEMS IN DESIGN) (JCPD)</a:t>
            </a:r>
            <a:endParaRPr lang="az-Latn-AZ" b="1" dirty="0">
              <a:solidFill>
                <a:schemeClr val="bg1"/>
              </a:solidFill>
              <a:latin typeface="Times New Roman" panose="02020603050405020304" pitchFamily="18" charset="0"/>
              <a:cs typeface="Times New Roman" panose="02020603050405020304" pitchFamily="18" charset="0"/>
            </a:endParaRPr>
          </a:p>
          <a:p>
            <a:pPr algn="ctr">
              <a:buNone/>
            </a:pPr>
            <a:r>
              <a:rPr lang="az-Latn-AZ" sz="1500" b="1" dirty="0">
                <a:solidFill>
                  <a:schemeClr val="bg1"/>
                </a:solidFill>
                <a:effectLst/>
                <a:latin typeface="Times New Roman" panose="02020603050405020304" pitchFamily="18" charset="0"/>
                <a:ea typeface="Times New Roman" panose="02020603050405020304" pitchFamily="18" charset="0"/>
              </a:rPr>
              <a:t>ISSN: </a:t>
            </a:r>
            <a:r>
              <a:rPr lang="az-Latn-AZ" sz="1500" b="1" dirty="0">
                <a:solidFill>
                  <a:schemeClr val="bg1"/>
                </a:solidFill>
                <a:latin typeface="Times New Roman" panose="02020603050405020304" pitchFamily="18" charset="0"/>
                <a:ea typeface="Times New Roman" panose="02020603050405020304" pitchFamily="18" charset="0"/>
              </a:rPr>
              <a:t>3105-787X (online); 3105-7861 (print)</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endParaRPr lang="az-Latn-AZ" sz="1500" b="1" dirty="0">
              <a:solidFill>
                <a:schemeClr val="bg1"/>
              </a:solidFill>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 </a:t>
            </a:r>
            <a:r>
              <a:rPr lang="az-Latn-AZ" sz="1500" b="1" u="sng" kern="0" dirty="0">
                <a:solidFill>
                  <a:schemeClr val="accent1">
                    <a:lumMod val="60000"/>
                    <a:lumOff val="40000"/>
                  </a:schemeClr>
                </a:solidFill>
                <a:latin typeface="Times New Roman" panose="02020603050405020304" pitchFamily="18" charset="0"/>
                <a:ea typeface="Times New Roman" panose="02020603050405020304" pitchFamily="18" charset="0"/>
              </a:rPr>
              <a:t>https://journals.unec.edu.az/jcsdt/index</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8" name="TextBox 7"/>
          <p:cNvSpPr txBox="1"/>
          <p:nvPr/>
        </p:nvSpPr>
        <p:spPr>
          <a:xfrm>
            <a:off x="2478883" y="1774341"/>
            <a:ext cx="6665118" cy="1538883"/>
          </a:xfrm>
          <a:prstGeom prst="rect">
            <a:avLst/>
          </a:prstGeom>
          <a:noFill/>
        </p:spPr>
        <p:txBody>
          <a:bodyPr wrap="square">
            <a:spAutoFit/>
          </a:bodyPr>
          <a:lstStyle/>
          <a:p>
            <a:pPr marL="285750" indent="-285750" algn="just">
              <a:buFont typeface="Wingdings" panose="05000000000000000000" pitchFamily="2" charset="2"/>
              <a:buChar char="§"/>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2025</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Yayımlandığı dil: Azərbaycan, Türk,  İngilis, Rus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İstifadə edilən platforma: OJS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Elm sahələri: </a:t>
            </a:r>
            <a:r>
              <a:rPr lang="az-Latn-AZ" sz="1500" dirty="0">
                <a:solidFill>
                  <a:schemeClr val="bg1"/>
                </a:solidFill>
                <a:latin typeface="Times New Roman" panose="02020603050405020304" pitchFamily="18" charset="0"/>
                <a:ea typeface="Times New Roman" panose="02020603050405020304" pitchFamily="18" charset="0"/>
              </a:rPr>
              <a:t>Qrafik və vizual dizayn, Milli və mədəni kimlik kontekstində dizayn, Rəqəmsal dizayn texnologiyaları, Dizayn təhsili və pedaqoji metodologiyalar, İnformasiya dizaynı (UX/UI)</a:t>
            </a:r>
            <a:endParaRPr lang="az-Latn-AZ" sz="1500" dirty="0">
              <a:solidFill>
                <a:schemeClr val="bg1"/>
              </a:solidFill>
              <a:latin typeface="Times New Roman" panose="02020603050405020304" pitchFamily="18" charset="0"/>
              <a:ea typeface="Times New Roman" panose="02020603050405020304" pitchFamily="18" charset="0"/>
            </a:endParaRPr>
          </a:p>
        </p:txBody>
      </p:sp>
      <p:pic>
        <p:nvPicPr>
          <p:cNvPr id="9" name="Picture 4" descr="UNEC"/>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 y="0"/>
            <a:ext cx="2478878" cy="33644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78883" y="3560013"/>
            <a:ext cx="6665117" cy="1292662"/>
          </a:xfrm>
          <a:prstGeom prst="rect">
            <a:avLst/>
          </a:prstGeom>
          <a:noFill/>
        </p:spPr>
        <p:txBody>
          <a:bodyPr wrap="square">
            <a:spAutoFit/>
          </a:bodyPr>
          <a:lstStyle/>
          <a:p>
            <a:pPr algn="ctr"/>
            <a:r>
              <a:rPr lang="az-Latn-AZ" b="1" dirty="0">
                <a:solidFill>
                  <a:schemeClr val="bg1"/>
                </a:solidFill>
                <a:latin typeface="Times New Roman" panose="02020603050405020304" pitchFamily="18" charset="0"/>
                <a:cs typeface="Times New Roman" panose="02020603050405020304" pitchFamily="18" charset="0"/>
              </a:rPr>
              <a:t>UNEC TƏLƏBƏ TƏDQİQATLARI JURNALI</a:t>
            </a:r>
            <a:endParaRPr lang="az-Latn-AZ" b="1" dirty="0">
              <a:solidFill>
                <a:schemeClr val="bg1"/>
              </a:solidFill>
              <a:latin typeface="Times New Roman" panose="02020603050405020304" pitchFamily="18" charset="0"/>
              <a:cs typeface="Times New Roman" panose="02020603050405020304" pitchFamily="18" charset="0"/>
            </a:endParaRPr>
          </a:p>
          <a:p>
            <a:pPr algn="ctr">
              <a:buNone/>
            </a:pPr>
            <a:r>
              <a:rPr lang="az-Latn-AZ" sz="1500" b="1" dirty="0">
                <a:solidFill>
                  <a:schemeClr val="bg1"/>
                </a:solidFill>
                <a:effectLst/>
                <a:latin typeface="Times New Roman" panose="02020603050405020304" pitchFamily="18" charset="0"/>
                <a:ea typeface="Times New Roman" panose="02020603050405020304" pitchFamily="18" charset="0"/>
              </a:rPr>
              <a:t>ISSN: </a:t>
            </a:r>
            <a:r>
              <a:rPr lang="az-Latn-AZ" sz="1500" b="1" dirty="0">
                <a:solidFill>
                  <a:schemeClr val="bg1"/>
                </a:solidFill>
                <a:latin typeface="Times New Roman" panose="02020603050405020304" pitchFamily="18" charset="0"/>
                <a:ea typeface="Times New Roman" panose="02020603050405020304" pitchFamily="18" charset="0"/>
              </a:rPr>
              <a:t>3007-8628 (print)</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endParaRPr lang="az-Latn-AZ" sz="1500" b="1" dirty="0">
              <a:solidFill>
                <a:schemeClr val="bg1"/>
              </a:solidFill>
              <a:latin typeface="Times New Roman" panose="02020603050405020304" pitchFamily="18" charset="0"/>
              <a:ea typeface="Times New Roman" panose="02020603050405020304" pitchFamily="18" charset="0"/>
            </a:endParaRPr>
          </a:p>
          <a:p>
            <a:pPr algn="ctr"/>
            <a:endParaRPr lang="az-Latn-AZ" sz="1500" b="1" dirty="0">
              <a:solidFill>
                <a:schemeClr val="bg1"/>
              </a:solidFill>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 </a:t>
            </a:r>
            <a:r>
              <a:rPr lang="az-Latn-AZ" sz="1500" b="1" u="sng" kern="0" dirty="0">
                <a:solidFill>
                  <a:schemeClr val="accent1">
                    <a:lumMod val="60000"/>
                    <a:lumOff val="40000"/>
                  </a:schemeClr>
                </a:solidFill>
                <a:latin typeface="Times New Roman" panose="02020603050405020304" pitchFamily="18" charset="0"/>
                <a:ea typeface="Times New Roman" panose="02020603050405020304" pitchFamily="18" charset="0"/>
                <a:hlinkClick r:id="rId2"/>
              </a:rPr>
              <a:t>https://journals.unec.edu.az/ttj</a:t>
            </a:r>
            <a:r>
              <a:rPr lang="az-Latn-AZ" sz="1500" b="1" u="sng" kern="0" dirty="0">
                <a:solidFill>
                  <a:schemeClr val="accent1">
                    <a:lumMod val="60000"/>
                    <a:lumOff val="40000"/>
                  </a:schemeClr>
                </a:solidFill>
                <a:latin typeface="Times New Roman" panose="02020603050405020304" pitchFamily="18" charset="0"/>
                <a:ea typeface="Times New Roman" panose="02020603050405020304" pitchFamily="18" charset="0"/>
              </a:rPr>
              <a:t> </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2478882" y="5431274"/>
            <a:ext cx="6665118" cy="1077218"/>
          </a:xfrm>
          <a:prstGeom prst="rect">
            <a:avLst/>
          </a:prstGeom>
          <a:noFill/>
        </p:spPr>
        <p:txBody>
          <a:bodyPr wrap="square">
            <a:spAutoFit/>
          </a:bodyPr>
          <a:lstStyle/>
          <a:p>
            <a:pPr marL="285750" indent="-285750" algn="just">
              <a:buFont typeface="Wingdings" panose="05000000000000000000" pitchFamily="2" charset="2"/>
              <a:buChar char="§"/>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2025</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Yayımlandığı dil: Azərbaycan, İngilis, Rus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İstifadə edilən platforma: OJS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Elm sahələri: </a:t>
            </a:r>
            <a:r>
              <a:rPr lang="az-Latn-AZ" sz="1500" dirty="0">
                <a:solidFill>
                  <a:schemeClr val="bg1"/>
                </a:solidFill>
                <a:latin typeface="Times New Roman" panose="02020603050405020304" pitchFamily="18" charset="0"/>
                <a:ea typeface="Times New Roman" panose="02020603050405020304" pitchFamily="18" charset="0"/>
              </a:rPr>
              <a:t>İqtisadiyyat, idarəetmə, texnoloji elmlər və əlaqəli sahələr</a:t>
            </a:r>
            <a:endParaRPr lang="az-Latn-AZ" sz="1500" dirty="0">
              <a:solidFill>
                <a:schemeClr val="bg1"/>
              </a:solidFill>
              <a:latin typeface="Times New Roman" panose="02020603050405020304" pitchFamily="18" charset="0"/>
              <a:ea typeface="Times New Roman" panose="02020603050405020304" pitchFamily="18" charset="0"/>
            </a:endParaRPr>
          </a:p>
        </p:txBody>
      </p:sp>
      <p:pic>
        <p:nvPicPr>
          <p:cNvPr id="5124" name="Picture 4" descr="     Cild. 1 Nömrə. 1 (2024): UNEC Tələbə Tədqiqatları Jurnalı baxış&#10;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93502"/>
            <a:ext cx="2478878" cy="33644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478878" y="111455"/>
            <a:ext cx="6665117" cy="1384995"/>
          </a:xfrm>
          <a:prstGeom prst="rect">
            <a:avLst/>
          </a:prstGeom>
          <a:noFill/>
        </p:spPr>
        <p:txBody>
          <a:bodyPr wrap="square">
            <a:spAutoFit/>
          </a:bodyPr>
          <a:lstStyle/>
          <a:p>
            <a:pPr algn="ctr">
              <a:buNone/>
            </a:pPr>
            <a:r>
              <a:rPr lang="az-Latn-AZ" b="1" dirty="0">
                <a:solidFill>
                  <a:schemeClr val="bg1"/>
                </a:solidFill>
                <a:latin typeface="Times New Roman" panose="02020603050405020304" pitchFamily="18" charset="0"/>
                <a:ea typeface="Times New Roman" panose="02020603050405020304" pitchFamily="18" charset="0"/>
              </a:rPr>
              <a:t>   </a:t>
            </a:r>
            <a:r>
              <a:rPr lang="en-US" b="1" dirty="0">
                <a:solidFill>
                  <a:schemeClr val="bg1"/>
                </a:solidFill>
                <a:latin typeface="Times New Roman" panose="02020603050405020304" pitchFamily="18" charset="0"/>
                <a:ea typeface="Times New Roman" panose="02020603050405020304" pitchFamily="18" charset="0"/>
              </a:rPr>
              <a:t>JOURNAL OF BELT AND ROAD STUDIES</a:t>
            </a:r>
            <a:endParaRPr lang="az-Latn-AZ" dirty="0">
              <a:solidFill>
                <a:schemeClr val="bg1"/>
              </a:solidFill>
              <a:latin typeface="Times New Roman" panose="02020603050405020304" pitchFamily="18" charset="0"/>
              <a:ea typeface="Times New Roman" panose="02020603050405020304" pitchFamily="18" charset="0"/>
            </a:endParaRPr>
          </a:p>
          <a:p>
            <a:pPr algn="ctr">
              <a:buNone/>
            </a:pPr>
            <a:r>
              <a:rPr lang="az-Latn-AZ" sz="1600" b="1" dirty="0">
                <a:solidFill>
                  <a:schemeClr val="bg1"/>
                </a:solidFill>
                <a:latin typeface="Times New Roman" panose="02020603050405020304" pitchFamily="18" charset="0"/>
                <a:ea typeface="Times New Roman" panose="02020603050405020304" pitchFamily="18" charset="0"/>
              </a:rPr>
              <a:t>ISSN:  3134-8882</a:t>
            </a:r>
            <a:endParaRPr lang="en-US" sz="1600" b="1" dirty="0">
              <a:solidFill>
                <a:schemeClr val="bg1"/>
              </a:solidFill>
              <a:latin typeface="Times New Roman" panose="02020603050405020304" pitchFamily="18" charset="0"/>
              <a:ea typeface="Times New Roman" panose="02020603050405020304" pitchFamily="18" charset="0"/>
            </a:endParaRPr>
          </a:p>
          <a:p>
            <a:pPr algn="ctr"/>
            <a:endParaRPr lang="en-US" b="1" dirty="0">
              <a:solidFill>
                <a:schemeClr val="bg1"/>
              </a:solidFill>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a:t>
            </a:r>
            <a:r>
              <a:rPr lang="az-Latn-AZ" sz="1500" b="1" dirty="0">
                <a:solidFill>
                  <a:schemeClr val="bg1"/>
                </a:solidFill>
                <a:latin typeface="Times New Roman" panose="02020603050405020304" pitchFamily="18" charset="0"/>
                <a:ea typeface="Times New Roman" panose="02020603050405020304" pitchFamily="18" charset="0"/>
              </a:rPr>
              <a:t> </a:t>
            </a:r>
            <a:r>
              <a:rPr lang="az-Latn-AZ" sz="1500" b="1" dirty="0">
                <a:solidFill>
                  <a:schemeClr val="accent1">
                    <a:lumMod val="60000"/>
                    <a:lumOff val="40000"/>
                  </a:schemeClr>
                </a:solidFill>
                <a:latin typeface="Times New Roman" panose="02020603050405020304" pitchFamily="18" charset="0"/>
                <a:ea typeface="Times New Roman" panose="02020603050405020304" pitchFamily="18" charset="0"/>
                <a:hlinkClick r:id="rId1"/>
              </a:rPr>
              <a:t>https://journals.unec.edu.az/jbrs/index</a:t>
            </a:r>
            <a:r>
              <a:rPr lang="az-Latn-AZ" sz="1500" b="1" dirty="0">
                <a:solidFill>
                  <a:schemeClr val="accent1">
                    <a:lumMod val="60000"/>
                    <a:lumOff val="40000"/>
                  </a:schemeClr>
                </a:solidFill>
                <a:latin typeface="Times New Roman" panose="02020603050405020304" pitchFamily="18" charset="0"/>
                <a:ea typeface="Times New Roman" panose="02020603050405020304" pitchFamily="18" charset="0"/>
              </a:rPr>
              <a:t>    </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endParaRPr lang="az-Latn-AZ" sz="1500" b="1" dirty="0">
              <a:solidFill>
                <a:schemeClr val="bg1"/>
              </a:solidFill>
              <a:latin typeface="Times New Roman" panose="02020603050405020304" pitchFamily="18" charset="0"/>
              <a:ea typeface="Times New Roman" panose="02020603050405020304" pitchFamily="18" charset="0"/>
            </a:endParaRPr>
          </a:p>
        </p:txBody>
      </p:sp>
      <p:sp>
        <p:nvSpPr>
          <p:cNvPr id="5" name="TextBox 4"/>
          <p:cNvSpPr txBox="1"/>
          <p:nvPr/>
        </p:nvSpPr>
        <p:spPr>
          <a:xfrm flipV="1">
            <a:off x="0" y="3324225"/>
            <a:ext cx="9144000" cy="169277"/>
          </a:xfrm>
          <a:prstGeom prst="rect">
            <a:avLst/>
          </a:prstGeom>
          <a:solidFill>
            <a:schemeClr val="accent1">
              <a:lumMod val="60000"/>
              <a:lumOff val="40000"/>
            </a:schemeClr>
          </a:solidFill>
        </p:spPr>
        <p:txBody>
          <a:bodyPr wrap="square">
            <a:spAutoFit/>
          </a:bodyPr>
          <a:lstStyle/>
          <a:p>
            <a:pPr algn="just">
              <a:buNone/>
            </a:pPr>
            <a:endParaRPr lang="en-US" sz="500" b="1"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flipV="1">
            <a:off x="2478882" y="1612149"/>
            <a:ext cx="6665118" cy="4571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2478882" y="1837397"/>
            <a:ext cx="6665118" cy="1323439"/>
          </a:xfrm>
          <a:prstGeom prst="rect">
            <a:avLst/>
          </a:prstGeom>
          <a:noFill/>
        </p:spPr>
        <p:txBody>
          <a:bodyPr wrap="square">
            <a:spAutoFit/>
          </a:bodyPr>
          <a:lstStyle/>
          <a:p>
            <a:pPr marL="285750" indent="-285750" algn="just">
              <a:buFont typeface="Wingdings" panose="05000000000000000000" pitchFamily="2" charset="2"/>
              <a:buChar char="§"/>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2025</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Yayımlandığı dil: İngilis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İstifadə edilən platforma: OJS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Elm sahələri: </a:t>
            </a:r>
            <a:r>
              <a:rPr lang="az-Latn-AZ" sz="1500" dirty="0">
                <a:solidFill>
                  <a:schemeClr val="bg1"/>
                </a:solidFill>
                <a:latin typeface="Times New Roman" panose="02020603050405020304" pitchFamily="18" charset="0"/>
                <a:ea typeface="Times New Roman" panose="02020603050405020304" pitchFamily="18" charset="0"/>
              </a:rPr>
              <a:t>Siyasi iqtisad, beynəlxalq münasibətlər, beynəlxalq ticarət və investisiya hüququ, ictimai idarəetmə və dövlət siyasəti</a:t>
            </a:r>
            <a:endParaRPr lang="az-Latn-AZ" sz="1500" dirty="0">
              <a:solidFill>
                <a:schemeClr val="bg1"/>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2478883" y="3560013"/>
            <a:ext cx="6665117" cy="1354217"/>
          </a:xfrm>
          <a:prstGeom prst="rect">
            <a:avLst/>
          </a:prstGeom>
          <a:noFill/>
        </p:spPr>
        <p:txBody>
          <a:bodyPr wrap="square">
            <a:spAutoFit/>
          </a:bodyPr>
          <a:lstStyle/>
          <a:p>
            <a:pPr algn="ctr"/>
            <a:r>
              <a:rPr lang="en-US" b="1" dirty="0">
                <a:solidFill>
                  <a:schemeClr val="bg1"/>
                </a:solidFill>
                <a:latin typeface="Times New Roman" panose="02020603050405020304" pitchFamily="18" charset="0"/>
                <a:cs typeface="Times New Roman" panose="02020603050405020304" pitchFamily="18" charset="0"/>
              </a:rPr>
              <a:t>SOUTH CAUCASIAN JOURNAL OF EDUCATIONAL SCIENCE AND TECHNOLOGY (</a:t>
            </a:r>
            <a:r>
              <a:rPr lang="en-US" b="1" dirty="0" err="1">
                <a:solidFill>
                  <a:schemeClr val="bg1"/>
                </a:solidFill>
                <a:latin typeface="Times New Roman" panose="02020603050405020304" pitchFamily="18" charset="0"/>
                <a:cs typeface="Times New Roman" panose="02020603050405020304" pitchFamily="18" charset="0"/>
              </a:rPr>
              <a:t>SCJEST</a:t>
            </a:r>
            <a:r>
              <a:rPr lang="az-Latn-AZ" b="1" dirty="0">
                <a:solidFill>
                  <a:schemeClr val="bg1"/>
                </a:solidFill>
                <a:latin typeface="Times New Roman" panose="02020603050405020304" pitchFamily="18" charset="0"/>
                <a:cs typeface="Times New Roman" panose="02020603050405020304" pitchFamily="18" charset="0"/>
              </a:rPr>
              <a:t>)</a:t>
            </a:r>
            <a:endParaRPr lang="az-Latn-AZ" b="1" dirty="0">
              <a:solidFill>
                <a:schemeClr val="bg1"/>
              </a:solidFill>
              <a:latin typeface="Times New Roman" panose="02020603050405020304" pitchFamily="18" charset="0"/>
              <a:cs typeface="Times New Roman" panose="02020603050405020304" pitchFamily="18" charset="0"/>
            </a:endParaRPr>
          </a:p>
          <a:p>
            <a:pPr algn="ctr"/>
            <a:r>
              <a:rPr lang="az-Latn-AZ" sz="1600" b="1" dirty="0">
                <a:solidFill>
                  <a:schemeClr val="bg1"/>
                </a:solidFill>
                <a:latin typeface="Times New Roman" panose="02020603050405020304" pitchFamily="18" charset="0"/>
                <a:ea typeface="Times New Roman" panose="02020603050405020304" pitchFamily="18" charset="0"/>
              </a:rPr>
              <a:t>ISSN:  313</a:t>
            </a:r>
            <a:r>
              <a:rPr lang="en-US" sz="1600" b="1" dirty="0">
                <a:solidFill>
                  <a:schemeClr val="bg1"/>
                </a:solidFill>
                <a:latin typeface="Times New Roman" panose="02020603050405020304" pitchFamily="18" charset="0"/>
                <a:ea typeface="Times New Roman" panose="02020603050405020304" pitchFamily="18" charset="0"/>
              </a:rPr>
              <a:t>5</a:t>
            </a:r>
            <a:r>
              <a:rPr lang="az-Latn-AZ" sz="1600" b="1" dirty="0">
                <a:solidFill>
                  <a:schemeClr val="bg1"/>
                </a:solidFill>
                <a:latin typeface="Times New Roman" panose="02020603050405020304" pitchFamily="18" charset="0"/>
                <a:ea typeface="Times New Roman" panose="02020603050405020304" pitchFamily="18" charset="0"/>
              </a:rPr>
              <a:t>-</a:t>
            </a:r>
            <a:r>
              <a:rPr lang="en-US" sz="1600" b="1" dirty="0">
                <a:solidFill>
                  <a:schemeClr val="bg1"/>
                </a:solidFill>
                <a:latin typeface="Times New Roman" panose="02020603050405020304" pitchFamily="18" charset="0"/>
                <a:ea typeface="Times New Roman" panose="02020603050405020304" pitchFamily="18" charset="0"/>
              </a:rPr>
              <a:t>0879</a:t>
            </a:r>
            <a:endParaRPr lang="en-US" sz="1600" b="1" dirty="0">
              <a:solidFill>
                <a:schemeClr val="bg1"/>
              </a:solidFill>
              <a:latin typeface="Times New Roman" panose="02020603050405020304" pitchFamily="18" charset="0"/>
              <a:ea typeface="Times New Roman" panose="02020603050405020304" pitchFamily="18" charset="0"/>
            </a:endParaRPr>
          </a:p>
          <a:p>
            <a:pPr algn="ctr"/>
            <a:endParaRPr lang="az-Latn-AZ" sz="1500" b="1" dirty="0">
              <a:solidFill>
                <a:schemeClr val="bg1"/>
              </a:solidFill>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 </a:t>
            </a:r>
            <a:r>
              <a:rPr lang="az-Latn-AZ" sz="1500" b="1" u="sng" kern="0" dirty="0">
                <a:solidFill>
                  <a:schemeClr val="accent1">
                    <a:lumMod val="60000"/>
                    <a:lumOff val="40000"/>
                  </a:schemeClr>
                </a:solidFill>
                <a:latin typeface="Times New Roman" panose="02020603050405020304" pitchFamily="18" charset="0"/>
                <a:ea typeface="Times New Roman" panose="02020603050405020304" pitchFamily="18" charset="0"/>
              </a:rPr>
              <a:t>https://journals.unec.edu.az/scjest </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13" name="TextBox 12"/>
          <p:cNvSpPr txBox="1"/>
          <p:nvPr/>
        </p:nvSpPr>
        <p:spPr>
          <a:xfrm flipV="1">
            <a:off x="2478881" y="5098299"/>
            <a:ext cx="6665118" cy="4571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2478880" y="5267843"/>
            <a:ext cx="6665118" cy="1569660"/>
          </a:xfrm>
          <a:prstGeom prst="rect">
            <a:avLst/>
          </a:prstGeom>
          <a:noFill/>
        </p:spPr>
        <p:txBody>
          <a:bodyPr wrap="square">
            <a:spAutoFit/>
          </a:bodyPr>
          <a:lstStyle/>
          <a:p>
            <a:pPr marL="285750" indent="-285750" algn="just">
              <a:buFont typeface="Wingdings" panose="05000000000000000000" pitchFamily="2" charset="2"/>
              <a:buChar char="§"/>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2026</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Yayımlandığı dil: İngilis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İstifadə edilən platforma: OJS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Elm sahələri: </a:t>
            </a:r>
            <a:r>
              <a:rPr lang="az-Latn-AZ" sz="1500" dirty="0">
                <a:solidFill>
                  <a:schemeClr val="bg1"/>
                </a:solidFill>
                <a:latin typeface="Times New Roman" panose="02020603050405020304" pitchFamily="18" charset="0"/>
                <a:ea typeface="Times New Roman" panose="02020603050405020304" pitchFamily="18" charset="0"/>
              </a:rPr>
              <a:t>Təhsil elmləri və ölçmə, təhsil psixologiyası, təhsil iqtisadiyyatı və öyrənmə elmləri, STEAM (elm, texnologiya, mühəndislik, incəsənət və riyaziyyat)</a:t>
            </a:r>
            <a:endParaRPr lang="az-Latn-AZ" sz="1500" dirty="0">
              <a:solidFill>
                <a:schemeClr val="bg1"/>
              </a:solidFill>
              <a:latin typeface="Times New Roman" panose="02020603050405020304" pitchFamily="18" charset="0"/>
              <a:ea typeface="Times New Roman" panose="02020603050405020304"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5"/>
            <a:ext cx="2478878" cy="3324225"/>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a:stretch>
            <a:fillRect/>
          </a:stretch>
        </p:blipFill>
        <p:spPr>
          <a:xfrm>
            <a:off x="0" y="3486032"/>
            <a:ext cx="2478878" cy="33719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TextBox 5"/>
          <p:cNvSpPr txBox="1"/>
          <p:nvPr/>
        </p:nvSpPr>
        <p:spPr>
          <a:xfrm>
            <a:off x="134625" y="3819287"/>
            <a:ext cx="7121197" cy="923330"/>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Prof. Dr. Rövnəq Rzayev</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Elm və innovasiya məsələləri üzrə prorektor</a:t>
            </a:r>
            <a:endParaRPr lang="en-US" b="1"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Azərbaycan Dövlət İqtisad Universiteti (UNEC)</a:t>
            </a:r>
            <a:endParaRPr lang="en-US" b="1" dirty="0">
              <a:latin typeface="Calibri" panose="020F0502020204030204" pitchFamily="34" charset="0"/>
              <a:cs typeface="Calibri" panose="020F0502020204030204" pitchFamily="34" charset="0"/>
            </a:endParaRPr>
          </a:p>
        </p:txBody>
      </p:sp>
      <p:grpSp>
        <p:nvGrpSpPr>
          <p:cNvPr id="12" name="Group 11"/>
          <p:cNvGrpSpPr/>
          <p:nvPr/>
        </p:nvGrpSpPr>
        <p:grpSpPr>
          <a:xfrm>
            <a:off x="1917972" y="5489028"/>
            <a:ext cx="57960" cy="413280"/>
            <a:chOff x="1917972" y="5489028"/>
            <a:chExt cx="57960" cy="413280"/>
          </a:xfrm>
        </p:grpSpPr>
        <mc:AlternateContent xmlns:mc="http://schemas.openxmlformats.org/markup-compatibility/2006" xmlns:p14="http://schemas.microsoft.com/office/powerpoint/2010/main">
          <mc:Choice Requires="p14">
            <p:contentPart r:id="rId1" p14:bwMode="auto">
              <p14:nvContentPartPr>
                <p14:cNvPr id="7" name="Ink 6"/>
                <p14:cNvContentPartPr/>
                <p14:nvPr/>
              </p14:nvContentPartPr>
              <p14:xfrm>
                <a:off x="1964052" y="5529708"/>
                <a:ext cx="360" cy="360"/>
              </p14:xfrm>
            </p:contentPart>
          </mc:Choice>
          <mc:Fallback xmlns="">
            <p:pic>
              <p:nvPicPr>
                <p:cNvPr id="7" name="Ink 6"/>
              </p:nvPicPr>
              <p:blipFill>
                <a:blip r:embed="rId2"/>
              </p:blipFill>
              <p:spPr>
                <a:xfrm>
                  <a:off x="1964052" y="5529708"/>
                  <a:ext cx="360" cy="360"/>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8" name="Ink 7"/>
                <p14:cNvContentPartPr/>
                <p14:nvPr/>
              </p14:nvContentPartPr>
              <p14:xfrm>
                <a:off x="1964052" y="5559948"/>
                <a:ext cx="360" cy="360"/>
              </p14:xfrm>
            </p:contentPart>
          </mc:Choice>
          <mc:Fallback xmlns="">
            <p:pic>
              <p:nvPicPr>
                <p:cNvPr id="8" name="Ink 7"/>
              </p:nvPicPr>
              <p:blipFill>
                <a:blip r:embed="rId2"/>
              </p:blipFill>
              <p:spPr>
                <a:xfrm>
                  <a:off x="1964052" y="5559948"/>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9" name="Ink 8"/>
                <p14:cNvContentPartPr/>
                <p14:nvPr/>
              </p14:nvContentPartPr>
              <p14:xfrm>
                <a:off x="1949652" y="5568228"/>
                <a:ext cx="360" cy="360"/>
              </p14:xfrm>
            </p:contentPart>
          </mc:Choice>
          <mc:Fallback xmlns="">
            <p:pic>
              <p:nvPicPr>
                <p:cNvPr id="9" name="Ink 8"/>
              </p:nvPicPr>
              <p:blipFill>
                <a:blip r:embed="rId2"/>
              </p:blipFill>
              <p:spPr>
                <a:xfrm>
                  <a:off x="1949652" y="5568228"/>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 name="Ink 9"/>
                <p14:cNvContentPartPr/>
                <p14:nvPr/>
              </p14:nvContentPartPr>
              <p14:xfrm>
                <a:off x="1917972" y="5489028"/>
                <a:ext cx="57960" cy="413280"/>
              </p14:xfrm>
            </p:contentPart>
          </mc:Choice>
          <mc:Fallback xmlns="">
            <p:pic>
              <p:nvPicPr>
                <p:cNvPr id="10" name="Ink 9"/>
              </p:nvPicPr>
              <p:blipFill>
                <a:blip r:embed="rId6"/>
              </p:blipFill>
              <p:spPr>
                <a:xfrm>
                  <a:off x="1917972" y="5489028"/>
                  <a:ext cx="57960" cy="413280"/>
                </a:xfrm>
                <a:prstGeom prst="rect"/>
              </p:spPr>
            </p:pic>
          </mc:Fallback>
        </mc:AlternateContent>
      </p:grpSp>
      <p:grpSp>
        <p:nvGrpSpPr>
          <p:cNvPr id="24" name="Group 23"/>
          <p:cNvGrpSpPr/>
          <p:nvPr/>
        </p:nvGrpSpPr>
        <p:grpSpPr>
          <a:xfrm>
            <a:off x="1921572" y="5583348"/>
            <a:ext cx="45360" cy="294840"/>
            <a:chOff x="1921572" y="5583348"/>
            <a:chExt cx="45360" cy="294840"/>
          </a:xfrm>
        </p:grpSpPr>
        <mc:AlternateContent xmlns:mc="http://schemas.openxmlformats.org/markup-compatibility/2006" xmlns:p14="http://schemas.microsoft.com/office/powerpoint/2010/main">
          <mc:Choice Requires="p14">
            <p:contentPart r:id="rId7" p14:bwMode="auto">
              <p14:nvContentPartPr>
                <p14:cNvPr id="13" name="Ink 12"/>
                <p14:cNvContentPartPr/>
                <p14:nvPr/>
              </p14:nvContentPartPr>
              <p14:xfrm>
                <a:off x="1921572" y="5583348"/>
                <a:ext cx="11160" cy="170280"/>
              </p14:xfrm>
            </p:contentPart>
          </mc:Choice>
          <mc:Fallback xmlns="">
            <p:pic>
              <p:nvPicPr>
                <p:cNvPr id="13" name="Ink 12"/>
              </p:nvPicPr>
              <p:blipFill>
                <a:blip r:embed="rId8"/>
              </p:blipFill>
              <p:spPr>
                <a:xfrm>
                  <a:off x="1921572" y="5583348"/>
                  <a:ext cx="11160" cy="17028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4" name="Ink 13"/>
                <p14:cNvContentPartPr/>
                <p14:nvPr/>
              </p14:nvContentPartPr>
              <p14:xfrm>
                <a:off x="1959732" y="5585148"/>
                <a:ext cx="360" cy="16920"/>
              </p14:xfrm>
            </p:contentPart>
          </mc:Choice>
          <mc:Fallback xmlns="">
            <p:pic>
              <p:nvPicPr>
                <p:cNvPr id="14" name="Ink 13"/>
              </p:nvPicPr>
              <p:blipFill>
                <a:blip r:embed="rId10"/>
              </p:blipFill>
              <p:spPr>
                <a:xfrm>
                  <a:off x="1959732" y="5585148"/>
                  <a:ext cx="360" cy="1692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7" name="Ink 16"/>
                <p14:cNvContentPartPr/>
                <p14:nvPr/>
              </p14:nvContentPartPr>
              <p14:xfrm>
                <a:off x="1963692" y="5685228"/>
                <a:ext cx="3240" cy="80280"/>
              </p14:xfrm>
            </p:contentPart>
          </mc:Choice>
          <mc:Fallback xmlns="">
            <p:pic>
              <p:nvPicPr>
                <p:cNvPr id="17" name="Ink 16"/>
              </p:nvPicPr>
              <p:blipFill>
                <a:blip r:embed="rId12"/>
              </p:blipFill>
              <p:spPr>
                <a:xfrm>
                  <a:off x="1963692" y="5685228"/>
                  <a:ext cx="3240" cy="8028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20" name="Ink 19"/>
                <p14:cNvContentPartPr/>
                <p14:nvPr/>
              </p14:nvContentPartPr>
              <p14:xfrm>
                <a:off x="1948212" y="5590548"/>
                <a:ext cx="360" cy="360"/>
              </p14:xfrm>
            </p:contentPart>
          </mc:Choice>
          <mc:Fallback xmlns="">
            <p:pic>
              <p:nvPicPr>
                <p:cNvPr id="20" name="Ink 19"/>
              </p:nvPicPr>
              <p:blipFill>
                <a:blip r:embed="rId14"/>
              </p:blipFill>
              <p:spPr>
                <a:xfrm>
                  <a:off x="1948212" y="5590548"/>
                  <a:ext cx="360" cy="36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21" name="Ink 20"/>
                <p14:cNvContentPartPr/>
                <p14:nvPr/>
              </p14:nvContentPartPr>
              <p14:xfrm>
                <a:off x="1948212" y="5590548"/>
                <a:ext cx="360" cy="197640"/>
              </p14:xfrm>
            </p:contentPart>
          </mc:Choice>
          <mc:Fallback xmlns="">
            <p:pic>
              <p:nvPicPr>
                <p:cNvPr id="21" name="Ink 20"/>
              </p:nvPicPr>
              <p:blipFill>
                <a:blip r:embed="rId16"/>
              </p:blipFill>
              <p:spPr>
                <a:xfrm>
                  <a:off x="1948212" y="5590548"/>
                  <a:ext cx="360" cy="19764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2" name="Ink 21"/>
                <p14:cNvContentPartPr/>
                <p14:nvPr/>
              </p14:nvContentPartPr>
              <p14:xfrm>
                <a:off x="1948212" y="5791068"/>
                <a:ext cx="360" cy="87120"/>
              </p14:xfrm>
            </p:contentPart>
          </mc:Choice>
          <mc:Fallback xmlns="">
            <p:pic>
              <p:nvPicPr>
                <p:cNvPr id="22" name="Ink 21"/>
              </p:nvPicPr>
              <p:blipFill>
                <a:blip r:embed="rId18"/>
              </p:blipFill>
              <p:spPr>
                <a:xfrm>
                  <a:off x="1948212" y="5791068"/>
                  <a:ext cx="360" cy="87120"/>
                </a:xfrm>
                <a:prstGeom prst="rect"/>
              </p:spPr>
            </p:pic>
          </mc:Fallback>
        </mc:AlternateContent>
      </p:grpSp>
      <mc:AlternateContent xmlns:mc="http://schemas.openxmlformats.org/markup-compatibility/2006" xmlns:p14="http://schemas.microsoft.com/office/powerpoint/2010/main">
        <mc:Choice Requires="p14">
          <p:contentPart r:id="rId19" p14:bwMode="auto">
            <p14:nvContentPartPr>
              <p14:cNvPr id="25" name="Ink 24"/>
              <p14:cNvContentPartPr/>
              <p14:nvPr/>
            </p14:nvContentPartPr>
            <p14:xfrm>
              <a:off x="6213852" y="2745108"/>
              <a:ext cx="1800" cy="1800"/>
            </p14:xfrm>
          </p:contentPart>
        </mc:Choice>
        <mc:Fallback xmlns="">
          <p:pic>
            <p:nvPicPr>
              <p:cNvPr id="25" name="Ink 24"/>
            </p:nvPicPr>
            <p:blipFill>
              <a:blip r:embed="rId20"/>
            </p:blipFill>
            <p:spPr>
              <a:xfrm>
                <a:off x="6213852" y="2745108"/>
                <a:ext cx="1800" cy="1800"/>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6" name="Ink 25"/>
              <p14:cNvContentPartPr/>
              <p14:nvPr/>
            </p14:nvContentPartPr>
            <p14:xfrm>
              <a:off x="3151332" y="4227948"/>
              <a:ext cx="360" cy="1800"/>
            </p14:xfrm>
          </p:contentPart>
        </mc:Choice>
        <mc:Fallback xmlns="">
          <p:pic>
            <p:nvPicPr>
              <p:cNvPr id="26" name="Ink 25"/>
            </p:nvPicPr>
            <p:blipFill>
              <a:blip r:embed="rId22"/>
            </p:blipFill>
            <p:spPr>
              <a:xfrm>
                <a:off x="3151332" y="4227948"/>
                <a:ext cx="360" cy="180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3616812" y="3267108"/>
              <a:ext cx="3600" cy="1800"/>
            </p14:xfrm>
          </p:contentPart>
        </mc:Choice>
        <mc:Fallback xmlns="">
          <p:pic>
            <p:nvPicPr>
              <p:cNvPr id="27" name="Ink 26"/>
            </p:nvPicPr>
            <p:blipFill>
              <a:blip r:embed="rId24"/>
            </p:blipFill>
            <p:spPr>
              <a:xfrm>
                <a:off x="3616812" y="3267108"/>
                <a:ext cx="3600" cy="1800"/>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Ink 27"/>
              <p14:cNvContentPartPr/>
              <p14:nvPr/>
            </p14:nvContentPartPr>
            <p14:xfrm>
              <a:off x="-234445" y="1540694"/>
              <a:ext cx="1800" cy="360"/>
            </p14:xfrm>
          </p:contentPart>
        </mc:Choice>
        <mc:Fallback xmlns="">
          <p:pic>
            <p:nvPicPr>
              <p:cNvPr id="28" name="Ink 27"/>
            </p:nvPicPr>
            <p:blipFill>
              <a:blip r:embed="rId26"/>
            </p:blipFill>
            <p:spPr>
              <a:xfrm>
                <a:off x="-234445" y="1540694"/>
                <a:ext cx="1800" cy="360"/>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29" name="Ink 28"/>
              <p14:cNvContentPartPr/>
              <p14:nvPr/>
            </p14:nvContentPartPr>
            <p14:xfrm>
              <a:off x="547475" y="1215614"/>
              <a:ext cx="9000" cy="2160"/>
            </p14:xfrm>
          </p:contentPart>
        </mc:Choice>
        <mc:Fallback xmlns="">
          <p:pic>
            <p:nvPicPr>
              <p:cNvPr id="29" name="Ink 28"/>
            </p:nvPicPr>
            <p:blipFill>
              <a:blip r:embed="rId28"/>
            </p:blipFill>
            <p:spPr>
              <a:xfrm>
                <a:off x="547475" y="1215614"/>
                <a:ext cx="9000" cy="2160"/>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0" name="Ink 29"/>
              <p14:cNvContentPartPr/>
              <p14:nvPr/>
            </p14:nvContentPartPr>
            <p14:xfrm>
              <a:off x="336875" y="348014"/>
              <a:ext cx="1800" cy="360"/>
            </p14:xfrm>
          </p:contentPart>
        </mc:Choice>
        <mc:Fallback xmlns="">
          <p:pic>
            <p:nvPicPr>
              <p:cNvPr id="30" name="Ink 29"/>
            </p:nvPicPr>
            <p:blipFill>
              <a:blip r:embed="rId30"/>
            </p:blipFill>
            <p:spPr>
              <a:xfrm>
                <a:off x="336875" y="348014"/>
                <a:ext cx="1800" cy="360"/>
              </a:xfrm>
              <a:prstGeom prst="rect"/>
            </p:spPr>
          </p:pic>
        </mc:Fallback>
      </mc:AlternateContent>
      <p:sp>
        <p:nvSpPr>
          <p:cNvPr id="32" name="Content Placeholder 31"/>
          <p:cNvSpPr>
            <a:spLocks noGrp="1"/>
          </p:cNvSpPr>
          <p:nvPr>
            <p:ph idx="1"/>
          </p:nvPr>
        </p:nvSpPr>
        <p:spPr/>
        <p:txBody>
          <a:bodyPr/>
          <a:lstStyle/>
          <a:p>
            <a:endParaRPr lang="en-US"/>
          </a:p>
        </p:txBody>
      </p:sp>
      <p:pic>
        <p:nvPicPr>
          <p:cNvPr id="33" name="Picture 32"/>
          <p:cNvPicPr>
            <a:picLocks noChangeAspect="1"/>
          </p:cNvPicPr>
          <p:nvPr/>
        </p:nvPicPr>
        <p:blipFill>
          <a:blip r:embed="rId31"/>
          <a:stretch>
            <a:fillRect/>
          </a:stretch>
        </p:blipFill>
        <p:spPr>
          <a:xfrm>
            <a:off x="27403" y="0"/>
            <a:ext cx="9144000" cy="6857640"/>
          </a:xfrm>
          <a:prstGeom prst="rect">
            <a:avLst/>
          </a:prstGeom>
        </p:spPr>
      </p:pic>
      <p:sp>
        <p:nvSpPr>
          <p:cNvPr id="34" name="TextBox 33"/>
          <p:cNvSpPr txBox="1"/>
          <p:nvPr/>
        </p:nvSpPr>
        <p:spPr>
          <a:xfrm>
            <a:off x="134625" y="5514863"/>
            <a:ext cx="6443830" cy="954107"/>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Prof. Dr. Rövnəq Rzayev</a:t>
            </a:r>
            <a:endParaRPr lang="en-US" sz="2000"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Elm və İnnovasiya məsələləri üzrə prorektor</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Azərbaycan Dövlət İqtisad Universiteti (UNEC)</a:t>
            </a:r>
            <a:endParaRPr lang="en-US" dirty="0">
              <a:latin typeface="Calibri" panose="020F0502020204030204" pitchFamily="34" charset="0"/>
              <a:cs typeface="Calibri" panose="020F0502020204030204" pitchFamily="34" charset="0"/>
            </a:endParaRPr>
          </a:p>
        </p:txBody>
      </p:sp>
      <p:sp>
        <p:nvSpPr>
          <p:cNvPr id="36" name="TextBox 35"/>
          <p:cNvSpPr txBox="1"/>
          <p:nvPr/>
        </p:nvSpPr>
        <p:spPr>
          <a:xfrm>
            <a:off x="642112" y="4897777"/>
            <a:ext cx="4738742" cy="400110"/>
          </a:xfrm>
          <a:prstGeom prst="rect">
            <a:avLst/>
          </a:prstGeom>
          <a:noFill/>
        </p:spPr>
        <p:txBody>
          <a:bodyPr wrap="square">
            <a:spAutoFit/>
          </a:bodyPr>
          <a:lstStyle/>
          <a:p>
            <a:r>
              <a:rPr lang="en-US" sz="2000" b="1" dirty="0">
                <a:latin typeface="Calibri" panose="020F0502020204030204" pitchFamily="34" charset="0"/>
                <a:cs typeface="Calibri" panose="020F0502020204030204" pitchFamily="34" charset="0"/>
              </a:rPr>
              <a:t>UNEC Elm Günləri</a:t>
            </a:r>
            <a:endParaRPr lang="en-US" sz="2000" b="1" dirty="0">
              <a:latin typeface="Calibri" panose="020F0502020204030204" pitchFamily="34" charset="0"/>
              <a:cs typeface="Calibri" panose="020F0502020204030204" pitchFamily="34" charset="0"/>
            </a:endParaRPr>
          </a:p>
        </p:txBody>
      </p:sp>
      <p:sp>
        <p:nvSpPr>
          <p:cNvPr id="3" name="TextBox 2"/>
          <p:cNvSpPr txBox="1"/>
          <p:nvPr/>
        </p:nvSpPr>
        <p:spPr>
          <a:xfrm>
            <a:off x="4066234" y="5222212"/>
            <a:ext cx="5050363" cy="446276"/>
          </a:xfrm>
          <a:prstGeom prst="rect">
            <a:avLst/>
          </a:prstGeom>
          <a:solidFill>
            <a:schemeClr val="bg2">
              <a:lumMod val="60000"/>
              <a:lumOff val="40000"/>
            </a:schemeClr>
          </a:solidFill>
        </p:spPr>
        <p:txBody>
          <a:bodyPr wrap="square" rtlCol="0">
            <a:spAutoFit/>
          </a:bodyPr>
          <a:lstStyle/>
          <a:p>
            <a:r>
              <a:rPr lang="en-US" sz="2300" b="1" dirty="0">
                <a:latin typeface="Calibri" panose="020F0502020204030204" pitchFamily="34" charset="0"/>
                <a:cs typeface="Calibri" panose="020F0502020204030204" pitchFamily="34" charset="0"/>
              </a:rPr>
              <a:t>DİQQƏTİNİZ ÜÇÜN </a:t>
            </a:r>
            <a:r>
              <a:rPr lang="en-US" sz="2300" b="1" dirty="0" err="1">
                <a:latin typeface="Calibri" panose="020F0502020204030204" pitchFamily="34" charset="0"/>
                <a:cs typeface="Calibri" panose="020F0502020204030204" pitchFamily="34" charset="0"/>
              </a:rPr>
              <a:t>TƏŞƏKKÜR</a:t>
            </a:r>
            <a:r>
              <a:rPr lang="en-US" sz="2300" b="1" dirty="0">
                <a:latin typeface="Calibri" panose="020F0502020204030204" pitchFamily="34" charset="0"/>
                <a:cs typeface="Calibri" panose="020F0502020204030204" pitchFamily="34" charset="0"/>
              </a:rPr>
              <a:t> </a:t>
            </a:r>
            <a:r>
              <a:rPr lang="en-US" sz="2300" b="1" dirty="0" err="1">
                <a:latin typeface="Calibri" panose="020F0502020204030204" pitchFamily="34" charset="0"/>
                <a:cs typeface="Calibri" panose="020F0502020204030204" pitchFamily="34" charset="0"/>
              </a:rPr>
              <a:t>EDİR</a:t>
            </a:r>
            <a:r>
              <a:rPr lang="az-Latn-AZ" sz="2300" b="1" dirty="0">
                <a:latin typeface="Calibri" panose="020F0502020204030204" pitchFamily="34" charset="0"/>
                <a:cs typeface="Calibri" panose="020F0502020204030204" pitchFamily="34" charset="0"/>
              </a:rPr>
              <a:t>ƏM</a:t>
            </a:r>
            <a:r>
              <a:rPr lang="en-US" sz="2300" b="1" dirty="0">
                <a:latin typeface="Calibri" panose="020F0502020204030204" pitchFamily="34" charset="0"/>
                <a:cs typeface="Calibri" panose="020F0502020204030204" pitchFamily="34" charset="0"/>
              </a:rPr>
              <a:t>!</a:t>
            </a:r>
            <a:endParaRPr lang="en-US" sz="2300" b="1"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0" y="249669"/>
            <a:ext cx="9144000" cy="523220"/>
          </a:xfrm>
          <a:prstGeom prst="rect">
            <a:avLst/>
          </a:prstGeom>
          <a:noFill/>
        </p:spPr>
        <p:txBody>
          <a:bodyPr wrap="square">
            <a:spAutoFit/>
          </a:bodyPr>
          <a:lstStyle/>
          <a:p>
            <a:pPr algn="ctr">
              <a:buNone/>
            </a:pPr>
            <a:r>
              <a:rPr lang="az-Latn-AZ" sz="2800" b="1" dirty="0">
                <a:solidFill>
                  <a:srgbClr val="002060"/>
                </a:solidFill>
                <a:effectLst/>
                <a:latin typeface="Times New Roman" panose="02020603050405020304" pitchFamily="18" charset="0"/>
                <a:ea typeface="Times New Roman" panose="02020603050405020304" pitchFamily="18" charset="0"/>
              </a:rPr>
              <a:t>UNEC</a:t>
            </a:r>
            <a:r>
              <a:rPr lang="en-US" sz="2800" b="1" dirty="0">
                <a:solidFill>
                  <a:srgbClr val="002060"/>
                </a:solidFill>
                <a:effectLst/>
                <a:latin typeface="Times New Roman" panose="02020603050405020304" pitchFamily="18" charset="0"/>
                <a:ea typeface="Times New Roman" panose="02020603050405020304" pitchFamily="18" charset="0"/>
              </a:rPr>
              <a:t>-in </a:t>
            </a:r>
            <a:r>
              <a:rPr lang="az-Latn-AZ" sz="2800" b="1" dirty="0">
                <a:solidFill>
                  <a:srgbClr val="002060"/>
                </a:solidFill>
                <a:effectLst/>
                <a:latin typeface="Times New Roman" panose="02020603050405020304" pitchFamily="18" charset="0"/>
                <a:ea typeface="Times New Roman" panose="02020603050405020304" pitchFamily="18" charset="0"/>
              </a:rPr>
              <a:t>ELMİ JURNALLARI</a:t>
            </a:r>
            <a:endParaRPr lang="en-US" sz="2800" b="1" u="sng" kern="0" dirty="0">
              <a:solidFill>
                <a:srgbClr val="002060"/>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237507" y="1007288"/>
            <a:ext cx="8336477" cy="5632311"/>
          </a:xfrm>
          <a:prstGeom prst="rect">
            <a:avLst/>
          </a:prstGeom>
          <a:noFill/>
        </p:spPr>
        <p:txBody>
          <a:bodyPr wrap="square">
            <a:spAutoFit/>
          </a:bodyPr>
          <a:lstStyle/>
          <a:p>
            <a:pPr algn="just">
              <a:buNone/>
            </a:pPr>
            <a:r>
              <a:rPr lang="az-Latn-AZ"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UNEC-də iqtisadiyyat, mühəndislik, komputer elmləri, dizayn, gender tədqiqatları, təhsil tədqiqatları və digər interdisiplinar istiqamətləri əhatə edən 12 fərqli elmi jurnal fəaliyyət göstərir:</a:t>
            </a:r>
            <a:endParaRPr lang="az-Latn-AZ"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buNone/>
            </a:pPr>
            <a:endParaRPr lang="az-Latn-AZ" sz="1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500" b="1" dirty="0">
                <a:solidFill>
                  <a:schemeClr val="bg1"/>
                </a:solidFill>
                <a:latin typeface="Times New Roman" panose="02020603050405020304" pitchFamily="18" charset="0"/>
                <a:cs typeface="Times New Roman" panose="02020603050405020304" pitchFamily="18" charset="0"/>
              </a:rPr>
              <a:t>The Journal of Economic Sciences: Theory and Practice </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500" b="1" dirty="0">
                <a:solidFill>
                  <a:schemeClr val="bg1"/>
                </a:solidFill>
                <a:latin typeface="Times New Roman" panose="02020603050405020304" pitchFamily="18" charset="0"/>
                <a:cs typeface="Times New Roman" panose="02020603050405020304" pitchFamily="18" charset="0"/>
              </a:rPr>
              <a:t>UNEC Journal of Engineering and Applied Sciences (UNEC JEAS)</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Azərbaycanın vergi jurnalı</a:t>
            </a:r>
            <a:endParaRPr lang="az-Latn-AZ" sz="1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Azərbaycan Dövlət İqtisad Universitetinin Elmi xəbərləri</a:t>
            </a:r>
            <a:endPar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UNEC Expert Jurnalı </a:t>
            </a:r>
            <a:endPar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500" b="1" dirty="0">
                <a:solidFill>
                  <a:schemeClr val="bg1"/>
                </a:solidFill>
                <a:latin typeface="Times New Roman" panose="02020603050405020304" pitchFamily="18" charset="0"/>
                <a:cs typeface="Times New Roman" panose="02020603050405020304" pitchFamily="18" charset="0"/>
              </a:rPr>
              <a:t>Journal of Belt and Road Studies (JBRS)</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dirty="0">
                <a:solidFill>
                  <a:schemeClr val="bg1"/>
                </a:solidFill>
                <a:latin typeface="Times New Roman" panose="02020603050405020304" pitchFamily="18" charset="0"/>
                <a:cs typeface="Times New Roman" panose="02020603050405020304" pitchFamily="18" charset="0"/>
              </a:rPr>
              <a:t>UNEC Journal of Computer Science and Digital Technologies (JCSDT)</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500" b="1" dirty="0">
                <a:solidFill>
                  <a:schemeClr val="bg1"/>
                </a:solidFill>
                <a:latin typeface="Times New Roman" panose="02020603050405020304" pitchFamily="18" charset="0"/>
                <a:cs typeface="Times New Roman" panose="02020603050405020304" pitchFamily="18" charset="0"/>
              </a:rPr>
              <a:t>Journal of Economics and Management Advances (JEMA)</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dirty="0">
                <a:solidFill>
                  <a:schemeClr val="bg1"/>
                </a:solidFill>
                <a:latin typeface="Times New Roman" panose="02020603050405020304" pitchFamily="18" charset="0"/>
                <a:cs typeface="Times New Roman" panose="02020603050405020304" pitchFamily="18" charset="0"/>
              </a:rPr>
              <a:t>Dizaynın aktual problemləri (Current Problems in Design) (JCPD)</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US" sz="1500" b="1" dirty="0">
                <a:solidFill>
                  <a:schemeClr val="bg1"/>
                </a:solidFill>
                <a:latin typeface="Times New Roman" panose="02020603050405020304" pitchFamily="18" charset="0"/>
                <a:cs typeface="Times New Roman" panose="02020603050405020304" pitchFamily="18" charset="0"/>
              </a:rPr>
              <a:t>International Journal of Gender Knowledge and Social Futures (IJGKSF)</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dirty="0">
                <a:solidFill>
                  <a:schemeClr val="bg1"/>
                </a:solidFill>
                <a:latin typeface="Times New Roman" panose="02020603050405020304" pitchFamily="18" charset="0"/>
                <a:cs typeface="Times New Roman" panose="02020603050405020304" pitchFamily="18" charset="0"/>
              </a:rPr>
              <a:t>UNEC Tələbə Tədqiqatları Jurnalı</a:t>
            </a:r>
            <a:endParaRPr lang="az-Latn-AZ" sz="1500" b="1" dirty="0">
              <a:solidFill>
                <a:schemeClr val="bg1"/>
              </a:solidFill>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az-Latn-AZ" sz="1500" b="1" dirty="0">
                <a:solidFill>
                  <a:schemeClr val="bg1"/>
                </a:solidFill>
                <a:latin typeface="Times New Roman" panose="02020603050405020304" pitchFamily="18" charset="0"/>
                <a:cs typeface="Times New Roman" panose="02020603050405020304" pitchFamily="18" charset="0"/>
              </a:rPr>
              <a:t>South Caucasian Journal of Educational Science and Technology (SCJEST)  </a:t>
            </a:r>
            <a:endParaRPr lang="az-Latn-AZ" sz="1500" b="1" dirty="0">
              <a:solidFill>
                <a:schemeClr val="bg1"/>
              </a:solidFill>
              <a:latin typeface="Times New Roman" panose="02020603050405020304" pitchFamily="18" charset="0"/>
              <a:cs typeface="Times New Roman" panose="02020603050405020304" pitchFamily="18" charset="0"/>
            </a:endParaRPr>
          </a:p>
          <a:p>
            <a:pPr algn="just"/>
            <a:endPar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mj-lt"/>
              <a:buAutoNum type="arabicPeriod"/>
            </a:pPr>
            <a:endPar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az-Latn-AZ" sz="1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UNEC-də ilk elmi jurnal - </a:t>
            </a:r>
            <a:r>
              <a:rPr lang="en-US" sz="1500" b="1" dirty="0">
                <a:solidFill>
                  <a:schemeClr val="bg1"/>
                </a:solidFill>
                <a:latin typeface="Times New Roman" panose="02020603050405020304" pitchFamily="18" charset="0"/>
                <a:cs typeface="Times New Roman" panose="02020603050405020304" pitchFamily="18" charset="0"/>
              </a:rPr>
              <a:t>The Journal of Economic Sciences: Theory and Practice (</a:t>
            </a:r>
            <a:r>
              <a:rPr lang="en-US" sz="1500" b="1" dirty="0" err="1">
                <a:solidFill>
                  <a:schemeClr val="bg1"/>
                </a:solidFill>
                <a:latin typeface="Times New Roman" panose="02020603050405020304" pitchFamily="18" charset="0"/>
                <a:cs typeface="Times New Roman" panose="02020603050405020304" pitchFamily="18" charset="0"/>
              </a:rPr>
              <a:t>İqtisad</a:t>
            </a:r>
            <a:r>
              <a:rPr lang="en-US" sz="1500" b="1" dirty="0">
                <a:solidFill>
                  <a:schemeClr val="bg1"/>
                </a:solidFill>
                <a:latin typeface="Times New Roman" panose="02020603050405020304" pitchFamily="18" charset="0"/>
                <a:cs typeface="Times New Roman" panose="02020603050405020304" pitchFamily="18" charset="0"/>
              </a:rPr>
              <a:t> </a:t>
            </a:r>
            <a:r>
              <a:rPr lang="en-US" sz="1500" b="1" dirty="0" err="1">
                <a:solidFill>
                  <a:schemeClr val="bg1"/>
                </a:solidFill>
                <a:latin typeface="Times New Roman" panose="02020603050405020304" pitchFamily="18" charset="0"/>
                <a:cs typeface="Times New Roman" panose="02020603050405020304" pitchFamily="18" charset="0"/>
              </a:rPr>
              <a:t>elmləri</a:t>
            </a:r>
            <a:r>
              <a:rPr lang="en-US" sz="1500" b="1" dirty="0">
                <a:solidFill>
                  <a:schemeClr val="bg1"/>
                </a:solidFill>
                <a:latin typeface="Times New Roman" panose="02020603050405020304" pitchFamily="18" charset="0"/>
                <a:cs typeface="Times New Roman" panose="02020603050405020304" pitchFamily="18" charset="0"/>
              </a:rPr>
              <a:t> </a:t>
            </a:r>
            <a:r>
              <a:rPr lang="en-US" sz="1500" b="1" dirty="0" err="1">
                <a:solidFill>
                  <a:schemeClr val="bg1"/>
                </a:solidFill>
                <a:latin typeface="Times New Roman" panose="02020603050405020304" pitchFamily="18" charset="0"/>
                <a:cs typeface="Times New Roman" panose="02020603050405020304" pitchFamily="18" charset="0"/>
              </a:rPr>
              <a:t>jurnalı</a:t>
            </a:r>
            <a:r>
              <a:rPr lang="en-US" sz="1500" b="1" dirty="0">
                <a:solidFill>
                  <a:schemeClr val="bg1"/>
                </a:solidFill>
                <a:latin typeface="Times New Roman" panose="02020603050405020304" pitchFamily="18" charset="0"/>
                <a:cs typeface="Times New Roman" panose="02020603050405020304" pitchFamily="18" charset="0"/>
              </a:rPr>
              <a:t>: </a:t>
            </a:r>
            <a:r>
              <a:rPr lang="en-US" sz="1500" b="1" dirty="0" err="1">
                <a:solidFill>
                  <a:schemeClr val="bg1"/>
                </a:solidFill>
                <a:latin typeface="Times New Roman" panose="02020603050405020304" pitchFamily="18" charset="0"/>
                <a:cs typeface="Times New Roman" panose="02020603050405020304" pitchFamily="18" charset="0"/>
              </a:rPr>
              <a:t>nəzəriyyə</a:t>
            </a:r>
            <a:r>
              <a:rPr lang="en-US" sz="1500" b="1" dirty="0">
                <a:solidFill>
                  <a:schemeClr val="bg1"/>
                </a:solidFill>
                <a:latin typeface="Times New Roman" panose="02020603050405020304" pitchFamily="18" charset="0"/>
                <a:cs typeface="Times New Roman" panose="02020603050405020304" pitchFamily="18" charset="0"/>
              </a:rPr>
              <a:t> </a:t>
            </a:r>
            <a:r>
              <a:rPr lang="en-US" sz="1500" b="1" dirty="0" err="1">
                <a:solidFill>
                  <a:schemeClr val="bg1"/>
                </a:solidFill>
                <a:latin typeface="Times New Roman" panose="02020603050405020304" pitchFamily="18" charset="0"/>
                <a:cs typeface="Times New Roman" panose="02020603050405020304" pitchFamily="18" charset="0"/>
              </a:rPr>
              <a:t>və</a:t>
            </a:r>
            <a:r>
              <a:rPr lang="en-US" sz="1500" b="1" dirty="0">
                <a:solidFill>
                  <a:schemeClr val="bg1"/>
                </a:solidFill>
                <a:latin typeface="Times New Roman" panose="02020603050405020304" pitchFamily="18" charset="0"/>
                <a:cs typeface="Times New Roman" panose="02020603050405020304" pitchFamily="18" charset="0"/>
              </a:rPr>
              <a:t> </a:t>
            </a:r>
            <a:r>
              <a:rPr lang="en-US" sz="1500" b="1" dirty="0" err="1">
                <a:solidFill>
                  <a:schemeClr val="bg1"/>
                </a:solidFill>
                <a:latin typeface="Times New Roman" panose="02020603050405020304" pitchFamily="18" charset="0"/>
                <a:cs typeface="Times New Roman" panose="02020603050405020304" pitchFamily="18" charset="0"/>
              </a:rPr>
              <a:t>praktika</a:t>
            </a:r>
            <a:r>
              <a:rPr lang="en-US" sz="1500" b="1" dirty="0">
                <a:solidFill>
                  <a:schemeClr val="bg1"/>
                </a:solidFill>
                <a:latin typeface="Times New Roman" panose="02020603050405020304" pitchFamily="18" charset="0"/>
                <a:cs typeface="Times New Roman" panose="02020603050405020304" pitchFamily="18" charset="0"/>
              </a:rPr>
              <a:t>)</a:t>
            </a:r>
            <a:r>
              <a:rPr lang="az-Latn-AZ" sz="1500" b="1" dirty="0">
                <a:solidFill>
                  <a:schemeClr val="bg1"/>
                </a:solidFill>
                <a:latin typeface="Times New Roman" panose="02020603050405020304" pitchFamily="18" charset="0"/>
                <a:cs typeface="Times New Roman" panose="02020603050405020304" pitchFamily="18" charset="0"/>
              </a:rPr>
              <a:t> </a:t>
            </a:r>
            <a:r>
              <a:rPr lang="az-Latn-AZ" sz="1500" dirty="0">
                <a:solidFill>
                  <a:schemeClr val="bg1"/>
                </a:solidFill>
                <a:latin typeface="Times New Roman" panose="02020603050405020304" pitchFamily="18" charset="0"/>
                <a:cs typeface="Times New Roman" panose="02020603050405020304" pitchFamily="18" charset="0"/>
              </a:rPr>
              <a:t>1994</a:t>
            </a:r>
            <a:r>
              <a:rPr lang="az-Latn-AZ" sz="1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-cü ildə təsis edilmişdir. Daha sonra, 2003-cü ildə növbəti, ikinci jurnal –</a:t>
            </a:r>
            <a:r>
              <a:rPr lang="az-Latn-AZ" sz="1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Azərbaycan Vergi Jurnalı</a:t>
            </a:r>
            <a:r>
              <a:rPr lang="az-Latn-AZ" sz="15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təsis edilmişdir. 2012-ci ildə </a:t>
            </a:r>
            <a:r>
              <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Azərbaycan Dövlət İqtisad Universitetinin Elmi xəbərləri </a:t>
            </a:r>
            <a:r>
              <a:rPr lang="az-Latn-AZ" sz="15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jurnalı yaradılmışdır.</a:t>
            </a:r>
            <a:endParaRPr lang="az-Latn-AZ" sz="1500"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az-Latn-AZ" sz="15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2015-ci ilə qədər 3 jurnal təsis edilmiş UNEC-də hazırda 2-si SCOPUS bazasında indekslənməklə, ümumilikdə 12 elmi jurnal fəaliyyət göstərir.</a:t>
            </a:r>
            <a:endParaRPr lang="az-Latn-AZ" sz="15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r:id="rId1" p14:bwMode="auto">
            <p14:nvContentPartPr>
              <p14:cNvPr id="3" name="Ink 2"/>
              <p14:cNvContentPartPr/>
              <p14:nvPr/>
            </p14:nvContentPartPr>
            <p14:xfrm>
              <a:off x="2968092" y="2306268"/>
              <a:ext cx="1800" cy="1800"/>
            </p14:xfrm>
          </p:contentPart>
        </mc:Choice>
        <mc:Fallback xmlns="">
          <p:pic>
            <p:nvPicPr>
              <p:cNvPr id="3" name="Ink 2"/>
            </p:nvPicPr>
            <p:blipFill>
              <a:blip r:embed="rId2"/>
            </p:blipFill>
            <p:spPr>
              <a:xfrm>
                <a:off x="2968092" y="2306268"/>
                <a:ext cx="1800" cy="1800"/>
              </a:xfrm>
              <a:prstGeom prst="rect"/>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179109" y="197346"/>
            <a:ext cx="8785782" cy="6539230"/>
          </a:xfrm>
          <a:prstGeom prst="rect">
            <a:avLst/>
          </a:prstGeom>
          <a:noFill/>
        </p:spPr>
        <p:txBody>
          <a:bodyPr wrap="square">
            <a:spAutoFit/>
          </a:bodyPr>
          <a:lstStyle/>
          <a:p>
            <a:pPr algn="ctr"/>
            <a:r>
              <a:rPr lang="en-US" sz="2000" b="1" dirty="0" err="1">
                <a:solidFill>
                  <a:srgbClr val="002060"/>
                </a:solidFill>
                <a:latin typeface="Times New Roman" panose="02020603050405020304" pitchFamily="18" charset="0"/>
                <a:cs typeface="Times New Roman" panose="02020603050405020304" pitchFamily="18" charset="0"/>
              </a:rPr>
              <a:t>UNEC</a:t>
            </a:r>
            <a:r>
              <a:rPr lang="en-US" sz="2000" b="1" dirty="0">
                <a:solidFill>
                  <a:srgbClr val="002060"/>
                </a:solidFill>
                <a:latin typeface="Times New Roman" panose="02020603050405020304" pitchFamily="18" charset="0"/>
                <a:cs typeface="Times New Roman" panose="02020603050405020304" pitchFamily="18" charset="0"/>
              </a:rPr>
              <a:t> ELMİ </a:t>
            </a:r>
            <a:r>
              <a:rPr lang="en-US" sz="2000" b="1" dirty="0" err="1">
                <a:solidFill>
                  <a:srgbClr val="002060"/>
                </a:solidFill>
                <a:latin typeface="Times New Roman" panose="02020603050405020304" pitchFamily="18" charset="0"/>
                <a:cs typeface="Times New Roman" panose="02020603050405020304" pitchFamily="18" charset="0"/>
              </a:rPr>
              <a:t>JURNALLARI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HAQQINDA</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ƏSAS</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MƏLUMATLAR</a:t>
            </a:r>
            <a:endParaRPr lang="en-US" sz="2000" b="1" dirty="0">
              <a:solidFill>
                <a:srgbClr val="002060"/>
              </a:solidFill>
              <a:latin typeface="Times New Roman" panose="02020603050405020304" pitchFamily="18" charset="0"/>
              <a:cs typeface="Times New Roman" panose="02020603050405020304" pitchFamily="18" charset="0"/>
            </a:endParaRPr>
          </a:p>
          <a:p>
            <a:pPr marL="263525"/>
            <a:endParaRPr lang="az-Latn-AZ" sz="15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r>
              <a:rPr lang="en-US" sz="1600" dirty="0" err="1">
                <a:solidFill>
                  <a:schemeClr val="bg1"/>
                </a:solidFill>
                <a:latin typeface="Times New Roman" panose="02020603050405020304" pitchFamily="18" charset="0"/>
                <a:cs typeface="Times New Roman" panose="02020603050405020304" pitchFamily="18" charset="0"/>
              </a:rPr>
              <a:t>UNEC-də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mövcud</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olan</a:t>
            </a:r>
            <a:r>
              <a:rPr lang="en-US" sz="1600" dirty="0">
                <a:solidFill>
                  <a:schemeClr val="bg1"/>
                </a:solidFill>
                <a:latin typeface="Times New Roman" panose="02020603050405020304" pitchFamily="18" charset="0"/>
                <a:cs typeface="Times New Roman" panose="02020603050405020304" pitchFamily="18" charset="0"/>
              </a:rPr>
              <a:t> 1</a:t>
            </a:r>
            <a:r>
              <a:rPr lang="az-Latn-AZ" sz="1600" dirty="0">
                <a:solidFill>
                  <a:schemeClr val="bg1"/>
                </a:solidFill>
                <a:latin typeface="Times New Roman" panose="02020603050405020304" pitchFamily="18" charset="0"/>
                <a:cs typeface="Times New Roman" panose="02020603050405020304" pitchFamily="18" charset="0"/>
              </a:rPr>
              <a:t>2</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elmi</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jurnaldan</a:t>
            </a:r>
            <a:r>
              <a:rPr lang="en-US" sz="1600" dirty="0">
                <a:solidFill>
                  <a:schemeClr val="bg1"/>
                </a:solidFill>
                <a:latin typeface="Times New Roman" panose="02020603050405020304" pitchFamily="18" charset="0"/>
                <a:cs typeface="Times New Roman" panose="02020603050405020304" pitchFamily="18" charset="0"/>
              </a:rPr>
              <a:t> </a:t>
            </a:r>
            <a:r>
              <a:rPr lang="az-Latn-AZ" altLang="en-US" sz="1600" dirty="0">
                <a:solidFill>
                  <a:schemeClr val="bg1"/>
                </a:solidFill>
                <a:latin typeface="Times New Roman" panose="02020603050405020304" pitchFamily="18" charset="0"/>
                <a:cs typeface="Times New Roman" panose="02020603050405020304" pitchFamily="18" charset="0"/>
              </a:rPr>
              <a:t>10</a:t>
            </a:r>
            <a:r>
              <a:rPr lang="en-US" sz="1600" dirty="0">
                <a:solidFill>
                  <a:schemeClr val="bg1"/>
                </a:solidFill>
                <a:latin typeface="Times New Roman" panose="02020603050405020304" pitchFamily="18" charset="0"/>
                <a:cs typeface="Times New Roman" panose="02020603050405020304" pitchFamily="18" charset="0"/>
              </a:rPr>
              <a:t>-</a:t>
            </a:r>
            <a:r>
              <a:rPr lang="az-Latn-AZ" altLang="en-US" sz="1600" dirty="0">
                <a:solidFill>
                  <a:schemeClr val="bg1"/>
                </a:solidFill>
                <a:latin typeface="Times New Roman" panose="02020603050405020304" pitchFamily="18" charset="0"/>
                <a:cs typeface="Times New Roman" panose="02020603050405020304" pitchFamily="18" charset="0"/>
              </a:rPr>
              <a:t>u</a:t>
            </a:r>
            <a:r>
              <a:rPr lang="en-US" sz="1600" dirty="0">
                <a:solidFill>
                  <a:schemeClr val="bg1"/>
                </a:solidFill>
                <a:latin typeface="Times New Roman" panose="02020603050405020304" pitchFamily="18" charset="0"/>
                <a:cs typeface="Times New Roman" panose="02020603050405020304" pitchFamily="18" charset="0"/>
              </a:rPr>
              <a:t> </a:t>
            </a:r>
            <a:r>
              <a:rPr lang="en-US" sz="1600" b="1" dirty="0">
                <a:solidFill>
                  <a:schemeClr val="bg1"/>
                </a:solidFill>
                <a:latin typeface="Times New Roman" panose="02020603050405020304" pitchFamily="18" charset="0"/>
                <a:cs typeface="Times New Roman" panose="02020603050405020304" pitchFamily="18" charset="0"/>
              </a:rPr>
              <a:t>Open Journal Systems (OJS)</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platformasında</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yerləşdirilmiş</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və</a:t>
            </a:r>
            <a:r>
              <a:rPr lang="en-US" sz="1600" dirty="0">
                <a:solidFill>
                  <a:schemeClr val="bg1"/>
                </a:solidFill>
                <a:latin typeface="Times New Roman" panose="02020603050405020304" pitchFamily="18" charset="0"/>
                <a:cs typeface="Times New Roman" panose="02020603050405020304" pitchFamily="18" charset="0"/>
              </a:rPr>
              <a:t> tam </a:t>
            </a:r>
            <a:r>
              <a:rPr lang="en-US" sz="1600" dirty="0" err="1">
                <a:solidFill>
                  <a:schemeClr val="bg1"/>
                </a:solidFill>
                <a:latin typeface="Times New Roman" panose="02020603050405020304" pitchFamily="18" charset="0"/>
                <a:cs typeface="Times New Roman" panose="02020603050405020304" pitchFamily="18" charset="0"/>
              </a:rPr>
              <a:t>şəkildə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sinxronlaşdırılmışdır</a:t>
            </a:r>
            <a:r>
              <a:rPr lang="en-US" sz="1600" dirty="0">
                <a:solidFill>
                  <a:schemeClr val="bg1"/>
                </a:solidFill>
                <a:latin typeface="Times New Roman" panose="02020603050405020304" pitchFamily="18" charset="0"/>
                <a:cs typeface="Times New Roman" panose="02020603050405020304" pitchFamily="18" charset="0"/>
              </a:rPr>
              <a:t>. </a:t>
            </a:r>
            <a:endParaRPr lang="az-Latn-AZ"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endParaRPr lang="en-US"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r>
              <a:rPr lang="en-US" sz="1600" dirty="0">
                <a:solidFill>
                  <a:schemeClr val="bg1"/>
                </a:solidFill>
                <a:latin typeface="Times New Roman" panose="02020603050405020304" pitchFamily="18" charset="0"/>
                <a:cs typeface="Times New Roman" panose="02020603050405020304" pitchFamily="18" charset="0"/>
              </a:rPr>
              <a:t>Bu </a:t>
            </a:r>
            <a:r>
              <a:rPr lang="en-US" sz="1600" dirty="0" err="1">
                <a:solidFill>
                  <a:schemeClr val="bg1"/>
                </a:solidFill>
                <a:latin typeface="Times New Roman" panose="02020603050405020304" pitchFamily="18" charset="0"/>
                <a:cs typeface="Times New Roman" panose="02020603050405020304" pitchFamily="18" charset="0"/>
              </a:rPr>
              <a:t>jurnallar</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UNEC</a:t>
            </a:r>
            <a:r>
              <a:rPr lang="en-US" sz="1600" dirty="0">
                <a:solidFill>
                  <a:schemeClr val="bg1"/>
                </a:solidFill>
                <a:latin typeface="Times New Roman" panose="02020603050405020304" pitchFamily="18" charset="0"/>
                <a:cs typeface="Times New Roman" panose="02020603050405020304" pitchFamily="18" charset="0"/>
              </a:rPr>
              <a:t>-in </a:t>
            </a:r>
            <a:r>
              <a:rPr lang="en-US" sz="1600" dirty="0" err="1">
                <a:solidFill>
                  <a:schemeClr val="bg1"/>
                </a:solidFill>
                <a:latin typeface="Times New Roman" panose="02020603050405020304" pitchFamily="18" charset="0"/>
                <a:cs typeface="Times New Roman" panose="02020603050405020304" pitchFamily="18" charset="0"/>
              </a:rPr>
              <a:t>vahid</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elektron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platforması</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olan</a:t>
            </a:r>
            <a:r>
              <a:rPr lang="az-Latn-AZ"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hlinkClick r:id="rId1"/>
              </a:rPr>
              <a:t>UNEC</a:t>
            </a:r>
            <a:r>
              <a:rPr lang="en-US" sz="1600" dirty="0">
                <a:solidFill>
                  <a:schemeClr val="bg1"/>
                </a:solidFill>
                <a:latin typeface="Times New Roman" panose="02020603050405020304" pitchFamily="18" charset="0"/>
                <a:cs typeface="Times New Roman" panose="02020603050405020304" pitchFamily="18" charset="0"/>
                <a:hlinkClick r:id="rId1"/>
              </a:rPr>
              <a:t> Journals Portal-a </a:t>
            </a:r>
            <a:r>
              <a:rPr lang="en-US" sz="1600" dirty="0" err="1">
                <a:solidFill>
                  <a:schemeClr val="bg1"/>
                </a:solidFill>
                <a:latin typeface="Times New Roman" panose="02020603050405020304" pitchFamily="18" charset="0"/>
                <a:cs typeface="Times New Roman" panose="02020603050405020304" pitchFamily="18" charset="0"/>
                <a:hlinkClick r:id="rId1"/>
              </a:rPr>
              <a:t>keçid</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üzərindən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fəaliyyət</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göstərir</a:t>
            </a:r>
            <a:r>
              <a:rPr lang="en-US" sz="1600" dirty="0">
                <a:solidFill>
                  <a:schemeClr val="bg1"/>
                </a:solidFill>
                <a:latin typeface="Times New Roman" panose="02020603050405020304" pitchFamily="18" charset="0"/>
                <a:cs typeface="Times New Roman" panose="02020603050405020304" pitchFamily="18" charset="0"/>
              </a:rPr>
              <a:t>.</a:t>
            </a:r>
            <a:r>
              <a:rPr lang="az-Latn-AZ" sz="1600" dirty="0">
                <a:solidFill>
                  <a:schemeClr val="bg1"/>
                </a:solidFill>
                <a:latin typeface="Times New Roman" panose="02020603050405020304" pitchFamily="18" charset="0"/>
                <a:cs typeface="Times New Roman" panose="02020603050405020304" pitchFamily="18" charset="0"/>
              </a:rPr>
              <a:t> Eyni zamanda bütün jurnallar AVESİS platforması ilə əlaqələndirilmişdir.</a:t>
            </a:r>
            <a:endParaRPr lang="az-Latn-AZ"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endParaRPr lang="en-US"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r>
              <a:rPr lang="en-US" sz="1600" dirty="0" err="1">
                <a:solidFill>
                  <a:schemeClr val="bg1"/>
                </a:solidFill>
                <a:latin typeface="Times New Roman" panose="02020603050405020304" pitchFamily="18" charset="0"/>
                <a:cs typeface="Times New Roman" panose="02020603050405020304" pitchFamily="18" charset="0"/>
              </a:rPr>
              <a:t>Platforma</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beynəlxalq</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standartlara</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uyğun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qurulmuşdur</a:t>
            </a:r>
            <a:r>
              <a:rPr lang="az-Latn-AZ" sz="1600" dirty="0">
                <a:solidFill>
                  <a:schemeClr val="bg1"/>
                </a:solidFill>
                <a:latin typeface="Times New Roman" panose="02020603050405020304" pitchFamily="18" charset="0"/>
                <a:cs typeface="Times New Roman" panose="02020603050405020304" pitchFamily="18" charset="0"/>
              </a:rPr>
              <a:t>:</a:t>
            </a:r>
            <a:r>
              <a:rPr lang="en-US" sz="1600"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şəffaf</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etik</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və</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akademik</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nəşr</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prinsiplərinə</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əsaslanır</a:t>
            </a:r>
            <a:r>
              <a:rPr lang="en-US" sz="1600" dirty="0">
                <a:solidFill>
                  <a:schemeClr val="bg1"/>
                </a:solidFill>
                <a:latin typeface="Times New Roman" panose="02020603050405020304" pitchFamily="18" charset="0"/>
                <a:cs typeface="Times New Roman" panose="02020603050405020304" pitchFamily="18" charset="0"/>
              </a:rPr>
              <a:t>. </a:t>
            </a:r>
            <a:endParaRPr lang="az-Latn-AZ"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endParaRPr lang="en-US"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r>
              <a:rPr lang="en-US" sz="1600" dirty="0" err="1">
                <a:solidFill>
                  <a:schemeClr val="bg1"/>
                </a:solidFill>
                <a:latin typeface="Times New Roman" panose="02020603050405020304" pitchFamily="18" charset="0"/>
                <a:cs typeface="Times New Roman" panose="02020603050405020304" pitchFamily="18" charset="0"/>
              </a:rPr>
              <a:t>Bütün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jurnallar</a:t>
            </a:r>
            <a:r>
              <a:rPr lang="en-US" sz="1600" dirty="0">
                <a:solidFill>
                  <a:schemeClr val="bg1"/>
                </a:solidFill>
                <a:latin typeface="Times New Roman" panose="02020603050405020304" pitchFamily="18" charset="0"/>
                <a:cs typeface="Times New Roman" panose="02020603050405020304" pitchFamily="18" charset="0"/>
              </a:rPr>
              <a:t> </a:t>
            </a:r>
            <a:r>
              <a:rPr lang="en-US" sz="1600" b="1" dirty="0">
                <a:solidFill>
                  <a:schemeClr val="bg1"/>
                </a:solidFill>
                <a:latin typeface="Times New Roman" panose="02020603050405020304" pitchFamily="18" charset="0"/>
                <a:cs typeface="Times New Roman" panose="02020603050405020304" pitchFamily="18" charset="0"/>
              </a:rPr>
              <a:t>Open Access (</a:t>
            </a:r>
            <a:r>
              <a:rPr lang="en-US" sz="1600" b="1" dirty="0" err="1">
                <a:solidFill>
                  <a:schemeClr val="bg1"/>
                </a:solidFill>
                <a:latin typeface="Times New Roman" panose="02020603050405020304" pitchFamily="18" charset="0"/>
                <a:cs typeface="Times New Roman" panose="02020603050405020304" pitchFamily="18" charset="0"/>
              </a:rPr>
              <a:t>açıq</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giriş</a:t>
            </a:r>
            <a:r>
              <a:rPr lang="en-US" sz="1600" b="1" dirty="0">
                <a:solidFill>
                  <a:schemeClr val="bg1"/>
                </a:solidFill>
                <a:latin typeface="Times New Roman" panose="02020603050405020304" pitchFamily="18" charset="0"/>
                <a:cs typeface="Times New Roman" panose="02020603050405020304" pitchFamily="18" charset="0"/>
              </a:rPr>
              <a:t>)</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prinsipi</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ilə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fəaliyyət</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göstərir</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və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istifadəçilər</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məqalələrə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sərbəst</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şəkildə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çıxış</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əldə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edə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bilirlər</a:t>
            </a:r>
            <a:r>
              <a:rPr lang="en-US" sz="1600" dirty="0">
                <a:solidFill>
                  <a:schemeClr val="bg1"/>
                </a:solidFill>
                <a:latin typeface="Times New Roman" panose="02020603050405020304" pitchFamily="18" charset="0"/>
                <a:cs typeface="Times New Roman" panose="02020603050405020304" pitchFamily="18" charset="0"/>
              </a:rPr>
              <a:t>. </a:t>
            </a:r>
            <a:endParaRPr lang="az-Latn-AZ"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endParaRPr lang="en-US"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r>
              <a:rPr lang="en-US" sz="1600" dirty="0" err="1">
                <a:solidFill>
                  <a:schemeClr val="bg1"/>
                </a:solidFill>
                <a:latin typeface="Times New Roman" panose="02020603050405020304" pitchFamily="18" charset="0"/>
                <a:cs typeface="Times New Roman" panose="02020603050405020304" pitchFamily="18" charset="0"/>
              </a:rPr>
              <a:t>Jurnallarda</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dərc</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olunan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bütün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məqalələr</a:t>
            </a:r>
            <a:r>
              <a:rPr lang="en-US" sz="1600" dirty="0">
                <a:solidFill>
                  <a:schemeClr val="bg1"/>
                </a:solidFill>
                <a:latin typeface="Times New Roman" panose="02020603050405020304" pitchFamily="18" charset="0"/>
                <a:cs typeface="Times New Roman" panose="02020603050405020304" pitchFamily="18" charset="0"/>
              </a:rPr>
              <a:t> </a:t>
            </a:r>
            <a:r>
              <a:rPr lang="en-US" sz="1600" b="1" dirty="0">
                <a:solidFill>
                  <a:schemeClr val="bg1"/>
                </a:solidFill>
                <a:latin typeface="Times New Roman" panose="02020603050405020304" pitchFamily="18" charset="0"/>
                <a:cs typeface="Times New Roman" panose="02020603050405020304" pitchFamily="18" charset="0"/>
              </a:rPr>
              <a:t>Creative Commons 4.0 </a:t>
            </a:r>
            <a:r>
              <a:rPr lang="en-US" sz="1600" b="1" dirty="0" err="1">
                <a:solidFill>
                  <a:schemeClr val="bg1"/>
                </a:solidFill>
                <a:latin typeface="Times New Roman" panose="02020603050405020304" pitchFamily="18" charset="0"/>
                <a:cs typeface="Times New Roman" panose="02020603050405020304" pitchFamily="18" charset="0"/>
              </a:rPr>
              <a:t>lisenziyası</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ilə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qorunur</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və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açıq</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istifadəyə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imkan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verir</a:t>
            </a:r>
            <a:r>
              <a:rPr lang="en-US" sz="1600" dirty="0">
                <a:solidFill>
                  <a:schemeClr val="bg1"/>
                </a:solidFill>
                <a:latin typeface="Times New Roman" panose="02020603050405020304" pitchFamily="18" charset="0"/>
                <a:cs typeface="Times New Roman" panose="02020603050405020304" pitchFamily="18" charset="0"/>
              </a:rPr>
              <a:t>.</a:t>
            </a:r>
            <a:endParaRPr lang="az-Latn-AZ"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endParaRPr lang="en-US"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r>
              <a:rPr lang="en-US" sz="1600" dirty="0" err="1">
                <a:solidFill>
                  <a:schemeClr val="bg1"/>
                </a:solidFill>
                <a:latin typeface="Times New Roman" panose="02020603050405020304" pitchFamily="18" charset="0"/>
                <a:cs typeface="Times New Roman" panose="02020603050405020304" pitchFamily="18" charset="0"/>
              </a:rPr>
              <a:t>Hər</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bir</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elmi</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məqalə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üçün</a:t>
            </a:r>
            <a:r>
              <a:rPr lang="en-US" sz="1600" dirty="0">
                <a:solidFill>
                  <a:schemeClr val="bg1"/>
                </a:solidFill>
                <a:latin typeface="Times New Roman" panose="02020603050405020304" pitchFamily="18" charset="0"/>
                <a:cs typeface="Times New Roman" panose="02020603050405020304" pitchFamily="18" charset="0"/>
              </a:rPr>
              <a:t> </a:t>
            </a:r>
            <a:r>
              <a:rPr lang="en-US" sz="1600" b="1" dirty="0">
                <a:solidFill>
                  <a:schemeClr val="bg1"/>
                </a:solidFill>
                <a:latin typeface="Times New Roman" panose="02020603050405020304" pitchFamily="18" charset="0"/>
                <a:cs typeface="Times New Roman" panose="02020603050405020304" pitchFamily="18" charset="0"/>
              </a:rPr>
              <a:t>DOI (Digital Object Identifier)</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təyin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olunur</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və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bu</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məqalələrin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beynəlxalq</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səviyyədə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identifikasiyasını</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təmin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edir</a:t>
            </a:r>
            <a:r>
              <a:rPr lang="en-US" sz="1600" dirty="0">
                <a:solidFill>
                  <a:schemeClr val="bg1"/>
                </a:solidFill>
                <a:latin typeface="Times New Roman" panose="02020603050405020304" pitchFamily="18" charset="0"/>
                <a:cs typeface="Times New Roman" panose="02020603050405020304" pitchFamily="18" charset="0"/>
              </a:rPr>
              <a:t>. </a:t>
            </a:r>
            <a:endParaRPr lang="az-Latn-AZ"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endParaRPr lang="en-US"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r>
              <a:rPr lang="en-US" sz="1600" dirty="0" err="1">
                <a:solidFill>
                  <a:schemeClr val="bg1"/>
                </a:solidFill>
                <a:latin typeface="Times New Roman" panose="02020603050405020304" pitchFamily="18" charset="0"/>
                <a:cs typeface="Times New Roman" panose="02020603050405020304" pitchFamily="18" charset="0"/>
              </a:rPr>
              <a:t>Jurnallar</a:t>
            </a:r>
            <a:r>
              <a:rPr lang="en-US" sz="1600" dirty="0">
                <a:solidFill>
                  <a:schemeClr val="bg1"/>
                </a:solidFill>
                <a:latin typeface="Times New Roman" panose="02020603050405020304" pitchFamily="18" charset="0"/>
                <a:cs typeface="Times New Roman" panose="02020603050405020304" pitchFamily="18" charset="0"/>
              </a:rPr>
              <a:t> </a:t>
            </a:r>
            <a:r>
              <a:rPr lang="en-US" sz="1600" b="1" dirty="0">
                <a:solidFill>
                  <a:schemeClr val="bg1"/>
                </a:solidFill>
                <a:latin typeface="Times New Roman" panose="02020603050405020304" pitchFamily="18" charset="0"/>
                <a:cs typeface="Times New Roman" panose="02020603050405020304" pitchFamily="18" charset="0"/>
              </a:rPr>
              <a:t>double-blind</a:t>
            </a:r>
            <a:r>
              <a:rPr lang="az-Latn-AZ" sz="1600" b="1" dirty="0">
                <a:solidFill>
                  <a:schemeClr val="bg1"/>
                </a:solidFill>
                <a:latin typeface="Times New Roman" panose="02020603050405020304" pitchFamily="18" charset="0"/>
                <a:cs typeface="Times New Roman" panose="02020603050405020304" pitchFamily="18" charset="0"/>
              </a:rPr>
              <a:t> və ya single-blind</a:t>
            </a:r>
            <a:r>
              <a:rPr lang="en-US" sz="1600" b="1" dirty="0">
                <a:solidFill>
                  <a:schemeClr val="bg1"/>
                </a:solidFill>
                <a:latin typeface="Times New Roman" panose="02020603050405020304" pitchFamily="18" charset="0"/>
                <a:cs typeface="Times New Roman" panose="02020603050405020304" pitchFamily="18" charset="0"/>
              </a:rPr>
              <a:t> peer review (</a:t>
            </a:r>
            <a:r>
              <a:rPr lang="en-US" sz="1600" b="1" dirty="0" err="1">
                <a:solidFill>
                  <a:schemeClr val="bg1"/>
                </a:solidFill>
                <a:latin typeface="Times New Roman" panose="02020603050405020304" pitchFamily="18" charset="0"/>
                <a:cs typeface="Times New Roman" panose="02020603050405020304" pitchFamily="18" charset="0"/>
              </a:rPr>
              <a:t>ikitərəfli</a:t>
            </a:r>
            <a:r>
              <a:rPr lang="az-Latn-AZ" sz="1600" b="1" dirty="0">
                <a:solidFill>
                  <a:schemeClr val="bg1"/>
                </a:solidFill>
                <a:latin typeface="Times New Roman" panose="02020603050405020304" pitchFamily="18" charset="0"/>
                <a:cs typeface="Times New Roman" panose="02020603050405020304" pitchFamily="18" charset="0"/>
              </a:rPr>
              <a:t> və ya birtərəfli</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anonim</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rəy</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sistemi</a:t>
            </a:r>
            <a:r>
              <a:rPr lang="en-US" sz="1600" b="1" dirty="0">
                <a:solidFill>
                  <a:schemeClr val="bg1"/>
                </a:solidFill>
                <a:latin typeface="Times New Roman" panose="02020603050405020304" pitchFamily="18" charset="0"/>
                <a:cs typeface="Times New Roman" panose="02020603050405020304" pitchFamily="18" charset="0"/>
              </a:rPr>
              <a:t>)</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əsasında</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fəaliyyət</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göstərir</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və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yüksək</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elmi</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keyfiyyət</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təmin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olunur</a:t>
            </a:r>
            <a:r>
              <a:rPr lang="en-US" sz="1600" dirty="0">
                <a:solidFill>
                  <a:schemeClr val="bg1"/>
                </a:solidFill>
                <a:latin typeface="Times New Roman" panose="02020603050405020304" pitchFamily="18" charset="0"/>
                <a:cs typeface="Times New Roman" panose="02020603050405020304" pitchFamily="18" charset="0"/>
              </a:rPr>
              <a:t>. </a:t>
            </a:r>
            <a:endParaRPr lang="az-Latn-AZ"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endParaRPr lang="en-US" sz="1600" dirty="0">
              <a:solidFill>
                <a:schemeClr val="bg1"/>
              </a:solidFill>
              <a:latin typeface="Times New Roman" panose="02020603050405020304" pitchFamily="18" charset="0"/>
              <a:cs typeface="Times New Roman" panose="02020603050405020304" pitchFamily="18" charset="0"/>
            </a:endParaRPr>
          </a:p>
          <a:p>
            <a:pPr marL="606425" indent="-342900">
              <a:buFont typeface="+mj-lt"/>
              <a:buAutoNum type="arabicPeriod"/>
            </a:pPr>
            <a:r>
              <a:rPr lang="en-US" sz="1600" dirty="0" err="1">
                <a:solidFill>
                  <a:schemeClr val="bg1"/>
                </a:solidFill>
                <a:latin typeface="Times New Roman" panose="02020603050405020304" pitchFamily="18" charset="0"/>
                <a:cs typeface="Times New Roman" panose="02020603050405020304" pitchFamily="18" charset="0"/>
              </a:rPr>
              <a:t>UNEC</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jurnalları</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müxtəlif</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sahələri</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əhatə</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edir</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iqtisadiyyat</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idarəetmə</a:t>
            </a:r>
            <a:r>
              <a:rPr lang="en-US" sz="1600" dirty="0">
                <a:solidFill>
                  <a:schemeClr val="bg1"/>
                </a:solidFill>
                <a:latin typeface="Times New Roman" panose="02020603050405020304" pitchFamily="18" charset="0"/>
                <a:cs typeface="Times New Roman" panose="02020603050405020304" pitchFamily="18" charset="0"/>
              </a:rPr>
              <a:t>, </a:t>
            </a:r>
            <a:r>
              <a:rPr lang="az-Latn-AZ" sz="1600" dirty="0">
                <a:solidFill>
                  <a:schemeClr val="bg1"/>
                </a:solidFill>
                <a:latin typeface="Times New Roman" panose="02020603050405020304" pitchFamily="18" charset="0"/>
                <a:cs typeface="Times New Roman" panose="02020603050405020304" pitchFamily="18" charset="0"/>
              </a:rPr>
              <a:t>mühəndislik, tətbiqi elmlər, </a:t>
            </a:r>
            <a:r>
              <a:rPr lang="en-US" sz="1600" dirty="0" err="1">
                <a:solidFill>
                  <a:schemeClr val="bg1"/>
                </a:solidFill>
                <a:latin typeface="Times New Roman" panose="02020603050405020304" pitchFamily="18" charset="0"/>
                <a:cs typeface="Times New Roman" panose="02020603050405020304" pitchFamily="18" charset="0"/>
              </a:rPr>
              <a:t>kompüter</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elmləri</a:t>
            </a:r>
            <a:r>
              <a:rPr lang="en-US" sz="1600" dirty="0">
                <a:solidFill>
                  <a:schemeClr val="bg1"/>
                </a:solidFill>
                <a:latin typeface="Times New Roman" panose="02020603050405020304" pitchFamily="18" charset="0"/>
                <a:cs typeface="Times New Roman" panose="02020603050405020304" pitchFamily="18" charset="0"/>
              </a:rPr>
              <a:t>, gender </a:t>
            </a:r>
            <a:r>
              <a:rPr lang="en-US" sz="1600" dirty="0" err="1">
                <a:solidFill>
                  <a:schemeClr val="bg1"/>
                </a:solidFill>
                <a:latin typeface="Times New Roman" panose="02020603050405020304" pitchFamily="18" charset="0"/>
                <a:cs typeface="Times New Roman" panose="02020603050405020304" pitchFamily="18" charset="0"/>
              </a:rPr>
              <a:t>tədqiqatları</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err="1">
                <a:solidFill>
                  <a:schemeClr val="bg1"/>
                </a:solidFill>
                <a:latin typeface="Times New Roman" panose="02020603050405020304" pitchFamily="18" charset="0"/>
                <a:cs typeface="Times New Roman" panose="02020603050405020304" pitchFamily="18" charset="0"/>
              </a:rPr>
              <a:t>və</a:t>
            </a:r>
            <a:r>
              <a:rPr lang="en-US" sz="1600" dirty="0">
                <a:solidFill>
                  <a:schemeClr val="bg1"/>
                </a:solidFill>
                <a:latin typeface="Times New Roman" panose="02020603050405020304" pitchFamily="18" charset="0"/>
                <a:cs typeface="Times New Roman" panose="02020603050405020304" pitchFamily="18" charset="0"/>
              </a:rPr>
              <a:t> s.) </a:t>
            </a:r>
            <a:r>
              <a:rPr lang="en-US" sz="1600" dirty="0" err="1">
                <a:solidFill>
                  <a:schemeClr val="bg1"/>
                </a:solidFill>
                <a:latin typeface="Times New Roman" panose="02020603050405020304" pitchFamily="18" charset="0"/>
                <a:cs typeface="Times New Roman" panose="02020603050405020304" pitchFamily="18" charset="0"/>
              </a:rPr>
              <a:t>və</a:t>
            </a:r>
            <a:r>
              <a:rPr lang="en-US" sz="1600"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beynəlxalq</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elmi</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kommunikasiya</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platforması</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rolunu</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oynayır</a:t>
            </a:r>
            <a:r>
              <a:rPr lang="az-Latn-AZ" sz="1600" b="1" dirty="0">
                <a:solidFill>
                  <a:schemeClr val="bg1"/>
                </a:solidFill>
                <a:latin typeface="Times New Roman" panose="02020603050405020304" pitchFamily="18" charset="0"/>
                <a:cs typeface="Times New Roman" panose="02020603050405020304" pitchFamily="18" charset="0"/>
              </a:rPr>
              <a:t>.</a:t>
            </a:r>
            <a:endParaRPr lang="en-US" sz="1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Content Placeholder 9" descr="A screenshot of a computer&#10;&#10;AI-generated content may be incorrect."/>
          <p:cNvPicPr>
            <a:picLocks noGrp="1" noChangeAspect="1"/>
          </p:cNvPicPr>
          <p:nvPr>
            <p:ph idx="1"/>
          </p:nvPr>
        </p:nvPicPr>
        <p:blipFill>
          <a:blip r:embed="rId1" cstate="print">
            <a:extLst>
              <a:ext uri="{28A0092B-C50C-407E-A947-70E740481C1C}">
                <a14:useLocalDpi xmlns:a14="http://schemas.microsoft.com/office/drawing/2010/main" val="0"/>
              </a:ext>
            </a:extLst>
          </a:blip>
          <a:srcRect l="7914" b="5185"/>
          <a:stretch>
            <a:fillRect/>
          </a:stretch>
        </p:blipFill>
        <p:spPr>
          <a:xfrm>
            <a:off x="1238949" y="3513844"/>
            <a:ext cx="6926294" cy="3179190"/>
          </a:xfrm>
          <a:prstGeom prst="rect">
            <a:avLst/>
          </a:prstGeom>
        </p:spPr>
      </p:pic>
      <p:sp>
        <p:nvSpPr>
          <p:cNvPr id="12" name="TextBox 11"/>
          <p:cNvSpPr txBox="1"/>
          <p:nvPr/>
        </p:nvSpPr>
        <p:spPr>
          <a:xfrm>
            <a:off x="3265716" y="3572507"/>
            <a:ext cx="4583874" cy="369332"/>
          </a:xfrm>
          <a:prstGeom prst="rect">
            <a:avLst/>
          </a:prstGeom>
          <a:noFill/>
        </p:spPr>
        <p:txBody>
          <a:bodyPr wrap="square">
            <a:spAutoFit/>
          </a:bodyPr>
          <a:lstStyle/>
          <a:p>
            <a:r>
              <a:rPr lang="en-US" b="1" dirty="0"/>
              <a:t>https://journals.unec.edu.az</a:t>
            </a:r>
            <a:endParaRPr lang="en-US" b="1" dirty="0"/>
          </a:p>
        </p:txBody>
      </p:sp>
      <p:sp>
        <p:nvSpPr>
          <p:cNvPr id="13" name="Left Arrow 12"/>
          <p:cNvSpPr/>
          <p:nvPr/>
        </p:nvSpPr>
        <p:spPr>
          <a:xfrm rot="1713738">
            <a:off x="6393843" y="4263356"/>
            <a:ext cx="2729676" cy="476418"/>
          </a:xfrm>
          <a:prstGeom prst="lef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9365" y="136685"/>
            <a:ext cx="8474698" cy="3170099"/>
          </a:xfrm>
          <a:prstGeom prst="rect">
            <a:avLst/>
          </a:prstGeom>
          <a:noFill/>
        </p:spPr>
        <p:txBody>
          <a:bodyPr wrap="square">
            <a:spAutoFit/>
          </a:bodyPr>
          <a:lstStyle/>
          <a:p>
            <a:pPr algn="ctr"/>
            <a:r>
              <a:rPr lang="en-US" sz="2200" b="1" dirty="0" err="1">
                <a:solidFill>
                  <a:srgbClr val="002060"/>
                </a:solidFill>
                <a:latin typeface="Times New Roman" panose="02020603050405020304" pitchFamily="18" charset="0"/>
                <a:cs typeface="Times New Roman" panose="02020603050405020304" pitchFamily="18" charset="0"/>
              </a:rPr>
              <a:t>UNEC</a:t>
            </a:r>
            <a:r>
              <a:rPr lang="en-US" sz="2200" b="1" dirty="0">
                <a:solidFill>
                  <a:srgbClr val="002060"/>
                </a:solidFill>
                <a:latin typeface="Times New Roman" panose="02020603050405020304" pitchFamily="18" charset="0"/>
                <a:cs typeface="Times New Roman" panose="02020603050405020304" pitchFamily="18" charset="0"/>
              </a:rPr>
              <a:t> JOURNALS PORTALS (OJS)</a:t>
            </a:r>
            <a:endParaRPr lang="az-Latn-AZ" sz="2200" b="1" dirty="0">
              <a:solidFill>
                <a:srgbClr val="002060"/>
              </a:solidFill>
              <a:latin typeface="Times New Roman" panose="02020603050405020304" pitchFamily="18" charset="0"/>
              <a:cs typeface="Times New Roman" panose="02020603050405020304" pitchFamily="18" charset="0"/>
            </a:endParaRPr>
          </a:p>
          <a:p>
            <a:pPr algn="ctr"/>
            <a:endParaRPr lang="en-US" b="1" i="0" u="none" strike="noStrike" dirty="0">
              <a:solidFill>
                <a:srgbClr val="002060"/>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b="1" i="0" u="none" strike="noStrike" dirty="0" err="1">
                <a:solidFill>
                  <a:schemeClr val="bg1"/>
                </a:solidFill>
                <a:effectLst/>
                <a:latin typeface="Times New Roman" panose="02020603050405020304" pitchFamily="18" charset="0"/>
                <a:cs typeface="Times New Roman" panose="02020603050405020304" pitchFamily="18" charset="0"/>
              </a:rPr>
              <a:t>UNEC</a:t>
            </a:r>
            <a:r>
              <a:rPr lang="en-US" sz="1600" b="1" i="0" u="none" strike="noStrike" dirty="0">
                <a:solidFill>
                  <a:schemeClr val="bg1"/>
                </a:solidFill>
                <a:effectLst/>
                <a:latin typeface="Times New Roman" panose="02020603050405020304" pitchFamily="18" charset="0"/>
                <a:cs typeface="Times New Roman" panose="02020603050405020304" pitchFamily="18" charset="0"/>
              </a:rPr>
              <a:t> Journals Portal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Azərbaycan</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Dövlət</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İqtisad</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Universitetinin</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UNEC</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rəsmi</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elmi</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nəşr</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platformasıdır</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Bu portal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UNEC</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jurnallarını</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vahid</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rəqəmsal</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mühitdə</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birləşdirərək</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açıq</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və</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şəffaf</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elmi</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kommunikasiya</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imkanı</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yaradır</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Platforma</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beynəlxalq</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standartlara</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uyğun</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olaraq</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fəaliyyət</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göstərir</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anonim</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rəy</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sistemi</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və</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etik</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nəşr</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prinsiplərini</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təmin</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edir</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Tədqiqatçıların</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yüksək</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keyfiyyətli</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elmi</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işlərini</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yaymaq</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əməkdaşlığı</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gücləndirmək</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və</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beynəlxalq</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görünürlüğü</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artırmaq</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portalın</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əsas</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məqsədlərindəndir</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İstifadəçilər</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burada</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jurnallara</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çıxış</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əldə</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edə</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arxivləri</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araşdıra</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və</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məqalələrini</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asanlıqla</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təqdim</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edə</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 </a:t>
            </a:r>
            <a:r>
              <a:rPr lang="en-US" sz="1600" b="0" i="0" u="none" strike="noStrike" dirty="0" err="1">
                <a:solidFill>
                  <a:schemeClr val="bg1"/>
                </a:solidFill>
                <a:effectLst/>
                <a:latin typeface="Times New Roman" panose="02020603050405020304" pitchFamily="18" charset="0"/>
                <a:cs typeface="Times New Roman" panose="02020603050405020304" pitchFamily="18" charset="0"/>
              </a:rPr>
              <a:t>bilərlər</a:t>
            </a:r>
            <a:r>
              <a:rPr lang="en-US" sz="1600" b="0" i="0" u="none" strike="noStrike" dirty="0">
                <a:solidFill>
                  <a:schemeClr val="bg1"/>
                </a:solidFill>
                <a:effectLst/>
                <a:latin typeface="Times New Roman" panose="02020603050405020304" pitchFamily="18" charset="0"/>
                <a:cs typeface="Times New Roman" panose="02020603050405020304" pitchFamily="18" charset="0"/>
              </a:rPr>
              <a:t>.</a:t>
            </a:r>
            <a:endParaRPr lang="en-US" sz="1600" b="0" i="0" u="none" strike="noStrike" dirty="0">
              <a:solidFill>
                <a:schemeClr val="bg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4297680" y="19050"/>
            <a:ext cx="4846320" cy="1600438"/>
          </a:xfrm>
          <a:prstGeom prst="rect">
            <a:avLst/>
          </a:prstGeom>
          <a:noFill/>
        </p:spPr>
        <p:txBody>
          <a:bodyPr wrap="square">
            <a:spAutoFit/>
          </a:bodyPr>
          <a:lstStyle/>
          <a:p>
            <a:pPr algn="ctr">
              <a:buNone/>
            </a:pPr>
            <a:r>
              <a:rPr lang="en-US" b="1" dirty="0">
                <a:solidFill>
                  <a:schemeClr val="bg1"/>
                </a:solidFill>
                <a:latin typeface="Times New Roman" panose="02020603050405020304" pitchFamily="18" charset="0"/>
                <a:ea typeface="Times New Roman" panose="02020603050405020304" pitchFamily="18" charset="0"/>
              </a:rPr>
              <a:t>THE JOURNAL OF ECONOMIC SCIENCES THEORY AND PRACTICE</a:t>
            </a:r>
            <a:endParaRPr lang="az-Latn-AZ" sz="1600" dirty="0">
              <a:solidFill>
                <a:schemeClr val="bg1"/>
              </a:solidFill>
              <a:effectLst/>
              <a:latin typeface="Times New Roman" panose="02020603050405020304" pitchFamily="18" charset="0"/>
              <a:ea typeface="Times New Roman" panose="02020603050405020304" pitchFamily="18" charset="0"/>
            </a:endParaRPr>
          </a:p>
          <a:p>
            <a:pPr algn="ctr">
              <a:buNone/>
            </a:pPr>
            <a:r>
              <a:rPr lang="en-US" sz="1500" b="1" dirty="0">
                <a:solidFill>
                  <a:schemeClr val="bg1"/>
                </a:solidFill>
                <a:latin typeface="Times New Roman" panose="02020603050405020304" pitchFamily="18" charset="0"/>
                <a:ea typeface="Times New Roman" panose="02020603050405020304" pitchFamily="18" charset="0"/>
              </a:rPr>
              <a:t>ISSN 3079-0433 (online)</a:t>
            </a:r>
            <a:r>
              <a:rPr lang="az-Latn-AZ" sz="1500" b="1" dirty="0">
                <a:solidFill>
                  <a:schemeClr val="bg1"/>
                </a:solidFill>
                <a:latin typeface="Times New Roman" panose="02020603050405020304" pitchFamily="18" charset="0"/>
                <a:ea typeface="Times New Roman" panose="02020603050405020304" pitchFamily="18" charset="0"/>
              </a:rPr>
              <a:t>;</a:t>
            </a:r>
            <a:r>
              <a:rPr lang="en-US" sz="1500" b="1" dirty="0">
                <a:solidFill>
                  <a:schemeClr val="bg1"/>
                </a:solidFill>
                <a:latin typeface="Times New Roman" panose="02020603050405020304" pitchFamily="18" charset="0"/>
                <a:ea typeface="Times New Roman" panose="02020603050405020304" pitchFamily="18" charset="0"/>
              </a:rPr>
              <a:t> ISSN 3079-0425 (print)</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endParaRPr lang="az-Latn-AZ" sz="1400" b="1" dirty="0">
              <a:solidFill>
                <a:schemeClr val="bg1"/>
              </a:solidFill>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 </a:t>
            </a:r>
            <a:r>
              <a:rPr lang="az-Latn-AZ" sz="1500" b="1" u="sng" kern="0" dirty="0">
                <a:solidFill>
                  <a:schemeClr val="accent1">
                    <a:lumMod val="60000"/>
                    <a:lumOff val="40000"/>
                  </a:schemeClr>
                </a:solidFill>
                <a:latin typeface="Times New Roman" panose="02020603050405020304" pitchFamily="18" charset="0"/>
                <a:ea typeface="Times New Roman" panose="02020603050405020304" pitchFamily="18" charset="0"/>
              </a:rPr>
              <a:t>https://www.ecosciences.edu.az/</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a:p>
            <a:pPr algn="ctr"/>
            <a:endParaRPr lang="en-US" sz="18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4297680" y="1803350"/>
            <a:ext cx="4846320" cy="1815882"/>
          </a:xfrm>
          <a:prstGeom prst="rect">
            <a:avLst/>
          </a:prstGeom>
          <a:noFill/>
        </p:spPr>
        <p:txBody>
          <a:bodyPr wrap="square">
            <a:spAutoFit/>
          </a:bodyPr>
          <a:lstStyle/>
          <a:p>
            <a:pPr algn="just">
              <a:buNone/>
            </a:pPr>
            <a:r>
              <a:rPr lang="en-US" sz="1400" b="1" dirty="0">
                <a:solidFill>
                  <a:schemeClr val="bg1"/>
                </a:solidFill>
                <a:latin typeface="Times New Roman" panose="02020603050405020304" pitchFamily="18" charset="0"/>
                <a:ea typeface="Times New Roman" panose="02020603050405020304" pitchFamily="18" charset="0"/>
              </a:rPr>
              <a:t>T</a:t>
            </a:r>
            <a:r>
              <a:rPr lang="az-Latn-AZ" sz="1400" b="1" dirty="0">
                <a:solidFill>
                  <a:schemeClr val="bg1"/>
                </a:solidFill>
                <a:latin typeface="Times New Roman" panose="02020603050405020304" pitchFamily="18" charset="0"/>
                <a:ea typeface="Times New Roman" panose="02020603050405020304" pitchFamily="18" charset="0"/>
              </a:rPr>
              <a:t>əsis olunduğu il: 1994</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400" b="1" dirty="0">
                <a:solidFill>
                  <a:schemeClr val="bg1"/>
                </a:solidFill>
                <a:effectLst/>
                <a:latin typeface="Times New Roman" panose="02020603050405020304" pitchFamily="18" charset="0"/>
                <a:ea typeface="Times New Roman" panose="02020603050405020304" pitchFamily="18" charset="0"/>
              </a:rPr>
              <a:t>Scopusda indeksləndiyi tarix: 202</a:t>
            </a:r>
            <a:r>
              <a:rPr lang="az-Latn-AZ" sz="1400" b="1" dirty="0">
                <a:solidFill>
                  <a:schemeClr val="bg1"/>
                </a:solidFill>
                <a:latin typeface="Times New Roman" panose="02020603050405020304" pitchFamily="18" charset="0"/>
                <a:ea typeface="Times New Roman" panose="02020603050405020304" pitchFamily="18" charset="0"/>
              </a:rPr>
              <a:t>5</a:t>
            </a:r>
            <a:endParaRPr lang="az-Latn-AZ" sz="1400" b="1" dirty="0">
              <a:solidFill>
                <a:schemeClr val="bg1"/>
              </a:solidFill>
              <a:effectLst/>
              <a:latin typeface="Times New Roman" panose="02020603050405020304" pitchFamily="18" charset="0"/>
              <a:ea typeface="Times New Roman" panose="02020603050405020304" pitchFamily="18" charset="0"/>
            </a:endParaRPr>
          </a:p>
          <a:p>
            <a:pPr algn="just">
              <a:buNone/>
            </a:pPr>
            <a:r>
              <a:rPr lang="az-Latn-AZ" sz="1400" b="1" dirty="0">
                <a:solidFill>
                  <a:schemeClr val="bg1"/>
                </a:solidFill>
                <a:latin typeface="Times New Roman" panose="02020603050405020304" pitchFamily="18" charset="0"/>
                <a:ea typeface="Times New Roman" panose="02020603050405020304" pitchFamily="18" charset="0"/>
              </a:rPr>
              <a:t>Scopusda indeksləndiyi sahələr:</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400" b="1" dirty="0">
                <a:solidFill>
                  <a:schemeClr val="bg1"/>
                </a:solidFill>
                <a:latin typeface="Times New Roman" panose="02020603050405020304" pitchFamily="18" charset="0"/>
                <a:ea typeface="Times New Roman" panose="02020603050405020304" pitchFamily="18" charset="0"/>
              </a:rPr>
              <a:t>İqtisadiyyat, Ekonometriya və maliyyə</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400" b="1" dirty="0">
                <a:solidFill>
                  <a:schemeClr val="bg1"/>
                </a:solidFill>
                <a:latin typeface="Times New Roman" panose="02020603050405020304" pitchFamily="18" charset="0"/>
                <a:ea typeface="Times New Roman" panose="02020603050405020304" pitchFamily="18" charset="0"/>
              </a:rPr>
              <a:t>Sosial elmlər (müxtəlif)</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400" b="1" dirty="0">
                <a:solidFill>
                  <a:schemeClr val="bg1"/>
                </a:solidFill>
                <a:latin typeface="Times New Roman" panose="02020603050405020304" pitchFamily="18" charset="0"/>
                <a:ea typeface="Times New Roman" panose="02020603050405020304" pitchFamily="18" charset="0"/>
              </a:rPr>
              <a:t>Sosial elmlər: sağlamlıq</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r>
              <a:rPr lang="az-Latn-AZ" sz="1400" b="1" dirty="0">
                <a:solidFill>
                  <a:schemeClr val="bg1"/>
                </a:solidFill>
                <a:latin typeface="Times New Roman" panose="02020603050405020304" pitchFamily="18" charset="0"/>
                <a:ea typeface="Times New Roman" panose="02020603050405020304" pitchFamily="18" charset="0"/>
              </a:rPr>
              <a:t>Cite Score (2025): 0,9</a:t>
            </a:r>
            <a:endParaRPr lang="az-Latn-AZ" sz="1400" b="1" dirty="0">
              <a:solidFill>
                <a:schemeClr val="bg1"/>
              </a:solidFill>
              <a:latin typeface="Times New Roman" panose="02020603050405020304" pitchFamily="18" charset="0"/>
              <a:ea typeface="Times New Roman" panose="02020603050405020304" pitchFamily="18" charset="0"/>
            </a:endParaRPr>
          </a:p>
          <a:p>
            <a:pPr algn="just"/>
            <a:r>
              <a:rPr lang="az-Latn-AZ" sz="1400" b="1" dirty="0">
                <a:solidFill>
                  <a:schemeClr val="bg1"/>
                </a:solidFill>
                <a:latin typeface="Times New Roman" panose="02020603050405020304" pitchFamily="18" charset="0"/>
                <a:ea typeface="Times New Roman" panose="02020603050405020304" pitchFamily="18" charset="0"/>
              </a:rPr>
              <a:t>Jurnalın kvartili: 2026-cı ilin iyun ayında elan olunacaq</a:t>
            </a:r>
            <a:endParaRPr lang="az-Latn-AZ" sz="1400" b="1" dirty="0">
              <a:solidFill>
                <a:schemeClr val="bg1"/>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4297680" y="1656100"/>
            <a:ext cx="4846320" cy="13849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4297680" y="3627983"/>
            <a:ext cx="4846320" cy="13849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pic>
        <p:nvPicPr>
          <p:cNvPr id="1026" name="Picture 2" descr="UNEC – Azərbaycan Dövlət İqtisad Universiteti — THE JOURNAL OF ECONOMIC  SCIENCES THEORY AND PRACTICE"/>
          <p:cNvPicPr>
            <a:picLocks noChangeAspect="1" noChangeArrowheads="1"/>
          </p:cNvPicPr>
          <p:nvPr/>
        </p:nvPicPr>
        <p:blipFill rotWithShape="1">
          <a:blip r:embed="rId1">
            <a:extLst>
              <a:ext uri="{28A0092B-C50C-407E-A947-70E740481C1C}">
                <a14:useLocalDpi xmlns:a14="http://schemas.microsoft.com/office/drawing/2010/main" val="0"/>
              </a:ext>
            </a:extLst>
          </a:blip>
          <a:srcRect l="2216" t="833"/>
          <a:stretch>
            <a:fillRect/>
          </a:stretch>
        </p:blipFill>
        <p:spPr bwMode="auto">
          <a:xfrm>
            <a:off x="0" y="0"/>
            <a:ext cx="4297678"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2"/>
          <a:stretch>
            <a:fillRect/>
          </a:stretch>
        </p:blipFill>
        <p:spPr>
          <a:xfrm>
            <a:off x="4297678" y="3775232"/>
            <a:ext cx="3567612" cy="3063717"/>
          </a:xfrm>
          <a:prstGeom prst="rect">
            <a:avLst/>
          </a:prstGeom>
        </p:spPr>
      </p:pic>
      <p:pic>
        <p:nvPicPr>
          <p:cNvPr id="12" name="Picture 9" descr="EBSCO Reference Center databases to be renamed | Minitex"/>
          <p:cNvPicPr>
            <a:picLocks noChangeAspect="1"/>
          </p:cNvPicPr>
          <p:nvPr/>
        </p:nvPicPr>
        <p:blipFill>
          <a:blip r:embed="rId3"/>
          <a:stretch>
            <a:fillRect/>
          </a:stretch>
        </p:blipFill>
        <p:spPr>
          <a:xfrm>
            <a:off x="8059071" y="3775232"/>
            <a:ext cx="860960" cy="430480"/>
          </a:xfrm>
          <a:prstGeom prst="rect">
            <a:avLst/>
          </a:prstGeom>
        </p:spPr>
      </p:pic>
      <p:pic>
        <p:nvPicPr>
          <p:cNvPr id="13" name="Picture 10" descr="EconLit (EBSCO) – NOVA SBE Library"/>
          <p:cNvPicPr>
            <a:picLocks noChangeAspect="1"/>
          </p:cNvPicPr>
          <p:nvPr/>
        </p:nvPicPr>
        <p:blipFill>
          <a:blip r:embed="rId4"/>
          <a:srcRect l="25688" t="10961" r="23195"/>
          <a:stretch>
            <a:fillRect/>
          </a:stretch>
        </p:blipFill>
        <p:spPr>
          <a:xfrm>
            <a:off x="8178959" y="4214462"/>
            <a:ext cx="621183" cy="712654"/>
          </a:xfrm>
          <a:prstGeom prst="rect">
            <a:avLst/>
          </a:prstGeom>
        </p:spPr>
      </p:pic>
      <p:pic>
        <p:nvPicPr>
          <p:cNvPr id="14" name="Picture 11" descr="ERIH PLUS (@erihplus) • Facebook"/>
          <p:cNvPicPr>
            <a:picLocks noChangeAspect="1"/>
          </p:cNvPicPr>
          <p:nvPr/>
        </p:nvPicPr>
        <p:blipFill>
          <a:blip r:embed="rId5"/>
          <a:stretch>
            <a:fillRect/>
          </a:stretch>
        </p:blipFill>
        <p:spPr>
          <a:xfrm>
            <a:off x="7957591" y="4935866"/>
            <a:ext cx="1156218" cy="399272"/>
          </a:xfrm>
          <a:prstGeom prst="rect">
            <a:avLst/>
          </a:prstGeom>
        </p:spPr>
      </p:pic>
      <p:pic>
        <p:nvPicPr>
          <p:cNvPr id="15" name="Picture 12" descr="Türk Eğitim İndeksi"/>
          <p:cNvPicPr>
            <a:picLocks noChangeAspect="1"/>
          </p:cNvPicPr>
          <p:nvPr/>
        </p:nvPicPr>
        <p:blipFill>
          <a:blip r:embed="rId6"/>
          <a:stretch>
            <a:fillRect/>
          </a:stretch>
        </p:blipFill>
        <p:spPr>
          <a:xfrm>
            <a:off x="8077577" y="5343888"/>
            <a:ext cx="823945" cy="704859"/>
          </a:xfrm>
          <a:prstGeom prst="rect">
            <a:avLst/>
          </a:prstGeom>
        </p:spPr>
      </p:pic>
      <p:pic>
        <p:nvPicPr>
          <p:cNvPr id="16" name="Picture 13"/>
          <p:cNvPicPr>
            <a:picLocks noChangeAspect="1"/>
          </p:cNvPicPr>
          <p:nvPr/>
        </p:nvPicPr>
        <p:blipFill>
          <a:blip r:embed="rId7"/>
          <a:stretch>
            <a:fillRect/>
          </a:stretch>
        </p:blipFill>
        <p:spPr>
          <a:xfrm>
            <a:off x="7865290" y="6096500"/>
            <a:ext cx="1248519" cy="209724"/>
          </a:xfrm>
          <a:prstGeom prst="rect">
            <a:avLst/>
          </a:prstGeom>
        </p:spPr>
      </p:pic>
      <p:pic>
        <p:nvPicPr>
          <p:cNvPr id="17" name="Picture 14"/>
          <p:cNvPicPr>
            <a:picLocks noChangeAspect="1"/>
          </p:cNvPicPr>
          <p:nvPr/>
        </p:nvPicPr>
        <p:blipFill>
          <a:blip r:embed="rId8"/>
          <a:stretch>
            <a:fillRect/>
          </a:stretch>
        </p:blipFill>
        <p:spPr>
          <a:xfrm>
            <a:off x="7957591" y="6422776"/>
            <a:ext cx="1105479" cy="25333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0" y="577308"/>
            <a:ext cx="9144000" cy="584775"/>
          </a:xfrm>
          <a:prstGeom prst="rect">
            <a:avLst/>
          </a:prstGeom>
          <a:solidFill>
            <a:schemeClr val="accent3"/>
          </a:solidFill>
          <a:ln w="6350">
            <a:solidFill>
              <a:schemeClr val="tx1"/>
            </a:solidFill>
          </a:ln>
        </p:spPr>
        <p:txBody>
          <a:bodyPr wrap="square">
            <a:spAutoFit/>
          </a:bodyPr>
          <a:lstStyle/>
          <a:p>
            <a:pPr algn="ctr">
              <a:buNone/>
            </a:pPr>
            <a:r>
              <a:rPr lang="az-Latn-AZ" sz="1600" dirty="0">
                <a:solidFill>
                  <a:schemeClr val="bg1"/>
                </a:solidFill>
                <a:latin typeface="Times New Roman" panose="02020603050405020304" pitchFamily="18" charset="0"/>
                <a:cs typeface="Times New Roman" panose="02020603050405020304" pitchFamily="18" charset="0"/>
              </a:rPr>
              <a:t>2021-2025-ci illərdə çap edilmiş məqalələrin sayı və onlara edilən istinadların dinamikası</a:t>
            </a:r>
            <a:endParaRPr lang="az-Latn-AZ" sz="1600" dirty="0">
              <a:solidFill>
                <a:schemeClr val="bg1"/>
              </a:solidFill>
              <a:latin typeface="Times New Roman" panose="02020603050405020304" pitchFamily="18" charset="0"/>
              <a:cs typeface="Times New Roman" panose="02020603050405020304" pitchFamily="18" charset="0"/>
            </a:endParaRPr>
          </a:p>
          <a:p>
            <a:pPr algn="ctr">
              <a:buNone/>
            </a:pPr>
            <a:r>
              <a:rPr lang="az-Latn-AZ"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(SCOPUS-da indekslənmiş məqalələr üzrə)</a:t>
            </a:r>
            <a:endParaRPr lang="az-Latn-AZ"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0" y="0"/>
            <a:ext cx="9124949" cy="584775"/>
          </a:xfrm>
          <a:prstGeom prst="rect">
            <a:avLst/>
          </a:prstGeom>
          <a:solidFill>
            <a:schemeClr val="accent1">
              <a:lumMod val="20000"/>
              <a:lumOff val="80000"/>
            </a:schemeClr>
          </a:solidFill>
          <a:ln>
            <a:solidFill>
              <a:schemeClr val="tx1"/>
            </a:solidFill>
          </a:ln>
        </p:spPr>
        <p:txBody>
          <a:bodyPr wrap="square">
            <a:spAutoFit/>
          </a:bodyPr>
          <a:lstStyle/>
          <a:p>
            <a:pPr algn="ctr">
              <a:buNone/>
            </a:pPr>
            <a:r>
              <a:rPr lang="az-Latn-AZ" sz="1600" b="1" kern="0" dirty="0">
                <a:solidFill>
                  <a:schemeClr val="bg1"/>
                </a:solidFill>
                <a:latin typeface="Times New Roman" panose="02020603050405020304" pitchFamily="18" charset="0"/>
                <a:ea typeface="Times New Roman" panose="02020603050405020304" pitchFamily="18" charset="0"/>
              </a:rPr>
              <a:t>STATİSTİK MƏLUMATLAR VƏ GÖSTƏRİCİLƏR</a:t>
            </a:r>
            <a:endParaRPr lang="az-Latn-AZ" sz="1600" b="1" kern="0" dirty="0">
              <a:solidFill>
                <a:schemeClr val="bg1"/>
              </a:solidFill>
              <a:latin typeface="Times New Roman" panose="02020603050405020304" pitchFamily="18" charset="0"/>
              <a:ea typeface="Times New Roman" panose="02020603050405020304" pitchFamily="18" charset="0"/>
            </a:endParaRPr>
          </a:p>
          <a:p>
            <a:pPr algn="ctr">
              <a:buNone/>
            </a:pPr>
            <a:endParaRPr lang="az-Latn-AZ" sz="1600" b="1" kern="0" dirty="0">
              <a:solidFill>
                <a:schemeClr val="bg1"/>
              </a:solidFill>
              <a:latin typeface="Times New Roman" panose="02020603050405020304" pitchFamily="18" charset="0"/>
              <a:ea typeface="Times New Roman" panose="02020603050405020304" pitchFamily="18" charset="0"/>
            </a:endParaRPr>
          </a:p>
        </p:txBody>
      </p:sp>
      <p:graphicFrame>
        <p:nvGraphicFramePr>
          <p:cNvPr id="8" name="Таблица 7"/>
          <p:cNvGraphicFramePr>
            <a:graphicFrameLocks noGrp="1"/>
          </p:cNvGraphicFramePr>
          <p:nvPr/>
        </p:nvGraphicFramePr>
        <p:xfrm>
          <a:off x="-1" y="1166511"/>
          <a:ext cx="9143999" cy="1167524"/>
        </p:xfrm>
        <a:graphic>
          <a:graphicData uri="http://schemas.openxmlformats.org/drawingml/2006/table">
            <a:tbl>
              <a:tblPr firstRow="1" bandRow="1">
                <a:tableStyleId>{F5AB1C69-6EDB-4FF4-983F-18BD219EF322}</a:tableStyleId>
              </a:tblPr>
              <a:tblGrid>
                <a:gridCol w="2151529"/>
                <a:gridCol w="1123226"/>
                <a:gridCol w="1123226"/>
                <a:gridCol w="1075765"/>
                <a:gridCol w="1044124"/>
                <a:gridCol w="1107404"/>
                <a:gridCol w="1518725"/>
              </a:tblGrid>
              <a:tr h="295764">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İllər</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2021</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2022</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2023</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2024</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2025</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Ümumi</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r h="311511">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Məqalə sayı</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10</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12</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11</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12</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45</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r h="496964">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Scopusda istinadlar</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4</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4</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38</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46</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14" name="Диаграмма 13"/>
          <p:cNvGraphicFramePr/>
          <p:nvPr/>
        </p:nvGraphicFramePr>
        <p:xfrm>
          <a:off x="1871380" y="2914650"/>
          <a:ext cx="5824820" cy="3809999"/>
        </p:xfrm>
        <a:graphic>
          <a:graphicData uri="http://schemas.openxmlformats.org/drawingml/2006/chart">
            <c:chart xmlns:c="http://schemas.openxmlformats.org/drawingml/2006/chart" xmlns:r="http://schemas.openxmlformats.org/officeDocument/2006/relationships" r:id="rId1"/>
          </a:graphicData>
        </a:graphic>
      </p:graphicFrame>
      <p:sp>
        <p:nvSpPr>
          <p:cNvPr id="15" name="Овал 14"/>
          <p:cNvSpPr/>
          <p:nvPr/>
        </p:nvSpPr>
        <p:spPr>
          <a:xfrm>
            <a:off x="4349837" y="4398167"/>
            <a:ext cx="867906" cy="842963"/>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z-Latn-AZ" sz="1400" b="1" dirty="0">
                <a:solidFill>
                  <a:schemeClr val="bg1"/>
                </a:solidFill>
              </a:rPr>
              <a:t>32 nəfər</a:t>
            </a:r>
            <a:endParaRPr lang="az-Latn-AZ" sz="1400" b="1" dirty="0">
              <a:solidFill>
                <a:schemeClr val="bg1"/>
              </a:solidFill>
            </a:endParaRPr>
          </a:p>
        </p:txBody>
      </p:sp>
      <p:sp>
        <p:nvSpPr>
          <p:cNvPr id="2" name="TextBox 1"/>
          <p:cNvSpPr txBox="1"/>
          <p:nvPr/>
        </p:nvSpPr>
        <p:spPr>
          <a:xfrm>
            <a:off x="2109307" y="2357514"/>
            <a:ext cx="5348965" cy="430887"/>
          </a:xfrm>
          <a:prstGeom prst="rect">
            <a:avLst/>
          </a:prstGeom>
          <a:noFill/>
        </p:spPr>
        <p:txBody>
          <a:bodyPr wrap="none" rtlCol="0">
            <a:spAutoFit/>
          </a:bodyPr>
          <a:lstStyle/>
          <a:p>
            <a:r>
              <a:rPr lang="az-Latn-AZ" sz="2200" b="1" dirty="0">
                <a:solidFill>
                  <a:schemeClr val="bg1"/>
                </a:solidFill>
                <a:latin typeface="Calibri" panose="020F0502020204030204" pitchFamily="34" charset="0"/>
                <a:ea typeface="Calibri" panose="020F0502020204030204" pitchFamily="34" charset="0"/>
                <a:cs typeface="Calibri" panose="020F0502020204030204" pitchFamily="34" charset="0"/>
              </a:rPr>
              <a:t>Redaksiya heyətinin ölkələr üzrə müxtəlifliyi</a:t>
            </a:r>
            <a:endParaRPr lang="az-Latn-AZ" sz="2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4297680" y="57150"/>
            <a:ext cx="4846320" cy="1723549"/>
          </a:xfrm>
          <a:prstGeom prst="rect">
            <a:avLst/>
          </a:prstGeom>
          <a:noFill/>
        </p:spPr>
        <p:txBody>
          <a:bodyPr wrap="square">
            <a:spAutoFit/>
          </a:bodyPr>
          <a:lstStyle/>
          <a:p>
            <a:pPr algn="ctr">
              <a:buNone/>
            </a:pPr>
            <a:r>
              <a:rPr lang="az-Latn-AZ" sz="1800" b="1" dirty="0">
                <a:solidFill>
                  <a:schemeClr val="bg1"/>
                </a:solidFill>
                <a:effectLst/>
                <a:latin typeface="Times New Roman" panose="02020603050405020304" pitchFamily="18" charset="0"/>
                <a:ea typeface="Times New Roman" panose="02020603050405020304" pitchFamily="18" charset="0"/>
              </a:rPr>
              <a:t>UNEC JOURNAL OF ENGINEERING AND APPLIED SCIENCES</a:t>
            </a:r>
            <a:endParaRPr lang="en-US" sz="1800" b="1" dirty="0">
              <a:solidFill>
                <a:schemeClr val="bg1"/>
              </a:solidFill>
              <a:effectLst/>
              <a:latin typeface="Times New Roman" panose="02020603050405020304" pitchFamily="18" charset="0"/>
              <a:ea typeface="Times New Roman" panose="02020603050405020304" pitchFamily="18" charset="0"/>
            </a:endParaRPr>
          </a:p>
          <a:p>
            <a:pPr algn="ctr">
              <a:buNone/>
            </a:pPr>
            <a:r>
              <a:rPr lang="az-Latn-AZ" sz="1800" b="1" dirty="0">
                <a:solidFill>
                  <a:schemeClr val="bg1"/>
                </a:solidFill>
                <a:effectLst/>
                <a:latin typeface="Times New Roman" panose="02020603050405020304" pitchFamily="18" charset="0"/>
                <a:ea typeface="Times New Roman" panose="02020603050405020304" pitchFamily="18" charset="0"/>
              </a:rPr>
              <a:t>(UNEC JEAS)</a:t>
            </a:r>
            <a:endParaRPr lang="az-Latn-AZ" sz="1600" dirty="0">
              <a:solidFill>
                <a:schemeClr val="bg1"/>
              </a:solidFill>
              <a:effectLst/>
              <a:latin typeface="Times New Roman" panose="02020603050405020304" pitchFamily="18" charset="0"/>
              <a:ea typeface="Times New Roman" panose="02020603050405020304" pitchFamily="18" charset="0"/>
            </a:endParaRPr>
          </a:p>
          <a:p>
            <a:pPr algn="ctr">
              <a:buNone/>
            </a:pPr>
            <a:r>
              <a:rPr lang="az-Latn-AZ" sz="1500" b="1" dirty="0">
                <a:solidFill>
                  <a:schemeClr val="bg1"/>
                </a:solidFill>
                <a:effectLst/>
                <a:latin typeface="Times New Roman" panose="02020603050405020304" pitchFamily="18" charset="0"/>
                <a:ea typeface="Times New Roman" panose="02020603050405020304" pitchFamily="18" charset="0"/>
              </a:rPr>
              <a:t>ISSN: 2790-2358 (online); 2790-234X (print)</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 </a:t>
            </a:r>
            <a:r>
              <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hlinkClick r:id="rId1"/>
              </a:rPr>
              <a:t>https://www.unec-jeas.com/</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a:p>
            <a:pPr algn="ctr"/>
            <a:endParaRPr lang="en-US" sz="18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10" name="TextBox 9"/>
          <p:cNvSpPr txBox="1"/>
          <p:nvPr/>
        </p:nvSpPr>
        <p:spPr>
          <a:xfrm>
            <a:off x="4297680" y="1803350"/>
            <a:ext cx="4846320" cy="1815882"/>
          </a:xfrm>
          <a:prstGeom prst="rect">
            <a:avLst/>
          </a:prstGeom>
          <a:noFill/>
        </p:spPr>
        <p:txBody>
          <a:bodyPr wrap="square">
            <a:spAutoFit/>
          </a:bodyPr>
          <a:lstStyle/>
          <a:p>
            <a:pPr algn="just">
              <a:buNone/>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2021 (dekabr)</a:t>
            </a:r>
            <a:endParaRPr lang="az-Latn-AZ" sz="16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600" b="1" dirty="0">
                <a:solidFill>
                  <a:schemeClr val="bg1"/>
                </a:solidFill>
                <a:effectLst/>
                <a:latin typeface="Times New Roman" panose="02020603050405020304" pitchFamily="18" charset="0"/>
                <a:ea typeface="Times New Roman" panose="02020603050405020304" pitchFamily="18" charset="0"/>
              </a:rPr>
              <a:t>Scopusda indeksləndiyi tarix: 2024 (dekabr)</a:t>
            </a:r>
            <a:endParaRPr lang="az-Latn-AZ" sz="1600" b="1" dirty="0">
              <a:solidFill>
                <a:schemeClr val="bg1"/>
              </a:solidFill>
              <a:effectLst/>
              <a:latin typeface="Times New Roman" panose="02020603050405020304" pitchFamily="18" charset="0"/>
              <a:ea typeface="Times New Roman" panose="02020603050405020304" pitchFamily="18" charset="0"/>
            </a:endParaRPr>
          </a:p>
          <a:p>
            <a:pPr algn="just">
              <a:buNone/>
            </a:pPr>
            <a:r>
              <a:rPr lang="az-Latn-AZ" sz="1600" b="1" dirty="0">
                <a:solidFill>
                  <a:schemeClr val="bg1"/>
                </a:solidFill>
                <a:latin typeface="Times New Roman" panose="02020603050405020304" pitchFamily="18" charset="0"/>
                <a:ea typeface="Times New Roman" panose="02020603050405020304" pitchFamily="18" charset="0"/>
              </a:rPr>
              <a:t>Scopusda indeksləndiyi sahələr və kvartilləri:</a:t>
            </a:r>
            <a:endParaRPr lang="az-Latn-AZ" b="1" dirty="0">
              <a:solidFill>
                <a:schemeClr val="bg1"/>
              </a:solidFill>
              <a:latin typeface="Times New Roman" panose="02020603050405020304" pitchFamily="18" charset="0"/>
              <a:ea typeface="Times New Roman" panose="02020603050405020304" pitchFamily="18" charset="0"/>
            </a:endParaRPr>
          </a:p>
          <a:p>
            <a:pPr algn="just">
              <a:buNone/>
            </a:pPr>
            <a:r>
              <a:rPr lang="az-Latn-AZ" sz="1600" b="1" dirty="0">
                <a:solidFill>
                  <a:schemeClr val="bg1"/>
                </a:solidFill>
                <a:latin typeface="Times New Roman" panose="02020603050405020304" pitchFamily="18" charset="0"/>
                <a:ea typeface="Times New Roman" panose="02020603050405020304" pitchFamily="18" charset="0"/>
              </a:rPr>
              <a:t>Mühəndislik (müxtəlif) – 	Q2</a:t>
            </a:r>
            <a:endParaRPr lang="az-Latn-AZ" sz="16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600" b="1" dirty="0">
                <a:solidFill>
                  <a:schemeClr val="bg1"/>
                </a:solidFill>
                <a:latin typeface="Times New Roman" panose="02020603050405020304" pitchFamily="18" charset="0"/>
                <a:ea typeface="Times New Roman" panose="02020603050405020304" pitchFamily="18" charset="0"/>
              </a:rPr>
              <a:t>Mexanika mühəndisliyi – Q2</a:t>
            </a:r>
            <a:endParaRPr lang="az-Latn-AZ" sz="1600" b="1" dirty="0">
              <a:solidFill>
                <a:schemeClr val="bg1"/>
              </a:solidFill>
              <a:latin typeface="Times New Roman" panose="02020603050405020304" pitchFamily="18" charset="0"/>
              <a:ea typeface="Times New Roman" panose="02020603050405020304" pitchFamily="18" charset="0"/>
            </a:endParaRPr>
          </a:p>
          <a:p>
            <a:pPr algn="just">
              <a:buNone/>
            </a:pPr>
            <a:r>
              <a:rPr lang="az-Latn-AZ" sz="1600" b="1" dirty="0">
                <a:solidFill>
                  <a:schemeClr val="bg1"/>
                </a:solidFill>
                <a:latin typeface="Times New Roman" panose="02020603050405020304" pitchFamily="18" charset="0"/>
                <a:ea typeface="Times New Roman" panose="02020603050405020304" pitchFamily="18" charset="0"/>
              </a:rPr>
              <a:t>Elektrik və elektronika mühəndisliyi – Q2</a:t>
            </a:r>
            <a:endParaRPr lang="az-Latn-AZ" sz="1600" b="1" dirty="0">
              <a:solidFill>
                <a:schemeClr val="bg1"/>
              </a:solidFill>
              <a:latin typeface="Times New Roman" panose="02020603050405020304" pitchFamily="18" charset="0"/>
              <a:ea typeface="Times New Roman" panose="02020603050405020304" pitchFamily="18" charset="0"/>
            </a:endParaRPr>
          </a:p>
          <a:p>
            <a:pPr algn="just"/>
            <a:r>
              <a:rPr lang="az-Latn-AZ" sz="1600" b="1" dirty="0">
                <a:solidFill>
                  <a:schemeClr val="bg1"/>
                </a:solidFill>
                <a:latin typeface="Times New Roman" panose="02020603050405020304" pitchFamily="18" charset="0"/>
                <a:ea typeface="Times New Roman" panose="02020603050405020304" pitchFamily="18" charset="0"/>
              </a:rPr>
              <a:t>Cite Score (2025): 2.7</a:t>
            </a:r>
            <a:endParaRPr lang="az-Latn-AZ" sz="1600" b="1" dirty="0">
              <a:solidFill>
                <a:schemeClr val="bg1"/>
              </a:solidFill>
              <a:latin typeface="Times New Roman" panose="02020603050405020304" pitchFamily="18" charset="0"/>
              <a:ea typeface="Times New Roman" panose="02020603050405020304" pitchFamily="18" charset="0"/>
            </a:endParaRPr>
          </a:p>
        </p:txBody>
      </p:sp>
      <p:sp>
        <p:nvSpPr>
          <p:cNvPr id="11" name="TextBox 10"/>
          <p:cNvSpPr txBox="1"/>
          <p:nvPr/>
        </p:nvSpPr>
        <p:spPr>
          <a:xfrm>
            <a:off x="4297680" y="1656100"/>
            <a:ext cx="4846320" cy="13849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4297680" y="3627983"/>
            <a:ext cx="4846320" cy="13849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pic>
        <p:nvPicPr>
          <p:cNvPr id="22" name="Рисунок 21"/>
          <p:cNvPicPr>
            <a:picLocks noChangeAspect="1"/>
          </p:cNvPicPr>
          <p:nvPr/>
        </p:nvPicPr>
        <p:blipFill>
          <a:blip r:embed="rId2"/>
          <a:stretch>
            <a:fillRect/>
          </a:stretch>
        </p:blipFill>
        <p:spPr>
          <a:xfrm>
            <a:off x="4297678" y="3775232"/>
            <a:ext cx="3375741" cy="3082767"/>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297680" cy="6858000"/>
          </a:xfrm>
          <a:prstGeom prst="rect">
            <a:avLst/>
          </a:prstGeom>
          <a:ln w="12700">
            <a:solidFill>
              <a:schemeClr val="accent1">
                <a:lumMod val="60000"/>
                <a:lumOff val="40000"/>
              </a:schemeClr>
            </a:solidFill>
          </a:ln>
        </p:spPr>
      </p:pic>
      <p:pic>
        <p:nvPicPr>
          <p:cNvPr id="2" name="Picture 4"/>
          <p:cNvPicPr>
            <a:picLocks noChangeAspect="1"/>
          </p:cNvPicPr>
          <p:nvPr/>
        </p:nvPicPr>
        <p:blipFill>
          <a:blip r:embed="rId4"/>
          <a:stretch>
            <a:fillRect/>
          </a:stretch>
        </p:blipFill>
        <p:spPr>
          <a:xfrm>
            <a:off x="7987730" y="3775232"/>
            <a:ext cx="828403" cy="338993"/>
          </a:xfrm>
          <a:prstGeom prst="rect">
            <a:avLst/>
          </a:prstGeom>
        </p:spPr>
      </p:pic>
      <p:pic>
        <p:nvPicPr>
          <p:cNvPr id="3" name="Picture 5" descr="Crossref - Wikipedia"/>
          <p:cNvPicPr>
            <a:picLocks noChangeAspect="1"/>
          </p:cNvPicPr>
          <p:nvPr/>
        </p:nvPicPr>
        <p:blipFill>
          <a:blip r:embed="rId5"/>
          <a:stretch>
            <a:fillRect/>
          </a:stretch>
        </p:blipFill>
        <p:spPr>
          <a:xfrm>
            <a:off x="8096635" y="4170110"/>
            <a:ext cx="610592" cy="396993"/>
          </a:xfrm>
          <a:prstGeom prst="rect">
            <a:avLst/>
          </a:prstGeom>
        </p:spPr>
      </p:pic>
      <p:pic>
        <p:nvPicPr>
          <p:cNvPr id="4" name="Picture 7"/>
          <p:cNvPicPr>
            <a:picLocks noChangeAspect="1"/>
          </p:cNvPicPr>
          <p:nvPr/>
        </p:nvPicPr>
        <p:blipFill>
          <a:blip r:embed="rId6"/>
          <a:stretch>
            <a:fillRect/>
          </a:stretch>
        </p:blipFill>
        <p:spPr>
          <a:xfrm>
            <a:off x="7756195" y="4665105"/>
            <a:ext cx="1291472" cy="295962"/>
          </a:xfrm>
          <a:prstGeom prst="rect">
            <a:avLst/>
          </a:prstGeom>
        </p:spPr>
      </p:pic>
      <p:pic>
        <p:nvPicPr>
          <p:cNvPr id="5" name="Рисунок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6195" y="5117983"/>
            <a:ext cx="1291472" cy="266054"/>
          </a:xfrm>
          <a:prstGeom prst="rect">
            <a:avLst/>
          </a:prstGeom>
        </p:spPr>
      </p:pic>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1893" y="5465726"/>
            <a:ext cx="541362" cy="528369"/>
          </a:xfrm>
          <a:prstGeom prst="rect">
            <a:avLst/>
          </a:prstGeom>
        </p:spPr>
      </p:pic>
      <p:pic>
        <p:nvPicPr>
          <p:cNvPr id="8" name="Рисунок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41579" y="6075784"/>
            <a:ext cx="920704" cy="231491"/>
          </a:xfrm>
          <a:prstGeom prst="rect">
            <a:avLst/>
          </a:prstGeom>
        </p:spPr>
      </p:pic>
      <p:pic>
        <p:nvPicPr>
          <p:cNvPr id="12" name="Рисунок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91893" y="6361689"/>
            <a:ext cx="515334" cy="4963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3457574" y="593526"/>
            <a:ext cx="5667374" cy="584775"/>
          </a:xfrm>
          <a:prstGeom prst="rect">
            <a:avLst/>
          </a:prstGeom>
          <a:solidFill>
            <a:schemeClr val="accent3"/>
          </a:solidFill>
          <a:ln w="6350">
            <a:solidFill>
              <a:schemeClr val="tx1"/>
            </a:solidFill>
          </a:ln>
        </p:spPr>
        <p:txBody>
          <a:bodyPr wrap="square">
            <a:spAutoFit/>
          </a:bodyPr>
          <a:lstStyle/>
          <a:p>
            <a:pPr algn="ctr">
              <a:buNone/>
            </a:pPr>
            <a:r>
              <a:rPr lang="az-Latn-AZ" sz="1600" dirty="0">
                <a:solidFill>
                  <a:schemeClr val="bg1"/>
                </a:solidFill>
                <a:latin typeface="Times New Roman" panose="02020603050405020304" pitchFamily="18" charset="0"/>
                <a:cs typeface="Times New Roman" panose="02020603050405020304" pitchFamily="18" charset="0"/>
              </a:rPr>
              <a:t>2021-2025-ci illərdə çap edilmiş məqalələrin sayı və onlara edilən istinadların dinamikası</a:t>
            </a:r>
            <a:endParaRPr lang="az-Latn-AZ" sz="1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3457575" y="0"/>
            <a:ext cx="5667374" cy="584775"/>
          </a:xfrm>
          <a:prstGeom prst="rect">
            <a:avLst/>
          </a:prstGeom>
          <a:solidFill>
            <a:schemeClr val="accent1">
              <a:lumMod val="20000"/>
              <a:lumOff val="80000"/>
            </a:schemeClr>
          </a:solidFill>
          <a:ln>
            <a:solidFill>
              <a:schemeClr val="bg2">
                <a:lumMod val="50000"/>
              </a:schemeClr>
            </a:solidFill>
          </a:ln>
        </p:spPr>
        <p:txBody>
          <a:bodyPr wrap="square">
            <a:spAutoFit/>
          </a:bodyPr>
          <a:lstStyle/>
          <a:p>
            <a:pPr algn="ctr">
              <a:buNone/>
            </a:pPr>
            <a:r>
              <a:rPr lang="az-Latn-AZ" sz="1600" b="1" kern="0" dirty="0">
                <a:solidFill>
                  <a:schemeClr val="bg1"/>
                </a:solidFill>
                <a:latin typeface="Times New Roman" panose="02020603050405020304" pitchFamily="18" charset="0"/>
                <a:ea typeface="Times New Roman" panose="02020603050405020304" pitchFamily="18" charset="0"/>
              </a:rPr>
              <a:t>STATİSTİK MƏLUMATLAR VƏ GÖSTƏRİCİLƏR</a:t>
            </a:r>
            <a:endParaRPr lang="az-Latn-AZ" sz="1600" b="1" kern="0" dirty="0">
              <a:solidFill>
                <a:schemeClr val="bg1"/>
              </a:solidFill>
              <a:latin typeface="Times New Roman" panose="02020603050405020304" pitchFamily="18" charset="0"/>
              <a:ea typeface="Times New Roman" panose="02020603050405020304" pitchFamily="18" charset="0"/>
            </a:endParaRPr>
          </a:p>
          <a:p>
            <a:pPr algn="ctr">
              <a:buNone/>
            </a:pPr>
            <a:endParaRPr lang="en-US" sz="1600" b="1"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9054" y="584775"/>
            <a:ext cx="3458055" cy="6273225"/>
          </a:xfrm>
          <a:prstGeom prst="rect">
            <a:avLst/>
          </a:prstGeom>
          <a:ln>
            <a:solidFill>
              <a:schemeClr val="bg1"/>
            </a:solidFill>
          </a:ln>
        </p:spPr>
      </p:pic>
      <p:graphicFrame>
        <p:nvGraphicFramePr>
          <p:cNvPr id="8" name="Таблица 7"/>
          <p:cNvGraphicFramePr>
            <a:graphicFrameLocks noGrp="1"/>
          </p:cNvGraphicFramePr>
          <p:nvPr/>
        </p:nvGraphicFramePr>
        <p:xfrm>
          <a:off x="3457575" y="1178301"/>
          <a:ext cx="5686425" cy="1285382"/>
        </p:xfrm>
        <a:graphic>
          <a:graphicData uri="http://schemas.openxmlformats.org/drawingml/2006/table">
            <a:tbl>
              <a:tblPr firstRow="1" bandRow="1">
                <a:tableStyleId>{F5AB1C69-6EDB-4FF4-983F-18BD219EF322}</a:tableStyleId>
              </a:tblPr>
              <a:tblGrid>
                <a:gridCol w="1337982"/>
                <a:gridCol w="698506"/>
                <a:gridCol w="698506"/>
                <a:gridCol w="668992"/>
                <a:gridCol w="649315"/>
                <a:gridCol w="688667"/>
                <a:gridCol w="944457"/>
              </a:tblGrid>
              <a:tr h="353131">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İllər</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2021</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2022</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2023</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2024</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2025</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Ümumi</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r h="353131">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Məqalə sayı</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7</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21</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20</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25</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93</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r h="563362">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Scopusda istinadlar</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7</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41</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135</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126</a:t>
                      </a:r>
                      <a:endParaRPr lang="az-Latn-AZ"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az-Latn-AZ" sz="1600" dirty="0">
                          <a:solidFill>
                            <a:schemeClr val="bg1"/>
                          </a:solidFill>
                          <a:latin typeface="Times New Roman" panose="02020603050405020304" pitchFamily="18" charset="0"/>
                          <a:cs typeface="Times New Roman" panose="02020603050405020304" pitchFamily="18" charset="0"/>
                        </a:rPr>
                        <a:t>309</a:t>
                      </a:r>
                      <a:endParaRPr lang="az-Latn-AZ" sz="1600" dirty="0">
                        <a:solidFill>
                          <a:schemeClr val="bg1"/>
                        </a:solidFill>
                        <a:latin typeface="Times New Roman" panose="02020603050405020304" pitchFamily="18" charset="0"/>
                        <a:cs typeface="Times New Roman" panose="02020603050405020304" pitchFamily="18" charset="0"/>
                      </a:endParaRPr>
                    </a:p>
                  </a:txBody>
                  <a:tcPr/>
                </a:tc>
              </a:tr>
            </a:tbl>
          </a:graphicData>
        </a:graphic>
      </p:graphicFrame>
      <p:graphicFrame>
        <p:nvGraphicFramePr>
          <p:cNvPr id="14" name="Диаграмма 13"/>
          <p:cNvGraphicFramePr/>
          <p:nvPr/>
        </p:nvGraphicFramePr>
        <p:xfrm>
          <a:off x="3742760" y="2570104"/>
          <a:ext cx="5401240" cy="4133850"/>
        </p:xfrm>
        <a:graphic>
          <a:graphicData uri="http://schemas.openxmlformats.org/drawingml/2006/chart">
            <c:chart xmlns:c="http://schemas.openxmlformats.org/drawingml/2006/chart" xmlns:r="http://schemas.openxmlformats.org/officeDocument/2006/relationships" r:id="rId1"/>
          </a:graphicData>
        </a:graphic>
      </p:graphicFrame>
      <p:sp>
        <p:nvSpPr>
          <p:cNvPr id="15" name="Овал 14"/>
          <p:cNvSpPr/>
          <p:nvPr/>
        </p:nvSpPr>
        <p:spPr>
          <a:xfrm>
            <a:off x="6018668" y="4215547"/>
            <a:ext cx="867906" cy="842963"/>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az-Latn-AZ" sz="1400" b="1" dirty="0">
                <a:solidFill>
                  <a:schemeClr val="bg1"/>
                </a:solidFill>
              </a:rPr>
              <a:t>26 nəfər</a:t>
            </a:r>
            <a:endParaRPr lang="az-Latn-AZ" sz="1400" b="1" dirty="0">
              <a:solidFill>
                <a:schemeClr val="bg1"/>
              </a:solidFill>
            </a:endParaRPr>
          </a:p>
        </p:txBody>
      </p:sp>
      <p:sp>
        <p:nvSpPr>
          <p:cNvPr id="16" name="TextBox 15"/>
          <p:cNvSpPr txBox="1"/>
          <p:nvPr/>
        </p:nvSpPr>
        <p:spPr>
          <a:xfrm>
            <a:off x="-19054" y="0"/>
            <a:ext cx="3458056" cy="584775"/>
          </a:xfrm>
          <a:prstGeom prst="rect">
            <a:avLst/>
          </a:prstGeom>
          <a:solidFill>
            <a:schemeClr val="accent1">
              <a:lumMod val="20000"/>
              <a:lumOff val="80000"/>
            </a:schemeClr>
          </a:solidFill>
          <a:ln>
            <a:solidFill>
              <a:schemeClr val="bg2">
                <a:lumMod val="75000"/>
              </a:schemeClr>
            </a:solidFill>
          </a:ln>
        </p:spPr>
        <p:txBody>
          <a:bodyPr wrap="square">
            <a:spAutoFit/>
          </a:bodyPr>
          <a:lstStyle/>
          <a:p>
            <a:pPr algn="ctr">
              <a:buNone/>
            </a:pPr>
            <a:r>
              <a:rPr lang="az-Latn-AZ" sz="1600" b="1" kern="0" dirty="0">
                <a:solidFill>
                  <a:schemeClr val="bg1"/>
                </a:solidFill>
                <a:latin typeface="Times New Roman" panose="02020603050405020304" pitchFamily="18" charset="0"/>
                <a:ea typeface="Times New Roman" panose="02020603050405020304" pitchFamily="18" charset="0"/>
              </a:rPr>
              <a:t>SCOPUS bazası üzrə KVARTİL göstəriciləri</a:t>
            </a:r>
            <a:endParaRPr lang="en-US" sz="1600" b="1"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17" name="TextBox 16"/>
          <p:cNvSpPr txBox="1"/>
          <p:nvPr/>
        </p:nvSpPr>
        <p:spPr>
          <a:xfrm>
            <a:off x="3431382" y="0"/>
            <a:ext cx="45719" cy="6810375"/>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7158251" y="3282287"/>
            <a:ext cx="238836" cy="261610"/>
          </a:xfrm>
          <a:prstGeom prst="rect">
            <a:avLst/>
          </a:prstGeom>
          <a:noFill/>
        </p:spPr>
        <p:txBody>
          <a:bodyPr wrap="square" rtlCol="0">
            <a:spAutoFit/>
          </a:bodyPr>
          <a:lstStyle/>
          <a:p>
            <a:r>
              <a:rPr lang="az-Latn-AZ" sz="1100" b="1" dirty="0"/>
              <a:t>5</a:t>
            </a:r>
            <a:endParaRPr lang="en-US" sz="11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PDF) Azərbaycanın Vergi Jurnalı 138-ci sayı"/>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478882" cy="3305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78882" y="0"/>
            <a:ext cx="6665117" cy="1354217"/>
          </a:xfrm>
          <a:prstGeom prst="rect">
            <a:avLst/>
          </a:prstGeom>
          <a:noFill/>
        </p:spPr>
        <p:txBody>
          <a:bodyPr wrap="square">
            <a:spAutoFit/>
          </a:bodyPr>
          <a:lstStyle/>
          <a:p>
            <a:pPr algn="ctr">
              <a:buNone/>
            </a:pPr>
            <a:r>
              <a:rPr lang="az-Latn-AZ" sz="1800" b="1" dirty="0">
                <a:solidFill>
                  <a:schemeClr val="bg1"/>
                </a:solidFill>
                <a:effectLst/>
                <a:latin typeface="Times New Roman" panose="02020603050405020304" pitchFamily="18" charset="0"/>
                <a:ea typeface="Times New Roman" panose="02020603050405020304" pitchFamily="18" charset="0"/>
              </a:rPr>
              <a:t>AZƏRBAYCANIN VERGİ JURNALI </a:t>
            </a:r>
            <a:endParaRPr lang="az-Latn-AZ" sz="1800" b="1" dirty="0">
              <a:solidFill>
                <a:schemeClr val="bg1"/>
              </a:solidFill>
              <a:effectLst/>
              <a:latin typeface="Times New Roman" panose="02020603050405020304" pitchFamily="18" charset="0"/>
              <a:ea typeface="Times New Roman" panose="02020603050405020304" pitchFamily="18" charset="0"/>
            </a:endParaRPr>
          </a:p>
          <a:p>
            <a:pPr algn="ctr">
              <a:buNone/>
            </a:pPr>
            <a:r>
              <a:rPr lang="az-Latn-AZ" sz="1800" b="1" dirty="0">
                <a:solidFill>
                  <a:schemeClr val="bg1"/>
                </a:solidFill>
                <a:effectLst/>
                <a:latin typeface="Times New Roman" panose="02020603050405020304" pitchFamily="18" charset="0"/>
                <a:ea typeface="Times New Roman" panose="02020603050405020304" pitchFamily="18" charset="0"/>
              </a:rPr>
              <a:t>(AVJ)</a:t>
            </a:r>
            <a:endParaRPr lang="az-Latn-AZ" sz="1600" dirty="0">
              <a:solidFill>
                <a:schemeClr val="bg1"/>
              </a:solidFill>
              <a:effectLst/>
              <a:latin typeface="Times New Roman" panose="02020603050405020304" pitchFamily="18" charset="0"/>
              <a:ea typeface="Times New Roman" panose="02020603050405020304" pitchFamily="18" charset="0"/>
            </a:endParaRPr>
          </a:p>
          <a:p>
            <a:pPr algn="ctr">
              <a:buNone/>
            </a:pPr>
            <a:r>
              <a:rPr lang="az-Latn-AZ" sz="1500" b="1" dirty="0">
                <a:solidFill>
                  <a:schemeClr val="bg1"/>
                </a:solidFill>
                <a:effectLst/>
                <a:latin typeface="Times New Roman" panose="02020603050405020304" pitchFamily="18" charset="0"/>
                <a:ea typeface="Times New Roman" panose="02020603050405020304" pitchFamily="18" charset="0"/>
              </a:rPr>
              <a:t>ISSN: 2305-462X (online); 2305-4611 (print)</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endParaRPr lang="az-Latn-AZ" sz="1500" b="1" dirty="0">
              <a:solidFill>
                <a:schemeClr val="bg1"/>
              </a:solidFill>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 </a:t>
            </a:r>
            <a:r>
              <a:rPr lang="az-Latn-AZ" sz="1500" b="1" u="sng" kern="0" dirty="0">
                <a:solidFill>
                  <a:schemeClr val="accent1">
                    <a:lumMod val="60000"/>
                    <a:lumOff val="40000"/>
                  </a:schemeClr>
                </a:solidFill>
                <a:latin typeface="Times New Roman" panose="02020603050405020304" pitchFamily="18" charset="0"/>
                <a:ea typeface="Times New Roman" panose="02020603050405020304" pitchFamily="18" charset="0"/>
              </a:rPr>
              <a:t>https://www.taxes.gov.az/az/page/azerbaycanin-vergi-jurnali</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5" name="TextBox 4"/>
          <p:cNvSpPr txBox="1"/>
          <p:nvPr/>
        </p:nvSpPr>
        <p:spPr>
          <a:xfrm flipV="1">
            <a:off x="0" y="3324225"/>
            <a:ext cx="9144000" cy="169277"/>
          </a:xfrm>
          <a:prstGeom prst="rect">
            <a:avLst/>
          </a:prstGeom>
          <a:solidFill>
            <a:schemeClr val="accent1">
              <a:lumMod val="60000"/>
              <a:lumOff val="40000"/>
            </a:schemeClr>
          </a:solidFill>
        </p:spPr>
        <p:txBody>
          <a:bodyPr wrap="square">
            <a:spAutoFit/>
          </a:bodyPr>
          <a:lstStyle/>
          <a:p>
            <a:pPr algn="just">
              <a:buNone/>
            </a:pPr>
            <a:endParaRPr lang="en-US" sz="500" b="1"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flipV="1">
            <a:off x="2478882" y="1612149"/>
            <a:ext cx="6665118" cy="4571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10"/>
          <p:cNvSpPr txBox="1"/>
          <p:nvPr/>
        </p:nvSpPr>
        <p:spPr>
          <a:xfrm>
            <a:off x="2478882" y="1821630"/>
            <a:ext cx="6665118" cy="1277273"/>
          </a:xfrm>
          <a:prstGeom prst="rect">
            <a:avLst/>
          </a:prstGeom>
          <a:noFill/>
        </p:spPr>
        <p:txBody>
          <a:bodyPr wrap="square" tIns="0" bIns="0" anchor="ctr">
            <a:normAutofit/>
          </a:bodyPr>
          <a:lstStyle/>
          <a:p>
            <a:pPr marL="285750" indent="-285750" algn="just">
              <a:buFont typeface="Wingdings" panose="05000000000000000000" pitchFamily="2" charset="2"/>
              <a:buChar char="§"/>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2003</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Yayımlandığı dil: Azərbaycan, türk, ingilis və rus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en-US" sz="1600" b="1" dirty="0">
                <a:solidFill>
                  <a:schemeClr val="bg1"/>
                </a:solidFill>
                <a:latin typeface="Times New Roman" panose="02020603050405020304" pitchFamily="18" charset="0"/>
              </a:rPr>
              <a:t>Elm </a:t>
            </a:r>
            <a:r>
              <a:rPr lang="en-US" sz="1600" b="1" dirty="0" err="1">
                <a:solidFill>
                  <a:schemeClr val="bg1"/>
                </a:solidFill>
                <a:latin typeface="Times New Roman" panose="02020603050405020304" pitchFamily="18" charset="0"/>
              </a:rPr>
              <a:t>sahə</a:t>
            </a:r>
            <a:r>
              <a:rPr lang="az-Latn-AZ" sz="1600" b="1" dirty="0">
                <a:solidFill>
                  <a:schemeClr val="bg1"/>
                </a:solidFill>
                <a:latin typeface="Times New Roman" panose="02020603050405020304" pitchFamily="18" charset="0"/>
              </a:rPr>
              <a:t>ləri</a:t>
            </a:r>
            <a:r>
              <a:rPr lang="en-US" sz="1600" b="1" dirty="0">
                <a:solidFill>
                  <a:schemeClr val="bg1"/>
                </a:solidFill>
                <a:latin typeface="Times New Roman" panose="02020603050405020304" pitchFamily="18" charset="0"/>
              </a:rPr>
              <a:t>: </a:t>
            </a:r>
            <a:r>
              <a:rPr lang="en-US" sz="1500" dirty="0">
                <a:solidFill>
                  <a:schemeClr val="bg1"/>
                </a:solidFill>
                <a:latin typeface="Times New Roman" panose="02020603050405020304" pitchFamily="18" charset="0"/>
              </a:rPr>
              <a:t>Vergi </a:t>
            </a:r>
            <a:r>
              <a:rPr lang="en-US" sz="1500" dirty="0" err="1">
                <a:solidFill>
                  <a:schemeClr val="bg1"/>
                </a:solidFill>
                <a:latin typeface="Times New Roman" panose="02020603050405020304" pitchFamily="18" charset="0"/>
              </a:rPr>
              <a:t>sistemi</a:t>
            </a:r>
            <a:r>
              <a:rPr lang="en-US" sz="1500" dirty="0">
                <a:solidFill>
                  <a:schemeClr val="bg1"/>
                </a:solidFill>
                <a:latin typeface="Times New Roman" panose="02020603050405020304" pitchFamily="18" charset="0"/>
              </a:rPr>
              <a:t> </a:t>
            </a:r>
            <a:r>
              <a:rPr lang="en-US" sz="1500" dirty="0" err="1">
                <a:solidFill>
                  <a:schemeClr val="bg1"/>
                </a:solidFill>
                <a:latin typeface="Times New Roman" panose="02020603050405020304" pitchFamily="18" charset="0"/>
              </a:rPr>
              <a:t>və</a:t>
            </a:r>
            <a:r>
              <a:rPr lang="en-US" sz="1500" dirty="0">
                <a:solidFill>
                  <a:schemeClr val="bg1"/>
                </a:solidFill>
                <a:latin typeface="Times New Roman" panose="02020603050405020304" pitchFamily="18" charset="0"/>
              </a:rPr>
              <a:t> </a:t>
            </a:r>
            <a:r>
              <a:rPr lang="en-US" sz="1500" dirty="0" err="1">
                <a:solidFill>
                  <a:schemeClr val="bg1"/>
                </a:solidFill>
                <a:latin typeface="Times New Roman" panose="02020603050405020304" pitchFamily="18" charset="0"/>
              </a:rPr>
              <a:t>fiskal</a:t>
            </a:r>
            <a:r>
              <a:rPr lang="en-US" sz="1500" dirty="0">
                <a:solidFill>
                  <a:schemeClr val="bg1"/>
                </a:solidFill>
                <a:latin typeface="Times New Roman" panose="02020603050405020304" pitchFamily="18" charset="0"/>
              </a:rPr>
              <a:t> </a:t>
            </a:r>
            <a:r>
              <a:rPr lang="en-US" sz="1500" dirty="0" err="1">
                <a:solidFill>
                  <a:schemeClr val="bg1"/>
                </a:solidFill>
                <a:latin typeface="Times New Roman" panose="02020603050405020304" pitchFamily="18" charset="0"/>
              </a:rPr>
              <a:t>siyasət</a:t>
            </a:r>
            <a:r>
              <a:rPr lang="en-US" sz="1500" dirty="0">
                <a:solidFill>
                  <a:schemeClr val="bg1"/>
                </a:solidFill>
                <a:latin typeface="Times New Roman" panose="02020603050405020304" pitchFamily="18" charset="0"/>
              </a:rPr>
              <a:t>, Vergi </a:t>
            </a:r>
            <a:r>
              <a:rPr lang="en-US" sz="1500" dirty="0" err="1">
                <a:solidFill>
                  <a:schemeClr val="bg1"/>
                </a:solidFill>
                <a:latin typeface="Times New Roman" panose="02020603050405020304" pitchFamily="18" charset="0"/>
              </a:rPr>
              <a:t>Inzibatçılığı</a:t>
            </a:r>
            <a:r>
              <a:rPr lang="en-US" sz="1500" dirty="0">
                <a:solidFill>
                  <a:schemeClr val="bg1"/>
                </a:solidFill>
                <a:latin typeface="Times New Roman" panose="02020603050405020304" pitchFamily="18" charset="0"/>
              </a:rPr>
              <a:t>, </a:t>
            </a:r>
            <a:r>
              <a:rPr lang="en-US" sz="1500" dirty="0" err="1">
                <a:solidFill>
                  <a:schemeClr val="bg1"/>
                </a:solidFill>
                <a:latin typeface="Times New Roman" panose="02020603050405020304" pitchFamily="18" charset="0"/>
              </a:rPr>
              <a:t>Dövlət</a:t>
            </a:r>
            <a:r>
              <a:rPr lang="en-US" sz="1500" dirty="0">
                <a:solidFill>
                  <a:schemeClr val="bg1"/>
                </a:solidFill>
                <a:latin typeface="Times New Roman" panose="02020603050405020304" pitchFamily="18" charset="0"/>
              </a:rPr>
              <a:t> </a:t>
            </a:r>
            <a:r>
              <a:rPr lang="en-US" sz="1500" dirty="0" err="1">
                <a:solidFill>
                  <a:schemeClr val="bg1"/>
                </a:solidFill>
                <a:latin typeface="Times New Roman" panose="02020603050405020304" pitchFamily="18" charset="0"/>
              </a:rPr>
              <a:t>maliyyəsi</a:t>
            </a:r>
            <a:r>
              <a:rPr lang="az-Latn-AZ" sz="1500" dirty="0">
                <a:solidFill>
                  <a:schemeClr val="bg1"/>
                </a:solidFill>
                <a:latin typeface="Times New Roman" panose="02020603050405020304" pitchFamily="18" charset="0"/>
              </a:rPr>
              <a:t>, </a:t>
            </a:r>
            <a:r>
              <a:rPr lang="en-US" sz="1500" dirty="0">
                <a:solidFill>
                  <a:schemeClr val="bg1"/>
                </a:solidFill>
                <a:latin typeface="Times New Roman" panose="02020603050405020304" pitchFamily="18" charset="0"/>
              </a:rPr>
              <a:t>Makro </a:t>
            </a:r>
            <a:r>
              <a:rPr lang="en-US" sz="1500" dirty="0" err="1">
                <a:solidFill>
                  <a:schemeClr val="bg1"/>
                </a:solidFill>
                <a:latin typeface="Times New Roman" panose="02020603050405020304" pitchFamily="18" charset="0"/>
              </a:rPr>
              <a:t>və</a:t>
            </a:r>
            <a:r>
              <a:rPr lang="en-US" sz="1500" dirty="0">
                <a:solidFill>
                  <a:schemeClr val="bg1"/>
                </a:solidFill>
                <a:latin typeface="Times New Roman" panose="02020603050405020304" pitchFamily="18" charset="0"/>
              </a:rPr>
              <a:t> </a:t>
            </a:r>
            <a:r>
              <a:rPr lang="en-US" sz="1500" dirty="0" err="1">
                <a:solidFill>
                  <a:schemeClr val="bg1"/>
                </a:solidFill>
                <a:latin typeface="Times New Roman" panose="02020603050405020304" pitchFamily="18" charset="0"/>
              </a:rPr>
              <a:t>mikroiqtisadiyyat</a:t>
            </a:r>
            <a:r>
              <a:rPr lang="en-US" sz="1500" dirty="0">
                <a:solidFill>
                  <a:schemeClr val="bg1"/>
                </a:solidFill>
                <a:latin typeface="Times New Roman" panose="02020603050405020304" pitchFamily="18" charset="0"/>
              </a:rPr>
              <a:t>, </a:t>
            </a:r>
            <a:r>
              <a:rPr lang="en-US" sz="1500" dirty="0" err="1">
                <a:solidFill>
                  <a:schemeClr val="bg1"/>
                </a:solidFill>
                <a:latin typeface="Times New Roman" panose="02020603050405020304" pitchFamily="18" charset="0"/>
              </a:rPr>
              <a:t>Büdcə</a:t>
            </a:r>
            <a:r>
              <a:rPr lang="en-US" sz="1500" dirty="0">
                <a:solidFill>
                  <a:schemeClr val="bg1"/>
                </a:solidFill>
                <a:latin typeface="Times New Roman" panose="02020603050405020304" pitchFamily="18" charset="0"/>
              </a:rPr>
              <a:t> </a:t>
            </a:r>
            <a:r>
              <a:rPr lang="en-US" sz="1500" dirty="0" err="1">
                <a:solidFill>
                  <a:schemeClr val="bg1"/>
                </a:solidFill>
                <a:latin typeface="Times New Roman" panose="02020603050405020304" pitchFamily="18" charset="0"/>
              </a:rPr>
              <a:t>və</a:t>
            </a:r>
            <a:r>
              <a:rPr lang="en-US" sz="1500" dirty="0">
                <a:solidFill>
                  <a:schemeClr val="bg1"/>
                </a:solidFill>
                <a:latin typeface="Times New Roman" panose="02020603050405020304" pitchFamily="18" charset="0"/>
              </a:rPr>
              <a:t> </a:t>
            </a:r>
            <a:r>
              <a:rPr lang="en-US" sz="1500" dirty="0" err="1">
                <a:solidFill>
                  <a:schemeClr val="bg1"/>
                </a:solidFill>
                <a:latin typeface="Times New Roman" panose="02020603050405020304" pitchFamily="18" charset="0"/>
              </a:rPr>
              <a:t>maliyyə</a:t>
            </a:r>
            <a:r>
              <a:rPr lang="en-US" sz="1500" dirty="0">
                <a:solidFill>
                  <a:schemeClr val="bg1"/>
                </a:solidFill>
                <a:latin typeface="Times New Roman" panose="02020603050405020304" pitchFamily="18" charset="0"/>
              </a:rPr>
              <a:t> </a:t>
            </a:r>
            <a:r>
              <a:rPr lang="en-US" sz="1500" dirty="0" err="1">
                <a:solidFill>
                  <a:schemeClr val="bg1"/>
                </a:solidFill>
                <a:latin typeface="Times New Roman" panose="02020603050405020304" pitchFamily="18" charset="0"/>
              </a:rPr>
              <a:t>münasibətləri</a:t>
            </a:r>
            <a:endParaRPr lang="en-US" sz="1500" dirty="0">
              <a:solidFill>
                <a:schemeClr val="bg1"/>
              </a:solidFill>
              <a:latin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AAK-nın tövsiyə etdiyi nəşrlər siyahısında yer alır</a:t>
            </a:r>
            <a:endParaRPr lang="az-Latn-AZ" sz="1600" b="1" dirty="0">
              <a:solidFill>
                <a:schemeClr val="bg1"/>
              </a:solidFill>
              <a:latin typeface="Times New Roman" panose="02020603050405020304" pitchFamily="18" charset="0"/>
              <a:ea typeface="Times New Roman" panose="02020603050405020304" pitchFamily="18" charset="0"/>
            </a:endParaRPr>
          </a:p>
        </p:txBody>
      </p:sp>
      <p:pic>
        <p:nvPicPr>
          <p:cNvPr id="2052" name="Picture 4" descr="Vol. 13 No. 4 (2025): Scientific reviews of Azerbaijan State University of  Economics | SCIENTIFIC REVIEWS OF THE AZERBAIJAN STATE UNIVERSITY OF  ECONOM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512553"/>
            <a:ext cx="2478881" cy="334544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478883" y="3560013"/>
            <a:ext cx="6665117" cy="1354217"/>
          </a:xfrm>
          <a:prstGeom prst="rect">
            <a:avLst/>
          </a:prstGeom>
          <a:noFill/>
        </p:spPr>
        <p:txBody>
          <a:bodyPr wrap="square">
            <a:spAutoFit/>
          </a:bodyPr>
          <a:lstStyle/>
          <a:p>
            <a:pPr algn="ctr">
              <a:buNone/>
            </a:pPr>
            <a:r>
              <a:rPr lang="az-Latn-AZ" b="1" dirty="0">
                <a:solidFill>
                  <a:schemeClr val="bg1"/>
                </a:solidFill>
                <a:latin typeface="Times New Roman" panose="02020603050405020304" pitchFamily="18" charset="0"/>
                <a:ea typeface="Times New Roman" panose="02020603050405020304" pitchFamily="18" charset="0"/>
              </a:rPr>
              <a:t>AZƏRBAYCAN DÖVLƏT İQTİSAD UNİVERSİTETİNİN ELMİ XƏBƏRLƏRİ</a:t>
            </a:r>
            <a:endParaRPr lang="az-Latn-AZ" sz="1600" dirty="0">
              <a:solidFill>
                <a:schemeClr val="bg1"/>
              </a:solidFill>
              <a:effectLst/>
              <a:latin typeface="Times New Roman" panose="02020603050405020304" pitchFamily="18" charset="0"/>
              <a:ea typeface="Times New Roman" panose="02020603050405020304" pitchFamily="18" charset="0"/>
            </a:endParaRPr>
          </a:p>
          <a:p>
            <a:pPr algn="ctr">
              <a:buNone/>
            </a:pPr>
            <a:r>
              <a:rPr lang="az-Latn-AZ" sz="1500" b="1" dirty="0">
                <a:solidFill>
                  <a:schemeClr val="bg1"/>
                </a:solidFill>
                <a:effectLst/>
                <a:latin typeface="Times New Roman" panose="02020603050405020304" pitchFamily="18" charset="0"/>
                <a:ea typeface="Times New Roman" panose="02020603050405020304" pitchFamily="18" charset="0"/>
              </a:rPr>
              <a:t>ISSN: </a:t>
            </a:r>
            <a:r>
              <a:rPr lang="az-Latn-AZ" sz="1500" b="1" dirty="0">
                <a:solidFill>
                  <a:schemeClr val="bg1"/>
                </a:solidFill>
                <a:latin typeface="Times New Roman" panose="02020603050405020304" pitchFamily="18" charset="0"/>
                <a:ea typeface="Times New Roman" panose="02020603050405020304" pitchFamily="18" charset="0"/>
              </a:rPr>
              <a:t>3105-076X (online); 2306-8426 (print)</a:t>
            </a:r>
            <a:endParaRPr lang="en-US" sz="1500" b="1" dirty="0">
              <a:solidFill>
                <a:schemeClr val="bg1"/>
              </a:solidFill>
              <a:effectLst/>
              <a:latin typeface="Times New Roman" panose="02020603050405020304" pitchFamily="18" charset="0"/>
              <a:ea typeface="Times New Roman" panose="02020603050405020304" pitchFamily="18" charset="0"/>
            </a:endParaRPr>
          </a:p>
          <a:p>
            <a:pPr algn="ctr"/>
            <a:endParaRPr lang="az-Latn-AZ" sz="1500" b="1" dirty="0">
              <a:solidFill>
                <a:schemeClr val="bg1"/>
              </a:solidFill>
              <a:latin typeface="Times New Roman" panose="02020603050405020304" pitchFamily="18" charset="0"/>
              <a:ea typeface="Times New Roman" panose="02020603050405020304" pitchFamily="18" charset="0"/>
            </a:endParaRPr>
          </a:p>
          <a:p>
            <a:pPr algn="ctr"/>
            <a:r>
              <a:rPr lang="en-US" sz="1500" b="1" dirty="0">
                <a:solidFill>
                  <a:schemeClr val="bg1"/>
                </a:solidFill>
                <a:latin typeface="Times New Roman" panose="02020603050405020304" pitchFamily="18" charset="0"/>
                <a:ea typeface="Times New Roman" panose="02020603050405020304" pitchFamily="18" charset="0"/>
              </a:rPr>
              <a:t>website: </a:t>
            </a:r>
            <a:r>
              <a:rPr lang="az-Latn-AZ" sz="1500" b="1" u="sng" kern="0" dirty="0">
                <a:solidFill>
                  <a:schemeClr val="accent1">
                    <a:lumMod val="60000"/>
                    <a:lumOff val="40000"/>
                  </a:schemeClr>
                </a:solidFill>
                <a:latin typeface="Times New Roman" panose="02020603050405020304" pitchFamily="18" charset="0"/>
                <a:ea typeface="Times New Roman" panose="02020603050405020304" pitchFamily="18" charset="0"/>
              </a:rPr>
              <a:t>https://journals.unec.edu.az/sr/index</a:t>
            </a:r>
            <a:endParaRPr lang="az-Latn-AZ" sz="1500" b="1" u="sng" kern="0" dirty="0">
              <a:solidFill>
                <a:schemeClr val="accent1">
                  <a:lumMod val="60000"/>
                  <a:lumOff val="40000"/>
                </a:schemeClr>
              </a:solidFill>
              <a:effectLst/>
              <a:latin typeface="Times New Roman" panose="02020603050405020304" pitchFamily="18" charset="0"/>
              <a:ea typeface="Times New Roman" panose="02020603050405020304" pitchFamily="18" charset="0"/>
            </a:endParaRPr>
          </a:p>
        </p:txBody>
      </p:sp>
      <p:sp>
        <p:nvSpPr>
          <p:cNvPr id="13" name="TextBox 12"/>
          <p:cNvSpPr txBox="1"/>
          <p:nvPr/>
        </p:nvSpPr>
        <p:spPr>
          <a:xfrm flipV="1">
            <a:off x="2478881" y="5098299"/>
            <a:ext cx="6665118" cy="45719"/>
          </a:xfrm>
          <a:prstGeom prst="rect">
            <a:avLst/>
          </a:prstGeom>
          <a:solidFill>
            <a:schemeClr val="accent1">
              <a:lumMod val="60000"/>
              <a:lumOff val="40000"/>
            </a:schemeClr>
          </a:solidFill>
        </p:spPr>
        <p:txBody>
          <a:bodyPr wrap="square">
            <a:spAutoFit/>
          </a:bodyPr>
          <a:lstStyle/>
          <a:p>
            <a:pPr algn="just">
              <a:buNone/>
            </a:pPr>
            <a:endParaRPr lang="en-US" sz="300" b="1"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17"/>
          <p:cNvSpPr txBox="1"/>
          <p:nvPr/>
        </p:nvSpPr>
        <p:spPr>
          <a:xfrm>
            <a:off x="2478880" y="5182118"/>
            <a:ext cx="6665118" cy="1569660"/>
          </a:xfrm>
          <a:prstGeom prst="rect">
            <a:avLst/>
          </a:prstGeom>
          <a:noFill/>
        </p:spPr>
        <p:txBody>
          <a:bodyPr wrap="square">
            <a:spAutoFit/>
          </a:bodyPr>
          <a:lstStyle/>
          <a:p>
            <a:pPr marL="285750" indent="-285750" algn="just">
              <a:buFont typeface="Wingdings" panose="05000000000000000000" pitchFamily="2" charset="2"/>
              <a:buChar char="§"/>
            </a:pPr>
            <a:r>
              <a:rPr lang="en-US" sz="1600" b="1" dirty="0">
                <a:solidFill>
                  <a:schemeClr val="bg1"/>
                </a:solidFill>
                <a:latin typeface="Times New Roman" panose="02020603050405020304" pitchFamily="18" charset="0"/>
                <a:ea typeface="Times New Roman" panose="02020603050405020304" pitchFamily="18" charset="0"/>
              </a:rPr>
              <a:t>T</a:t>
            </a:r>
            <a:r>
              <a:rPr lang="az-Latn-AZ" sz="1600" b="1" dirty="0">
                <a:solidFill>
                  <a:schemeClr val="bg1"/>
                </a:solidFill>
                <a:latin typeface="Times New Roman" panose="02020603050405020304" pitchFamily="18" charset="0"/>
                <a:ea typeface="Times New Roman" panose="02020603050405020304" pitchFamily="18" charset="0"/>
              </a:rPr>
              <a:t>əsis olunduğu il: 2003</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Yayımlandığı dil: Azərbaycan, ingilis və rus</a:t>
            </a:r>
            <a:endParaRPr lang="az-Latn-AZ" sz="1600" b="1"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Elm sahələri: </a:t>
            </a:r>
            <a:r>
              <a:rPr lang="az-Latn-AZ" sz="1500" dirty="0">
                <a:solidFill>
                  <a:schemeClr val="bg1"/>
                </a:solidFill>
                <a:latin typeface="Times New Roman" panose="02020603050405020304" pitchFamily="18" charset="0"/>
                <a:ea typeface="Times New Roman" panose="02020603050405020304" pitchFamily="18" charset="0"/>
              </a:rPr>
              <a:t>İqtisad elmləri, Maliyyə və mühasibat, Menecment və biznes, Marketinq, Statistika və ekonometrika, İnformasiya texnologiyaları və rəqəmsal iqtisadiyyat</a:t>
            </a:r>
            <a:endParaRPr lang="az-Latn-AZ" sz="1500" dirty="0">
              <a:solidFill>
                <a:schemeClr val="bg1"/>
              </a:solidFill>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
            </a:pPr>
            <a:r>
              <a:rPr lang="az-Latn-AZ" sz="1600" b="1" dirty="0">
                <a:solidFill>
                  <a:schemeClr val="bg1"/>
                </a:solidFill>
                <a:latin typeface="Times New Roman" panose="02020603050405020304" pitchFamily="18" charset="0"/>
                <a:ea typeface="Times New Roman" panose="02020603050405020304" pitchFamily="18" charset="0"/>
              </a:rPr>
              <a:t>AAK-nın tövsiyə etdiyi nəşrlər siyahısında yer alır</a:t>
            </a:r>
            <a:endParaRPr lang="az-Latn-AZ" sz="16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8884</Words>
  <Application>WPS Presentation</Application>
  <PresentationFormat>Экран (4:3)</PresentationFormat>
  <Paragraphs>308</Paragraphs>
  <Slides>14</Slides>
  <Notes>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SimSun</vt:lpstr>
      <vt:lpstr>Wingdings</vt:lpstr>
      <vt:lpstr>Wingdings 3</vt:lpstr>
      <vt:lpstr>Calibri</vt:lpstr>
      <vt:lpstr>Times New Roman</vt:lpstr>
      <vt:lpstr>Century Gothic</vt:lpstr>
      <vt:lpstr>Microsoft YaHei</vt:lpstr>
      <vt:lpstr>Arial Unicode MS</vt:lpstr>
      <vt:lpstr>Aptos</vt:lpstr>
      <vt:lpstr>Segoe UI</vt:lpstr>
      <vt:lpstr>Сектор</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Nağıyev Tural Qulu</dc:creator>
  <cp:lastModifiedBy>Rovnag</cp:lastModifiedBy>
  <cp:revision>102</cp:revision>
  <dcterms:created xsi:type="dcterms:W3CDTF">2026-03-16T13:10:00Z</dcterms:created>
  <dcterms:modified xsi:type="dcterms:W3CDTF">2026-03-31T18:28:28Z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CC0DFDC6A5CD482FBE37A0369E9D4F54_12</vt:lpwstr>
  </property>
  <property fmtid="{D5CDD505-2E9C-101B-9397-08002B2CF9AE}" pid="3" name="KSOProductBuildVer">
    <vt:lpwstr>1033-12.2.0.23196</vt:lpwstr>
  </property>
</Properties>
</file>